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xml" ContentType="application/vnd.openxmlformats-officedocument.themeOverride+xml"/>
  <Override PartName="/ppt/notesSlides/notesSlide60.xml" ContentType="application/vnd.openxmlformats-officedocument.presentationml.notesSlide+xml"/>
  <Override PartName="/ppt/theme/themeOverride2.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6"/>
  </p:notesMasterIdLst>
  <p:sldIdLst>
    <p:sldId id="256" r:id="rId2"/>
    <p:sldId id="262" r:id="rId3"/>
    <p:sldId id="787" r:id="rId4"/>
    <p:sldId id="788" r:id="rId5"/>
    <p:sldId id="786" r:id="rId6"/>
    <p:sldId id="789" r:id="rId7"/>
    <p:sldId id="792" r:id="rId8"/>
    <p:sldId id="793" r:id="rId9"/>
    <p:sldId id="794" r:id="rId10"/>
    <p:sldId id="799" r:id="rId11"/>
    <p:sldId id="791" r:id="rId12"/>
    <p:sldId id="795" r:id="rId13"/>
    <p:sldId id="796" r:id="rId14"/>
    <p:sldId id="800" r:id="rId15"/>
    <p:sldId id="797" r:id="rId16"/>
    <p:sldId id="798" r:id="rId17"/>
    <p:sldId id="801" r:id="rId18"/>
    <p:sldId id="802" r:id="rId19"/>
    <p:sldId id="826" r:id="rId20"/>
    <p:sldId id="803" r:id="rId21"/>
    <p:sldId id="804" r:id="rId22"/>
    <p:sldId id="805" r:id="rId23"/>
    <p:sldId id="806" r:id="rId24"/>
    <p:sldId id="840" r:id="rId25"/>
    <p:sldId id="841" r:id="rId26"/>
    <p:sldId id="827" r:id="rId27"/>
    <p:sldId id="828" r:id="rId28"/>
    <p:sldId id="808" r:id="rId29"/>
    <p:sldId id="809" r:id="rId30"/>
    <p:sldId id="816" r:id="rId31"/>
    <p:sldId id="810" r:id="rId32"/>
    <p:sldId id="811" r:id="rId33"/>
    <p:sldId id="812" r:id="rId34"/>
    <p:sldId id="824" r:id="rId35"/>
    <p:sldId id="817" r:id="rId36"/>
    <p:sldId id="818" r:id="rId37"/>
    <p:sldId id="819" r:id="rId38"/>
    <p:sldId id="820" r:id="rId39"/>
    <p:sldId id="825" r:id="rId40"/>
    <p:sldId id="845" r:id="rId41"/>
    <p:sldId id="848" r:id="rId42"/>
    <p:sldId id="821" r:id="rId43"/>
    <p:sldId id="822" r:id="rId44"/>
    <p:sldId id="899" r:id="rId45"/>
    <p:sldId id="829" r:id="rId46"/>
    <p:sldId id="898" r:id="rId47"/>
    <p:sldId id="866" r:id="rId48"/>
    <p:sldId id="846" r:id="rId49"/>
    <p:sldId id="847" r:id="rId50"/>
    <p:sldId id="849" r:id="rId51"/>
    <p:sldId id="850" r:id="rId52"/>
    <p:sldId id="823" r:id="rId53"/>
    <p:sldId id="813" r:id="rId54"/>
    <p:sldId id="807" r:id="rId55"/>
    <p:sldId id="830" r:id="rId56"/>
    <p:sldId id="831" r:id="rId57"/>
    <p:sldId id="837" r:id="rId58"/>
    <p:sldId id="839" r:id="rId59"/>
    <p:sldId id="838" r:id="rId60"/>
    <p:sldId id="851" r:id="rId61"/>
    <p:sldId id="842" r:id="rId62"/>
    <p:sldId id="843" r:id="rId63"/>
    <p:sldId id="844" r:id="rId64"/>
    <p:sldId id="832" r:id="rId65"/>
    <p:sldId id="833" r:id="rId66"/>
    <p:sldId id="871" r:id="rId67"/>
    <p:sldId id="873" r:id="rId68"/>
    <p:sldId id="875" r:id="rId69"/>
    <p:sldId id="877" r:id="rId70"/>
    <p:sldId id="876" r:id="rId71"/>
    <p:sldId id="834" r:id="rId72"/>
    <p:sldId id="835" r:id="rId73"/>
    <p:sldId id="857" r:id="rId74"/>
    <p:sldId id="858" r:id="rId75"/>
    <p:sldId id="878" r:id="rId76"/>
    <p:sldId id="879" r:id="rId77"/>
    <p:sldId id="880" r:id="rId78"/>
    <p:sldId id="884" r:id="rId79"/>
    <p:sldId id="869" r:id="rId80"/>
    <p:sldId id="890" r:id="rId81"/>
    <p:sldId id="870" r:id="rId82"/>
    <p:sldId id="881" r:id="rId83"/>
    <p:sldId id="889" r:id="rId84"/>
    <p:sldId id="882" r:id="rId85"/>
    <p:sldId id="883" r:id="rId86"/>
    <p:sldId id="891" r:id="rId87"/>
    <p:sldId id="886" r:id="rId88"/>
    <p:sldId id="887" r:id="rId89"/>
    <p:sldId id="888" r:id="rId90"/>
    <p:sldId id="892" r:id="rId91"/>
    <p:sldId id="893" r:id="rId92"/>
    <p:sldId id="894" r:id="rId93"/>
    <p:sldId id="895" r:id="rId94"/>
    <p:sldId id="900" r:id="rId95"/>
    <p:sldId id="901" r:id="rId96"/>
    <p:sldId id="902" r:id="rId97"/>
    <p:sldId id="906" r:id="rId98"/>
    <p:sldId id="903" r:id="rId99"/>
    <p:sldId id="921" r:id="rId100"/>
    <p:sldId id="924" r:id="rId101"/>
    <p:sldId id="922" r:id="rId102"/>
    <p:sldId id="923" r:id="rId103"/>
    <p:sldId id="904" r:id="rId104"/>
    <p:sldId id="905" r:id="rId105"/>
    <p:sldId id="917" r:id="rId106"/>
    <p:sldId id="907" r:id="rId107"/>
    <p:sldId id="909" r:id="rId108"/>
    <p:sldId id="910" r:id="rId109"/>
    <p:sldId id="896" r:id="rId110"/>
    <p:sldId id="920" r:id="rId111"/>
    <p:sldId id="925" r:id="rId112"/>
    <p:sldId id="919" r:id="rId113"/>
    <p:sldId id="911" r:id="rId114"/>
    <p:sldId id="913" r:id="rId115"/>
    <p:sldId id="914" r:id="rId116"/>
    <p:sldId id="916" r:id="rId117"/>
    <p:sldId id="926" r:id="rId118"/>
    <p:sldId id="927" r:id="rId119"/>
    <p:sldId id="928" r:id="rId120"/>
    <p:sldId id="936" r:id="rId121"/>
    <p:sldId id="935" r:id="rId122"/>
    <p:sldId id="863" r:id="rId123"/>
    <p:sldId id="856" r:id="rId124"/>
    <p:sldId id="836" r:id="rId125"/>
    <p:sldId id="938" r:id="rId126"/>
    <p:sldId id="943" r:id="rId127"/>
    <p:sldId id="944" r:id="rId128"/>
    <p:sldId id="945" r:id="rId129"/>
    <p:sldId id="947" r:id="rId130"/>
    <p:sldId id="948" r:id="rId131"/>
    <p:sldId id="949" r:id="rId132"/>
    <p:sldId id="946" r:id="rId133"/>
    <p:sldId id="950" r:id="rId134"/>
    <p:sldId id="969" r:id="rId135"/>
    <p:sldId id="972" r:id="rId136"/>
    <p:sldId id="974" r:id="rId137"/>
    <p:sldId id="975" r:id="rId138"/>
    <p:sldId id="971" r:id="rId139"/>
    <p:sldId id="977" r:id="rId140"/>
    <p:sldId id="978" r:id="rId141"/>
    <p:sldId id="981" r:id="rId142"/>
    <p:sldId id="986" r:id="rId143"/>
    <p:sldId id="988" r:id="rId144"/>
    <p:sldId id="984" r:id="rId145"/>
    <p:sldId id="985" r:id="rId146"/>
    <p:sldId id="992" r:id="rId147"/>
    <p:sldId id="961" r:id="rId148"/>
    <p:sldId id="993" r:id="rId149"/>
    <p:sldId id="994" r:id="rId150"/>
    <p:sldId id="996" r:id="rId151"/>
    <p:sldId id="997" r:id="rId152"/>
    <p:sldId id="998" r:id="rId153"/>
    <p:sldId id="999" r:id="rId154"/>
    <p:sldId id="1000" r:id="rId155"/>
    <p:sldId id="951" r:id="rId156"/>
    <p:sldId id="952" r:id="rId157"/>
    <p:sldId id="989" r:id="rId158"/>
    <p:sldId id="1001" r:id="rId159"/>
    <p:sldId id="1003" r:id="rId160"/>
    <p:sldId id="1045" r:id="rId161"/>
    <p:sldId id="1046" r:id="rId162"/>
    <p:sldId id="1009" r:id="rId163"/>
    <p:sldId id="1047" r:id="rId164"/>
    <p:sldId id="1010" r:id="rId165"/>
    <p:sldId id="1048" r:id="rId166"/>
    <p:sldId id="1011" r:id="rId167"/>
    <p:sldId id="1049" r:id="rId168"/>
    <p:sldId id="1050" r:id="rId169"/>
    <p:sldId id="1015" r:id="rId170"/>
    <p:sldId id="1051" r:id="rId171"/>
    <p:sldId id="1017" r:id="rId172"/>
    <p:sldId id="1052" r:id="rId173"/>
    <p:sldId id="1018" r:id="rId174"/>
    <p:sldId id="1020" r:id="rId175"/>
    <p:sldId id="1005" r:id="rId176"/>
    <p:sldId id="1021" r:id="rId177"/>
    <p:sldId id="1053" r:id="rId178"/>
    <p:sldId id="1023" r:id="rId179"/>
    <p:sldId id="1024" r:id="rId180"/>
    <p:sldId id="1026" r:id="rId181"/>
    <p:sldId id="1054" r:id="rId182"/>
    <p:sldId id="1027" r:id="rId183"/>
    <p:sldId id="1055" r:id="rId184"/>
    <p:sldId id="1030" r:id="rId185"/>
    <p:sldId id="990" r:id="rId186"/>
    <p:sldId id="991" r:id="rId187"/>
    <p:sldId id="1056" r:id="rId188"/>
    <p:sldId id="1058" r:id="rId189"/>
    <p:sldId id="1034" r:id="rId190"/>
    <p:sldId id="1060" r:id="rId191"/>
    <p:sldId id="1062" r:id="rId192"/>
    <p:sldId id="1042" r:id="rId193"/>
    <p:sldId id="291" r:id="rId194"/>
    <p:sldId id="1033" r:id="rId195"/>
    <p:sldId id="853" r:id="rId196"/>
    <p:sldId id="855" r:id="rId197"/>
    <p:sldId id="854" r:id="rId198"/>
    <p:sldId id="980" r:id="rId199"/>
    <p:sldId id="979" r:id="rId200"/>
    <p:sldId id="976" r:id="rId201"/>
    <p:sldId id="970" r:id="rId202"/>
    <p:sldId id="861" r:id="rId203"/>
    <p:sldId id="1043" r:id="rId204"/>
    <p:sldId id="1044" r:id="rId205"/>
  </p:sldIdLst>
  <p:sldSz cx="12192000" cy="6858000"/>
  <p:notesSz cx="6792913" cy="99250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hui" initials="hl" lastIdx="4" clrIdx="0">
    <p:extLst>
      <p:ext uri="{19B8F6BF-5375-455C-9EA6-DF929625EA0E}">
        <p15:presenceInfo xmlns:p15="http://schemas.microsoft.com/office/powerpoint/2012/main" userId="3b1a181b267c54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ECAF"/>
    <a:srgbClr val="F2C9CB"/>
    <a:srgbClr val="A1C8FF"/>
    <a:srgbClr val="FFEF00"/>
    <a:srgbClr val="A0C8FF"/>
    <a:srgbClr val="B2A504"/>
    <a:srgbClr val="CFEEDF"/>
    <a:srgbClr val="EFDCDF"/>
    <a:srgbClr val="FDFFFF"/>
    <a:srgbClr val="FFE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86784" autoAdjust="0"/>
  </p:normalViewPr>
  <p:slideViewPr>
    <p:cSldViewPr snapToGrid="0">
      <p:cViewPr varScale="1">
        <p:scale>
          <a:sx n="73" d="100"/>
          <a:sy n="73" d="100"/>
        </p:scale>
        <p:origin x="10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3.wmf"/><Relationship Id="rId7" Type="http://schemas.openxmlformats.org/officeDocument/2006/relationships/image" Target="../media/image96.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0.wmf"/><Relationship Id="rId5" Type="http://schemas.openxmlformats.org/officeDocument/2006/relationships/image" Target="../media/image95.wmf"/><Relationship Id="rId10" Type="http://schemas.openxmlformats.org/officeDocument/2006/relationships/image" Target="../media/image99.wmf"/><Relationship Id="rId4" Type="http://schemas.openxmlformats.org/officeDocument/2006/relationships/image" Target="../media/image94.wmf"/><Relationship Id="rId9" Type="http://schemas.openxmlformats.org/officeDocument/2006/relationships/image" Target="../media/image9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png"/></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wmf"/><Relationship Id="rId4" Type="http://schemas.openxmlformats.org/officeDocument/2006/relationships/image" Target="../media/image4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image" Target="../media/image25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72.wmf"/><Relationship Id="rId1" Type="http://schemas.openxmlformats.org/officeDocument/2006/relationships/image" Target="../media/image25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11.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e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a:lvl1pPr>
          </a:lstStyle>
          <a:p>
            <a:fld id="{0DD3A6DC-0AB7-4BBF-9004-005A4253106E}" type="datetimeFigureOut">
              <a:rPr lang="zh-CN" altLang="en-US" smtClean="0"/>
              <a:t>2025/5/27</a:t>
            </a:fld>
            <a:endParaRPr lang="zh-CN" altLang="en-US"/>
          </a:p>
        </p:txBody>
      </p:sp>
      <p:sp>
        <p:nvSpPr>
          <p:cNvPr id="4" name="Slide Image Placeholder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a:lvl1pPr>
          </a:lstStyle>
          <a:p>
            <a:fld id="{97082410-8C6E-4C46-B4FF-5234FC727D3A}" type="slidenum">
              <a:rPr lang="zh-CN" altLang="en-US" smtClean="0"/>
              <a:t>‹#›</a:t>
            </a:fld>
            <a:endParaRPr lang="zh-CN" altLang="en-US"/>
          </a:p>
        </p:txBody>
      </p:sp>
    </p:spTree>
    <p:extLst>
      <p:ext uri="{BB962C8B-B14F-4D97-AF65-F5344CB8AC3E}">
        <p14:creationId xmlns:p14="http://schemas.microsoft.com/office/powerpoint/2010/main" val="327091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a:t>
            </a:fld>
            <a:endParaRPr lang="zh-CN" altLang="en-US"/>
          </a:p>
        </p:txBody>
      </p:sp>
    </p:spTree>
    <p:extLst>
      <p:ext uri="{BB962C8B-B14F-4D97-AF65-F5344CB8AC3E}">
        <p14:creationId xmlns:p14="http://schemas.microsoft.com/office/powerpoint/2010/main" val="380111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D7D69-C7D6-4D9B-D109-A57CF15B6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BD6DB-B709-D73F-9555-9B6794566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9C90F-3936-AF23-FBF6-CD7D334B88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1F81895-87CA-F297-783B-4DBE00D74736}"/>
              </a:ext>
            </a:extLst>
          </p:cNvPr>
          <p:cNvSpPr>
            <a:spLocks noGrp="1"/>
          </p:cNvSpPr>
          <p:nvPr>
            <p:ph type="sldNum" sz="quarter" idx="5"/>
          </p:nvPr>
        </p:nvSpPr>
        <p:spPr/>
        <p:txBody>
          <a:bodyPr/>
          <a:lstStyle/>
          <a:p>
            <a:fld id="{97082410-8C6E-4C46-B4FF-5234FC727D3A}" type="slidenum">
              <a:rPr lang="zh-CN" altLang="en-US" smtClean="0"/>
              <a:t>10</a:t>
            </a:fld>
            <a:endParaRPr lang="zh-CN" altLang="en-US"/>
          </a:p>
        </p:txBody>
      </p:sp>
    </p:spTree>
    <p:extLst>
      <p:ext uri="{BB962C8B-B14F-4D97-AF65-F5344CB8AC3E}">
        <p14:creationId xmlns:p14="http://schemas.microsoft.com/office/powerpoint/2010/main" val="1469424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41F14-FD85-B91C-A9E4-53B2C2DD0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C6457-72CC-1E26-242A-F99F6DBA99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0877A-B092-C49B-6AD9-5C93F962DD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动态尖峰电流，就是功耗</a:t>
            </a:r>
          </a:p>
          <a:p>
            <a:endParaRPr lang="zh-CN" altLang="en-US" dirty="0"/>
          </a:p>
        </p:txBody>
      </p:sp>
      <p:sp>
        <p:nvSpPr>
          <p:cNvPr id="4" name="Slide Number Placeholder 3">
            <a:extLst>
              <a:ext uri="{FF2B5EF4-FFF2-40B4-BE49-F238E27FC236}">
                <a16:creationId xmlns:a16="http://schemas.microsoft.com/office/drawing/2014/main" id="{0F0E3ECA-D491-E8D3-88D6-602A4AB785AA}"/>
              </a:ext>
            </a:extLst>
          </p:cNvPr>
          <p:cNvSpPr>
            <a:spLocks noGrp="1"/>
          </p:cNvSpPr>
          <p:nvPr>
            <p:ph type="sldNum" sz="quarter" idx="5"/>
          </p:nvPr>
        </p:nvSpPr>
        <p:spPr/>
        <p:txBody>
          <a:bodyPr/>
          <a:lstStyle/>
          <a:p>
            <a:fld id="{97082410-8C6E-4C46-B4FF-5234FC727D3A}" type="slidenum">
              <a:rPr lang="zh-CN" altLang="en-US" smtClean="0"/>
              <a:t>112</a:t>
            </a:fld>
            <a:endParaRPr lang="zh-CN" altLang="en-US"/>
          </a:p>
        </p:txBody>
      </p:sp>
    </p:spTree>
    <p:extLst>
      <p:ext uri="{BB962C8B-B14F-4D97-AF65-F5344CB8AC3E}">
        <p14:creationId xmlns:p14="http://schemas.microsoft.com/office/powerpoint/2010/main" val="14144471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0D9DD-9DA0-BF80-07B6-1BAEC994F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00FF5-67B1-0C40-B54A-1511128F3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37101-9B48-CACA-29D8-C2406CF73F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CB4E2C9-32D8-EDCD-50C1-941646F2C6B8}"/>
              </a:ext>
            </a:extLst>
          </p:cNvPr>
          <p:cNvSpPr>
            <a:spLocks noGrp="1"/>
          </p:cNvSpPr>
          <p:nvPr>
            <p:ph type="sldNum" sz="quarter" idx="5"/>
          </p:nvPr>
        </p:nvSpPr>
        <p:spPr/>
        <p:txBody>
          <a:bodyPr/>
          <a:lstStyle/>
          <a:p>
            <a:fld id="{97082410-8C6E-4C46-B4FF-5234FC727D3A}" type="slidenum">
              <a:rPr lang="zh-CN" altLang="en-US" smtClean="0"/>
              <a:t>113</a:t>
            </a:fld>
            <a:endParaRPr lang="zh-CN" altLang="en-US"/>
          </a:p>
        </p:txBody>
      </p:sp>
    </p:spTree>
    <p:extLst>
      <p:ext uri="{BB962C8B-B14F-4D97-AF65-F5344CB8AC3E}">
        <p14:creationId xmlns:p14="http://schemas.microsoft.com/office/powerpoint/2010/main" val="21602148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6ABB-1E6F-FD87-593A-02E692D69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E9EE8-00D0-72D3-23C5-70F99E5363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DB9DA-FCC3-D185-F49A-3F552303A4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451075E-F445-A8AE-A660-BC34FA7A761D}"/>
              </a:ext>
            </a:extLst>
          </p:cNvPr>
          <p:cNvSpPr>
            <a:spLocks noGrp="1"/>
          </p:cNvSpPr>
          <p:nvPr>
            <p:ph type="sldNum" sz="quarter" idx="5"/>
          </p:nvPr>
        </p:nvSpPr>
        <p:spPr/>
        <p:txBody>
          <a:bodyPr/>
          <a:lstStyle/>
          <a:p>
            <a:fld id="{97082410-8C6E-4C46-B4FF-5234FC727D3A}" type="slidenum">
              <a:rPr lang="zh-CN" altLang="en-US" smtClean="0"/>
              <a:t>114</a:t>
            </a:fld>
            <a:endParaRPr lang="zh-CN" altLang="en-US"/>
          </a:p>
        </p:txBody>
      </p:sp>
    </p:spTree>
    <p:extLst>
      <p:ext uri="{BB962C8B-B14F-4D97-AF65-F5344CB8AC3E}">
        <p14:creationId xmlns:p14="http://schemas.microsoft.com/office/powerpoint/2010/main" val="994490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5751A-2C93-556D-E9A4-19355E0CF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30EF0-9B7E-5E88-0A1D-B7752F5CD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0A6EA-ACF3-15EF-F2B1-9064BECC2A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和传输延迟时间对应。输出有高</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低，传输延迟时间小，由低</a:t>
            </a:r>
            <a:r>
              <a:rPr lang="en-US" altLang="zh-CN" sz="1200" b="1" dirty="0">
                <a:solidFill>
                  <a:srgbClr val="7030A0"/>
                </a:solidFill>
                <a:latin typeface="微软雅黑" panose="020B0503020204020204" pitchFamily="34" charset="-122"/>
                <a:ea typeface="微软雅黑" panose="020B0503020204020204" pitchFamily="34" charset="-122"/>
              </a:rPr>
              <a:t>——</a:t>
            </a:r>
            <a:r>
              <a:rPr lang="zh-CN" altLang="en-US" sz="1200" b="1" dirty="0">
                <a:solidFill>
                  <a:srgbClr val="7030A0"/>
                </a:solidFill>
                <a:latin typeface="微软雅黑" panose="020B0503020204020204" pitchFamily="34" charset="-122"/>
                <a:ea typeface="微软雅黑" panose="020B0503020204020204" pitchFamily="34" charset="-122"/>
              </a:rPr>
              <a:t>高，传输延迟时间长。尖峰的出现，会导致</a:t>
            </a:r>
            <a:r>
              <a:rPr lang="en-US" altLang="zh-CN" sz="1200" b="1" dirty="0">
                <a:solidFill>
                  <a:srgbClr val="7030A0"/>
                </a:solidFill>
                <a:latin typeface="微软雅黑" panose="020B0503020204020204" pitchFamily="34" charset="-122"/>
                <a:ea typeface="微软雅黑" panose="020B0503020204020204" pitchFamily="34" charset="-122"/>
              </a:rPr>
              <a:t>TTL</a:t>
            </a:r>
            <a:r>
              <a:rPr lang="zh-CN" altLang="en-US" sz="1200" b="1" dirty="0">
                <a:solidFill>
                  <a:srgbClr val="7030A0"/>
                </a:solidFill>
                <a:latin typeface="微软雅黑" panose="020B0503020204020204" pitchFamily="34" charset="-122"/>
                <a:ea typeface="微软雅黑" panose="020B0503020204020204" pitchFamily="34" charset="-122"/>
              </a:rPr>
              <a:t>的功率增大。</a:t>
            </a:r>
          </a:p>
        </p:txBody>
      </p:sp>
      <p:sp>
        <p:nvSpPr>
          <p:cNvPr id="4" name="Slide Number Placeholder 3">
            <a:extLst>
              <a:ext uri="{FF2B5EF4-FFF2-40B4-BE49-F238E27FC236}">
                <a16:creationId xmlns:a16="http://schemas.microsoft.com/office/drawing/2014/main" id="{A071D9B8-668C-E50B-670C-9D7F639BCD24}"/>
              </a:ext>
            </a:extLst>
          </p:cNvPr>
          <p:cNvSpPr>
            <a:spLocks noGrp="1"/>
          </p:cNvSpPr>
          <p:nvPr>
            <p:ph type="sldNum" sz="quarter" idx="5"/>
          </p:nvPr>
        </p:nvSpPr>
        <p:spPr/>
        <p:txBody>
          <a:bodyPr/>
          <a:lstStyle/>
          <a:p>
            <a:fld id="{97082410-8C6E-4C46-B4FF-5234FC727D3A}" type="slidenum">
              <a:rPr lang="zh-CN" altLang="en-US" smtClean="0"/>
              <a:t>115</a:t>
            </a:fld>
            <a:endParaRPr lang="zh-CN" altLang="en-US"/>
          </a:p>
        </p:txBody>
      </p:sp>
    </p:spTree>
    <p:extLst>
      <p:ext uri="{BB962C8B-B14F-4D97-AF65-F5344CB8AC3E}">
        <p14:creationId xmlns:p14="http://schemas.microsoft.com/office/powerpoint/2010/main" val="17449360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8D85-C20C-4B42-5AB9-74B3BFF31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5D9B9-05B7-7BE6-08A4-FE030443B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BFCB6-B932-F00E-1E70-43D8C7E818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4F90835C-4AE8-441A-8E39-D76786D988BE}"/>
              </a:ext>
            </a:extLst>
          </p:cNvPr>
          <p:cNvSpPr>
            <a:spLocks noGrp="1"/>
          </p:cNvSpPr>
          <p:nvPr>
            <p:ph type="sldNum" sz="quarter" idx="5"/>
          </p:nvPr>
        </p:nvSpPr>
        <p:spPr/>
        <p:txBody>
          <a:bodyPr/>
          <a:lstStyle/>
          <a:p>
            <a:fld id="{97082410-8C6E-4C46-B4FF-5234FC727D3A}" type="slidenum">
              <a:rPr lang="zh-CN" altLang="en-US" smtClean="0"/>
              <a:t>116</a:t>
            </a:fld>
            <a:endParaRPr lang="zh-CN" altLang="en-US"/>
          </a:p>
        </p:txBody>
      </p:sp>
    </p:spTree>
    <p:extLst>
      <p:ext uri="{BB962C8B-B14F-4D97-AF65-F5344CB8AC3E}">
        <p14:creationId xmlns:p14="http://schemas.microsoft.com/office/powerpoint/2010/main" val="19751845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7BC86-C1F8-18F0-11C2-D52103E40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667BF-4BF5-3B73-038E-218DADA34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3FAD7-0438-18F8-B48A-2463F93D14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4CC5077-4356-DCAE-D659-871EF2C2C1A2}"/>
              </a:ext>
            </a:extLst>
          </p:cNvPr>
          <p:cNvSpPr>
            <a:spLocks noGrp="1"/>
          </p:cNvSpPr>
          <p:nvPr>
            <p:ph type="sldNum" sz="quarter" idx="5"/>
          </p:nvPr>
        </p:nvSpPr>
        <p:spPr/>
        <p:txBody>
          <a:bodyPr/>
          <a:lstStyle/>
          <a:p>
            <a:fld id="{97082410-8C6E-4C46-B4FF-5234FC727D3A}" type="slidenum">
              <a:rPr lang="zh-CN" altLang="en-US" smtClean="0"/>
              <a:t>117</a:t>
            </a:fld>
            <a:endParaRPr lang="zh-CN" altLang="en-US"/>
          </a:p>
        </p:txBody>
      </p:sp>
    </p:spTree>
    <p:extLst>
      <p:ext uri="{BB962C8B-B14F-4D97-AF65-F5344CB8AC3E}">
        <p14:creationId xmlns:p14="http://schemas.microsoft.com/office/powerpoint/2010/main" val="9400043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4286-488C-89E5-CA68-AEA1F73EDE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D3679-CA8D-D60D-E436-CB57B8553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51ECB-7559-D1E1-7661-57C16E414F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1F70DB66-97CE-F31F-8839-9A8659AAE0D5}"/>
              </a:ext>
            </a:extLst>
          </p:cNvPr>
          <p:cNvSpPr>
            <a:spLocks noGrp="1"/>
          </p:cNvSpPr>
          <p:nvPr>
            <p:ph type="sldNum" sz="quarter" idx="5"/>
          </p:nvPr>
        </p:nvSpPr>
        <p:spPr/>
        <p:txBody>
          <a:bodyPr/>
          <a:lstStyle/>
          <a:p>
            <a:fld id="{97082410-8C6E-4C46-B4FF-5234FC727D3A}" type="slidenum">
              <a:rPr lang="zh-CN" altLang="en-US" smtClean="0"/>
              <a:t>118</a:t>
            </a:fld>
            <a:endParaRPr lang="zh-CN" altLang="en-US"/>
          </a:p>
        </p:txBody>
      </p:sp>
    </p:spTree>
    <p:extLst>
      <p:ext uri="{BB962C8B-B14F-4D97-AF65-F5344CB8AC3E}">
        <p14:creationId xmlns:p14="http://schemas.microsoft.com/office/powerpoint/2010/main" val="18400535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90CAC-FEAF-60F7-BEA4-0B7C26EF6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144B4-5228-A0D6-36FD-B893A0A476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11E5F-BD67-9FA9-E57F-55E2EDFCB6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07054FE9-C6FB-52FB-90DB-A23E7C3205C3}"/>
              </a:ext>
            </a:extLst>
          </p:cNvPr>
          <p:cNvSpPr>
            <a:spLocks noGrp="1"/>
          </p:cNvSpPr>
          <p:nvPr>
            <p:ph type="sldNum" sz="quarter" idx="5"/>
          </p:nvPr>
        </p:nvSpPr>
        <p:spPr/>
        <p:txBody>
          <a:bodyPr/>
          <a:lstStyle/>
          <a:p>
            <a:fld id="{97082410-8C6E-4C46-B4FF-5234FC727D3A}" type="slidenum">
              <a:rPr lang="zh-CN" altLang="en-US" smtClean="0"/>
              <a:t>119</a:t>
            </a:fld>
            <a:endParaRPr lang="zh-CN" altLang="en-US"/>
          </a:p>
        </p:txBody>
      </p:sp>
    </p:spTree>
    <p:extLst>
      <p:ext uri="{BB962C8B-B14F-4D97-AF65-F5344CB8AC3E}">
        <p14:creationId xmlns:p14="http://schemas.microsoft.com/office/powerpoint/2010/main" val="18302541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75A0-7482-D886-2EA7-A658E9321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39AB8-B00E-DAF4-B369-6C9246915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A4F1F-9D46-F146-079D-8610D44E070A}"/>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600B7B39-4A53-14A8-96AA-E1DC689452C0}"/>
              </a:ext>
            </a:extLst>
          </p:cNvPr>
          <p:cNvSpPr>
            <a:spLocks noGrp="1"/>
          </p:cNvSpPr>
          <p:nvPr>
            <p:ph type="sldNum" sz="quarter" idx="5"/>
          </p:nvPr>
        </p:nvSpPr>
        <p:spPr/>
        <p:txBody>
          <a:bodyPr/>
          <a:lstStyle/>
          <a:p>
            <a:fld id="{97082410-8C6E-4C46-B4FF-5234FC727D3A}" type="slidenum">
              <a:rPr lang="zh-CN" altLang="en-US" smtClean="0"/>
              <a:t>120</a:t>
            </a:fld>
            <a:endParaRPr lang="zh-CN" altLang="en-US"/>
          </a:p>
        </p:txBody>
      </p:sp>
    </p:spTree>
    <p:extLst>
      <p:ext uri="{BB962C8B-B14F-4D97-AF65-F5344CB8AC3E}">
        <p14:creationId xmlns:p14="http://schemas.microsoft.com/office/powerpoint/2010/main" val="37338898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CEB40-19B0-A79C-9533-3CBEC6D88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A0113-5E87-EC5B-8173-2C1173A75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02206-FAF7-2519-A288-B4F228DC93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开关部分分为</a:t>
            </a:r>
            <a:r>
              <a:rPr lang="en-US" altLang="zh-CN" sz="1200" b="1" dirty="0">
                <a:solidFill>
                  <a:srgbClr val="7030A0"/>
                </a:solidFill>
                <a:latin typeface="微软雅黑" panose="020B0503020204020204" pitchFamily="34" charset="-122"/>
                <a:ea typeface="微软雅黑" panose="020B0503020204020204" pitchFamily="34" charset="-122"/>
              </a:rPr>
              <a:t>2</a:t>
            </a:r>
            <a:r>
              <a:rPr lang="zh-CN" altLang="en-US" sz="1200" b="1" dirty="0">
                <a:solidFill>
                  <a:srgbClr val="7030A0"/>
                </a:solidFill>
                <a:latin typeface="微软雅黑" panose="020B0503020204020204" pitchFamily="34" charset="-122"/>
                <a:ea typeface="微软雅黑" panose="020B0503020204020204" pitchFamily="34" charset="-122"/>
              </a:rPr>
              <a:t>个回路，</a:t>
            </a:r>
            <a:r>
              <a:rPr lang="en-US" altLang="zh-CN" sz="1200" b="1" dirty="0">
                <a:solidFill>
                  <a:srgbClr val="7030A0"/>
                </a:solidFill>
                <a:latin typeface="微软雅黑" panose="020B0503020204020204" pitchFamily="34" charset="-122"/>
                <a:ea typeface="微软雅黑" panose="020B0503020204020204" pitchFamily="34" charset="-122"/>
              </a:rPr>
              <a:t>1</a:t>
            </a:r>
            <a:r>
              <a:rPr lang="zh-CN" altLang="en-US" sz="1200" b="1" dirty="0">
                <a:solidFill>
                  <a:srgbClr val="7030A0"/>
                </a:solidFill>
                <a:latin typeface="微软雅黑" panose="020B0503020204020204" pitchFamily="34" charset="-122"/>
                <a:ea typeface="微软雅黑" panose="020B0503020204020204" pitchFamily="34" charset="-122"/>
              </a:rPr>
              <a:t>个回路是输出电平</a:t>
            </a:r>
            <a:r>
              <a:rPr lang="en-US" altLang="zh-CN" sz="1200" b="1" dirty="0">
                <a:solidFill>
                  <a:srgbClr val="7030A0"/>
                </a:solidFill>
                <a:latin typeface="微软雅黑" panose="020B0503020204020204" pitchFamily="34" charset="-122"/>
                <a:ea typeface="微软雅黑" panose="020B0503020204020204" pitchFamily="34" charset="-122"/>
              </a:rPr>
              <a:t>VO</a:t>
            </a:r>
            <a:r>
              <a:rPr lang="zh-CN" altLang="en-US" sz="1200" b="1" dirty="0">
                <a:solidFill>
                  <a:srgbClr val="7030A0"/>
                </a:solidFill>
                <a:latin typeface="微软雅黑" panose="020B0503020204020204" pitchFamily="34" charset="-122"/>
                <a:ea typeface="微软雅黑" panose="020B0503020204020204" pitchFamily="34" charset="-122"/>
              </a:rPr>
              <a:t>回路，叫主回路，有输入和输出。同时，控制开关的叫输入信号，对应的叫控制信号。而</a:t>
            </a:r>
            <a:r>
              <a:rPr lang="en-US" altLang="zh-CN" sz="1200" b="1" dirty="0" err="1">
                <a:solidFill>
                  <a:srgbClr val="7030A0"/>
                </a:solidFill>
                <a:latin typeface="微软雅黑" panose="020B0503020204020204" pitchFamily="34" charset="-122"/>
                <a:ea typeface="微软雅黑" panose="020B0503020204020204" pitchFamily="34" charset="-122"/>
              </a:rPr>
              <a:t>mos</a:t>
            </a:r>
            <a:r>
              <a:rPr lang="zh-CN" altLang="en-US" sz="1200" b="1" dirty="0">
                <a:solidFill>
                  <a:srgbClr val="7030A0"/>
                </a:solidFill>
                <a:latin typeface="微软雅黑" panose="020B0503020204020204" pitchFamily="34" charset="-122"/>
                <a:ea typeface="微软雅黑" panose="020B0503020204020204" pitchFamily="34" charset="-122"/>
              </a:rPr>
              <a:t>管就是按照这个思路来构成的。</a:t>
            </a:r>
            <a:r>
              <a:rPr lang="en-US" altLang="zh-CN" sz="1200" b="1" dirty="0">
                <a:solidFill>
                  <a:srgbClr val="7030A0"/>
                </a:solidFill>
                <a:latin typeface="微软雅黑" panose="020B0503020204020204" pitchFamily="34" charset="-122"/>
                <a:ea typeface="微软雅黑" panose="020B0503020204020204" pitchFamily="34" charset="-122"/>
              </a:rPr>
              <a:t>P</a:t>
            </a:r>
            <a:r>
              <a:rPr lang="zh-CN" altLang="en-US" sz="1200" b="1" dirty="0">
                <a:solidFill>
                  <a:srgbClr val="7030A0"/>
                </a:solidFill>
                <a:latin typeface="微软雅黑" panose="020B0503020204020204" pitchFamily="34" charset="-122"/>
                <a:ea typeface="微软雅黑" panose="020B0503020204020204" pitchFamily="34" charset="-122"/>
              </a:rPr>
              <a:t>型衬底的</a:t>
            </a:r>
            <a:r>
              <a:rPr lang="en-US" altLang="zh-CN" sz="1200" b="1" dirty="0">
                <a:solidFill>
                  <a:srgbClr val="7030A0"/>
                </a:solidFill>
                <a:latin typeface="微软雅黑" panose="020B0503020204020204" pitchFamily="34" charset="-122"/>
                <a:ea typeface="微软雅黑" panose="020B0503020204020204" pitchFamily="34" charset="-122"/>
              </a:rPr>
              <a:t>MOS</a:t>
            </a:r>
            <a:r>
              <a:rPr lang="zh-CN" altLang="en-US" sz="1200" b="1" dirty="0">
                <a:solidFill>
                  <a:srgbClr val="7030A0"/>
                </a:solidFill>
                <a:latin typeface="微软雅黑" panose="020B0503020204020204" pitchFamily="34" charset="-122"/>
                <a:ea typeface="微软雅黑" panose="020B0503020204020204" pitchFamily="34" charset="-122"/>
              </a:rPr>
              <a:t>管。主回路的输入和输出如图所示。通过控制输入来实现主回路的导通和截止。</a:t>
            </a:r>
          </a:p>
          <a:p>
            <a:endParaRPr lang="zh-CN" altLang="en-US" dirty="0"/>
          </a:p>
        </p:txBody>
      </p:sp>
      <p:sp>
        <p:nvSpPr>
          <p:cNvPr id="4" name="Slide Number Placeholder 3">
            <a:extLst>
              <a:ext uri="{FF2B5EF4-FFF2-40B4-BE49-F238E27FC236}">
                <a16:creationId xmlns:a16="http://schemas.microsoft.com/office/drawing/2014/main" id="{7C77C230-D15B-93C6-1390-FADC23E14E91}"/>
              </a:ext>
            </a:extLst>
          </p:cNvPr>
          <p:cNvSpPr>
            <a:spLocks noGrp="1"/>
          </p:cNvSpPr>
          <p:nvPr>
            <p:ph type="sldNum" sz="quarter" idx="5"/>
          </p:nvPr>
        </p:nvSpPr>
        <p:spPr/>
        <p:txBody>
          <a:bodyPr/>
          <a:lstStyle/>
          <a:p>
            <a:fld id="{97082410-8C6E-4C46-B4FF-5234FC727D3A}" type="slidenum">
              <a:rPr lang="zh-CN" altLang="en-US" smtClean="0"/>
              <a:t>122</a:t>
            </a:fld>
            <a:endParaRPr lang="zh-CN" altLang="en-US"/>
          </a:p>
        </p:txBody>
      </p:sp>
    </p:spTree>
    <p:extLst>
      <p:ext uri="{BB962C8B-B14F-4D97-AF65-F5344CB8AC3E}">
        <p14:creationId xmlns:p14="http://schemas.microsoft.com/office/powerpoint/2010/main" val="307506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3E3B-06E3-DC48-0518-94C0E5399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5C0CE-4BC7-187E-516C-D025D97C3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EA56A-C219-1626-247D-8ACCE79D0F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F9FD9B2-AF34-9E80-590F-E8DC40CDD950}"/>
              </a:ext>
            </a:extLst>
          </p:cNvPr>
          <p:cNvSpPr>
            <a:spLocks noGrp="1"/>
          </p:cNvSpPr>
          <p:nvPr>
            <p:ph type="sldNum" sz="quarter" idx="5"/>
          </p:nvPr>
        </p:nvSpPr>
        <p:spPr/>
        <p:txBody>
          <a:bodyPr/>
          <a:lstStyle/>
          <a:p>
            <a:fld id="{97082410-8C6E-4C46-B4FF-5234FC727D3A}" type="slidenum">
              <a:rPr lang="zh-CN" altLang="en-US" smtClean="0"/>
              <a:t>11</a:t>
            </a:fld>
            <a:endParaRPr lang="zh-CN" altLang="en-US"/>
          </a:p>
        </p:txBody>
      </p:sp>
    </p:spTree>
    <p:extLst>
      <p:ext uri="{BB962C8B-B14F-4D97-AF65-F5344CB8AC3E}">
        <p14:creationId xmlns:p14="http://schemas.microsoft.com/office/powerpoint/2010/main" val="33330064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CBF5-5ED3-66D2-3966-AFCC7BEAC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3061B-7F36-0FDE-AB70-F8195F9A6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0AFBA-9CAB-AA3A-626C-8358367FB8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301BACE-C8F4-27E5-8C81-542B757F4922}"/>
              </a:ext>
            </a:extLst>
          </p:cNvPr>
          <p:cNvSpPr>
            <a:spLocks noGrp="1"/>
          </p:cNvSpPr>
          <p:nvPr>
            <p:ph type="sldNum" sz="quarter" idx="5"/>
          </p:nvPr>
        </p:nvSpPr>
        <p:spPr/>
        <p:txBody>
          <a:bodyPr/>
          <a:lstStyle/>
          <a:p>
            <a:fld id="{97082410-8C6E-4C46-B4FF-5234FC727D3A}" type="slidenum">
              <a:rPr lang="zh-CN" altLang="en-US" smtClean="0"/>
              <a:t>123</a:t>
            </a:fld>
            <a:endParaRPr lang="zh-CN" altLang="en-US"/>
          </a:p>
        </p:txBody>
      </p:sp>
    </p:spTree>
    <p:extLst>
      <p:ext uri="{BB962C8B-B14F-4D97-AF65-F5344CB8AC3E}">
        <p14:creationId xmlns:p14="http://schemas.microsoft.com/office/powerpoint/2010/main" val="35692742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6A9F2-EE23-ACE0-DF48-32E4FC97A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6E95F-C8AA-BCC3-B828-496CC54DB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0F7103-5A66-3630-F8A5-FC22033070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所以实际是控制输入和输出的电压差。 </a:t>
            </a:r>
          </a:p>
          <a:p>
            <a:endParaRPr lang="zh-CN" altLang="en-US" dirty="0"/>
          </a:p>
        </p:txBody>
      </p:sp>
      <p:sp>
        <p:nvSpPr>
          <p:cNvPr id="4" name="Slide Number Placeholder 3">
            <a:extLst>
              <a:ext uri="{FF2B5EF4-FFF2-40B4-BE49-F238E27FC236}">
                <a16:creationId xmlns:a16="http://schemas.microsoft.com/office/drawing/2014/main" id="{5A865504-10EB-90B4-636F-83CA501A5E67}"/>
              </a:ext>
            </a:extLst>
          </p:cNvPr>
          <p:cNvSpPr>
            <a:spLocks noGrp="1"/>
          </p:cNvSpPr>
          <p:nvPr>
            <p:ph type="sldNum" sz="quarter" idx="5"/>
          </p:nvPr>
        </p:nvSpPr>
        <p:spPr/>
        <p:txBody>
          <a:bodyPr/>
          <a:lstStyle/>
          <a:p>
            <a:fld id="{97082410-8C6E-4C46-B4FF-5234FC727D3A}" type="slidenum">
              <a:rPr lang="zh-CN" altLang="en-US" smtClean="0"/>
              <a:t>124</a:t>
            </a:fld>
            <a:endParaRPr lang="zh-CN" altLang="en-US"/>
          </a:p>
        </p:txBody>
      </p:sp>
    </p:spTree>
    <p:extLst>
      <p:ext uri="{BB962C8B-B14F-4D97-AF65-F5344CB8AC3E}">
        <p14:creationId xmlns:p14="http://schemas.microsoft.com/office/powerpoint/2010/main" val="3405060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66484-011A-F7CE-2071-AB5D8FDD1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DF65F-479F-985D-2097-3CAFF9CB2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B384D-DA3A-38AE-5340-A6561773C7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26F52BC4-EBE8-C377-2750-B465EA035BE7}"/>
              </a:ext>
            </a:extLst>
          </p:cNvPr>
          <p:cNvSpPr>
            <a:spLocks noGrp="1"/>
          </p:cNvSpPr>
          <p:nvPr>
            <p:ph type="sldNum" sz="quarter" idx="5"/>
          </p:nvPr>
        </p:nvSpPr>
        <p:spPr/>
        <p:txBody>
          <a:bodyPr/>
          <a:lstStyle/>
          <a:p>
            <a:fld id="{97082410-8C6E-4C46-B4FF-5234FC727D3A}" type="slidenum">
              <a:rPr lang="zh-CN" altLang="en-US" smtClean="0"/>
              <a:t>125</a:t>
            </a:fld>
            <a:endParaRPr lang="zh-CN" altLang="en-US"/>
          </a:p>
        </p:txBody>
      </p:sp>
    </p:spTree>
    <p:extLst>
      <p:ext uri="{BB962C8B-B14F-4D97-AF65-F5344CB8AC3E}">
        <p14:creationId xmlns:p14="http://schemas.microsoft.com/office/powerpoint/2010/main" val="40652212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B3F3-07DB-0583-CC69-E042DEB2B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52475-A609-4BBD-258F-381DDA974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FE393-27D9-B645-696C-A40686BD70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0A13FA7-884D-A781-43E3-0C9612863E0C}"/>
              </a:ext>
            </a:extLst>
          </p:cNvPr>
          <p:cNvSpPr>
            <a:spLocks noGrp="1"/>
          </p:cNvSpPr>
          <p:nvPr>
            <p:ph type="sldNum" sz="quarter" idx="5"/>
          </p:nvPr>
        </p:nvSpPr>
        <p:spPr/>
        <p:txBody>
          <a:bodyPr/>
          <a:lstStyle/>
          <a:p>
            <a:fld id="{97082410-8C6E-4C46-B4FF-5234FC727D3A}" type="slidenum">
              <a:rPr lang="zh-CN" altLang="en-US" smtClean="0"/>
              <a:t>126</a:t>
            </a:fld>
            <a:endParaRPr lang="zh-CN" altLang="en-US"/>
          </a:p>
        </p:txBody>
      </p:sp>
    </p:spTree>
    <p:extLst>
      <p:ext uri="{BB962C8B-B14F-4D97-AF65-F5344CB8AC3E}">
        <p14:creationId xmlns:p14="http://schemas.microsoft.com/office/powerpoint/2010/main" val="37025438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128</a:t>
            </a:fld>
            <a:endParaRPr lang="zh-CN" altLang="en-US"/>
          </a:p>
        </p:txBody>
      </p:sp>
    </p:spTree>
    <p:extLst>
      <p:ext uri="{BB962C8B-B14F-4D97-AF65-F5344CB8AC3E}">
        <p14:creationId xmlns:p14="http://schemas.microsoft.com/office/powerpoint/2010/main" val="1781079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VDS=0 </a:t>
            </a:r>
            <a:r>
              <a:rPr lang="zh-CN" altLang="en-US" dirty="0"/>
              <a:t>表示的是</a:t>
            </a:r>
            <a:r>
              <a:rPr lang="en-US" altLang="zh-CN" dirty="0"/>
              <a:t>VDS</a:t>
            </a:r>
            <a:r>
              <a:rPr lang="zh-CN" altLang="en-US" dirty="0"/>
              <a:t>比较小的时候</a:t>
            </a:r>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130</a:t>
            </a:fld>
            <a:endParaRPr lang="zh-CN" altLang="en-US"/>
          </a:p>
        </p:txBody>
      </p:sp>
    </p:spTree>
    <p:extLst>
      <p:ext uri="{BB962C8B-B14F-4D97-AF65-F5344CB8AC3E}">
        <p14:creationId xmlns:p14="http://schemas.microsoft.com/office/powerpoint/2010/main" val="31415163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A4288-6D86-0055-F79F-D8F2A0BF2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958FB-2D2E-E819-BB4A-DD1548850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41E02-3486-C269-8EA7-136133A15E17}"/>
              </a:ext>
            </a:extLst>
          </p:cNvPr>
          <p:cNvSpPr>
            <a:spLocks noGrp="1"/>
          </p:cNvSpPr>
          <p:nvPr>
            <p:ph type="body" idx="1"/>
          </p:nvPr>
        </p:nvSpPr>
        <p:spPr/>
        <p:txBody>
          <a:bodyPr/>
          <a:lstStyle/>
          <a:p>
            <a:r>
              <a:rPr lang="en-US" altLang="zh-CN" dirty="0" err="1"/>
              <a:t>iD</a:t>
            </a:r>
            <a:r>
              <a:rPr lang="zh-CN" altLang="en-US" dirty="0"/>
              <a:t>受</a:t>
            </a:r>
            <a:r>
              <a:rPr lang="en-US" altLang="zh-CN" dirty="0"/>
              <a:t>VGS</a:t>
            </a:r>
            <a:r>
              <a:rPr lang="zh-CN" altLang="en-US" dirty="0"/>
              <a:t>影响很大，其他参数影响很小</a:t>
            </a:r>
          </a:p>
        </p:txBody>
      </p:sp>
      <p:sp>
        <p:nvSpPr>
          <p:cNvPr id="4" name="Slide Number Placeholder 3">
            <a:extLst>
              <a:ext uri="{FF2B5EF4-FFF2-40B4-BE49-F238E27FC236}">
                <a16:creationId xmlns:a16="http://schemas.microsoft.com/office/drawing/2014/main" id="{7CC9B21E-076F-1CCF-65A2-454615FAABC7}"/>
              </a:ext>
            </a:extLst>
          </p:cNvPr>
          <p:cNvSpPr>
            <a:spLocks noGrp="1"/>
          </p:cNvSpPr>
          <p:nvPr>
            <p:ph type="sldNum" sz="quarter" idx="5"/>
          </p:nvPr>
        </p:nvSpPr>
        <p:spPr/>
        <p:txBody>
          <a:bodyPr/>
          <a:lstStyle/>
          <a:p>
            <a:fld id="{97082410-8C6E-4C46-B4FF-5234FC727D3A}" type="slidenum">
              <a:rPr lang="zh-CN" altLang="en-US" smtClean="0"/>
              <a:t>131</a:t>
            </a:fld>
            <a:endParaRPr lang="zh-CN" altLang="en-US"/>
          </a:p>
        </p:txBody>
      </p:sp>
    </p:spTree>
    <p:extLst>
      <p:ext uri="{BB962C8B-B14F-4D97-AF65-F5344CB8AC3E}">
        <p14:creationId xmlns:p14="http://schemas.microsoft.com/office/powerpoint/2010/main" val="40141557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MOS</a:t>
            </a:r>
            <a:r>
              <a:rPr lang="zh-CN" altLang="en-US" dirty="0"/>
              <a:t>管做开关，需要在</a:t>
            </a:r>
            <a:r>
              <a:rPr lang="en-US" altLang="zh-CN" dirty="0"/>
              <a:t>3</a:t>
            </a:r>
            <a:r>
              <a:rPr lang="zh-CN" altLang="en-US" dirty="0"/>
              <a:t>个区选择，首先是截止，无电流，相当于开关断开，并不是物理上断开，而是因为电阻很大造成电流很小从而产生了断开的效应。开关闭合，不能用恒流区，理想的开关是对电流起到通和断的作用，而恒流区对电流起到了限制作用，所以有可变电阻区，带电阻的开关。</a:t>
            </a:r>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132</a:t>
            </a:fld>
            <a:endParaRPr lang="zh-CN" altLang="en-US"/>
          </a:p>
        </p:txBody>
      </p:sp>
    </p:spTree>
    <p:extLst>
      <p:ext uri="{BB962C8B-B14F-4D97-AF65-F5344CB8AC3E}">
        <p14:creationId xmlns:p14="http://schemas.microsoft.com/office/powerpoint/2010/main" val="6771457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稳态，直流</a:t>
            </a:r>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134</a:t>
            </a:fld>
            <a:endParaRPr lang="zh-CN" altLang="en-US"/>
          </a:p>
        </p:txBody>
      </p:sp>
    </p:spTree>
    <p:extLst>
      <p:ext uri="{BB962C8B-B14F-4D97-AF65-F5344CB8AC3E}">
        <p14:creationId xmlns:p14="http://schemas.microsoft.com/office/powerpoint/2010/main" val="42863329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8C7C-BC73-6861-117C-95D7FD2DB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45615-7439-A53B-3504-36268FC11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415AF-4470-22E4-4DAC-F48105EA6A15}"/>
              </a:ext>
            </a:extLst>
          </p:cNvPr>
          <p:cNvSpPr>
            <a:spLocks noGrp="1"/>
          </p:cNvSpPr>
          <p:nvPr>
            <p:ph type="body" idx="1"/>
          </p:nvPr>
        </p:nvSpPr>
        <p:spPr/>
        <p:txBody>
          <a:bodyPr/>
          <a:lstStyle/>
          <a:p>
            <a:r>
              <a:rPr lang="zh-CN" altLang="en-US" dirty="0"/>
              <a:t>稳态，直流</a:t>
            </a:r>
          </a:p>
        </p:txBody>
      </p:sp>
      <p:sp>
        <p:nvSpPr>
          <p:cNvPr id="4" name="Slide Number Placeholder 3">
            <a:extLst>
              <a:ext uri="{FF2B5EF4-FFF2-40B4-BE49-F238E27FC236}">
                <a16:creationId xmlns:a16="http://schemas.microsoft.com/office/drawing/2014/main" id="{E8D8036E-4CBC-EC11-F136-C761C95A9AEB}"/>
              </a:ext>
            </a:extLst>
          </p:cNvPr>
          <p:cNvSpPr>
            <a:spLocks noGrp="1"/>
          </p:cNvSpPr>
          <p:nvPr>
            <p:ph type="sldNum" sz="quarter" idx="5"/>
          </p:nvPr>
        </p:nvSpPr>
        <p:spPr/>
        <p:txBody>
          <a:bodyPr/>
          <a:lstStyle/>
          <a:p>
            <a:fld id="{97082410-8C6E-4C46-B4FF-5234FC727D3A}" type="slidenum">
              <a:rPr lang="zh-CN" altLang="en-US" smtClean="0"/>
              <a:t>135</a:t>
            </a:fld>
            <a:endParaRPr lang="zh-CN" altLang="en-US"/>
          </a:p>
        </p:txBody>
      </p:sp>
    </p:spTree>
    <p:extLst>
      <p:ext uri="{BB962C8B-B14F-4D97-AF65-F5344CB8AC3E}">
        <p14:creationId xmlns:p14="http://schemas.microsoft.com/office/powerpoint/2010/main" val="50980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DBDE-8FEC-7274-FBB2-B41CCD17D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3C1C23-CD9C-E059-3ECD-BC6256486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3BD38-F17A-B123-EFDC-FF4B0C513B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0AEE16B7-F117-6E7C-9F23-B5C48E0A451E}"/>
              </a:ext>
            </a:extLst>
          </p:cNvPr>
          <p:cNvSpPr>
            <a:spLocks noGrp="1"/>
          </p:cNvSpPr>
          <p:nvPr>
            <p:ph type="sldNum" sz="quarter" idx="5"/>
          </p:nvPr>
        </p:nvSpPr>
        <p:spPr/>
        <p:txBody>
          <a:bodyPr/>
          <a:lstStyle/>
          <a:p>
            <a:fld id="{97082410-8C6E-4C46-B4FF-5234FC727D3A}" type="slidenum">
              <a:rPr lang="zh-CN" altLang="en-US" smtClean="0"/>
              <a:t>12</a:t>
            </a:fld>
            <a:endParaRPr lang="zh-CN" altLang="en-US"/>
          </a:p>
        </p:txBody>
      </p:sp>
    </p:spTree>
    <p:extLst>
      <p:ext uri="{BB962C8B-B14F-4D97-AF65-F5344CB8AC3E}">
        <p14:creationId xmlns:p14="http://schemas.microsoft.com/office/powerpoint/2010/main" val="405814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B91FB-DD11-BDA5-3EE9-0BABA0585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DA0C3-DE04-D824-FD8A-0D715A2ED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847AC-65F0-492A-F636-C2390F55C3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97C4229-D6DA-A37A-4BEA-090A0F249D6E}"/>
              </a:ext>
            </a:extLst>
          </p:cNvPr>
          <p:cNvSpPr>
            <a:spLocks noGrp="1"/>
          </p:cNvSpPr>
          <p:nvPr>
            <p:ph type="sldNum" sz="quarter" idx="5"/>
          </p:nvPr>
        </p:nvSpPr>
        <p:spPr/>
        <p:txBody>
          <a:bodyPr/>
          <a:lstStyle/>
          <a:p>
            <a:fld id="{97082410-8C6E-4C46-B4FF-5234FC727D3A}" type="slidenum">
              <a:rPr lang="zh-CN" altLang="en-US" smtClean="0"/>
              <a:t>136</a:t>
            </a:fld>
            <a:endParaRPr lang="zh-CN" altLang="en-US"/>
          </a:p>
        </p:txBody>
      </p:sp>
    </p:spTree>
    <p:extLst>
      <p:ext uri="{BB962C8B-B14F-4D97-AF65-F5344CB8AC3E}">
        <p14:creationId xmlns:p14="http://schemas.microsoft.com/office/powerpoint/2010/main" val="35484320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A3EFA-3355-CB3D-01B8-FA8AF9542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1F8D1-9675-57FE-86EF-E44726680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3DA18-B442-A6FA-0866-C6E5DE7D4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C63857F-DAD7-680D-17DE-8F02639355A1}"/>
              </a:ext>
            </a:extLst>
          </p:cNvPr>
          <p:cNvSpPr>
            <a:spLocks noGrp="1"/>
          </p:cNvSpPr>
          <p:nvPr>
            <p:ph type="sldNum" sz="quarter" idx="5"/>
          </p:nvPr>
        </p:nvSpPr>
        <p:spPr/>
        <p:txBody>
          <a:bodyPr/>
          <a:lstStyle/>
          <a:p>
            <a:fld id="{97082410-8C6E-4C46-B4FF-5234FC727D3A}" type="slidenum">
              <a:rPr lang="zh-CN" altLang="en-US" smtClean="0"/>
              <a:t>137</a:t>
            </a:fld>
            <a:endParaRPr lang="zh-CN" altLang="en-US"/>
          </a:p>
        </p:txBody>
      </p:sp>
    </p:spTree>
    <p:extLst>
      <p:ext uri="{BB962C8B-B14F-4D97-AF65-F5344CB8AC3E}">
        <p14:creationId xmlns:p14="http://schemas.microsoft.com/office/powerpoint/2010/main" val="735951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15189-047A-6164-80AF-EF35045EF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D4249-5364-6589-6400-8C0255877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E7C72-8FEA-7CC1-7C50-F98CE4D4C65D}"/>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C2B0F531-E003-5275-AA7D-D96D3CEBD937}"/>
              </a:ext>
            </a:extLst>
          </p:cNvPr>
          <p:cNvSpPr>
            <a:spLocks noGrp="1"/>
          </p:cNvSpPr>
          <p:nvPr>
            <p:ph type="sldNum" sz="quarter" idx="5"/>
          </p:nvPr>
        </p:nvSpPr>
        <p:spPr/>
        <p:txBody>
          <a:bodyPr/>
          <a:lstStyle/>
          <a:p>
            <a:fld id="{97082410-8C6E-4C46-B4FF-5234FC727D3A}" type="slidenum">
              <a:rPr lang="zh-CN" altLang="en-US" smtClean="0"/>
              <a:t>139</a:t>
            </a:fld>
            <a:endParaRPr lang="zh-CN" altLang="en-US"/>
          </a:p>
        </p:txBody>
      </p:sp>
    </p:spTree>
    <p:extLst>
      <p:ext uri="{BB962C8B-B14F-4D97-AF65-F5344CB8AC3E}">
        <p14:creationId xmlns:p14="http://schemas.microsoft.com/office/powerpoint/2010/main" val="29052780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141</a:t>
            </a:fld>
            <a:endParaRPr lang="zh-CN" altLang="en-US"/>
          </a:p>
        </p:txBody>
      </p:sp>
    </p:spTree>
    <p:extLst>
      <p:ext uri="{BB962C8B-B14F-4D97-AF65-F5344CB8AC3E}">
        <p14:creationId xmlns:p14="http://schemas.microsoft.com/office/powerpoint/2010/main" val="7017666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B7DE-2DA3-70DC-75F5-081B9BFC2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9BDB1-51F7-9131-987A-8DCDAC904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B3935-0B67-5A6C-4566-33D54DAFB6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6D14D5D-BC7C-39AF-81F7-1AD75B1B4DF7}"/>
              </a:ext>
            </a:extLst>
          </p:cNvPr>
          <p:cNvSpPr>
            <a:spLocks noGrp="1"/>
          </p:cNvSpPr>
          <p:nvPr>
            <p:ph type="sldNum" sz="quarter" idx="5"/>
          </p:nvPr>
        </p:nvSpPr>
        <p:spPr/>
        <p:txBody>
          <a:bodyPr/>
          <a:lstStyle/>
          <a:p>
            <a:fld id="{97082410-8C6E-4C46-B4FF-5234FC727D3A}" type="slidenum">
              <a:rPr lang="zh-CN" altLang="en-US" smtClean="0"/>
              <a:t>157</a:t>
            </a:fld>
            <a:endParaRPr lang="zh-CN" altLang="en-US"/>
          </a:p>
        </p:txBody>
      </p:sp>
    </p:spTree>
    <p:extLst>
      <p:ext uri="{BB962C8B-B14F-4D97-AF65-F5344CB8AC3E}">
        <p14:creationId xmlns:p14="http://schemas.microsoft.com/office/powerpoint/2010/main" val="17541907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A1916-4B61-65B8-D2B0-2898EA1E2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5200C-6FC7-D306-9683-6E003A508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16C5C-5E5F-F92B-BFE2-F14408A5FD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AD03E9B3-9506-7BDC-50E8-9E396A1CF57F}"/>
              </a:ext>
            </a:extLst>
          </p:cNvPr>
          <p:cNvSpPr>
            <a:spLocks noGrp="1"/>
          </p:cNvSpPr>
          <p:nvPr>
            <p:ph type="sldNum" sz="quarter" idx="5"/>
          </p:nvPr>
        </p:nvSpPr>
        <p:spPr/>
        <p:txBody>
          <a:bodyPr/>
          <a:lstStyle/>
          <a:p>
            <a:fld id="{97082410-8C6E-4C46-B4FF-5234FC727D3A}" type="slidenum">
              <a:rPr lang="zh-CN" altLang="en-US" smtClean="0"/>
              <a:t>158</a:t>
            </a:fld>
            <a:endParaRPr lang="zh-CN" altLang="en-US"/>
          </a:p>
        </p:txBody>
      </p:sp>
    </p:spTree>
    <p:extLst>
      <p:ext uri="{BB962C8B-B14F-4D97-AF65-F5344CB8AC3E}">
        <p14:creationId xmlns:p14="http://schemas.microsoft.com/office/powerpoint/2010/main" val="41183604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C5EA-9F24-8D4E-3EF3-C8D7A5A7C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5B61D-5B43-0FB6-DE59-3C0BC2560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D3C77-67E6-FA16-CBC8-B3F53A6552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054B8A7F-D8A0-C4C1-F29F-8FE6008522F6}"/>
              </a:ext>
            </a:extLst>
          </p:cNvPr>
          <p:cNvSpPr>
            <a:spLocks noGrp="1"/>
          </p:cNvSpPr>
          <p:nvPr>
            <p:ph type="sldNum" sz="quarter" idx="5"/>
          </p:nvPr>
        </p:nvSpPr>
        <p:spPr/>
        <p:txBody>
          <a:bodyPr/>
          <a:lstStyle/>
          <a:p>
            <a:fld id="{97082410-8C6E-4C46-B4FF-5234FC727D3A}" type="slidenum">
              <a:rPr lang="zh-CN" altLang="en-US" smtClean="0"/>
              <a:t>159</a:t>
            </a:fld>
            <a:endParaRPr lang="zh-CN" altLang="en-US"/>
          </a:p>
        </p:txBody>
      </p:sp>
    </p:spTree>
    <p:extLst>
      <p:ext uri="{BB962C8B-B14F-4D97-AF65-F5344CB8AC3E}">
        <p14:creationId xmlns:p14="http://schemas.microsoft.com/office/powerpoint/2010/main" val="13612060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2631-BAC0-B618-82F3-94D72618F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76F04-51FC-4C58-9EC3-055974BA9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165D2-C04E-1382-BEBD-FB8F310E2D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5FD3A53A-B2B1-3DD7-F30D-4E631AD39986}"/>
              </a:ext>
            </a:extLst>
          </p:cNvPr>
          <p:cNvSpPr>
            <a:spLocks noGrp="1"/>
          </p:cNvSpPr>
          <p:nvPr>
            <p:ph type="sldNum" sz="quarter" idx="5"/>
          </p:nvPr>
        </p:nvSpPr>
        <p:spPr/>
        <p:txBody>
          <a:bodyPr/>
          <a:lstStyle/>
          <a:p>
            <a:fld id="{97082410-8C6E-4C46-B4FF-5234FC727D3A}" type="slidenum">
              <a:rPr lang="zh-CN" altLang="en-US" smtClean="0"/>
              <a:t>160</a:t>
            </a:fld>
            <a:endParaRPr lang="zh-CN" altLang="en-US"/>
          </a:p>
        </p:txBody>
      </p:sp>
    </p:spTree>
    <p:extLst>
      <p:ext uri="{BB962C8B-B14F-4D97-AF65-F5344CB8AC3E}">
        <p14:creationId xmlns:p14="http://schemas.microsoft.com/office/powerpoint/2010/main" val="36967709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A8A55-EEE2-1553-23B7-5BCAA8D32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45DC8-3B37-94F5-710C-A80F5DC7F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B21BB-05E8-903D-4379-8E4957F8AA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DDCD268-3333-AFB3-8ED8-7F7F94F2C44D}"/>
              </a:ext>
            </a:extLst>
          </p:cNvPr>
          <p:cNvSpPr>
            <a:spLocks noGrp="1"/>
          </p:cNvSpPr>
          <p:nvPr>
            <p:ph type="sldNum" sz="quarter" idx="5"/>
          </p:nvPr>
        </p:nvSpPr>
        <p:spPr/>
        <p:txBody>
          <a:bodyPr/>
          <a:lstStyle/>
          <a:p>
            <a:fld id="{97082410-8C6E-4C46-B4FF-5234FC727D3A}" type="slidenum">
              <a:rPr lang="zh-CN" altLang="en-US" smtClean="0"/>
              <a:t>161</a:t>
            </a:fld>
            <a:endParaRPr lang="zh-CN" altLang="en-US"/>
          </a:p>
        </p:txBody>
      </p:sp>
    </p:spTree>
    <p:extLst>
      <p:ext uri="{BB962C8B-B14F-4D97-AF65-F5344CB8AC3E}">
        <p14:creationId xmlns:p14="http://schemas.microsoft.com/office/powerpoint/2010/main" val="26834370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8CA35-90F5-5F2F-BF68-AA92451A5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6C7D8-30AD-A912-E78B-0ACCDC82C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9091D-E059-ACA5-CFB4-8F0B288A10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A3840F3-779E-6F14-B6E4-8C2503765B93}"/>
              </a:ext>
            </a:extLst>
          </p:cNvPr>
          <p:cNvSpPr>
            <a:spLocks noGrp="1"/>
          </p:cNvSpPr>
          <p:nvPr>
            <p:ph type="sldNum" sz="quarter" idx="5"/>
          </p:nvPr>
        </p:nvSpPr>
        <p:spPr/>
        <p:txBody>
          <a:bodyPr/>
          <a:lstStyle/>
          <a:p>
            <a:fld id="{97082410-8C6E-4C46-B4FF-5234FC727D3A}" type="slidenum">
              <a:rPr lang="zh-CN" altLang="en-US" smtClean="0"/>
              <a:t>162</a:t>
            </a:fld>
            <a:endParaRPr lang="zh-CN" altLang="en-US"/>
          </a:p>
        </p:txBody>
      </p:sp>
    </p:spTree>
    <p:extLst>
      <p:ext uri="{BB962C8B-B14F-4D97-AF65-F5344CB8AC3E}">
        <p14:creationId xmlns:p14="http://schemas.microsoft.com/office/powerpoint/2010/main" val="423876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EB87B-4D59-2942-19F7-043F53FF7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BADD7-F36A-CACE-F3EB-CD15B0FA74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2F838-2FCB-5D9F-0AD6-884C27B598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51AA09D4-9D8F-B745-D7D9-FF165423C9CC}"/>
              </a:ext>
            </a:extLst>
          </p:cNvPr>
          <p:cNvSpPr>
            <a:spLocks noGrp="1"/>
          </p:cNvSpPr>
          <p:nvPr>
            <p:ph type="sldNum" sz="quarter" idx="5"/>
          </p:nvPr>
        </p:nvSpPr>
        <p:spPr/>
        <p:txBody>
          <a:bodyPr/>
          <a:lstStyle/>
          <a:p>
            <a:fld id="{97082410-8C6E-4C46-B4FF-5234FC727D3A}" type="slidenum">
              <a:rPr lang="zh-CN" altLang="en-US" smtClean="0"/>
              <a:t>13</a:t>
            </a:fld>
            <a:endParaRPr lang="zh-CN" altLang="en-US"/>
          </a:p>
        </p:txBody>
      </p:sp>
    </p:spTree>
    <p:extLst>
      <p:ext uri="{BB962C8B-B14F-4D97-AF65-F5344CB8AC3E}">
        <p14:creationId xmlns:p14="http://schemas.microsoft.com/office/powerpoint/2010/main" val="25557814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1D2F-B34B-FD41-83BC-09677EB64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0BA68-BA67-0C18-19F4-48DBC4C7B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ABC56-7633-EC5D-8E98-87FE326128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CAC0ABE-DA52-763B-4017-C8F18DD4495A}"/>
              </a:ext>
            </a:extLst>
          </p:cNvPr>
          <p:cNvSpPr>
            <a:spLocks noGrp="1"/>
          </p:cNvSpPr>
          <p:nvPr>
            <p:ph type="sldNum" sz="quarter" idx="5"/>
          </p:nvPr>
        </p:nvSpPr>
        <p:spPr/>
        <p:txBody>
          <a:bodyPr/>
          <a:lstStyle/>
          <a:p>
            <a:fld id="{97082410-8C6E-4C46-B4FF-5234FC727D3A}" type="slidenum">
              <a:rPr lang="zh-CN" altLang="en-US" smtClean="0"/>
              <a:t>163</a:t>
            </a:fld>
            <a:endParaRPr lang="zh-CN" altLang="en-US"/>
          </a:p>
        </p:txBody>
      </p:sp>
    </p:spTree>
    <p:extLst>
      <p:ext uri="{BB962C8B-B14F-4D97-AF65-F5344CB8AC3E}">
        <p14:creationId xmlns:p14="http://schemas.microsoft.com/office/powerpoint/2010/main" val="34008620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054FE-78C5-6FD6-380E-6BA461424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7AB77-08BC-7394-AC6F-79744F50E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4004D-E3DB-EBBD-39A4-CDFF8955D4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F14A9F8-E6AD-177A-823F-7058F253D5DA}"/>
              </a:ext>
            </a:extLst>
          </p:cNvPr>
          <p:cNvSpPr>
            <a:spLocks noGrp="1"/>
          </p:cNvSpPr>
          <p:nvPr>
            <p:ph type="sldNum" sz="quarter" idx="5"/>
          </p:nvPr>
        </p:nvSpPr>
        <p:spPr/>
        <p:txBody>
          <a:bodyPr/>
          <a:lstStyle/>
          <a:p>
            <a:fld id="{97082410-8C6E-4C46-B4FF-5234FC727D3A}" type="slidenum">
              <a:rPr lang="zh-CN" altLang="en-US" smtClean="0"/>
              <a:t>164</a:t>
            </a:fld>
            <a:endParaRPr lang="zh-CN" altLang="en-US"/>
          </a:p>
        </p:txBody>
      </p:sp>
    </p:spTree>
    <p:extLst>
      <p:ext uri="{BB962C8B-B14F-4D97-AF65-F5344CB8AC3E}">
        <p14:creationId xmlns:p14="http://schemas.microsoft.com/office/powerpoint/2010/main" val="12959356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165</a:t>
            </a:fld>
            <a:endParaRPr lang="zh-CN" altLang="en-US"/>
          </a:p>
        </p:txBody>
      </p:sp>
    </p:spTree>
    <p:extLst>
      <p:ext uri="{BB962C8B-B14F-4D97-AF65-F5344CB8AC3E}">
        <p14:creationId xmlns:p14="http://schemas.microsoft.com/office/powerpoint/2010/main" val="2627461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B99B-98FD-9113-92E1-F5008C953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C2A3C-A384-706D-F8FA-A65F8F526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768B9-6E0C-8C0E-E0C5-11EFB06D56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4765F73-D576-357C-4E0C-98D9520804C0}"/>
              </a:ext>
            </a:extLst>
          </p:cNvPr>
          <p:cNvSpPr>
            <a:spLocks noGrp="1"/>
          </p:cNvSpPr>
          <p:nvPr>
            <p:ph type="sldNum" sz="quarter" idx="5"/>
          </p:nvPr>
        </p:nvSpPr>
        <p:spPr/>
        <p:txBody>
          <a:bodyPr/>
          <a:lstStyle/>
          <a:p>
            <a:fld id="{97082410-8C6E-4C46-B4FF-5234FC727D3A}" type="slidenum">
              <a:rPr lang="zh-CN" altLang="en-US" smtClean="0"/>
              <a:t>166</a:t>
            </a:fld>
            <a:endParaRPr lang="zh-CN" altLang="en-US"/>
          </a:p>
        </p:txBody>
      </p:sp>
    </p:spTree>
    <p:extLst>
      <p:ext uri="{BB962C8B-B14F-4D97-AF65-F5344CB8AC3E}">
        <p14:creationId xmlns:p14="http://schemas.microsoft.com/office/powerpoint/2010/main" val="21014586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AFC42-A0C1-FFA1-380D-4790AC8FB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FB312-51D4-B243-04BF-1C670D324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E677C-361C-137A-2F4B-1474F4B197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0332F3A-9C4C-A6DA-8D55-447618809927}"/>
              </a:ext>
            </a:extLst>
          </p:cNvPr>
          <p:cNvSpPr>
            <a:spLocks noGrp="1"/>
          </p:cNvSpPr>
          <p:nvPr>
            <p:ph type="sldNum" sz="quarter" idx="5"/>
          </p:nvPr>
        </p:nvSpPr>
        <p:spPr/>
        <p:txBody>
          <a:bodyPr/>
          <a:lstStyle/>
          <a:p>
            <a:fld id="{97082410-8C6E-4C46-B4FF-5234FC727D3A}" type="slidenum">
              <a:rPr lang="zh-CN" altLang="en-US" smtClean="0"/>
              <a:t>167</a:t>
            </a:fld>
            <a:endParaRPr lang="zh-CN" altLang="en-US"/>
          </a:p>
        </p:txBody>
      </p:sp>
    </p:spTree>
    <p:extLst>
      <p:ext uri="{BB962C8B-B14F-4D97-AF65-F5344CB8AC3E}">
        <p14:creationId xmlns:p14="http://schemas.microsoft.com/office/powerpoint/2010/main" val="41461363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D128-D8DB-5F1B-E777-80B7B0B5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94825-73B5-EB21-7770-04ACEA9A7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382EE-4FCF-2669-CE56-70B9EC32A5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A0FF2C4F-D054-7FAC-8966-CBB9868C3BF9}"/>
              </a:ext>
            </a:extLst>
          </p:cNvPr>
          <p:cNvSpPr>
            <a:spLocks noGrp="1"/>
          </p:cNvSpPr>
          <p:nvPr>
            <p:ph type="sldNum" sz="quarter" idx="5"/>
          </p:nvPr>
        </p:nvSpPr>
        <p:spPr/>
        <p:txBody>
          <a:bodyPr/>
          <a:lstStyle/>
          <a:p>
            <a:fld id="{97082410-8C6E-4C46-B4FF-5234FC727D3A}" type="slidenum">
              <a:rPr lang="zh-CN" altLang="en-US" smtClean="0"/>
              <a:t>168</a:t>
            </a:fld>
            <a:endParaRPr lang="zh-CN" altLang="en-US"/>
          </a:p>
        </p:txBody>
      </p:sp>
    </p:spTree>
    <p:extLst>
      <p:ext uri="{BB962C8B-B14F-4D97-AF65-F5344CB8AC3E}">
        <p14:creationId xmlns:p14="http://schemas.microsoft.com/office/powerpoint/2010/main" val="3769322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67BFC-4AB7-D01F-857F-846186782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188F4-6EEC-0B31-6798-2C4F403B5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13A7C-96B5-8601-80B5-1CA45B7B7F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4D3DFA9-2204-80D9-C9A3-2C4C7EEFAB0E}"/>
              </a:ext>
            </a:extLst>
          </p:cNvPr>
          <p:cNvSpPr>
            <a:spLocks noGrp="1"/>
          </p:cNvSpPr>
          <p:nvPr>
            <p:ph type="sldNum" sz="quarter" idx="5"/>
          </p:nvPr>
        </p:nvSpPr>
        <p:spPr/>
        <p:txBody>
          <a:bodyPr/>
          <a:lstStyle/>
          <a:p>
            <a:fld id="{97082410-8C6E-4C46-B4FF-5234FC727D3A}" type="slidenum">
              <a:rPr lang="zh-CN" altLang="en-US" smtClean="0"/>
              <a:t>169</a:t>
            </a:fld>
            <a:endParaRPr lang="zh-CN" altLang="en-US"/>
          </a:p>
        </p:txBody>
      </p:sp>
    </p:spTree>
    <p:extLst>
      <p:ext uri="{BB962C8B-B14F-4D97-AF65-F5344CB8AC3E}">
        <p14:creationId xmlns:p14="http://schemas.microsoft.com/office/powerpoint/2010/main" val="32910729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43A45-0939-414A-53B6-6676D94ED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2F935-8590-C557-A5CD-AF1DA7C77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E744C-1CEE-D66B-DE47-C6B39BF1F6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73B2F02-77BE-28A0-66F8-9F061158F069}"/>
              </a:ext>
            </a:extLst>
          </p:cNvPr>
          <p:cNvSpPr>
            <a:spLocks noGrp="1"/>
          </p:cNvSpPr>
          <p:nvPr>
            <p:ph type="sldNum" sz="quarter" idx="5"/>
          </p:nvPr>
        </p:nvSpPr>
        <p:spPr/>
        <p:txBody>
          <a:bodyPr/>
          <a:lstStyle/>
          <a:p>
            <a:fld id="{97082410-8C6E-4C46-B4FF-5234FC727D3A}" type="slidenum">
              <a:rPr lang="zh-CN" altLang="en-US" smtClean="0"/>
              <a:t>170</a:t>
            </a:fld>
            <a:endParaRPr lang="zh-CN" altLang="en-US"/>
          </a:p>
        </p:txBody>
      </p:sp>
    </p:spTree>
    <p:extLst>
      <p:ext uri="{BB962C8B-B14F-4D97-AF65-F5344CB8AC3E}">
        <p14:creationId xmlns:p14="http://schemas.microsoft.com/office/powerpoint/2010/main" val="15678392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179B-A361-85C6-915D-E17E01415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7F97E-DCD8-B034-EB48-47DD94DCD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DA2AB-1080-556B-84E0-F8CCCC211C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E32A67C-433F-28A1-3A03-B27CA9736AAF}"/>
              </a:ext>
            </a:extLst>
          </p:cNvPr>
          <p:cNvSpPr>
            <a:spLocks noGrp="1"/>
          </p:cNvSpPr>
          <p:nvPr>
            <p:ph type="sldNum" sz="quarter" idx="5"/>
          </p:nvPr>
        </p:nvSpPr>
        <p:spPr/>
        <p:txBody>
          <a:bodyPr/>
          <a:lstStyle/>
          <a:p>
            <a:fld id="{97082410-8C6E-4C46-B4FF-5234FC727D3A}" type="slidenum">
              <a:rPr lang="zh-CN" altLang="en-US" smtClean="0"/>
              <a:t>171</a:t>
            </a:fld>
            <a:endParaRPr lang="zh-CN" altLang="en-US"/>
          </a:p>
        </p:txBody>
      </p:sp>
    </p:spTree>
    <p:extLst>
      <p:ext uri="{BB962C8B-B14F-4D97-AF65-F5344CB8AC3E}">
        <p14:creationId xmlns:p14="http://schemas.microsoft.com/office/powerpoint/2010/main" val="8747962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A5BE5-C67D-7B70-756F-564B4CD21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59EE7-8BEA-FD56-1DCE-D3E3484DB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0871-494C-CE13-3A54-0AB3EC1C87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ACB1E8C-C96A-C310-6C72-C81CF3343986}"/>
              </a:ext>
            </a:extLst>
          </p:cNvPr>
          <p:cNvSpPr>
            <a:spLocks noGrp="1"/>
          </p:cNvSpPr>
          <p:nvPr>
            <p:ph type="sldNum" sz="quarter" idx="5"/>
          </p:nvPr>
        </p:nvSpPr>
        <p:spPr/>
        <p:txBody>
          <a:bodyPr/>
          <a:lstStyle/>
          <a:p>
            <a:fld id="{97082410-8C6E-4C46-B4FF-5234FC727D3A}" type="slidenum">
              <a:rPr lang="zh-CN" altLang="en-US" smtClean="0"/>
              <a:t>172</a:t>
            </a:fld>
            <a:endParaRPr lang="zh-CN" altLang="en-US"/>
          </a:p>
        </p:txBody>
      </p:sp>
    </p:spTree>
    <p:extLst>
      <p:ext uri="{BB962C8B-B14F-4D97-AF65-F5344CB8AC3E}">
        <p14:creationId xmlns:p14="http://schemas.microsoft.com/office/powerpoint/2010/main" val="12831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14</a:t>
            </a:fld>
            <a:endParaRPr lang="zh-CN" altLang="en-US"/>
          </a:p>
        </p:txBody>
      </p:sp>
    </p:spTree>
    <p:extLst>
      <p:ext uri="{BB962C8B-B14F-4D97-AF65-F5344CB8AC3E}">
        <p14:creationId xmlns:p14="http://schemas.microsoft.com/office/powerpoint/2010/main" val="3986955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F845-DF19-6C5E-C0EE-0DD1D83D2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D3D9D-E871-DB92-31D7-091AAA5AD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2C68-1A4F-513A-7735-532668BF1B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FD1C510-8008-222B-D7BF-CBBFF1B62705}"/>
              </a:ext>
            </a:extLst>
          </p:cNvPr>
          <p:cNvSpPr>
            <a:spLocks noGrp="1"/>
          </p:cNvSpPr>
          <p:nvPr>
            <p:ph type="sldNum" sz="quarter" idx="5"/>
          </p:nvPr>
        </p:nvSpPr>
        <p:spPr/>
        <p:txBody>
          <a:bodyPr/>
          <a:lstStyle/>
          <a:p>
            <a:fld id="{97082410-8C6E-4C46-B4FF-5234FC727D3A}" type="slidenum">
              <a:rPr lang="zh-CN" altLang="en-US" smtClean="0"/>
              <a:t>173</a:t>
            </a:fld>
            <a:endParaRPr lang="zh-CN" altLang="en-US"/>
          </a:p>
        </p:txBody>
      </p:sp>
    </p:spTree>
    <p:extLst>
      <p:ext uri="{BB962C8B-B14F-4D97-AF65-F5344CB8AC3E}">
        <p14:creationId xmlns:p14="http://schemas.microsoft.com/office/powerpoint/2010/main" val="28363109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5050F-F330-89D2-C0F2-17CE9E476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794F9-3FF2-5232-7692-4F35D8C82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B8445-157A-1ED4-9795-6A0D58E19D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4491067D-0157-82D8-83D5-06D97C8987BA}"/>
              </a:ext>
            </a:extLst>
          </p:cNvPr>
          <p:cNvSpPr>
            <a:spLocks noGrp="1"/>
          </p:cNvSpPr>
          <p:nvPr>
            <p:ph type="sldNum" sz="quarter" idx="5"/>
          </p:nvPr>
        </p:nvSpPr>
        <p:spPr/>
        <p:txBody>
          <a:bodyPr/>
          <a:lstStyle/>
          <a:p>
            <a:fld id="{97082410-8C6E-4C46-B4FF-5234FC727D3A}" type="slidenum">
              <a:rPr lang="zh-CN" altLang="en-US" smtClean="0"/>
              <a:t>174</a:t>
            </a:fld>
            <a:endParaRPr lang="zh-CN" altLang="en-US"/>
          </a:p>
        </p:txBody>
      </p:sp>
    </p:spTree>
    <p:extLst>
      <p:ext uri="{BB962C8B-B14F-4D97-AF65-F5344CB8AC3E}">
        <p14:creationId xmlns:p14="http://schemas.microsoft.com/office/powerpoint/2010/main" val="33854381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C616E-EBC3-94F9-8154-94406CDC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412CB4-B505-A079-BE85-407C7B7AD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A00FB-2EE9-B72A-E54A-7EE981240B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84454CB-6D52-E136-361A-397D238C174C}"/>
              </a:ext>
            </a:extLst>
          </p:cNvPr>
          <p:cNvSpPr>
            <a:spLocks noGrp="1"/>
          </p:cNvSpPr>
          <p:nvPr>
            <p:ph type="sldNum" sz="quarter" idx="5"/>
          </p:nvPr>
        </p:nvSpPr>
        <p:spPr/>
        <p:txBody>
          <a:bodyPr/>
          <a:lstStyle/>
          <a:p>
            <a:fld id="{97082410-8C6E-4C46-B4FF-5234FC727D3A}" type="slidenum">
              <a:rPr lang="zh-CN" altLang="en-US" smtClean="0"/>
              <a:t>175</a:t>
            </a:fld>
            <a:endParaRPr lang="zh-CN" altLang="en-US"/>
          </a:p>
        </p:txBody>
      </p:sp>
    </p:spTree>
    <p:extLst>
      <p:ext uri="{BB962C8B-B14F-4D97-AF65-F5344CB8AC3E}">
        <p14:creationId xmlns:p14="http://schemas.microsoft.com/office/powerpoint/2010/main" val="7843874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78C3-F385-3706-748B-04D99818F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9E433-6026-F50B-F739-67443267A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0AB5A-F009-5398-03A5-DDCCC60A16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50DADE4-069E-75CB-2FF9-F1BC1904E1E4}"/>
              </a:ext>
            </a:extLst>
          </p:cNvPr>
          <p:cNvSpPr>
            <a:spLocks noGrp="1"/>
          </p:cNvSpPr>
          <p:nvPr>
            <p:ph type="sldNum" sz="quarter" idx="5"/>
          </p:nvPr>
        </p:nvSpPr>
        <p:spPr/>
        <p:txBody>
          <a:bodyPr/>
          <a:lstStyle/>
          <a:p>
            <a:fld id="{97082410-8C6E-4C46-B4FF-5234FC727D3A}" type="slidenum">
              <a:rPr lang="zh-CN" altLang="en-US" smtClean="0"/>
              <a:t>176</a:t>
            </a:fld>
            <a:endParaRPr lang="zh-CN" altLang="en-US"/>
          </a:p>
        </p:txBody>
      </p:sp>
    </p:spTree>
    <p:extLst>
      <p:ext uri="{BB962C8B-B14F-4D97-AF65-F5344CB8AC3E}">
        <p14:creationId xmlns:p14="http://schemas.microsoft.com/office/powerpoint/2010/main" val="34971708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177</a:t>
            </a:fld>
            <a:endParaRPr lang="zh-CN" altLang="en-US"/>
          </a:p>
        </p:txBody>
      </p:sp>
    </p:spTree>
    <p:extLst>
      <p:ext uri="{BB962C8B-B14F-4D97-AF65-F5344CB8AC3E}">
        <p14:creationId xmlns:p14="http://schemas.microsoft.com/office/powerpoint/2010/main" val="54148636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183F-D9B8-856E-68D2-D2375C4A2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3D7BD-8F09-F8E2-2EAF-7F9B1427F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2A818-224E-5EB0-DCC0-9B37A45998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1257B01-02E3-CD70-DDCA-D688B5F17D63}"/>
              </a:ext>
            </a:extLst>
          </p:cNvPr>
          <p:cNvSpPr>
            <a:spLocks noGrp="1"/>
          </p:cNvSpPr>
          <p:nvPr>
            <p:ph type="sldNum" sz="quarter" idx="5"/>
          </p:nvPr>
        </p:nvSpPr>
        <p:spPr/>
        <p:txBody>
          <a:bodyPr/>
          <a:lstStyle/>
          <a:p>
            <a:fld id="{97082410-8C6E-4C46-B4FF-5234FC727D3A}" type="slidenum">
              <a:rPr lang="zh-CN" altLang="en-US" smtClean="0"/>
              <a:t>178</a:t>
            </a:fld>
            <a:endParaRPr lang="zh-CN" altLang="en-US"/>
          </a:p>
        </p:txBody>
      </p:sp>
    </p:spTree>
    <p:extLst>
      <p:ext uri="{BB962C8B-B14F-4D97-AF65-F5344CB8AC3E}">
        <p14:creationId xmlns:p14="http://schemas.microsoft.com/office/powerpoint/2010/main" val="16323846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09C1-0644-8C5A-764C-E77F8CD81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4B52C-4F39-3594-CA46-8E4168197B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00F89-6E6F-0105-0191-760163FA9C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168DA08-563F-D03C-71B2-034B60E275D7}"/>
              </a:ext>
            </a:extLst>
          </p:cNvPr>
          <p:cNvSpPr>
            <a:spLocks noGrp="1"/>
          </p:cNvSpPr>
          <p:nvPr>
            <p:ph type="sldNum" sz="quarter" idx="5"/>
          </p:nvPr>
        </p:nvSpPr>
        <p:spPr/>
        <p:txBody>
          <a:bodyPr/>
          <a:lstStyle/>
          <a:p>
            <a:fld id="{97082410-8C6E-4C46-B4FF-5234FC727D3A}" type="slidenum">
              <a:rPr lang="zh-CN" altLang="en-US" smtClean="0"/>
              <a:t>179</a:t>
            </a:fld>
            <a:endParaRPr lang="zh-CN" altLang="en-US"/>
          </a:p>
        </p:txBody>
      </p:sp>
    </p:spTree>
    <p:extLst>
      <p:ext uri="{BB962C8B-B14F-4D97-AF65-F5344CB8AC3E}">
        <p14:creationId xmlns:p14="http://schemas.microsoft.com/office/powerpoint/2010/main" val="30609013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66F8D-0734-3034-D6DA-B89072DA8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DF2DC-4844-93BD-7D00-19F0126DB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0C609-02EF-E069-368F-80E6563B46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61649105-D602-8D5C-DB08-FC679D959A75}"/>
              </a:ext>
            </a:extLst>
          </p:cNvPr>
          <p:cNvSpPr>
            <a:spLocks noGrp="1"/>
          </p:cNvSpPr>
          <p:nvPr>
            <p:ph type="sldNum" sz="quarter" idx="5"/>
          </p:nvPr>
        </p:nvSpPr>
        <p:spPr/>
        <p:txBody>
          <a:bodyPr/>
          <a:lstStyle/>
          <a:p>
            <a:fld id="{97082410-8C6E-4C46-B4FF-5234FC727D3A}" type="slidenum">
              <a:rPr lang="zh-CN" altLang="en-US" smtClean="0"/>
              <a:t>180</a:t>
            </a:fld>
            <a:endParaRPr lang="zh-CN" altLang="en-US"/>
          </a:p>
        </p:txBody>
      </p:sp>
    </p:spTree>
    <p:extLst>
      <p:ext uri="{BB962C8B-B14F-4D97-AF65-F5344CB8AC3E}">
        <p14:creationId xmlns:p14="http://schemas.microsoft.com/office/powerpoint/2010/main" val="39659077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181</a:t>
            </a:fld>
            <a:endParaRPr lang="zh-CN" altLang="en-US"/>
          </a:p>
        </p:txBody>
      </p:sp>
    </p:spTree>
    <p:extLst>
      <p:ext uri="{BB962C8B-B14F-4D97-AF65-F5344CB8AC3E}">
        <p14:creationId xmlns:p14="http://schemas.microsoft.com/office/powerpoint/2010/main" val="1386041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8C689-CBC1-256F-3BC3-95722AC49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F8C44-F597-B90F-BE08-20BFC2A99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14DB7-10E9-B72B-9E97-5496C543F7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60F2923-1ED1-DE46-05A8-A1A37649F10C}"/>
              </a:ext>
            </a:extLst>
          </p:cNvPr>
          <p:cNvSpPr>
            <a:spLocks noGrp="1"/>
          </p:cNvSpPr>
          <p:nvPr>
            <p:ph type="sldNum" sz="quarter" idx="5"/>
          </p:nvPr>
        </p:nvSpPr>
        <p:spPr/>
        <p:txBody>
          <a:bodyPr/>
          <a:lstStyle/>
          <a:p>
            <a:fld id="{97082410-8C6E-4C46-B4FF-5234FC727D3A}" type="slidenum">
              <a:rPr lang="zh-CN" altLang="en-US" smtClean="0"/>
              <a:t>182</a:t>
            </a:fld>
            <a:endParaRPr lang="zh-CN" altLang="en-US"/>
          </a:p>
        </p:txBody>
      </p:sp>
    </p:spTree>
    <p:extLst>
      <p:ext uri="{BB962C8B-B14F-4D97-AF65-F5344CB8AC3E}">
        <p14:creationId xmlns:p14="http://schemas.microsoft.com/office/powerpoint/2010/main" val="2944035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073-F42B-C53D-2CBF-51DF1B40F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600FC-07B0-FD8D-888B-30C11F08E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84D2B-3E33-6258-573E-0FE9A152B2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2462711D-6963-1365-EEB4-91963A02D2F7}"/>
              </a:ext>
            </a:extLst>
          </p:cNvPr>
          <p:cNvSpPr>
            <a:spLocks noGrp="1"/>
          </p:cNvSpPr>
          <p:nvPr>
            <p:ph type="sldNum" sz="quarter" idx="5"/>
          </p:nvPr>
        </p:nvSpPr>
        <p:spPr/>
        <p:txBody>
          <a:bodyPr/>
          <a:lstStyle/>
          <a:p>
            <a:fld id="{97082410-8C6E-4C46-B4FF-5234FC727D3A}" type="slidenum">
              <a:rPr lang="zh-CN" altLang="en-US" smtClean="0"/>
              <a:t>15</a:t>
            </a:fld>
            <a:endParaRPr lang="zh-CN" altLang="en-US"/>
          </a:p>
        </p:txBody>
      </p:sp>
    </p:spTree>
    <p:extLst>
      <p:ext uri="{BB962C8B-B14F-4D97-AF65-F5344CB8AC3E}">
        <p14:creationId xmlns:p14="http://schemas.microsoft.com/office/powerpoint/2010/main" val="190696576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3C842-1F50-59F6-39C2-B92AA7165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2B450-33D8-830A-9CDC-990A368EF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76707-4091-AF87-CE82-727F32781EC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012FFB91-27D6-FDDC-DA34-52102FB92FEC}"/>
              </a:ext>
            </a:extLst>
          </p:cNvPr>
          <p:cNvSpPr>
            <a:spLocks noGrp="1"/>
          </p:cNvSpPr>
          <p:nvPr>
            <p:ph type="sldNum" sz="quarter" idx="5"/>
          </p:nvPr>
        </p:nvSpPr>
        <p:spPr/>
        <p:txBody>
          <a:bodyPr/>
          <a:lstStyle/>
          <a:p>
            <a:fld id="{97082410-8C6E-4C46-B4FF-5234FC727D3A}" type="slidenum">
              <a:rPr lang="zh-CN" altLang="en-US" smtClean="0"/>
              <a:t>183</a:t>
            </a:fld>
            <a:endParaRPr lang="zh-CN" altLang="en-US"/>
          </a:p>
        </p:txBody>
      </p:sp>
    </p:spTree>
    <p:extLst>
      <p:ext uri="{BB962C8B-B14F-4D97-AF65-F5344CB8AC3E}">
        <p14:creationId xmlns:p14="http://schemas.microsoft.com/office/powerpoint/2010/main" val="26838058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1EDC-F9B3-1D54-02EE-7D9714A22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953DE-B1CF-E6EF-38E3-9423EB56E5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5A416-ADF4-C424-B309-62E674379B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44DEFB7-2253-7E40-659F-BADD2F4A22F5}"/>
              </a:ext>
            </a:extLst>
          </p:cNvPr>
          <p:cNvSpPr>
            <a:spLocks noGrp="1"/>
          </p:cNvSpPr>
          <p:nvPr>
            <p:ph type="sldNum" sz="quarter" idx="5"/>
          </p:nvPr>
        </p:nvSpPr>
        <p:spPr/>
        <p:txBody>
          <a:bodyPr/>
          <a:lstStyle/>
          <a:p>
            <a:fld id="{97082410-8C6E-4C46-B4FF-5234FC727D3A}" type="slidenum">
              <a:rPr lang="zh-CN" altLang="en-US" smtClean="0"/>
              <a:t>184</a:t>
            </a:fld>
            <a:endParaRPr lang="zh-CN" altLang="en-US"/>
          </a:p>
        </p:txBody>
      </p:sp>
    </p:spTree>
    <p:extLst>
      <p:ext uri="{BB962C8B-B14F-4D97-AF65-F5344CB8AC3E}">
        <p14:creationId xmlns:p14="http://schemas.microsoft.com/office/powerpoint/2010/main" val="111223342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02C7-F363-753A-74D8-05F655C7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3441A-939F-EA22-9F82-2C2BA2377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BF0AB-24E0-B6AD-0C6D-D710ECFB15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14B65B2C-D70D-AC52-9039-AB196469E2E5}"/>
              </a:ext>
            </a:extLst>
          </p:cNvPr>
          <p:cNvSpPr>
            <a:spLocks noGrp="1"/>
          </p:cNvSpPr>
          <p:nvPr>
            <p:ph type="sldNum" sz="quarter" idx="5"/>
          </p:nvPr>
        </p:nvSpPr>
        <p:spPr/>
        <p:txBody>
          <a:bodyPr/>
          <a:lstStyle/>
          <a:p>
            <a:fld id="{97082410-8C6E-4C46-B4FF-5234FC727D3A}" type="slidenum">
              <a:rPr lang="zh-CN" altLang="en-US" smtClean="0"/>
              <a:t>185</a:t>
            </a:fld>
            <a:endParaRPr lang="zh-CN" altLang="en-US"/>
          </a:p>
        </p:txBody>
      </p:sp>
    </p:spTree>
    <p:extLst>
      <p:ext uri="{BB962C8B-B14F-4D97-AF65-F5344CB8AC3E}">
        <p14:creationId xmlns:p14="http://schemas.microsoft.com/office/powerpoint/2010/main" val="102570619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56854-41D9-4BF6-E5CB-BAEFB6C5D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37350-DA99-9D85-BF15-0162DD890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BB831-B7B2-3F50-0B83-14D7744FF8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A70E57E-5A52-C4B4-8929-8257A6C2F976}"/>
              </a:ext>
            </a:extLst>
          </p:cNvPr>
          <p:cNvSpPr>
            <a:spLocks noGrp="1"/>
          </p:cNvSpPr>
          <p:nvPr>
            <p:ph type="sldNum" sz="quarter" idx="5"/>
          </p:nvPr>
        </p:nvSpPr>
        <p:spPr/>
        <p:txBody>
          <a:bodyPr/>
          <a:lstStyle/>
          <a:p>
            <a:fld id="{97082410-8C6E-4C46-B4FF-5234FC727D3A}" type="slidenum">
              <a:rPr lang="zh-CN" altLang="en-US" smtClean="0"/>
              <a:t>186</a:t>
            </a:fld>
            <a:endParaRPr lang="zh-CN" altLang="en-US"/>
          </a:p>
        </p:txBody>
      </p:sp>
    </p:spTree>
    <p:extLst>
      <p:ext uri="{BB962C8B-B14F-4D97-AF65-F5344CB8AC3E}">
        <p14:creationId xmlns:p14="http://schemas.microsoft.com/office/powerpoint/2010/main" val="426215460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6FB77-FEAA-110B-AFFB-BD092260A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F7CEB-30F1-3A3D-D84E-80627D396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BFFF4-79C4-7032-4D55-8F6E55D62E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7CA3256-3455-E43B-DDAD-08B1F7BE2DF4}"/>
              </a:ext>
            </a:extLst>
          </p:cNvPr>
          <p:cNvSpPr>
            <a:spLocks noGrp="1"/>
          </p:cNvSpPr>
          <p:nvPr>
            <p:ph type="sldNum" sz="quarter" idx="5"/>
          </p:nvPr>
        </p:nvSpPr>
        <p:spPr/>
        <p:txBody>
          <a:bodyPr/>
          <a:lstStyle/>
          <a:p>
            <a:fld id="{97082410-8C6E-4C46-B4FF-5234FC727D3A}" type="slidenum">
              <a:rPr lang="zh-CN" altLang="en-US" smtClean="0"/>
              <a:t>187</a:t>
            </a:fld>
            <a:endParaRPr lang="zh-CN" altLang="en-US"/>
          </a:p>
        </p:txBody>
      </p:sp>
    </p:spTree>
    <p:extLst>
      <p:ext uri="{BB962C8B-B14F-4D97-AF65-F5344CB8AC3E}">
        <p14:creationId xmlns:p14="http://schemas.microsoft.com/office/powerpoint/2010/main" val="131562734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74281-0C93-B14D-9970-84B92B55A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5B4EF-147E-03E4-F766-38889EF5C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AA74B-FD30-1953-7F23-54BE22DDF9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3F62255-D5ED-0ECB-9DF4-C0B4FB8FC929}"/>
              </a:ext>
            </a:extLst>
          </p:cNvPr>
          <p:cNvSpPr>
            <a:spLocks noGrp="1"/>
          </p:cNvSpPr>
          <p:nvPr>
            <p:ph type="sldNum" sz="quarter" idx="5"/>
          </p:nvPr>
        </p:nvSpPr>
        <p:spPr/>
        <p:txBody>
          <a:bodyPr/>
          <a:lstStyle/>
          <a:p>
            <a:fld id="{97082410-8C6E-4C46-B4FF-5234FC727D3A}" type="slidenum">
              <a:rPr lang="zh-CN" altLang="en-US" smtClean="0"/>
              <a:t>188</a:t>
            </a:fld>
            <a:endParaRPr lang="zh-CN" altLang="en-US"/>
          </a:p>
        </p:txBody>
      </p:sp>
    </p:spTree>
    <p:extLst>
      <p:ext uri="{BB962C8B-B14F-4D97-AF65-F5344CB8AC3E}">
        <p14:creationId xmlns:p14="http://schemas.microsoft.com/office/powerpoint/2010/main" val="11575371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A54C9-401C-2FC4-1C6A-C68FFF53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045ED-0EB6-E30E-BE54-2AC09FE3F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F7A5-64F4-25BF-EC96-3192518089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B0E870E-6308-3DE4-8D1F-24C17FA14793}"/>
              </a:ext>
            </a:extLst>
          </p:cNvPr>
          <p:cNvSpPr>
            <a:spLocks noGrp="1"/>
          </p:cNvSpPr>
          <p:nvPr>
            <p:ph type="sldNum" sz="quarter" idx="5"/>
          </p:nvPr>
        </p:nvSpPr>
        <p:spPr/>
        <p:txBody>
          <a:bodyPr/>
          <a:lstStyle/>
          <a:p>
            <a:fld id="{97082410-8C6E-4C46-B4FF-5234FC727D3A}" type="slidenum">
              <a:rPr lang="zh-CN" altLang="en-US" smtClean="0"/>
              <a:t>189</a:t>
            </a:fld>
            <a:endParaRPr lang="zh-CN" altLang="en-US"/>
          </a:p>
        </p:txBody>
      </p:sp>
    </p:spTree>
    <p:extLst>
      <p:ext uri="{BB962C8B-B14F-4D97-AF65-F5344CB8AC3E}">
        <p14:creationId xmlns:p14="http://schemas.microsoft.com/office/powerpoint/2010/main" val="38298302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CA49-9706-AAC4-D1E9-EE1B3919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45FA8-FDC6-0DC9-6EB1-E12F0306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CA998-6EB5-32C5-C288-30C6F19381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99F2639-207E-2CCB-9A70-3EDA99B49720}"/>
              </a:ext>
            </a:extLst>
          </p:cNvPr>
          <p:cNvSpPr>
            <a:spLocks noGrp="1"/>
          </p:cNvSpPr>
          <p:nvPr>
            <p:ph type="sldNum" sz="quarter" idx="5"/>
          </p:nvPr>
        </p:nvSpPr>
        <p:spPr/>
        <p:txBody>
          <a:bodyPr/>
          <a:lstStyle/>
          <a:p>
            <a:fld id="{97082410-8C6E-4C46-B4FF-5234FC727D3A}" type="slidenum">
              <a:rPr lang="zh-CN" altLang="en-US" smtClean="0"/>
              <a:t>190</a:t>
            </a:fld>
            <a:endParaRPr lang="zh-CN" altLang="en-US"/>
          </a:p>
        </p:txBody>
      </p:sp>
    </p:spTree>
    <p:extLst>
      <p:ext uri="{BB962C8B-B14F-4D97-AF65-F5344CB8AC3E}">
        <p14:creationId xmlns:p14="http://schemas.microsoft.com/office/powerpoint/2010/main" val="394340431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0C8CD-A1AF-0C9C-923C-54297C601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34F50-3122-8EF3-8E0D-58FBF49478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62C9C-AF4B-341C-ACE3-815707A6E5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3EF62BA-E42E-023C-CDCB-EA1BCC101427}"/>
              </a:ext>
            </a:extLst>
          </p:cNvPr>
          <p:cNvSpPr>
            <a:spLocks noGrp="1"/>
          </p:cNvSpPr>
          <p:nvPr>
            <p:ph type="sldNum" sz="quarter" idx="5"/>
          </p:nvPr>
        </p:nvSpPr>
        <p:spPr/>
        <p:txBody>
          <a:bodyPr/>
          <a:lstStyle/>
          <a:p>
            <a:fld id="{97082410-8C6E-4C46-B4FF-5234FC727D3A}" type="slidenum">
              <a:rPr lang="zh-CN" altLang="en-US" smtClean="0"/>
              <a:t>191</a:t>
            </a:fld>
            <a:endParaRPr lang="zh-CN" altLang="en-US"/>
          </a:p>
        </p:txBody>
      </p:sp>
    </p:spTree>
    <p:extLst>
      <p:ext uri="{BB962C8B-B14F-4D97-AF65-F5344CB8AC3E}">
        <p14:creationId xmlns:p14="http://schemas.microsoft.com/office/powerpoint/2010/main" val="30290885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7155-6575-5687-B276-1FC0E9F9F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4E4C0-3992-7D3A-E6E2-B8793F425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5175-CCB1-2E0C-6AC5-C4220BAEA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00956743-C252-12EA-08CF-40AFAD0F5C18}"/>
              </a:ext>
            </a:extLst>
          </p:cNvPr>
          <p:cNvSpPr>
            <a:spLocks noGrp="1"/>
          </p:cNvSpPr>
          <p:nvPr>
            <p:ph type="sldNum" sz="quarter" idx="5"/>
          </p:nvPr>
        </p:nvSpPr>
        <p:spPr/>
        <p:txBody>
          <a:bodyPr/>
          <a:lstStyle/>
          <a:p>
            <a:fld id="{97082410-8C6E-4C46-B4FF-5234FC727D3A}" type="slidenum">
              <a:rPr lang="zh-CN" altLang="en-US" smtClean="0"/>
              <a:t>192</a:t>
            </a:fld>
            <a:endParaRPr lang="zh-CN" altLang="en-US"/>
          </a:p>
        </p:txBody>
      </p:sp>
    </p:spTree>
    <p:extLst>
      <p:ext uri="{BB962C8B-B14F-4D97-AF65-F5344CB8AC3E}">
        <p14:creationId xmlns:p14="http://schemas.microsoft.com/office/powerpoint/2010/main" val="210806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933A-A97F-AE97-7428-D6F452249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739C0-9235-B109-D53E-CCD2171B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0112D-1B02-5033-36EF-F15967E44F3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12A7C72C-5F79-AAA9-5AE8-AFB811C09C66}"/>
              </a:ext>
            </a:extLst>
          </p:cNvPr>
          <p:cNvSpPr>
            <a:spLocks noGrp="1"/>
          </p:cNvSpPr>
          <p:nvPr>
            <p:ph type="sldNum" sz="quarter" idx="5"/>
          </p:nvPr>
        </p:nvSpPr>
        <p:spPr/>
        <p:txBody>
          <a:bodyPr/>
          <a:lstStyle/>
          <a:p>
            <a:fld id="{97082410-8C6E-4C46-B4FF-5234FC727D3A}" type="slidenum">
              <a:rPr lang="zh-CN" altLang="en-US" smtClean="0"/>
              <a:t>16</a:t>
            </a:fld>
            <a:endParaRPr lang="zh-CN" altLang="en-US"/>
          </a:p>
        </p:txBody>
      </p:sp>
    </p:spTree>
    <p:extLst>
      <p:ext uri="{BB962C8B-B14F-4D97-AF65-F5344CB8AC3E}">
        <p14:creationId xmlns:p14="http://schemas.microsoft.com/office/powerpoint/2010/main" val="257165972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193</a:t>
            </a:fld>
            <a:endParaRPr lang="zh-CN" altLang="en-US"/>
          </a:p>
        </p:txBody>
      </p:sp>
    </p:spTree>
    <p:extLst>
      <p:ext uri="{BB962C8B-B14F-4D97-AF65-F5344CB8AC3E}">
        <p14:creationId xmlns:p14="http://schemas.microsoft.com/office/powerpoint/2010/main" val="27671998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24E1-D677-6908-C8EE-DE91107FA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E3647-0A91-2CD3-8132-AA31FE94D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F7985-B039-5F31-94A1-D0E1B59881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C79561D8-9AE3-2A3F-A8B4-0A13F72CB10B}"/>
              </a:ext>
            </a:extLst>
          </p:cNvPr>
          <p:cNvSpPr>
            <a:spLocks noGrp="1"/>
          </p:cNvSpPr>
          <p:nvPr>
            <p:ph type="sldNum" sz="quarter" idx="5"/>
          </p:nvPr>
        </p:nvSpPr>
        <p:spPr/>
        <p:txBody>
          <a:bodyPr/>
          <a:lstStyle/>
          <a:p>
            <a:fld id="{97082410-8C6E-4C46-B4FF-5234FC727D3A}" type="slidenum">
              <a:rPr lang="zh-CN" altLang="en-US" smtClean="0"/>
              <a:t>194</a:t>
            </a:fld>
            <a:endParaRPr lang="zh-CN" altLang="en-US"/>
          </a:p>
        </p:txBody>
      </p:sp>
    </p:spTree>
    <p:extLst>
      <p:ext uri="{BB962C8B-B14F-4D97-AF65-F5344CB8AC3E}">
        <p14:creationId xmlns:p14="http://schemas.microsoft.com/office/powerpoint/2010/main" val="32214138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35CC6-7FAB-B39F-2C88-29CF016A4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28F6F0-8BE7-26BF-AD79-A9320F73D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CC188-6F27-7DC9-1305-BA97952078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7030A0"/>
                </a:solidFill>
                <a:latin typeface="微软雅黑" panose="020B0503020204020204" pitchFamily="34" charset="-122"/>
                <a:ea typeface="微软雅黑" panose="020B0503020204020204" pitchFamily="34" charset="-122"/>
              </a:rPr>
              <a:t> </a:t>
            </a:r>
            <a:endParaRPr lang="zh-CN" altLang="en-US" sz="1200" b="1" dirty="0">
              <a:solidFill>
                <a:srgbClr val="7030A0"/>
              </a:solidFill>
              <a:latin typeface="微软雅黑" panose="020B0503020204020204" pitchFamily="34" charset="-122"/>
              <a:ea typeface="微软雅黑" panose="020B0503020204020204" pitchFamily="34" charset="-122"/>
            </a:endParaRPr>
          </a:p>
        </p:txBody>
      </p:sp>
      <p:sp>
        <p:nvSpPr>
          <p:cNvPr id="4" name="Slide Number Placeholder 3">
            <a:extLst>
              <a:ext uri="{FF2B5EF4-FFF2-40B4-BE49-F238E27FC236}">
                <a16:creationId xmlns:a16="http://schemas.microsoft.com/office/drawing/2014/main" id="{F302338C-2D06-F2B3-E91F-31CF36D1E3C3}"/>
              </a:ext>
            </a:extLst>
          </p:cNvPr>
          <p:cNvSpPr>
            <a:spLocks noGrp="1"/>
          </p:cNvSpPr>
          <p:nvPr>
            <p:ph type="sldNum" sz="quarter" idx="5"/>
          </p:nvPr>
        </p:nvSpPr>
        <p:spPr/>
        <p:txBody>
          <a:bodyPr/>
          <a:lstStyle/>
          <a:p>
            <a:fld id="{97082410-8C6E-4C46-B4FF-5234FC727D3A}" type="slidenum">
              <a:rPr lang="zh-CN" altLang="en-US" smtClean="0"/>
              <a:t>195</a:t>
            </a:fld>
            <a:endParaRPr lang="zh-CN" altLang="en-US"/>
          </a:p>
        </p:txBody>
      </p:sp>
    </p:spTree>
    <p:extLst>
      <p:ext uri="{BB962C8B-B14F-4D97-AF65-F5344CB8AC3E}">
        <p14:creationId xmlns:p14="http://schemas.microsoft.com/office/powerpoint/2010/main" val="35037435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95D4-CF06-18B9-17D0-0B924744E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3B86A-ED89-0A90-7021-CD338819F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AC8CC-B564-EC09-AE6D-723262E828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D8E6BA6-D76E-A05E-3C82-05D11D997D12}"/>
              </a:ext>
            </a:extLst>
          </p:cNvPr>
          <p:cNvSpPr>
            <a:spLocks noGrp="1"/>
          </p:cNvSpPr>
          <p:nvPr>
            <p:ph type="sldNum" sz="quarter" idx="5"/>
          </p:nvPr>
        </p:nvSpPr>
        <p:spPr/>
        <p:txBody>
          <a:bodyPr/>
          <a:lstStyle/>
          <a:p>
            <a:fld id="{97082410-8C6E-4C46-B4FF-5234FC727D3A}" type="slidenum">
              <a:rPr lang="zh-CN" altLang="en-US" smtClean="0"/>
              <a:t>196</a:t>
            </a:fld>
            <a:endParaRPr lang="zh-CN" altLang="en-US"/>
          </a:p>
        </p:txBody>
      </p:sp>
    </p:spTree>
    <p:extLst>
      <p:ext uri="{BB962C8B-B14F-4D97-AF65-F5344CB8AC3E}">
        <p14:creationId xmlns:p14="http://schemas.microsoft.com/office/powerpoint/2010/main" val="40152600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30B1B-AA73-D14F-25AA-C9D52F959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F5787-4B05-2867-DD63-41F776B93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C423A-0577-341D-B9C1-56DCC02C35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8F6B498-4E1C-B96C-338E-A4B770E60436}"/>
              </a:ext>
            </a:extLst>
          </p:cNvPr>
          <p:cNvSpPr>
            <a:spLocks noGrp="1"/>
          </p:cNvSpPr>
          <p:nvPr>
            <p:ph type="sldNum" sz="quarter" idx="5"/>
          </p:nvPr>
        </p:nvSpPr>
        <p:spPr/>
        <p:txBody>
          <a:bodyPr/>
          <a:lstStyle/>
          <a:p>
            <a:fld id="{97082410-8C6E-4C46-B4FF-5234FC727D3A}" type="slidenum">
              <a:rPr lang="zh-CN" altLang="en-US" smtClean="0"/>
              <a:t>197</a:t>
            </a:fld>
            <a:endParaRPr lang="zh-CN" altLang="en-US"/>
          </a:p>
        </p:txBody>
      </p:sp>
    </p:spTree>
    <p:extLst>
      <p:ext uri="{BB962C8B-B14F-4D97-AF65-F5344CB8AC3E}">
        <p14:creationId xmlns:p14="http://schemas.microsoft.com/office/powerpoint/2010/main" val="414134725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198</a:t>
            </a:fld>
            <a:endParaRPr lang="zh-CN" altLang="en-US"/>
          </a:p>
        </p:txBody>
      </p:sp>
    </p:spTree>
    <p:extLst>
      <p:ext uri="{BB962C8B-B14F-4D97-AF65-F5344CB8AC3E}">
        <p14:creationId xmlns:p14="http://schemas.microsoft.com/office/powerpoint/2010/main" val="7759284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200</a:t>
            </a:fld>
            <a:endParaRPr lang="zh-CN" altLang="en-US"/>
          </a:p>
        </p:txBody>
      </p:sp>
    </p:spTree>
    <p:extLst>
      <p:ext uri="{BB962C8B-B14F-4D97-AF65-F5344CB8AC3E}">
        <p14:creationId xmlns:p14="http://schemas.microsoft.com/office/powerpoint/2010/main" val="104144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381CB-EFBD-6C34-7212-BF522ED5B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D704E-E97F-EF4B-34AE-2C539DE09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39F5B-FB14-6041-7B65-EF8C4A65A7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761DDBE-8F26-8A7F-6C81-9ECD800658F5}"/>
              </a:ext>
            </a:extLst>
          </p:cNvPr>
          <p:cNvSpPr>
            <a:spLocks noGrp="1"/>
          </p:cNvSpPr>
          <p:nvPr>
            <p:ph type="sldNum" sz="quarter" idx="5"/>
          </p:nvPr>
        </p:nvSpPr>
        <p:spPr/>
        <p:txBody>
          <a:bodyPr/>
          <a:lstStyle/>
          <a:p>
            <a:fld id="{97082410-8C6E-4C46-B4FF-5234FC727D3A}" type="slidenum">
              <a:rPr lang="zh-CN" altLang="en-US" smtClean="0"/>
              <a:t>202</a:t>
            </a:fld>
            <a:endParaRPr lang="zh-CN" altLang="en-US"/>
          </a:p>
        </p:txBody>
      </p:sp>
    </p:spTree>
    <p:extLst>
      <p:ext uri="{BB962C8B-B14F-4D97-AF65-F5344CB8AC3E}">
        <p14:creationId xmlns:p14="http://schemas.microsoft.com/office/powerpoint/2010/main" val="37764628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D7F4-35AB-3F5D-54CF-F2BC7C8BC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DD132-CB35-6E28-1D78-4823A5E7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3DE81-05F6-A28F-7F0B-FE2A566FB4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17CD11D4-AFF4-9B34-3302-0877020AEBD3}"/>
              </a:ext>
            </a:extLst>
          </p:cNvPr>
          <p:cNvSpPr>
            <a:spLocks noGrp="1"/>
          </p:cNvSpPr>
          <p:nvPr>
            <p:ph type="sldNum" sz="quarter" idx="5"/>
          </p:nvPr>
        </p:nvSpPr>
        <p:spPr/>
        <p:txBody>
          <a:bodyPr/>
          <a:lstStyle/>
          <a:p>
            <a:fld id="{97082410-8C6E-4C46-B4FF-5234FC727D3A}" type="slidenum">
              <a:rPr lang="zh-CN" altLang="en-US" smtClean="0"/>
              <a:t>203</a:t>
            </a:fld>
            <a:endParaRPr lang="zh-CN" altLang="en-US"/>
          </a:p>
        </p:txBody>
      </p:sp>
    </p:spTree>
    <p:extLst>
      <p:ext uri="{BB962C8B-B14F-4D97-AF65-F5344CB8AC3E}">
        <p14:creationId xmlns:p14="http://schemas.microsoft.com/office/powerpoint/2010/main" val="186770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D8B7-36FB-A34F-0356-C156B201C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736B90-7BE4-52FE-2638-1F75C481B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C4CC9-E0D2-0CA8-0B12-49357DA6D6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4B43C0B-A25F-A7D7-9457-FEA13EDD576A}"/>
              </a:ext>
            </a:extLst>
          </p:cNvPr>
          <p:cNvSpPr>
            <a:spLocks noGrp="1"/>
          </p:cNvSpPr>
          <p:nvPr>
            <p:ph type="sldNum" sz="quarter" idx="5"/>
          </p:nvPr>
        </p:nvSpPr>
        <p:spPr/>
        <p:txBody>
          <a:bodyPr/>
          <a:lstStyle/>
          <a:p>
            <a:fld id="{97082410-8C6E-4C46-B4FF-5234FC727D3A}" type="slidenum">
              <a:rPr lang="zh-CN" altLang="en-US" smtClean="0"/>
              <a:t>204</a:t>
            </a:fld>
            <a:endParaRPr lang="zh-CN" altLang="en-US"/>
          </a:p>
        </p:txBody>
      </p:sp>
    </p:spTree>
    <p:extLst>
      <p:ext uri="{BB962C8B-B14F-4D97-AF65-F5344CB8AC3E}">
        <p14:creationId xmlns:p14="http://schemas.microsoft.com/office/powerpoint/2010/main" val="3874168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DF677-3EA0-F943-9381-648B0E811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A95CE-C050-E9BE-DC65-06E7391E1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F9E34-1F08-5DA5-C597-16F5E53236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6AF1051-DEF7-0B81-B5C9-930816F8655F}"/>
              </a:ext>
            </a:extLst>
          </p:cNvPr>
          <p:cNvSpPr>
            <a:spLocks noGrp="1"/>
          </p:cNvSpPr>
          <p:nvPr>
            <p:ph type="sldNum" sz="quarter" idx="5"/>
          </p:nvPr>
        </p:nvSpPr>
        <p:spPr/>
        <p:txBody>
          <a:bodyPr/>
          <a:lstStyle/>
          <a:p>
            <a:fld id="{97082410-8C6E-4C46-B4FF-5234FC727D3A}" type="slidenum">
              <a:rPr lang="zh-CN" altLang="en-US" smtClean="0"/>
              <a:t>17</a:t>
            </a:fld>
            <a:endParaRPr lang="zh-CN" altLang="en-US"/>
          </a:p>
        </p:txBody>
      </p:sp>
    </p:spTree>
    <p:extLst>
      <p:ext uri="{BB962C8B-B14F-4D97-AF65-F5344CB8AC3E}">
        <p14:creationId xmlns:p14="http://schemas.microsoft.com/office/powerpoint/2010/main" val="4009746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755F-756F-FBA9-E3E1-B903CC837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B09A7-41EC-4DE5-98DB-C72B5DC34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2E62D-30A8-9EF6-883B-E96811D14F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52B02A2-4173-781F-E8BB-47FC34D8D65E}"/>
              </a:ext>
            </a:extLst>
          </p:cNvPr>
          <p:cNvSpPr>
            <a:spLocks noGrp="1"/>
          </p:cNvSpPr>
          <p:nvPr>
            <p:ph type="sldNum" sz="quarter" idx="5"/>
          </p:nvPr>
        </p:nvSpPr>
        <p:spPr/>
        <p:txBody>
          <a:bodyPr/>
          <a:lstStyle/>
          <a:p>
            <a:fld id="{97082410-8C6E-4C46-B4FF-5234FC727D3A}" type="slidenum">
              <a:rPr lang="zh-CN" altLang="en-US" smtClean="0"/>
              <a:t>18</a:t>
            </a:fld>
            <a:endParaRPr lang="zh-CN" altLang="en-US"/>
          </a:p>
        </p:txBody>
      </p:sp>
    </p:spTree>
    <p:extLst>
      <p:ext uri="{BB962C8B-B14F-4D97-AF65-F5344CB8AC3E}">
        <p14:creationId xmlns:p14="http://schemas.microsoft.com/office/powerpoint/2010/main" val="1696827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27E2-C2DD-089D-9E93-7F8B261AB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1BC6-ECE9-085D-EBF2-BA5EAF410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8BDA2-1917-21F8-4A34-AD9C1B733F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6DE7475-509B-3158-3A2B-C68000769ACD}"/>
              </a:ext>
            </a:extLst>
          </p:cNvPr>
          <p:cNvSpPr>
            <a:spLocks noGrp="1"/>
          </p:cNvSpPr>
          <p:nvPr>
            <p:ph type="sldNum" sz="quarter" idx="5"/>
          </p:nvPr>
        </p:nvSpPr>
        <p:spPr/>
        <p:txBody>
          <a:bodyPr/>
          <a:lstStyle/>
          <a:p>
            <a:fld id="{97082410-8C6E-4C46-B4FF-5234FC727D3A}" type="slidenum">
              <a:rPr lang="zh-CN" altLang="en-US" smtClean="0"/>
              <a:t>19</a:t>
            </a:fld>
            <a:endParaRPr lang="zh-CN" altLang="en-US"/>
          </a:p>
        </p:txBody>
      </p:sp>
    </p:spTree>
    <p:extLst>
      <p:ext uri="{BB962C8B-B14F-4D97-AF65-F5344CB8AC3E}">
        <p14:creationId xmlns:p14="http://schemas.microsoft.com/office/powerpoint/2010/main" val="304372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2</a:t>
            </a:fld>
            <a:endParaRPr lang="zh-CN" altLang="en-US"/>
          </a:p>
        </p:txBody>
      </p:sp>
    </p:spTree>
    <p:extLst>
      <p:ext uri="{BB962C8B-B14F-4D97-AF65-F5344CB8AC3E}">
        <p14:creationId xmlns:p14="http://schemas.microsoft.com/office/powerpoint/2010/main" val="434724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0DCC-2E45-2287-27EF-ADEBAE1DB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9D634-3F79-5CC0-FB16-140ECEC94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21F2B-09B9-021C-3687-DD20E3FA2F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8D42F54-CAA0-BD87-0DA2-464AE0A46A2F}"/>
              </a:ext>
            </a:extLst>
          </p:cNvPr>
          <p:cNvSpPr>
            <a:spLocks noGrp="1"/>
          </p:cNvSpPr>
          <p:nvPr>
            <p:ph type="sldNum" sz="quarter" idx="5"/>
          </p:nvPr>
        </p:nvSpPr>
        <p:spPr/>
        <p:txBody>
          <a:bodyPr/>
          <a:lstStyle/>
          <a:p>
            <a:fld id="{97082410-8C6E-4C46-B4FF-5234FC727D3A}" type="slidenum">
              <a:rPr lang="zh-CN" altLang="en-US" smtClean="0"/>
              <a:t>20</a:t>
            </a:fld>
            <a:endParaRPr lang="zh-CN" altLang="en-US"/>
          </a:p>
        </p:txBody>
      </p:sp>
    </p:spTree>
    <p:extLst>
      <p:ext uri="{BB962C8B-B14F-4D97-AF65-F5344CB8AC3E}">
        <p14:creationId xmlns:p14="http://schemas.microsoft.com/office/powerpoint/2010/main" val="2799434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9F7B9-E81A-0A79-D124-8295A6FC3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70302-0CCD-9DEB-CB62-1FBA531E2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ABA2A-AA9B-4C63-B5F2-A7186436E4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0ECD965-176B-C76C-75AD-699227A076F5}"/>
              </a:ext>
            </a:extLst>
          </p:cNvPr>
          <p:cNvSpPr>
            <a:spLocks noGrp="1"/>
          </p:cNvSpPr>
          <p:nvPr>
            <p:ph type="sldNum" sz="quarter" idx="5"/>
          </p:nvPr>
        </p:nvSpPr>
        <p:spPr/>
        <p:txBody>
          <a:bodyPr/>
          <a:lstStyle/>
          <a:p>
            <a:fld id="{97082410-8C6E-4C46-B4FF-5234FC727D3A}" type="slidenum">
              <a:rPr lang="zh-CN" altLang="en-US" smtClean="0"/>
              <a:t>21</a:t>
            </a:fld>
            <a:endParaRPr lang="zh-CN" altLang="en-US"/>
          </a:p>
        </p:txBody>
      </p:sp>
    </p:spTree>
    <p:extLst>
      <p:ext uri="{BB962C8B-B14F-4D97-AF65-F5344CB8AC3E}">
        <p14:creationId xmlns:p14="http://schemas.microsoft.com/office/powerpoint/2010/main" val="3997902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F4CE2-A879-9E9D-7A5E-AA6D650A9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658AE-E833-2517-5C8B-24B0982473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0DE91-3C08-2A9E-E3AA-7496358665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947D4A6-CA15-4169-9E23-6523F376BC2A}"/>
              </a:ext>
            </a:extLst>
          </p:cNvPr>
          <p:cNvSpPr>
            <a:spLocks noGrp="1"/>
          </p:cNvSpPr>
          <p:nvPr>
            <p:ph type="sldNum" sz="quarter" idx="5"/>
          </p:nvPr>
        </p:nvSpPr>
        <p:spPr/>
        <p:txBody>
          <a:bodyPr/>
          <a:lstStyle/>
          <a:p>
            <a:fld id="{97082410-8C6E-4C46-B4FF-5234FC727D3A}" type="slidenum">
              <a:rPr lang="zh-CN" altLang="en-US" smtClean="0"/>
              <a:t>22</a:t>
            </a:fld>
            <a:endParaRPr lang="zh-CN" altLang="en-US"/>
          </a:p>
        </p:txBody>
      </p:sp>
    </p:spTree>
    <p:extLst>
      <p:ext uri="{BB962C8B-B14F-4D97-AF65-F5344CB8AC3E}">
        <p14:creationId xmlns:p14="http://schemas.microsoft.com/office/powerpoint/2010/main" val="2763345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41F0F-51A9-D864-52D3-7009C59F8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20688-94A0-06EF-DFCC-89272FF24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4C574D-08CF-3B97-E825-F7233DE75E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CE386C9B-62F6-E8B2-8CAE-2FE825E73860}"/>
              </a:ext>
            </a:extLst>
          </p:cNvPr>
          <p:cNvSpPr>
            <a:spLocks noGrp="1"/>
          </p:cNvSpPr>
          <p:nvPr>
            <p:ph type="sldNum" sz="quarter" idx="5"/>
          </p:nvPr>
        </p:nvSpPr>
        <p:spPr/>
        <p:txBody>
          <a:bodyPr/>
          <a:lstStyle/>
          <a:p>
            <a:fld id="{97082410-8C6E-4C46-B4FF-5234FC727D3A}" type="slidenum">
              <a:rPr lang="zh-CN" altLang="en-US" smtClean="0"/>
              <a:t>23</a:t>
            </a:fld>
            <a:endParaRPr lang="zh-CN" altLang="en-US"/>
          </a:p>
        </p:txBody>
      </p:sp>
    </p:spTree>
    <p:extLst>
      <p:ext uri="{BB962C8B-B14F-4D97-AF65-F5344CB8AC3E}">
        <p14:creationId xmlns:p14="http://schemas.microsoft.com/office/powerpoint/2010/main" val="320781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E7CD5-43CE-5A6C-CEDE-A352243DA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2E190-0A91-7133-88EC-07F0D77C8A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0A1D71-F4B9-9A7F-399B-5823DCAB58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C3879F4A-7AF6-D562-7B0B-A5F234385293}"/>
              </a:ext>
            </a:extLst>
          </p:cNvPr>
          <p:cNvSpPr>
            <a:spLocks noGrp="1"/>
          </p:cNvSpPr>
          <p:nvPr>
            <p:ph type="sldNum" sz="quarter" idx="5"/>
          </p:nvPr>
        </p:nvSpPr>
        <p:spPr/>
        <p:txBody>
          <a:bodyPr/>
          <a:lstStyle/>
          <a:p>
            <a:fld id="{97082410-8C6E-4C46-B4FF-5234FC727D3A}" type="slidenum">
              <a:rPr lang="zh-CN" altLang="en-US" smtClean="0"/>
              <a:t>26</a:t>
            </a:fld>
            <a:endParaRPr lang="zh-CN" altLang="en-US"/>
          </a:p>
        </p:txBody>
      </p:sp>
    </p:spTree>
    <p:extLst>
      <p:ext uri="{BB962C8B-B14F-4D97-AF65-F5344CB8AC3E}">
        <p14:creationId xmlns:p14="http://schemas.microsoft.com/office/powerpoint/2010/main" val="1419950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C489-BD53-D0C9-15B5-5728024BC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D9CB4-5D3E-6CFA-A6D1-2C5E4295C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55461-D284-84D8-5CDE-4B17D15664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AB71E23-0D9A-0784-CE7A-F2EE91F5EACD}"/>
              </a:ext>
            </a:extLst>
          </p:cNvPr>
          <p:cNvSpPr>
            <a:spLocks noGrp="1"/>
          </p:cNvSpPr>
          <p:nvPr>
            <p:ph type="sldNum" sz="quarter" idx="5"/>
          </p:nvPr>
        </p:nvSpPr>
        <p:spPr/>
        <p:txBody>
          <a:bodyPr/>
          <a:lstStyle/>
          <a:p>
            <a:fld id="{97082410-8C6E-4C46-B4FF-5234FC727D3A}" type="slidenum">
              <a:rPr lang="zh-CN" altLang="en-US" smtClean="0"/>
              <a:t>27</a:t>
            </a:fld>
            <a:endParaRPr lang="zh-CN" altLang="en-US"/>
          </a:p>
        </p:txBody>
      </p:sp>
    </p:spTree>
    <p:extLst>
      <p:ext uri="{BB962C8B-B14F-4D97-AF65-F5344CB8AC3E}">
        <p14:creationId xmlns:p14="http://schemas.microsoft.com/office/powerpoint/2010/main" val="169805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C46EA-3AAA-7F92-DF58-6D2108C76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34693-1A87-DF3D-385A-D0159B57B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FF26D-A1C8-3E66-A9D3-2A84404B9F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B34CF04-F8AA-47F6-55C0-9C66D21A4073}"/>
              </a:ext>
            </a:extLst>
          </p:cNvPr>
          <p:cNvSpPr>
            <a:spLocks noGrp="1"/>
          </p:cNvSpPr>
          <p:nvPr>
            <p:ph type="sldNum" sz="quarter" idx="5"/>
          </p:nvPr>
        </p:nvSpPr>
        <p:spPr/>
        <p:txBody>
          <a:bodyPr/>
          <a:lstStyle/>
          <a:p>
            <a:fld id="{97082410-8C6E-4C46-B4FF-5234FC727D3A}" type="slidenum">
              <a:rPr lang="zh-CN" altLang="en-US" smtClean="0"/>
              <a:t>28</a:t>
            </a:fld>
            <a:endParaRPr lang="zh-CN" altLang="en-US"/>
          </a:p>
        </p:txBody>
      </p:sp>
    </p:spTree>
    <p:extLst>
      <p:ext uri="{BB962C8B-B14F-4D97-AF65-F5344CB8AC3E}">
        <p14:creationId xmlns:p14="http://schemas.microsoft.com/office/powerpoint/2010/main" val="4150683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E47C9-9228-18A3-6C59-DC55B4CD4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03B87-E43C-7836-0ABF-4CA9F1B3C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E6711C-37C9-2541-850D-04297D12B7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2DF901E-F5DB-77B9-6317-30461C9619BC}"/>
              </a:ext>
            </a:extLst>
          </p:cNvPr>
          <p:cNvSpPr>
            <a:spLocks noGrp="1"/>
          </p:cNvSpPr>
          <p:nvPr>
            <p:ph type="sldNum" sz="quarter" idx="5"/>
          </p:nvPr>
        </p:nvSpPr>
        <p:spPr/>
        <p:txBody>
          <a:bodyPr/>
          <a:lstStyle/>
          <a:p>
            <a:fld id="{97082410-8C6E-4C46-B4FF-5234FC727D3A}" type="slidenum">
              <a:rPr lang="zh-CN" altLang="en-US" smtClean="0"/>
              <a:t>29</a:t>
            </a:fld>
            <a:endParaRPr lang="zh-CN" altLang="en-US"/>
          </a:p>
        </p:txBody>
      </p:sp>
    </p:spTree>
    <p:extLst>
      <p:ext uri="{BB962C8B-B14F-4D97-AF65-F5344CB8AC3E}">
        <p14:creationId xmlns:p14="http://schemas.microsoft.com/office/powerpoint/2010/main" val="1051419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1CB85-B900-352B-E590-096E55ED1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DF7D6-8DD9-9AB7-F14F-53F49797B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03221-8487-F2C2-3EC3-8C3BD344E3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097FF8E-6E02-CE9D-0AE1-CDE755B8D598}"/>
              </a:ext>
            </a:extLst>
          </p:cNvPr>
          <p:cNvSpPr>
            <a:spLocks noGrp="1"/>
          </p:cNvSpPr>
          <p:nvPr>
            <p:ph type="sldNum" sz="quarter" idx="5"/>
          </p:nvPr>
        </p:nvSpPr>
        <p:spPr/>
        <p:txBody>
          <a:bodyPr/>
          <a:lstStyle/>
          <a:p>
            <a:fld id="{97082410-8C6E-4C46-B4FF-5234FC727D3A}" type="slidenum">
              <a:rPr lang="zh-CN" altLang="en-US" smtClean="0"/>
              <a:t>30</a:t>
            </a:fld>
            <a:endParaRPr lang="zh-CN" altLang="en-US"/>
          </a:p>
        </p:txBody>
      </p:sp>
    </p:spTree>
    <p:extLst>
      <p:ext uri="{BB962C8B-B14F-4D97-AF65-F5344CB8AC3E}">
        <p14:creationId xmlns:p14="http://schemas.microsoft.com/office/powerpoint/2010/main" val="144044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C5DEB-DB74-607F-4F84-59687AE3D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F8DC4-9A0A-64FF-E748-397E44BE8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DE10E-409B-4375-D304-42BD3B675C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95F7637A-DF5C-D3D6-E466-93D474E63214}"/>
              </a:ext>
            </a:extLst>
          </p:cNvPr>
          <p:cNvSpPr>
            <a:spLocks noGrp="1"/>
          </p:cNvSpPr>
          <p:nvPr>
            <p:ph type="sldNum" sz="quarter" idx="5"/>
          </p:nvPr>
        </p:nvSpPr>
        <p:spPr/>
        <p:txBody>
          <a:bodyPr/>
          <a:lstStyle/>
          <a:p>
            <a:fld id="{97082410-8C6E-4C46-B4FF-5234FC727D3A}" type="slidenum">
              <a:rPr lang="zh-CN" altLang="en-US" smtClean="0"/>
              <a:t>31</a:t>
            </a:fld>
            <a:endParaRPr lang="zh-CN" altLang="en-US"/>
          </a:p>
        </p:txBody>
      </p:sp>
    </p:spTree>
    <p:extLst>
      <p:ext uri="{BB962C8B-B14F-4D97-AF65-F5344CB8AC3E}">
        <p14:creationId xmlns:p14="http://schemas.microsoft.com/office/powerpoint/2010/main" val="264554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33E7-E5C7-9068-FADB-3639FD685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88792-96D0-4621-3880-81E0033D5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163CC-0D1A-F22A-104A-4E9D2728F150}"/>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CF1119A7-77DC-6D4A-E063-14F6B6BA75A6}"/>
              </a:ext>
            </a:extLst>
          </p:cNvPr>
          <p:cNvSpPr>
            <a:spLocks noGrp="1"/>
          </p:cNvSpPr>
          <p:nvPr>
            <p:ph type="sldNum" sz="quarter" idx="5"/>
          </p:nvPr>
        </p:nvSpPr>
        <p:spPr/>
        <p:txBody>
          <a:bodyPr/>
          <a:lstStyle/>
          <a:p>
            <a:fld id="{97082410-8C6E-4C46-B4FF-5234FC727D3A}" type="slidenum">
              <a:rPr lang="zh-CN" altLang="en-US" smtClean="0"/>
              <a:t>3</a:t>
            </a:fld>
            <a:endParaRPr lang="zh-CN" altLang="en-US"/>
          </a:p>
        </p:txBody>
      </p:sp>
    </p:spTree>
    <p:extLst>
      <p:ext uri="{BB962C8B-B14F-4D97-AF65-F5344CB8AC3E}">
        <p14:creationId xmlns:p14="http://schemas.microsoft.com/office/powerpoint/2010/main" val="104194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773F1-F48C-17C6-F867-5A713D5C9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CAF721-B021-411D-1471-CAA6C3AF8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54FD7-8BAB-8872-6A9D-B26BEB429E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信号频率低，意味着信号的周期长，信号变化的时间长，二极管门电路变换的时间远远小于这个信号变换时间，所以认为是忽略的</a:t>
            </a:r>
          </a:p>
        </p:txBody>
      </p:sp>
      <p:sp>
        <p:nvSpPr>
          <p:cNvPr id="4" name="Slide Number Placeholder 3">
            <a:extLst>
              <a:ext uri="{FF2B5EF4-FFF2-40B4-BE49-F238E27FC236}">
                <a16:creationId xmlns:a16="http://schemas.microsoft.com/office/drawing/2014/main" id="{E81BDE81-BA0F-A467-3CD1-077923EC73AC}"/>
              </a:ext>
            </a:extLst>
          </p:cNvPr>
          <p:cNvSpPr>
            <a:spLocks noGrp="1"/>
          </p:cNvSpPr>
          <p:nvPr>
            <p:ph type="sldNum" sz="quarter" idx="5"/>
          </p:nvPr>
        </p:nvSpPr>
        <p:spPr/>
        <p:txBody>
          <a:bodyPr/>
          <a:lstStyle/>
          <a:p>
            <a:fld id="{97082410-8C6E-4C46-B4FF-5234FC727D3A}" type="slidenum">
              <a:rPr lang="zh-CN" altLang="en-US" smtClean="0"/>
              <a:t>32</a:t>
            </a:fld>
            <a:endParaRPr lang="zh-CN" altLang="en-US"/>
          </a:p>
        </p:txBody>
      </p:sp>
    </p:spTree>
    <p:extLst>
      <p:ext uri="{BB962C8B-B14F-4D97-AF65-F5344CB8AC3E}">
        <p14:creationId xmlns:p14="http://schemas.microsoft.com/office/powerpoint/2010/main" val="750104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58856-B53F-8417-61EF-93B98D15C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15C45-54F7-FF18-043E-8D963CF1A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FBCC9-404B-A6D7-B1AE-7BC08B90F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29847DB-64C7-5F95-D5A0-F5311D1365F4}"/>
              </a:ext>
            </a:extLst>
          </p:cNvPr>
          <p:cNvSpPr>
            <a:spLocks noGrp="1"/>
          </p:cNvSpPr>
          <p:nvPr>
            <p:ph type="sldNum" sz="quarter" idx="5"/>
          </p:nvPr>
        </p:nvSpPr>
        <p:spPr/>
        <p:txBody>
          <a:bodyPr/>
          <a:lstStyle/>
          <a:p>
            <a:fld id="{97082410-8C6E-4C46-B4FF-5234FC727D3A}" type="slidenum">
              <a:rPr lang="zh-CN" altLang="en-US" smtClean="0"/>
              <a:t>33</a:t>
            </a:fld>
            <a:endParaRPr lang="zh-CN" altLang="en-US"/>
          </a:p>
        </p:txBody>
      </p:sp>
    </p:spTree>
    <p:extLst>
      <p:ext uri="{BB962C8B-B14F-4D97-AF65-F5344CB8AC3E}">
        <p14:creationId xmlns:p14="http://schemas.microsoft.com/office/powerpoint/2010/main" val="722760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7934B-BD02-CA68-0165-6B8359BA1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DA3DB-6028-69C7-3C1C-3DB658D04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AA335-7817-8510-1C10-556D73C00C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3F847BD-E70C-B08D-B0C8-2C44365610AD}"/>
              </a:ext>
            </a:extLst>
          </p:cNvPr>
          <p:cNvSpPr>
            <a:spLocks noGrp="1"/>
          </p:cNvSpPr>
          <p:nvPr>
            <p:ph type="sldNum" sz="quarter" idx="5"/>
          </p:nvPr>
        </p:nvSpPr>
        <p:spPr/>
        <p:txBody>
          <a:bodyPr/>
          <a:lstStyle/>
          <a:p>
            <a:fld id="{97082410-8C6E-4C46-B4FF-5234FC727D3A}" type="slidenum">
              <a:rPr lang="zh-CN" altLang="en-US" smtClean="0"/>
              <a:t>34</a:t>
            </a:fld>
            <a:endParaRPr lang="zh-CN" altLang="en-US"/>
          </a:p>
        </p:txBody>
      </p:sp>
    </p:spTree>
    <p:extLst>
      <p:ext uri="{BB962C8B-B14F-4D97-AF65-F5344CB8AC3E}">
        <p14:creationId xmlns:p14="http://schemas.microsoft.com/office/powerpoint/2010/main" val="946590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BDF3-16C0-4551-AB5C-0F67B29E0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1B374-2E4D-9F84-54FD-B06B8133B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21821-C09C-C824-1D37-8F289E3C2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F3EB094-CDB8-5664-ECA4-B71C3C327F6D}"/>
              </a:ext>
            </a:extLst>
          </p:cNvPr>
          <p:cNvSpPr>
            <a:spLocks noGrp="1"/>
          </p:cNvSpPr>
          <p:nvPr>
            <p:ph type="sldNum" sz="quarter" idx="5"/>
          </p:nvPr>
        </p:nvSpPr>
        <p:spPr/>
        <p:txBody>
          <a:bodyPr/>
          <a:lstStyle/>
          <a:p>
            <a:fld id="{97082410-8C6E-4C46-B4FF-5234FC727D3A}" type="slidenum">
              <a:rPr lang="zh-CN" altLang="en-US" smtClean="0"/>
              <a:t>35</a:t>
            </a:fld>
            <a:endParaRPr lang="zh-CN" altLang="en-US"/>
          </a:p>
        </p:txBody>
      </p:sp>
    </p:spTree>
    <p:extLst>
      <p:ext uri="{BB962C8B-B14F-4D97-AF65-F5344CB8AC3E}">
        <p14:creationId xmlns:p14="http://schemas.microsoft.com/office/powerpoint/2010/main" val="1428088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0D6C2-421C-97BE-BFAB-66CBE6B3E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41309-B0C4-3598-6093-1D31BBF65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9890A-0E46-9470-50A2-4CB8A6B9AA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C28A033-A667-4F54-A1E3-F710A0A7692E}"/>
              </a:ext>
            </a:extLst>
          </p:cNvPr>
          <p:cNvSpPr>
            <a:spLocks noGrp="1"/>
          </p:cNvSpPr>
          <p:nvPr>
            <p:ph type="sldNum" sz="quarter" idx="5"/>
          </p:nvPr>
        </p:nvSpPr>
        <p:spPr/>
        <p:txBody>
          <a:bodyPr/>
          <a:lstStyle/>
          <a:p>
            <a:fld id="{97082410-8C6E-4C46-B4FF-5234FC727D3A}" type="slidenum">
              <a:rPr lang="zh-CN" altLang="en-US" smtClean="0"/>
              <a:t>36</a:t>
            </a:fld>
            <a:endParaRPr lang="zh-CN" altLang="en-US"/>
          </a:p>
        </p:txBody>
      </p:sp>
    </p:spTree>
    <p:extLst>
      <p:ext uri="{BB962C8B-B14F-4D97-AF65-F5344CB8AC3E}">
        <p14:creationId xmlns:p14="http://schemas.microsoft.com/office/powerpoint/2010/main" val="823380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19542-86A6-FCDD-3094-A23A0B321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BFA16-30F7-A05C-3260-558E305FC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076DE-5BAF-BB93-5D80-554AA4092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5B8F2912-DA47-258C-9484-FE7BFD8FC92A}"/>
              </a:ext>
            </a:extLst>
          </p:cNvPr>
          <p:cNvSpPr>
            <a:spLocks noGrp="1"/>
          </p:cNvSpPr>
          <p:nvPr>
            <p:ph type="sldNum" sz="quarter" idx="5"/>
          </p:nvPr>
        </p:nvSpPr>
        <p:spPr/>
        <p:txBody>
          <a:bodyPr/>
          <a:lstStyle/>
          <a:p>
            <a:fld id="{97082410-8C6E-4C46-B4FF-5234FC727D3A}" type="slidenum">
              <a:rPr lang="zh-CN" altLang="en-US" smtClean="0"/>
              <a:t>37</a:t>
            </a:fld>
            <a:endParaRPr lang="zh-CN" altLang="en-US"/>
          </a:p>
        </p:txBody>
      </p:sp>
    </p:spTree>
    <p:extLst>
      <p:ext uri="{BB962C8B-B14F-4D97-AF65-F5344CB8AC3E}">
        <p14:creationId xmlns:p14="http://schemas.microsoft.com/office/powerpoint/2010/main" val="1209634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2E28D-4E3A-A2F3-5FDB-9614A0B4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915E3-876F-97B0-CEAE-935EBB4A6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21546-0FD5-B248-59FB-0A1F6022C9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这个带负载能力差，可以从戴维南的角度来解释，戴维南等效成一个电源和电阻并联，所以负载变化，电平也会变化。三极管的</a:t>
            </a:r>
            <a:r>
              <a:rPr lang="en-US" altLang="zh-CN" sz="1200" b="1" dirty="0">
                <a:solidFill>
                  <a:srgbClr val="7030A0"/>
                </a:solidFill>
                <a:latin typeface="微软雅黑" panose="020B0503020204020204" pitchFamily="34" charset="-122"/>
                <a:ea typeface="微软雅黑" panose="020B0503020204020204" pitchFamily="34" charset="-122"/>
              </a:rPr>
              <a:t>OC</a:t>
            </a:r>
            <a:r>
              <a:rPr lang="zh-CN" altLang="en-US" sz="1200" b="1" dirty="0">
                <a:solidFill>
                  <a:srgbClr val="7030A0"/>
                </a:solidFill>
                <a:latin typeface="微软雅黑" panose="020B0503020204020204" pitchFamily="34" charset="-122"/>
                <a:ea typeface="微软雅黑" panose="020B0503020204020204" pitchFamily="34" charset="-122"/>
              </a:rPr>
              <a:t>门可以解决这个问题</a:t>
            </a:r>
          </a:p>
        </p:txBody>
      </p:sp>
      <p:sp>
        <p:nvSpPr>
          <p:cNvPr id="4" name="Slide Number Placeholder 3">
            <a:extLst>
              <a:ext uri="{FF2B5EF4-FFF2-40B4-BE49-F238E27FC236}">
                <a16:creationId xmlns:a16="http://schemas.microsoft.com/office/drawing/2014/main" id="{0B344FF5-2631-FC71-2DA6-4B608368B15D}"/>
              </a:ext>
            </a:extLst>
          </p:cNvPr>
          <p:cNvSpPr>
            <a:spLocks noGrp="1"/>
          </p:cNvSpPr>
          <p:nvPr>
            <p:ph type="sldNum" sz="quarter" idx="5"/>
          </p:nvPr>
        </p:nvSpPr>
        <p:spPr/>
        <p:txBody>
          <a:bodyPr/>
          <a:lstStyle/>
          <a:p>
            <a:fld id="{97082410-8C6E-4C46-B4FF-5234FC727D3A}" type="slidenum">
              <a:rPr lang="zh-CN" altLang="en-US" smtClean="0"/>
              <a:t>38</a:t>
            </a:fld>
            <a:endParaRPr lang="zh-CN" altLang="en-US"/>
          </a:p>
        </p:txBody>
      </p:sp>
    </p:spTree>
    <p:extLst>
      <p:ext uri="{BB962C8B-B14F-4D97-AF65-F5344CB8AC3E}">
        <p14:creationId xmlns:p14="http://schemas.microsoft.com/office/powerpoint/2010/main" val="2262520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D3EA0-FA02-FEA8-66DF-83E0136F7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BBF3A-426A-53F5-029F-BDB04BC22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3DBE6-24AC-480F-992C-A7520C52468A}"/>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59FDF6B3-6081-D207-7F8B-97BDE1865DB6}"/>
              </a:ext>
            </a:extLst>
          </p:cNvPr>
          <p:cNvSpPr>
            <a:spLocks noGrp="1"/>
          </p:cNvSpPr>
          <p:nvPr>
            <p:ph type="sldNum" sz="quarter" idx="5"/>
          </p:nvPr>
        </p:nvSpPr>
        <p:spPr/>
        <p:txBody>
          <a:bodyPr/>
          <a:lstStyle/>
          <a:p>
            <a:fld id="{97082410-8C6E-4C46-B4FF-5234FC727D3A}" type="slidenum">
              <a:rPr lang="zh-CN" altLang="en-US" smtClean="0"/>
              <a:t>39</a:t>
            </a:fld>
            <a:endParaRPr lang="zh-CN" altLang="en-US"/>
          </a:p>
        </p:txBody>
      </p:sp>
    </p:spTree>
    <p:extLst>
      <p:ext uri="{BB962C8B-B14F-4D97-AF65-F5344CB8AC3E}">
        <p14:creationId xmlns:p14="http://schemas.microsoft.com/office/powerpoint/2010/main" val="1840986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3214A-1596-02E3-4CDF-9BC761703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7E75A-A081-875F-6953-714FCE4DB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DBB5C-2F09-BA0C-3574-C50536BDA4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A790C899-0987-62FF-DA0A-0B4327AA6980}"/>
              </a:ext>
            </a:extLst>
          </p:cNvPr>
          <p:cNvSpPr>
            <a:spLocks noGrp="1"/>
          </p:cNvSpPr>
          <p:nvPr>
            <p:ph type="sldNum" sz="quarter" idx="5"/>
          </p:nvPr>
        </p:nvSpPr>
        <p:spPr/>
        <p:txBody>
          <a:bodyPr/>
          <a:lstStyle/>
          <a:p>
            <a:fld id="{97082410-8C6E-4C46-B4FF-5234FC727D3A}" type="slidenum">
              <a:rPr lang="zh-CN" altLang="en-US" smtClean="0"/>
              <a:t>40</a:t>
            </a:fld>
            <a:endParaRPr lang="zh-CN" altLang="en-US"/>
          </a:p>
        </p:txBody>
      </p:sp>
    </p:spTree>
    <p:extLst>
      <p:ext uri="{BB962C8B-B14F-4D97-AF65-F5344CB8AC3E}">
        <p14:creationId xmlns:p14="http://schemas.microsoft.com/office/powerpoint/2010/main" val="4279502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B1494-0054-D599-947A-7A41ECED2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A0761-FE53-EC49-3686-4B1939041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8F498-54E5-5AE3-79C8-42C7788D61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4EABF4E0-2589-8D7C-48FC-5DA9F4F6025F}"/>
              </a:ext>
            </a:extLst>
          </p:cNvPr>
          <p:cNvSpPr>
            <a:spLocks noGrp="1"/>
          </p:cNvSpPr>
          <p:nvPr>
            <p:ph type="sldNum" sz="quarter" idx="5"/>
          </p:nvPr>
        </p:nvSpPr>
        <p:spPr/>
        <p:txBody>
          <a:bodyPr/>
          <a:lstStyle/>
          <a:p>
            <a:fld id="{97082410-8C6E-4C46-B4FF-5234FC727D3A}" type="slidenum">
              <a:rPr lang="zh-CN" altLang="en-US" smtClean="0"/>
              <a:t>42</a:t>
            </a:fld>
            <a:endParaRPr lang="zh-CN" altLang="en-US"/>
          </a:p>
        </p:txBody>
      </p:sp>
    </p:spTree>
    <p:extLst>
      <p:ext uri="{BB962C8B-B14F-4D97-AF65-F5344CB8AC3E}">
        <p14:creationId xmlns:p14="http://schemas.microsoft.com/office/powerpoint/2010/main" val="191954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15BE-FB9A-E3D4-FACB-46A2A46DA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69C37-3B0A-322B-BD91-568D31953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A29C8-064F-5C43-929C-D6B9F77F53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ED8DB3C-365A-5BB0-8308-21367E74DBD7}"/>
              </a:ext>
            </a:extLst>
          </p:cNvPr>
          <p:cNvSpPr>
            <a:spLocks noGrp="1"/>
          </p:cNvSpPr>
          <p:nvPr>
            <p:ph type="sldNum" sz="quarter" idx="5"/>
          </p:nvPr>
        </p:nvSpPr>
        <p:spPr/>
        <p:txBody>
          <a:bodyPr/>
          <a:lstStyle/>
          <a:p>
            <a:fld id="{97082410-8C6E-4C46-B4FF-5234FC727D3A}" type="slidenum">
              <a:rPr lang="zh-CN" altLang="en-US" smtClean="0"/>
              <a:t>4</a:t>
            </a:fld>
            <a:endParaRPr lang="zh-CN" altLang="en-US"/>
          </a:p>
        </p:txBody>
      </p:sp>
    </p:spTree>
    <p:extLst>
      <p:ext uri="{BB962C8B-B14F-4D97-AF65-F5344CB8AC3E}">
        <p14:creationId xmlns:p14="http://schemas.microsoft.com/office/powerpoint/2010/main" val="273295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B5DB-5DAA-9EC0-CE06-9D455FD9F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8F8A1-6567-037F-32E7-A73A6922D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C038E-D174-5868-CD35-04A41E404D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458E6E7F-E2E2-BD53-AEE7-25DEA54FFE7B}"/>
              </a:ext>
            </a:extLst>
          </p:cNvPr>
          <p:cNvSpPr>
            <a:spLocks noGrp="1"/>
          </p:cNvSpPr>
          <p:nvPr>
            <p:ph type="sldNum" sz="quarter" idx="5"/>
          </p:nvPr>
        </p:nvSpPr>
        <p:spPr/>
        <p:txBody>
          <a:bodyPr/>
          <a:lstStyle/>
          <a:p>
            <a:fld id="{97082410-8C6E-4C46-B4FF-5234FC727D3A}" type="slidenum">
              <a:rPr lang="zh-CN" altLang="en-US" smtClean="0"/>
              <a:t>43</a:t>
            </a:fld>
            <a:endParaRPr lang="zh-CN" altLang="en-US"/>
          </a:p>
        </p:txBody>
      </p:sp>
    </p:spTree>
    <p:extLst>
      <p:ext uri="{BB962C8B-B14F-4D97-AF65-F5344CB8AC3E}">
        <p14:creationId xmlns:p14="http://schemas.microsoft.com/office/powerpoint/2010/main" val="3738010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61AE-9004-06DD-578C-FD4D30968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F4FBC-834C-45A3-70B9-74EC679F7F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93EC6-73DF-F54B-92B2-A394F1BCDCDE}"/>
              </a:ext>
            </a:extLst>
          </p:cNvPr>
          <p:cNvSpPr>
            <a:spLocks noGrp="1"/>
          </p:cNvSpPr>
          <p:nvPr>
            <p:ph type="body" idx="1"/>
          </p:nvPr>
        </p:nvSpPr>
        <p:spPr/>
        <p:txBody>
          <a:bodyPr/>
          <a:lstStyle/>
          <a:p>
            <a:r>
              <a:rPr lang="zh-CN" altLang="en-US" dirty="0"/>
              <a:t>因此这个电路也叫三极管的反向器，只有三极管工作在截止区和饱和区才能当成一个开关</a:t>
            </a:r>
          </a:p>
        </p:txBody>
      </p:sp>
      <p:sp>
        <p:nvSpPr>
          <p:cNvPr id="4" name="Slide Number Placeholder 3">
            <a:extLst>
              <a:ext uri="{FF2B5EF4-FFF2-40B4-BE49-F238E27FC236}">
                <a16:creationId xmlns:a16="http://schemas.microsoft.com/office/drawing/2014/main" id="{B2E5910C-2E0E-C338-0FBF-705AD4662CA2}"/>
              </a:ext>
            </a:extLst>
          </p:cNvPr>
          <p:cNvSpPr>
            <a:spLocks noGrp="1"/>
          </p:cNvSpPr>
          <p:nvPr>
            <p:ph type="sldNum" sz="quarter" idx="5"/>
          </p:nvPr>
        </p:nvSpPr>
        <p:spPr/>
        <p:txBody>
          <a:bodyPr/>
          <a:lstStyle/>
          <a:p>
            <a:fld id="{97082410-8C6E-4C46-B4FF-5234FC727D3A}" type="slidenum">
              <a:rPr lang="zh-CN" altLang="en-US" smtClean="0"/>
              <a:t>44</a:t>
            </a:fld>
            <a:endParaRPr lang="zh-CN" altLang="en-US"/>
          </a:p>
        </p:txBody>
      </p:sp>
    </p:spTree>
    <p:extLst>
      <p:ext uri="{BB962C8B-B14F-4D97-AF65-F5344CB8AC3E}">
        <p14:creationId xmlns:p14="http://schemas.microsoft.com/office/powerpoint/2010/main" val="303041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E7B29-5203-C6C1-1240-3C0E98536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0CCC9-6DC6-3E6F-2310-7FDE302B9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50A6-7AF9-A7F8-AC28-B0EA4BAF65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679AF609-2E10-095B-ED19-B83317E5CD94}"/>
              </a:ext>
            </a:extLst>
          </p:cNvPr>
          <p:cNvSpPr>
            <a:spLocks noGrp="1"/>
          </p:cNvSpPr>
          <p:nvPr>
            <p:ph type="sldNum" sz="quarter" idx="5"/>
          </p:nvPr>
        </p:nvSpPr>
        <p:spPr/>
        <p:txBody>
          <a:bodyPr/>
          <a:lstStyle/>
          <a:p>
            <a:fld id="{97082410-8C6E-4C46-B4FF-5234FC727D3A}" type="slidenum">
              <a:rPr lang="zh-CN" altLang="en-US" smtClean="0"/>
              <a:t>45</a:t>
            </a:fld>
            <a:endParaRPr lang="zh-CN" altLang="en-US"/>
          </a:p>
        </p:txBody>
      </p:sp>
    </p:spTree>
    <p:extLst>
      <p:ext uri="{BB962C8B-B14F-4D97-AF65-F5344CB8AC3E}">
        <p14:creationId xmlns:p14="http://schemas.microsoft.com/office/powerpoint/2010/main" val="3687335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1FA2F-3ABA-D9FB-4F95-C69F21C54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AC455-AC94-9799-11A7-56F28F17A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DE1AE-42B3-F5F0-A1FA-781F123322D4}"/>
              </a:ext>
            </a:extLst>
          </p:cNvPr>
          <p:cNvSpPr>
            <a:spLocks noGrp="1"/>
          </p:cNvSpPr>
          <p:nvPr>
            <p:ph type="body" idx="1"/>
          </p:nvPr>
        </p:nvSpPr>
        <p:spPr/>
        <p:txBody>
          <a:bodyPr/>
          <a:lstStyle/>
          <a:p>
            <a:r>
              <a:rPr lang="zh-CN" altLang="en-US" dirty="0"/>
              <a:t>因此这个电路也叫三极管的反向器，只有三极管工作在截止区和饱和区才能当成一个开关</a:t>
            </a:r>
          </a:p>
        </p:txBody>
      </p:sp>
      <p:sp>
        <p:nvSpPr>
          <p:cNvPr id="4" name="Slide Number Placeholder 3">
            <a:extLst>
              <a:ext uri="{FF2B5EF4-FFF2-40B4-BE49-F238E27FC236}">
                <a16:creationId xmlns:a16="http://schemas.microsoft.com/office/drawing/2014/main" id="{111EE7E6-1B4B-4F68-0537-C0D2E2940B14}"/>
              </a:ext>
            </a:extLst>
          </p:cNvPr>
          <p:cNvSpPr>
            <a:spLocks noGrp="1"/>
          </p:cNvSpPr>
          <p:nvPr>
            <p:ph type="sldNum" sz="quarter" idx="5"/>
          </p:nvPr>
        </p:nvSpPr>
        <p:spPr/>
        <p:txBody>
          <a:bodyPr/>
          <a:lstStyle/>
          <a:p>
            <a:fld id="{97082410-8C6E-4C46-B4FF-5234FC727D3A}" type="slidenum">
              <a:rPr lang="zh-CN" altLang="en-US" smtClean="0"/>
              <a:t>46</a:t>
            </a:fld>
            <a:endParaRPr lang="zh-CN" altLang="en-US"/>
          </a:p>
        </p:txBody>
      </p:sp>
    </p:spTree>
    <p:extLst>
      <p:ext uri="{BB962C8B-B14F-4D97-AF65-F5344CB8AC3E}">
        <p14:creationId xmlns:p14="http://schemas.microsoft.com/office/powerpoint/2010/main" val="4087862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复习如何判断截止和饱和区</a:t>
            </a:r>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47</a:t>
            </a:fld>
            <a:endParaRPr lang="zh-CN" altLang="en-US"/>
          </a:p>
        </p:txBody>
      </p:sp>
    </p:spTree>
    <p:extLst>
      <p:ext uri="{BB962C8B-B14F-4D97-AF65-F5344CB8AC3E}">
        <p14:creationId xmlns:p14="http://schemas.microsoft.com/office/powerpoint/2010/main" val="4013317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B222-5F1E-C514-31DF-3D642188A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ED73C-7580-B45D-A38A-47DDDFC5C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CB110-2C8E-0F8B-6358-626EED2F47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276EC76B-30E1-6069-C6C9-ED5EC7DF0077}"/>
              </a:ext>
            </a:extLst>
          </p:cNvPr>
          <p:cNvSpPr>
            <a:spLocks noGrp="1"/>
          </p:cNvSpPr>
          <p:nvPr>
            <p:ph type="sldNum" sz="quarter" idx="5"/>
          </p:nvPr>
        </p:nvSpPr>
        <p:spPr/>
        <p:txBody>
          <a:bodyPr/>
          <a:lstStyle/>
          <a:p>
            <a:fld id="{97082410-8C6E-4C46-B4FF-5234FC727D3A}" type="slidenum">
              <a:rPr lang="zh-CN" altLang="en-US" smtClean="0"/>
              <a:t>52</a:t>
            </a:fld>
            <a:endParaRPr lang="zh-CN" altLang="en-US"/>
          </a:p>
        </p:txBody>
      </p:sp>
    </p:spTree>
    <p:extLst>
      <p:ext uri="{BB962C8B-B14F-4D97-AF65-F5344CB8AC3E}">
        <p14:creationId xmlns:p14="http://schemas.microsoft.com/office/powerpoint/2010/main" val="1512140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4CAE9-F412-E943-4CBB-C5494B4BD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F64B-9955-4F33-0D2F-07AC9B3AC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9C491-7825-08E0-7E80-291EF8C5A8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AB1D1FA0-79B9-B23C-2B81-35D3A78C39E1}"/>
              </a:ext>
            </a:extLst>
          </p:cNvPr>
          <p:cNvSpPr>
            <a:spLocks noGrp="1"/>
          </p:cNvSpPr>
          <p:nvPr>
            <p:ph type="sldNum" sz="quarter" idx="5"/>
          </p:nvPr>
        </p:nvSpPr>
        <p:spPr/>
        <p:txBody>
          <a:bodyPr/>
          <a:lstStyle/>
          <a:p>
            <a:fld id="{97082410-8C6E-4C46-B4FF-5234FC727D3A}" type="slidenum">
              <a:rPr lang="zh-CN" altLang="en-US" smtClean="0"/>
              <a:t>53</a:t>
            </a:fld>
            <a:endParaRPr lang="zh-CN" altLang="en-US"/>
          </a:p>
        </p:txBody>
      </p:sp>
    </p:spTree>
    <p:extLst>
      <p:ext uri="{BB962C8B-B14F-4D97-AF65-F5344CB8AC3E}">
        <p14:creationId xmlns:p14="http://schemas.microsoft.com/office/powerpoint/2010/main" val="1498234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D656-C233-2CD0-229C-518F8BCF6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417AF-CBF9-35C0-A877-311AF164C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D3CB4-566B-24F6-F3FB-A28AD2FFB2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54B71A47-6EC2-A227-D159-49508A16122B}"/>
              </a:ext>
            </a:extLst>
          </p:cNvPr>
          <p:cNvSpPr>
            <a:spLocks noGrp="1"/>
          </p:cNvSpPr>
          <p:nvPr>
            <p:ph type="sldNum" sz="quarter" idx="5"/>
          </p:nvPr>
        </p:nvSpPr>
        <p:spPr/>
        <p:txBody>
          <a:bodyPr/>
          <a:lstStyle/>
          <a:p>
            <a:fld id="{97082410-8C6E-4C46-B4FF-5234FC727D3A}" type="slidenum">
              <a:rPr lang="zh-CN" altLang="en-US" smtClean="0"/>
              <a:t>54</a:t>
            </a:fld>
            <a:endParaRPr lang="zh-CN" altLang="en-US"/>
          </a:p>
        </p:txBody>
      </p:sp>
    </p:spTree>
    <p:extLst>
      <p:ext uri="{BB962C8B-B14F-4D97-AF65-F5344CB8AC3E}">
        <p14:creationId xmlns:p14="http://schemas.microsoft.com/office/powerpoint/2010/main" val="857375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BDD1F-292D-7E3E-9664-FF3184876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7AEB6-2F4E-D3B9-1396-0A0F1DB40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B9722-68BA-BB21-714F-71B82A302E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r>
              <a:rPr lang="en-US" altLang="zh-CN" sz="1200" b="1" dirty="0">
                <a:solidFill>
                  <a:srgbClr val="7030A0"/>
                </a:solidFill>
                <a:latin typeface="微软雅黑" panose="020B0503020204020204" pitchFamily="34" charset="-122"/>
                <a:ea typeface="微软雅黑" panose="020B0503020204020204" pitchFamily="34" charset="-122"/>
              </a:rPr>
              <a:t>PN</a:t>
            </a:r>
            <a:r>
              <a:rPr lang="zh-CN" altLang="en-US" sz="1200" b="1" dirty="0">
                <a:solidFill>
                  <a:srgbClr val="7030A0"/>
                </a:solidFill>
                <a:latin typeface="微软雅黑" panose="020B0503020204020204" pitchFamily="34" charset="-122"/>
                <a:ea typeface="微软雅黑" panose="020B0503020204020204" pitchFamily="34" charset="-122"/>
              </a:rPr>
              <a:t>结的存在，就有结电容效应，电容充放电需要时间</a:t>
            </a:r>
          </a:p>
          <a:p>
            <a:endParaRPr lang="zh-CN" altLang="en-US" dirty="0"/>
          </a:p>
        </p:txBody>
      </p:sp>
      <p:sp>
        <p:nvSpPr>
          <p:cNvPr id="4" name="Slide Number Placeholder 3">
            <a:extLst>
              <a:ext uri="{FF2B5EF4-FFF2-40B4-BE49-F238E27FC236}">
                <a16:creationId xmlns:a16="http://schemas.microsoft.com/office/drawing/2014/main" id="{D1409A90-775C-F231-7B77-18624EC5DFC2}"/>
              </a:ext>
            </a:extLst>
          </p:cNvPr>
          <p:cNvSpPr>
            <a:spLocks noGrp="1"/>
          </p:cNvSpPr>
          <p:nvPr>
            <p:ph type="sldNum" sz="quarter" idx="5"/>
          </p:nvPr>
        </p:nvSpPr>
        <p:spPr/>
        <p:txBody>
          <a:bodyPr/>
          <a:lstStyle/>
          <a:p>
            <a:fld id="{97082410-8C6E-4C46-B4FF-5234FC727D3A}" type="slidenum">
              <a:rPr lang="zh-CN" altLang="en-US" smtClean="0"/>
              <a:t>55</a:t>
            </a:fld>
            <a:endParaRPr lang="zh-CN" altLang="en-US"/>
          </a:p>
        </p:txBody>
      </p:sp>
    </p:spTree>
    <p:extLst>
      <p:ext uri="{BB962C8B-B14F-4D97-AF65-F5344CB8AC3E}">
        <p14:creationId xmlns:p14="http://schemas.microsoft.com/office/powerpoint/2010/main" val="2641576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1D28B-A8F4-9ABD-EB0C-67A1F4ADA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77070-EC64-70A5-990A-04D13D909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4BCD2-9A52-9097-BFB3-BE2F6A8B19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3995AC2-3F94-4F33-3579-48089BC6BF5C}"/>
              </a:ext>
            </a:extLst>
          </p:cNvPr>
          <p:cNvSpPr>
            <a:spLocks noGrp="1"/>
          </p:cNvSpPr>
          <p:nvPr>
            <p:ph type="sldNum" sz="quarter" idx="5"/>
          </p:nvPr>
        </p:nvSpPr>
        <p:spPr/>
        <p:txBody>
          <a:bodyPr/>
          <a:lstStyle/>
          <a:p>
            <a:fld id="{97082410-8C6E-4C46-B4FF-5234FC727D3A}" type="slidenum">
              <a:rPr lang="zh-CN" altLang="en-US" smtClean="0"/>
              <a:t>56</a:t>
            </a:fld>
            <a:endParaRPr lang="zh-CN" altLang="en-US"/>
          </a:p>
        </p:txBody>
      </p:sp>
    </p:spTree>
    <p:extLst>
      <p:ext uri="{BB962C8B-B14F-4D97-AF65-F5344CB8AC3E}">
        <p14:creationId xmlns:p14="http://schemas.microsoft.com/office/powerpoint/2010/main" val="3275535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3D1BD-F1A3-FE3A-8E33-2B2EE8028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D2EE2-29A0-2928-A0F7-62611610F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4898D-A711-7BCB-8D0D-FC6D79036B42}"/>
              </a:ext>
            </a:extLst>
          </p:cNvPr>
          <p:cNvSpPr>
            <a:spLocks noGrp="1"/>
          </p:cNvSpPr>
          <p:nvPr>
            <p:ph type="body" idx="1"/>
          </p:nvPr>
        </p:nvSpPr>
        <p:spPr/>
        <p:txBody>
          <a:bodyPr/>
          <a:lstStyle/>
          <a:p>
            <a:pPr algn="l" fontAlgn="base">
              <a:lnSpc>
                <a:spcPts val="2250"/>
              </a:lnSpc>
              <a:spcBef>
                <a:spcPts val="1200"/>
              </a:spcBef>
              <a:spcAft>
                <a:spcPts val="1200"/>
              </a:spcAft>
            </a:pPr>
            <a:r>
              <a:rPr lang="en-US" altLang="zh-CN" b="0" i="0" dirty="0">
                <a:solidFill>
                  <a:srgbClr val="222222"/>
                </a:solidFill>
                <a:effectLst/>
                <a:latin typeface="arial" panose="020B0604020202020204" pitchFamily="34" charset="0"/>
              </a:rPr>
              <a:t> </a:t>
            </a:r>
            <a:endParaRPr lang="zh-CN" altLang="en-US" dirty="0"/>
          </a:p>
        </p:txBody>
      </p:sp>
      <p:sp>
        <p:nvSpPr>
          <p:cNvPr id="4" name="Slide Number Placeholder 3">
            <a:extLst>
              <a:ext uri="{FF2B5EF4-FFF2-40B4-BE49-F238E27FC236}">
                <a16:creationId xmlns:a16="http://schemas.microsoft.com/office/drawing/2014/main" id="{16A9FAFF-81C2-D03C-6846-5D20099E4494}"/>
              </a:ext>
            </a:extLst>
          </p:cNvPr>
          <p:cNvSpPr>
            <a:spLocks noGrp="1"/>
          </p:cNvSpPr>
          <p:nvPr>
            <p:ph type="sldNum" sz="quarter" idx="5"/>
          </p:nvPr>
        </p:nvSpPr>
        <p:spPr/>
        <p:txBody>
          <a:bodyPr/>
          <a:lstStyle/>
          <a:p>
            <a:fld id="{97082410-8C6E-4C46-B4FF-5234FC727D3A}" type="slidenum">
              <a:rPr lang="zh-CN" altLang="en-US" smtClean="0"/>
              <a:t>5</a:t>
            </a:fld>
            <a:endParaRPr lang="zh-CN" altLang="en-US"/>
          </a:p>
        </p:txBody>
      </p:sp>
    </p:spTree>
    <p:extLst>
      <p:ext uri="{BB962C8B-B14F-4D97-AF65-F5344CB8AC3E}">
        <p14:creationId xmlns:p14="http://schemas.microsoft.com/office/powerpoint/2010/main" val="944262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03C5A-9642-F55D-30C4-B30BDDEB13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789FB-F002-F2FE-BA16-31BA2239F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FF03B-9043-51F9-2E92-6BBFE0F441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A4B79E2-5D20-DD8C-853E-893E1F140D9D}"/>
              </a:ext>
            </a:extLst>
          </p:cNvPr>
          <p:cNvSpPr>
            <a:spLocks noGrp="1"/>
          </p:cNvSpPr>
          <p:nvPr>
            <p:ph type="sldNum" sz="quarter" idx="5"/>
          </p:nvPr>
        </p:nvSpPr>
        <p:spPr/>
        <p:txBody>
          <a:bodyPr/>
          <a:lstStyle/>
          <a:p>
            <a:fld id="{97082410-8C6E-4C46-B4FF-5234FC727D3A}" type="slidenum">
              <a:rPr lang="zh-CN" altLang="en-US" smtClean="0"/>
              <a:t>57</a:t>
            </a:fld>
            <a:endParaRPr lang="zh-CN" altLang="en-US"/>
          </a:p>
        </p:txBody>
      </p:sp>
    </p:spTree>
    <p:extLst>
      <p:ext uri="{BB962C8B-B14F-4D97-AF65-F5344CB8AC3E}">
        <p14:creationId xmlns:p14="http://schemas.microsoft.com/office/powerpoint/2010/main" val="1897933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4A3B-77AF-C156-0B5C-8DDBCC0E5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A1617-DA46-083D-9E07-1A5A02C25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ADC6C-5339-AB79-42E3-06ACE64E92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D39CA2E-3265-BE05-89FF-46DDF5788FF1}"/>
              </a:ext>
            </a:extLst>
          </p:cNvPr>
          <p:cNvSpPr>
            <a:spLocks noGrp="1"/>
          </p:cNvSpPr>
          <p:nvPr>
            <p:ph type="sldNum" sz="quarter" idx="5"/>
          </p:nvPr>
        </p:nvSpPr>
        <p:spPr/>
        <p:txBody>
          <a:bodyPr/>
          <a:lstStyle/>
          <a:p>
            <a:fld id="{97082410-8C6E-4C46-B4FF-5234FC727D3A}" type="slidenum">
              <a:rPr lang="zh-CN" altLang="en-US" smtClean="0"/>
              <a:t>58</a:t>
            </a:fld>
            <a:endParaRPr lang="zh-CN" altLang="en-US"/>
          </a:p>
        </p:txBody>
      </p:sp>
    </p:spTree>
    <p:extLst>
      <p:ext uri="{BB962C8B-B14F-4D97-AF65-F5344CB8AC3E}">
        <p14:creationId xmlns:p14="http://schemas.microsoft.com/office/powerpoint/2010/main" val="1858202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77FE4-A5B6-1C21-6956-316644BC4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73FFC-5B4D-E090-0723-905D3C6A2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9ECA2-7785-A2E1-52FB-28554D0F67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AFFF2EB-5B36-654D-A5F5-D1F52D4C5C91}"/>
              </a:ext>
            </a:extLst>
          </p:cNvPr>
          <p:cNvSpPr>
            <a:spLocks noGrp="1"/>
          </p:cNvSpPr>
          <p:nvPr>
            <p:ph type="sldNum" sz="quarter" idx="5"/>
          </p:nvPr>
        </p:nvSpPr>
        <p:spPr/>
        <p:txBody>
          <a:bodyPr/>
          <a:lstStyle/>
          <a:p>
            <a:fld id="{97082410-8C6E-4C46-B4FF-5234FC727D3A}" type="slidenum">
              <a:rPr lang="zh-CN" altLang="en-US" smtClean="0"/>
              <a:t>59</a:t>
            </a:fld>
            <a:endParaRPr lang="zh-CN" altLang="en-US"/>
          </a:p>
        </p:txBody>
      </p:sp>
    </p:spTree>
    <p:extLst>
      <p:ext uri="{BB962C8B-B14F-4D97-AF65-F5344CB8AC3E}">
        <p14:creationId xmlns:p14="http://schemas.microsoft.com/office/powerpoint/2010/main" val="1447654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60</a:t>
            </a:fld>
            <a:endParaRPr lang="zh-CN" altLang="en-US"/>
          </a:p>
        </p:txBody>
      </p:sp>
    </p:spTree>
    <p:extLst>
      <p:ext uri="{BB962C8B-B14F-4D97-AF65-F5344CB8AC3E}">
        <p14:creationId xmlns:p14="http://schemas.microsoft.com/office/powerpoint/2010/main" val="14471685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61</a:t>
            </a:fld>
            <a:endParaRPr lang="zh-CN" altLang="en-US"/>
          </a:p>
        </p:txBody>
      </p:sp>
    </p:spTree>
    <p:extLst>
      <p:ext uri="{BB962C8B-B14F-4D97-AF65-F5344CB8AC3E}">
        <p14:creationId xmlns:p14="http://schemas.microsoft.com/office/powerpoint/2010/main" val="2523687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B0E8-BD17-6446-A696-9F907EB0E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5E64D-80EB-9BA8-483F-E616FFBD5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E0F5-8D43-8D4D-D1F9-BE7F2DBCC3F4}"/>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7D01C4E8-0814-8746-408B-EE774CC5AA85}"/>
              </a:ext>
            </a:extLst>
          </p:cNvPr>
          <p:cNvSpPr>
            <a:spLocks noGrp="1"/>
          </p:cNvSpPr>
          <p:nvPr>
            <p:ph type="sldNum" sz="quarter" idx="5"/>
          </p:nvPr>
        </p:nvSpPr>
        <p:spPr/>
        <p:txBody>
          <a:bodyPr/>
          <a:lstStyle/>
          <a:p>
            <a:fld id="{97082410-8C6E-4C46-B4FF-5234FC727D3A}" type="slidenum">
              <a:rPr lang="zh-CN" altLang="en-US" smtClean="0"/>
              <a:t>62</a:t>
            </a:fld>
            <a:endParaRPr lang="zh-CN" altLang="en-US"/>
          </a:p>
        </p:txBody>
      </p:sp>
    </p:spTree>
    <p:extLst>
      <p:ext uri="{BB962C8B-B14F-4D97-AF65-F5344CB8AC3E}">
        <p14:creationId xmlns:p14="http://schemas.microsoft.com/office/powerpoint/2010/main" val="4067402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C9A90-37B8-3F08-9994-36706D2A6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20C32-A727-4C88-08F5-6B0A6C1B2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A909E-4182-9B9D-68C6-458CFB6F53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C9794A4F-8B7B-3EBB-17AB-9D01A0E8CC2C}"/>
              </a:ext>
            </a:extLst>
          </p:cNvPr>
          <p:cNvSpPr>
            <a:spLocks noGrp="1"/>
          </p:cNvSpPr>
          <p:nvPr>
            <p:ph type="sldNum" sz="quarter" idx="5"/>
          </p:nvPr>
        </p:nvSpPr>
        <p:spPr/>
        <p:txBody>
          <a:bodyPr/>
          <a:lstStyle/>
          <a:p>
            <a:fld id="{97082410-8C6E-4C46-B4FF-5234FC727D3A}" type="slidenum">
              <a:rPr lang="zh-CN" altLang="en-US" smtClean="0"/>
              <a:t>64</a:t>
            </a:fld>
            <a:endParaRPr lang="zh-CN" altLang="en-US"/>
          </a:p>
        </p:txBody>
      </p:sp>
    </p:spTree>
    <p:extLst>
      <p:ext uri="{BB962C8B-B14F-4D97-AF65-F5344CB8AC3E}">
        <p14:creationId xmlns:p14="http://schemas.microsoft.com/office/powerpoint/2010/main" val="2704705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B217-D00E-2E6D-111F-063A5A93C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098CE-EE98-4D6B-C71A-3E701B5A1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F62DC-5FB1-9B73-CFB1-3EF0034B4F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AD4CA250-B6F2-1D03-5776-086EAD64DF3A}"/>
              </a:ext>
            </a:extLst>
          </p:cNvPr>
          <p:cNvSpPr>
            <a:spLocks noGrp="1"/>
          </p:cNvSpPr>
          <p:nvPr>
            <p:ph type="sldNum" sz="quarter" idx="5"/>
          </p:nvPr>
        </p:nvSpPr>
        <p:spPr/>
        <p:txBody>
          <a:bodyPr/>
          <a:lstStyle/>
          <a:p>
            <a:fld id="{97082410-8C6E-4C46-B4FF-5234FC727D3A}" type="slidenum">
              <a:rPr lang="zh-CN" altLang="en-US" smtClean="0"/>
              <a:t>65</a:t>
            </a:fld>
            <a:endParaRPr lang="zh-CN" altLang="en-US"/>
          </a:p>
        </p:txBody>
      </p:sp>
    </p:spTree>
    <p:extLst>
      <p:ext uri="{BB962C8B-B14F-4D97-AF65-F5344CB8AC3E}">
        <p14:creationId xmlns:p14="http://schemas.microsoft.com/office/powerpoint/2010/main" val="2729571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DB87-70D9-ADB8-FF1D-FE20E5855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36E81E-E873-60CD-3732-C99F0F185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7F3C2-568C-7F47-04C8-C4055FA607C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49B3F92E-EAB3-403D-4488-09D41E1DDA93}"/>
              </a:ext>
            </a:extLst>
          </p:cNvPr>
          <p:cNvSpPr>
            <a:spLocks noGrp="1"/>
          </p:cNvSpPr>
          <p:nvPr>
            <p:ph type="sldNum" sz="quarter" idx="5"/>
          </p:nvPr>
        </p:nvSpPr>
        <p:spPr/>
        <p:txBody>
          <a:bodyPr/>
          <a:lstStyle/>
          <a:p>
            <a:fld id="{97082410-8C6E-4C46-B4FF-5234FC727D3A}" type="slidenum">
              <a:rPr lang="zh-CN" altLang="en-US" smtClean="0"/>
              <a:t>66</a:t>
            </a:fld>
            <a:endParaRPr lang="zh-CN" altLang="en-US"/>
          </a:p>
        </p:txBody>
      </p:sp>
    </p:spTree>
    <p:extLst>
      <p:ext uri="{BB962C8B-B14F-4D97-AF65-F5344CB8AC3E}">
        <p14:creationId xmlns:p14="http://schemas.microsoft.com/office/powerpoint/2010/main" val="3445189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35BA1-28A3-C9E3-6FE9-252462D26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8C08D1-2F6E-6B72-8318-468DB6422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8A0E5-CBF6-E37C-FE2D-4B73499B32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F1FD45C-64B0-AFA8-D62B-08BD2421DC2C}"/>
              </a:ext>
            </a:extLst>
          </p:cNvPr>
          <p:cNvSpPr>
            <a:spLocks noGrp="1"/>
          </p:cNvSpPr>
          <p:nvPr>
            <p:ph type="sldNum" sz="quarter" idx="5"/>
          </p:nvPr>
        </p:nvSpPr>
        <p:spPr/>
        <p:txBody>
          <a:bodyPr/>
          <a:lstStyle/>
          <a:p>
            <a:fld id="{97082410-8C6E-4C46-B4FF-5234FC727D3A}" type="slidenum">
              <a:rPr lang="zh-CN" altLang="en-US" smtClean="0"/>
              <a:t>67</a:t>
            </a:fld>
            <a:endParaRPr lang="zh-CN" altLang="en-US"/>
          </a:p>
        </p:txBody>
      </p:sp>
    </p:spTree>
    <p:extLst>
      <p:ext uri="{BB962C8B-B14F-4D97-AF65-F5344CB8AC3E}">
        <p14:creationId xmlns:p14="http://schemas.microsoft.com/office/powerpoint/2010/main" val="392155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979A1-1E7C-E926-3158-5951D99B8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5072A-F460-760D-33EE-E1A9F205F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0367DB-6650-1629-919D-D7FABBB049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2E4D5C4-5232-6503-FDF7-15910025CFB4}"/>
              </a:ext>
            </a:extLst>
          </p:cNvPr>
          <p:cNvSpPr>
            <a:spLocks noGrp="1"/>
          </p:cNvSpPr>
          <p:nvPr>
            <p:ph type="sldNum" sz="quarter" idx="5"/>
          </p:nvPr>
        </p:nvSpPr>
        <p:spPr/>
        <p:txBody>
          <a:bodyPr/>
          <a:lstStyle/>
          <a:p>
            <a:fld id="{97082410-8C6E-4C46-B4FF-5234FC727D3A}" type="slidenum">
              <a:rPr lang="zh-CN" altLang="en-US" smtClean="0"/>
              <a:t>6</a:t>
            </a:fld>
            <a:endParaRPr lang="zh-CN" altLang="en-US"/>
          </a:p>
        </p:txBody>
      </p:sp>
    </p:spTree>
    <p:extLst>
      <p:ext uri="{BB962C8B-B14F-4D97-AF65-F5344CB8AC3E}">
        <p14:creationId xmlns:p14="http://schemas.microsoft.com/office/powerpoint/2010/main" val="2950786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304B2-7868-27CB-7891-64F2B7DD2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16A15-A407-9D57-143D-87090E5E8B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74F3D-9546-CB9B-FAF1-20A5412BDF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81A8383D-B9D7-53E8-DD0D-E9EF4969ED02}"/>
              </a:ext>
            </a:extLst>
          </p:cNvPr>
          <p:cNvSpPr>
            <a:spLocks noGrp="1"/>
          </p:cNvSpPr>
          <p:nvPr>
            <p:ph type="sldNum" sz="quarter" idx="5"/>
          </p:nvPr>
        </p:nvSpPr>
        <p:spPr/>
        <p:txBody>
          <a:bodyPr/>
          <a:lstStyle/>
          <a:p>
            <a:fld id="{97082410-8C6E-4C46-B4FF-5234FC727D3A}" type="slidenum">
              <a:rPr lang="zh-CN" altLang="en-US" smtClean="0"/>
              <a:t>68</a:t>
            </a:fld>
            <a:endParaRPr lang="zh-CN" altLang="en-US"/>
          </a:p>
        </p:txBody>
      </p:sp>
    </p:spTree>
    <p:extLst>
      <p:ext uri="{BB962C8B-B14F-4D97-AF65-F5344CB8AC3E}">
        <p14:creationId xmlns:p14="http://schemas.microsoft.com/office/powerpoint/2010/main" val="2299194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C68E0-6C4A-CDFF-6FD7-00C4D4695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527E6-7457-C8DD-737F-2BCEB384F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C8865-8DB2-C611-BF5A-AD8A7D7743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6104A77B-F288-8995-F3ED-38FEBDEBA52D}"/>
              </a:ext>
            </a:extLst>
          </p:cNvPr>
          <p:cNvSpPr>
            <a:spLocks noGrp="1"/>
          </p:cNvSpPr>
          <p:nvPr>
            <p:ph type="sldNum" sz="quarter" idx="5"/>
          </p:nvPr>
        </p:nvSpPr>
        <p:spPr/>
        <p:txBody>
          <a:bodyPr/>
          <a:lstStyle/>
          <a:p>
            <a:fld id="{97082410-8C6E-4C46-B4FF-5234FC727D3A}" type="slidenum">
              <a:rPr lang="zh-CN" altLang="en-US" smtClean="0"/>
              <a:t>69</a:t>
            </a:fld>
            <a:endParaRPr lang="zh-CN" altLang="en-US"/>
          </a:p>
        </p:txBody>
      </p:sp>
    </p:spTree>
    <p:extLst>
      <p:ext uri="{BB962C8B-B14F-4D97-AF65-F5344CB8AC3E}">
        <p14:creationId xmlns:p14="http://schemas.microsoft.com/office/powerpoint/2010/main" val="1041996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C407A-3432-3D16-39A3-573A37575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EF01D-E97D-FAD1-6661-DBF531A24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674E-5922-439E-FEA2-B2A1CDB420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25AAF759-91A7-A066-0699-B04D62962678}"/>
              </a:ext>
            </a:extLst>
          </p:cNvPr>
          <p:cNvSpPr>
            <a:spLocks noGrp="1"/>
          </p:cNvSpPr>
          <p:nvPr>
            <p:ph type="sldNum" sz="quarter" idx="5"/>
          </p:nvPr>
        </p:nvSpPr>
        <p:spPr/>
        <p:txBody>
          <a:bodyPr/>
          <a:lstStyle/>
          <a:p>
            <a:fld id="{97082410-8C6E-4C46-B4FF-5234FC727D3A}" type="slidenum">
              <a:rPr lang="zh-CN" altLang="en-US" smtClean="0"/>
              <a:t>70</a:t>
            </a:fld>
            <a:endParaRPr lang="zh-CN" altLang="en-US"/>
          </a:p>
        </p:txBody>
      </p:sp>
    </p:spTree>
    <p:extLst>
      <p:ext uri="{BB962C8B-B14F-4D97-AF65-F5344CB8AC3E}">
        <p14:creationId xmlns:p14="http://schemas.microsoft.com/office/powerpoint/2010/main" val="38692848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8DB09-C03A-DF50-FA35-0A984E2D5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A253-3C42-57E9-4700-16058F49E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0C065-6993-1E8D-B714-C89342B2A7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37937CAA-5138-6A46-E361-3C24DB89A4C1}"/>
              </a:ext>
            </a:extLst>
          </p:cNvPr>
          <p:cNvSpPr>
            <a:spLocks noGrp="1"/>
          </p:cNvSpPr>
          <p:nvPr>
            <p:ph type="sldNum" sz="quarter" idx="5"/>
          </p:nvPr>
        </p:nvSpPr>
        <p:spPr/>
        <p:txBody>
          <a:bodyPr/>
          <a:lstStyle/>
          <a:p>
            <a:fld id="{97082410-8C6E-4C46-B4FF-5234FC727D3A}" type="slidenum">
              <a:rPr lang="zh-CN" altLang="en-US" smtClean="0"/>
              <a:t>71</a:t>
            </a:fld>
            <a:endParaRPr lang="zh-CN" altLang="en-US"/>
          </a:p>
        </p:txBody>
      </p:sp>
    </p:spTree>
    <p:extLst>
      <p:ext uri="{BB962C8B-B14F-4D97-AF65-F5344CB8AC3E}">
        <p14:creationId xmlns:p14="http://schemas.microsoft.com/office/powerpoint/2010/main" val="2840912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A54E7-4AFF-97D9-A8E4-698C231F4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33B43-2D9B-CD6D-A570-1C0B224B6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288AF-865F-B114-1BFB-6D75B74BBF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D0BD0EFD-9755-F405-1598-C8ED53675331}"/>
              </a:ext>
            </a:extLst>
          </p:cNvPr>
          <p:cNvSpPr>
            <a:spLocks noGrp="1"/>
          </p:cNvSpPr>
          <p:nvPr>
            <p:ph type="sldNum" sz="quarter" idx="5"/>
          </p:nvPr>
        </p:nvSpPr>
        <p:spPr/>
        <p:txBody>
          <a:bodyPr/>
          <a:lstStyle/>
          <a:p>
            <a:fld id="{97082410-8C6E-4C46-B4FF-5234FC727D3A}" type="slidenum">
              <a:rPr lang="zh-CN" altLang="en-US" smtClean="0"/>
              <a:t>72</a:t>
            </a:fld>
            <a:endParaRPr lang="zh-CN" altLang="en-US"/>
          </a:p>
        </p:txBody>
      </p:sp>
    </p:spTree>
    <p:extLst>
      <p:ext uri="{BB962C8B-B14F-4D97-AF65-F5344CB8AC3E}">
        <p14:creationId xmlns:p14="http://schemas.microsoft.com/office/powerpoint/2010/main" val="7830219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98DFC-F4E0-8662-BF6C-716D1BAB5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09A1B-26B7-A6CE-4A24-AA2563140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25D563-859E-516B-6692-E45F8C5F96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16A4F67E-DB6B-81F9-7EE7-64763419A1EB}"/>
              </a:ext>
            </a:extLst>
          </p:cNvPr>
          <p:cNvSpPr>
            <a:spLocks noGrp="1"/>
          </p:cNvSpPr>
          <p:nvPr>
            <p:ph type="sldNum" sz="quarter" idx="5"/>
          </p:nvPr>
        </p:nvSpPr>
        <p:spPr/>
        <p:txBody>
          <a:bodyPr/>
          <a:lstStyle/>
          <a:p>
            <a:fld id="{97082410-8C6E-4C46-B4FF-5234FC727D3A}" type="slidenum">
              <a:rPr lang="zh-CN" altLang="en-US" smtClean="0"/>
              <a:t>73</a:t>
            </a:fld>
            <a:endParaRPr lang="zh-CN" altLang="en-US"/>
          </a:p>
        </p:txBody>
      </p:sp>
    </p:spTree>
    <p:extLst>
      <p:ext uri="{BB962C8B-B14F-4D97-AF65-F5344CB8AC3E}">
        <p14:creationId xmlns:p14="http://schemas.microsoft.com/office/powerpoint/2010/main" val="487472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282D8-1BA6-14C9-AE5B-D316147F1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DE9196-804D-6C3F-5E79-DF8C5F647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1DE58-AD17-D9FF-CC90-31913D6157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反相器是</a:t>
            </a:r>
            <a:r>
              <a:rPr lang="en-US" altLang="zh-CN" sz="1200" b="1" dirty="0">
                <a:solidFill>
                  <a:srgbClr val="7030A0"/>
                </a:solidFill>
                <a:latin typeface="微软雅黑" panose="020B0503020204020204" pitchFamily="34" charset="-122"/>
                <a:ea typeface="微软雅黑" panose="020B0503020204020204" pitchFamily="34" charset="-122"/>
              </a:rPr>
              <a:t>TTL</a:t>
            </a:r>
            <a:r>
              <a:rPr lang="zh-CN" altLang="en-US" sz="1200" b="1" dirty="0">
                <a:solidFill>
                  <a:srgbClr val="7030A0"/>
                </a:solidFill>
                <a:latin typeface="微软雅黑" panose="020B0503020204020204" pitchFamily="34" charset="-122"/>
                <a:ea typeface="微软雅黑" panose="020B0503020204020204" pitchFamily="34" charset="-122"/>
              </a:rPr>
              <a:t>集成门电路中电路结构最简单的一种。</a:t>
            </a:r>
            <a:endParaRPr lang="en-US" altLang="zh-CN" sz="1200" b="1" dirty="0">
              <a:solidFill>
                <a:srgbClr val="7030A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为什么不把三极管看成放大的工作状态</a:t>
            </a:r>
            <a:endParaRPr lang="en-US" altLang="zh-CN" sz="1200" b="1" dirty="0">
              <a:solidFill>
                <a:srgbClr val="7030A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内因，电路的结构和参数在设计的时候就保证了三极管工作在开关状态。外因，就是数字电路出来都是数字信号，要么是高电平，要么是低电平，不存在不高不低的状态。所以这里的三极管都当成开关来分析。</a:t>
            </a:r>
            <a:endParaRPr lang="en-US" altLang="zh-CN" sz="1200" b="1" dirty="0">
              <a:solidFill>
                <a:srgbClr val="7030A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这个</a:t>
            </a:r>
            <a:r>
              <a:rPr lang="en-US" altLang="zh-CN" sz="1200" b="1" dirty="0">
                <a:solidFill>
                  <a:srgbClr val="7030A0"/>
                </a:solidFill>
                <a:latin typeface="微软雅黑" panose="020B0503020204020204" pitchFamily="34" charset="-122"/>
                <a:ea typeface="微软雅黑" panose="020B0503020204020204" pitchFamily="34" charset="-122"/>
              </a:rPr>
              <a:t>TTL</a:t>
            </a:r>
            <a:r>
              <a:rPr lang="zh-CN" altLang="en-US" sz="1200" b="1" dirty="0">
                <a:solidFill>
                  <a:srgbClr val="7030A0"/>
                </a:solidFill>
                <a:latin typeface="微软雅黑" panose="020B0503020204020204" pitchFamily="34" charset="-122"/>
                <a:ea typeface="微软雅黑" panose="020B0503020204020204" pitchFamily="34" charset="-122"/>
              </a:rPr>
              <a:t>反相器和前面三极管的反相电路不同，前面是原理图，而这个是实践的工程图。里面的参数都是他作为一个好的反相器而设计的。能够完成高质量</a:t>
            </a:r>
            <a:r>
              <a:rPr lang="en-US" altLang="zh-CN" sz="1200" b="1" dirty="0">
                <a:solidFill>
                  <a:srgbClr val="7030A0"/>
                </a:solidFill>
                <a:latin typeface="微软雅黑" panose="020B0503020204020204" pitchFamily="34" charset="-122"/>
                <a:ea typeface="微软雅黑" panose="020B0503020204020204" pitchFamily="34" charset="-122"/>
              </a:rPr>
              <a:t>0</a:t>
            </a:r>
            <a:r>
              <a:rPr lang="zh-CN" altLang="en-US" sz="1200" b="1" dirty="0">
                <a:solidFill>
                  <a:srgbClr val="7030A0"/>
                </a:solidFill>
                <a:latin typeface="微软雅黑" panose="020B0503020204020204" pitchFamily="34" charset="-122"/>
                <a:ea typeface="微软雅黑" panose="020B0503020204020204" pitchFamily="34" charset="-122"/>
              </a:rPr>
              <a:t>和</a:t>
            </a:r>
            <a:r>
              <a:rPr lang="en-US" altLang="zh-CN" sz="1200" b="1" dirty="0">
                <a:solidFill>
                  <a:srgbClr val="7030A0"/>
                </a:solidFill>
                <a:latin typeface="微软雅黑" panose="020B0503020204020204" pitchFamily="34" charset="-122"/>
                <a:ea typeface="微软雅黑" panose="020B0503020204020204" pitchFamily="34" charset="-122"/>
              </a:rPr>
              <a:t>1</a:t>
            </a:r>
            <a:r>
              <a:rPr lang="zh-CN" altLang="en-US" sz="1200" b="1" dirty="0">
                <a:solidFill>
                  <a:srgbClr val="7030A0"/>
                </a:solidFill>
                <a:latin typeface="微软雅黑" panose="020B0503020204020204" pitchFamily="34" charset="-122"/>
                <a:ea typeface="微软雅黑" panose="020B0503020204020204" pitchFamily="34" charset="-122"/>
              </a:rPr>
              <a:t>的输出</a:t>
            </a:r>
            <a:endParaRPr lang="en-US" altLang="zh-CN" sz="1200" b="1" dirty="0">
              <a:solidFill>
                <a:srgbClr val="7030A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输入级由</a:t>
            </a:r>
            <a:r>
              <a:rPr lang="en-US" altLang="zh-CN" dirty="0"/>
              <a:t>T1</a:t>
            </a:r>
            <a:r>
              <a:rPr lang="zh-CN" altLang="en-US" dirty="0"/>
              <a:t>，</a:t>
            </a:r>
            <a:r>
              <a:rPr lang="en-US" altLang="zh-CN" dirty="0"/>
              <a:t>R1</a:t>
            </a:r>
            <a:r>
              <a:rPr lang="zh-CN" altLang="en-US" dirty="0"/>
              <a:t>，</a:t>
            </a:r>
            <a:r>
              <a:rPr lang="en-US" altLang="zh-CN" dirty="0"/>
              <a:t>D1</a:t>
            </a:r>
            <a:r>
              <a:rPr lang="zh-CN" altLang="en-US" dirty="0"/>
              <a:t>组成，</a:t>
            </a:r>
            <a:r>
              <a:rPr lang="en-US" altLang="zh-CN" dirty="0"/>
              <a:t>D1</a:t>
            </a:r>
            <a:r>
              <a:rPr lang="zh-CN" altLang="en-US" dirty="0"/>
              <a:t>是保护二极管，防止输入端电压过低设置的，保护作用，分析可以不用考虑。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中间级：</a:t>
            </a:r>
            <a:r>
              <a:rPr lang="en-US" altLang="zh-CN" dirty="0"/>
              <a:t>T2,R2,R3</a:t>
            </a:r>
            <a:r>
              <a:rPr lang="zh-CN" altLang="en-US" dirty="0"/>
              <a:t>组成，</a:t>
            </a:r>
            <a:r>
              <a:rPr lang="en-US" altLang="zh-CN" dirty="0"/>
              <a:t>T2</a:t>
            </a:r>
            <a:r>
              <a:rPr lang="zh-CN" altLang="en-US" dirty="0"/>
              <a:t>的集电极输出驱动</a:t>
            </a:r>
            <a:r>
              <a:rPr lang="en-US" altLang="zh-CN" dirty="0"/>
              <a:t>T4</a:t>
            </a:r>
            <a:r>
              <a:rPr lang="zh-CN" altLang="en-US" dirty="0"/>
              <a:t>，发射级输出驱动</a:t>
            </a:r>
            <a:r>
              <a:rPr lang="en-US" altLang="zh-CN" dirty="0"/>
              <a:t>T5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输出级：</a:t>
            </a:r>
            <a:r>
              <a:rPr lang="en-US" altLang="zh-CN" dirty="0"/>
              <a:t>T4,T5</a:t>
            </a:r>
            <a:r>
              <a:rPr lang="zh-CN" altLang="en-US" dirty="0"/>
              <a:t>和</a:t>
            </a:r>
            <a:r>
              <a:rPr lang="en-US" altLang="zh-CN" dirty="0"/>
              <a:t>R4</a:t>
            </a:r>
            <a:r>
              <a:rPr lang="zh-CN" altLang="en-US" dirty="0"/>
              <a:t>组成</a:t>
            </a:r>
          </a:p>
        </p:txBody>
      </p:sp>
      <p:sp>
        <p:nvSpPr>
          <p:cNvPr id="4" name="Slide Number Placeholder 3">
            <a:extLst>
              <a:ext uri="{FF2B5EF4-FFF2-40B4-BE49-F238E27FC236}">
                <a16:creationId xmlns:a16="http://schemas.microsoft.com/office/drawing/2014/main" id="{BF07D644-4FB9-B371-A8B1-A33658BF4845}"/>
              </a:ext>
            </a:extLst>
          </p:cNvPr>
          <p:cNvSpPr>
            <a:spLocks noGrp="1"/>
          </p:cNvSpPr>
          <p:nvPr>
            <p:ph type="sldNum" sz="quarter" idx="5"/>
          </p:nvPr>
        </p:nvSpPr>
        <p:spPr/>
        <p:txBody>
          <a:bodyPr/>
          <a:lstStyle/>
          <a:p>
            <a:fld id="{97082410-8C6E-4C46-B4FF-5234FC727D3A}" type="slidenum">
              <a:rPr lang="zh-CN" altLang="en-US" smtClean="0"/>
              <a:t>74</a:t>
            </a:fld>
            <a:endParaRPr lang="zh-CN" altLang="en-US"/>
          </a:p>
        </p:txBody>
      </p:sp>
    </p:spTree>
    <p:extLst>
      <p:ext uri="{BB962C8B-B14F-4D97-AF65-F5344CB8AC3E}">
        <p14:creationId xmlns:p14="http://schemas.microsoft.com/office/powerpoint/2010/main" val="11447548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C0A9-77ED-7F8B-CA53-1FD1C3972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CE244-5DCF-9D5F-E894-80ECF7A8B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ABAD3-BEAA-6E0F-18D8-89E04A761486}"/>
              </a:ext>
            </a:extLst>
          </p:cNvPr>
          <p:cNvSpPr>
            <a:spLocks noGrp="1"/>
          </p:cNvSpPr>
          <p:nvPr>
            <p:ph type="body" idx="1"/>
          </p:nvPr>
        </p:nvSpPr>
        <p:spPr/>
        <p:txBody>
          <a:bodyPr/>
          <a:lstStyle/>
          <a:p>
            <a:pPr algn="l">
              <a:buNone/>
            </a:pPr>
            <a:r>
              <a:rPr lang="zh-CN" altLang="en-US" b="1" i="0" dirty="0">
                <a:solidFill>
                  <a:srgbClr val="191B1F"/>
                </a:solidFill>
                <a:effectLst/>
                <a:latin typeface="-apple-system"/>
              </a:rPr>
              <a:t>输入级：</a:t>
            </a:r>
            <a:endParaRPr lang="en-US" altLang="zh-CN" b="0" i="0" dirty="0">
              <a:solidFill>
                <a:srgbClr val="191B1F"/>
              </a:solidFill>
              <a:effectLst/>
              <a:latin typeface="-apple-system"/>
            </a:endParaRPr>
          </a:p>
          <a:p>
            <a:pPr algn="l">
              <a:buNone/>
            </a:pPr>
            <a:r>
              <a:rPr lang="en-US" altLang="zh-CN" b="0" i="0" dirty="0">
                <a:solidFill>
                  <a:srgbClr val="191B1F"/>
                </a:solidFill>
                <a:effectLst/>
                <a:latin typeface="-apple-system"/>
              </a:rPr>
              <a:t>T1</a:t>
            </a:r>
            <a:r>
              <a:rPr lang="zh-CN" altLang="en-US" b="0" i="0" dirty="0">
                <a:solidFill>
                  <a:srgbClr val="191B1F"/>
                </a:solidFill>
                <a:effectLst/>
                <a:latin typeface="-apple-system"/>
              </a:rPr>
              <a:t>管</a:t>
            </a:r>
            <a:r>
              <a:rPr lang="en-US" altLang="zh-CN" b="0" i="0" dirty="0">
                <a:solidFill>
                  <a:srgbClr val="191B1F"/>
                </a:solidFill>
                <a:effectLst/>
                <a:latin typeface="-apple-system"/>
              </a:rPr>
              <a:t>PN</a:t>
            </a:r>
            <a:r>
              <a:rPr lang="zh-CN" altLang="en-US" b="0" i="0" dirty="0">
                <a:solidFill>
                  <a:srgbClr val="191B1F"/>
                </a:solidFill>
                <a:effectLst/>
                <a:latin typeface="-apple-system"/>
              </a:rPr>
              <a:t>结受到的压降为电源与输入电压之间的差值，这个差值是足够大的，故基极与发射极导通。</a:t>
            </a:r>
          </a:p>
          <a:p>
            <a:pPr algn="l">
              <a:buNone/>
            </a:pPr>
            <a:r>
              <a:rPr lang="zh-CN" altLang="en-US" b="0" i="0" dirty="0">
                <a:solidFill>
                  <a:srgbClr val="191B1F"/>
                </a:solidFill>
                <a:effectLst/>
                <a:latin typeface="-apple-system"/>
              </a:rPr>
              <a:t>基极与集电极本也应导通，但后面还要经过</a:t>
            </a:r>
            <a:r>
              <a:rPr lang="en-US" altLang="zh-CN" b="0" i="0" dirty="0">
                <a:solidFill>
                  <a:srgbClr val="191B1F"/>
                </a:solidFill>
                <a:effectLst/>
                <a:latin typeface="-apple-system"/>
              </a:rPr>
              <a:t>T2</a:t>
            </a:r>
            <a:r>
              <a:rPr lang="zh-CN" altLang="en-US" b="0" i="0" dirty="0">
                <a:solidFill>
                  <a:srgbClr val="191B1F"/>
                </a:solidFill>
                <a:effectLst/>
                <a:latin typeface="-apple-system"/>
              </a:rPr>
              <a:t>管，还需要一定电压。而</a:t>
            </a:r>
            <a:r>
              <a:rPr lang="en-US" altLang="zh-CN" b="0" i="0" dirty="0">
                <a:solidFill>
                  <a:srgbClr val="191B1F"/>
                </a:solidFill>
                <a:effectLst/>
                <a:latin typeface="-apple-system"/>
              </a:rPr>
              <a:t>T1</a:t>
            </a:r>
            <a:r>
              <a:rPr lang="zh-CN" altLang="en-US" b="0" i="0" dirty="0">
                <a:solidFill>
                  <a:srgbClr val="191B1F"/>
                </a:solidFill>
                <a:effectLst/>
                <a:latin typeface="-apple-system"/>
              </a:rPr>
              <a:t>出来的左右电路是并联关系，右端也只能分到和左端一样的电压，左端输入为低电平，不足以使</a:t>
            </a:r>
            <a:r>
              <a:rPr lang="en-US" altLang="zh-CN" b="0" i="0" dirty="0">
                <a:solidFill>
                  <a:srgbClr val="191B1F"/>
                </a:solidFill>
                <a:effectLst/>
                <a:latin typeface="-apple-system"/>
              </a:rPr>
              <a:t>T2</a:t>
            </a:r>
            <a:r>
              <a:rPr lang="zh-CN" altLang="en-US" b="0" i="0" dirty="0">
                <a:solidFill>
                  <a:srgbClr val="191B1F"/>
                </a:solidFill>
                <a:effectLst/>
                <a:latin typeface="-apple-system"/>
              </a:rPr>
              <a:t>开启。</a:t>
            </a:r>
          </a:p>
          <a:p>
            <a:pPr algn="l"/>
            <a:r>
              <a:rPr lang="zh-CN" altLang="en-US" b="0" i="0" dirty="0">
                <a:solidFill>
                  <a:srgbClr val="191B1F"/>
                </a:solidFill>
                <a:effectLst/>
                <a:latin typeface="-apple-system"/>
              </a:rPr>
              <a:t>所以电源只会选择朝左“释放”。</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B1F"/>
                </a:solidFill>
                <a:effectLst/>
                <a:latin typeface="-apple-system"/>
              </a:rPr>
              <a:t>倒向级：</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前面分析到，</a:t>
            </a:r>
            <a:r>
              <a:rPr lang="en-US" altLang="zh-CN" b="0" i="0" dirty="0">
                <a:solidFill>
                  <a:srgbClr val="191B1F"/>
                </a:solidFill>
                <a:effectLst/>
                <a:latin typeface="-apple-system"/>
              </a:rPr>
              <a:t>T2</a:t>
            </a:r>
            <a:r>
              <a:rPr lang="zh-CN" altLang="en-US" b="0" i="0" dirty="0">
                <a:solidFill>
                  <a:srgbClr val="191B1F"/>
                </a:solidFill>
                <a:effectLst/>
                <a:latin typeface="-apple-system"/>
              </a:rPr>
              <a:t>管</a:t>
            </a:r>
            <a:r>
              <a:rPr lang="en-US" altLang="zh-CN" b="0" i="0" dirty="0">
                <a:solidFill>
                  <a:srgbClr val="191B1F"/>
                </a:solidFill>
                <a:effectLst/>
                <a:latin typeface="-apple-system"/>
              </a:rPr>
              <a:t>b-e</a:t>
            </a:r>
            <a:r>
              <a:rPr lang="zh-CN" altLang="en-US" b="0" i="0" dirty="0">
                <a:solidFill>
                  <a:srgbClr val="191B1F"/>
                </a:solidFill>
                <a:effectLst/>
                <a:latin typeface="-apple-system"/>
              </a:rPr>
              <a:t>端无法获取足够压降，故不能开启。</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B1F"/>
                </a:solidFill>
                <a:effectLst/>
                <a:latin typeface="-apple-system"/>
              </a:rPr>
              <a:t>输出级：</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因为</a:t>
            </a:r>
            <a:r>
              <a:rPr lang="en-US" altLang="zh-CN" b="0" i="0" dirty="0">
                <a:solidFill>
                  <a:srgbClr val="191B1F"/>
                </a:solidFill>
                <a:effectLst/>
                <a:latin typeface="-apple-system"/>
              </a:rPr>
              <a:t>T2</a:t>
            </a:r>
            <a:r>
              <a:rPr lang="zh-CN" altLang="en-US" b="0" i="0" dirty="0">
                <a:solidFill>
                  <a:srgbClr val="191B1F"/>
                </a:solidFill>
                <a:effectLst/>
                <a:latin typeface="-apple-system"/>
              </a:rPr>
              <a:t>的阻断，电源想要“释放”还只剩一个去处，就是</a:t>
            </a:r>
            <a:r>
              <a:rPr lang="en-US" altLang="zh-CN" b="0" i="0" dirty="0">
                <a:solidFill>
                  <a:srgbClr val="191B1F"/>
                </a:solidFill>
                <a:effectLst/>
                <a:latin typeface="-apple-system"/>
              </a:rPr>
              <a:t>T4</a:t>
            </a:r>
            <a:r>
              <a:rPr lang="zh-CN" altLang="en-US" b="0" i="0" dirty="0">
                <a:solidFill>
                  <a:srgbClr val="191B1F"/>
                </a:solidFill>
                <a:effectLst/>
                <a:latin typeface="-apple-system"/>
              </a:rPr>
              <a:t>管。</a:t>
            </a:r>
            <a:r>
              <a:rPr lang="en-US" altLang="zh-CN" b="0" i="0" dirty="0">
                <a:solidFill>
                  <a:srgbClr val="191B1F"/>
                </a:solidFill>
                <a:effectLst/>
                <a:latin typeface="-apple-system"/>
              </a:rPr>
              <a:t>T4</a:t>
            </a:r>
            <a:r>
              <a:rPr lang="zh-CN" altLang="en-US" b="0" i="0" dirty="0">
                <a:solidFill>
                  <a:srgbClr val="191B1F"/>
                </a:solidFill>
                <a:effectLst/>
                <a:latin typeface="-apple-system"/>
              </a:rPr>
              <a:t>的基极与发射极也能得到足够压降，所以</a:t>
            </a:r>
            <a:r>
              <a:rPr lang="en-US" altLang="zh-CN" b="0" i="0" dirty="0">
                <a:solidFill>
                  <a:srgbClr val="191B1F"/>
                </a:solidFill>
                <a:effectLst/>
                <a:latin typeface="-apple-system"/>
              </a:rPr>
              <a:t>T4</a:t>
            </a:r>
            <a:r>
              <a:rPr lang="zh-CN" altLang="en-US" b="0" i="0" dirty="0">
                <a:solidFill>
                  <a:srgbClr val="191B1F"/>
                </a:solidFill>
                <a:effectLst/>
                <a:latin typeface="-apple-system"/>
              </a:rPr>
              <a:t>管顺理成章导通。</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而</a:t>
            </a:r>
            <a:r>
              <a:rPr lang="en-US" altLang="zh-CN" b="0" i="0" dirty="0">
                <a:solidFill>
                  <a:srgbClr val="191B1F"/>
                </a:solidFill>
                <a:effectLst/>
                <a:latin typeface="-apple-system"/>
              </a:rPr>
              <a:t>T5</a:t>
            </a:r>
            <a:r>
              <a:rPr lang="zh-CN" altLang="en-US" b="0" i="0" dirty="0">
                <a:solidFill>
                  <a:srgbClr val="191B1F"/>
                </a:solidFill>
                <a:effectLst/>
                <a:latin typeface="-apple-system"/>
              </a:rPr>
              <a:t>管没有压降产生，不开启。输出端与电源连结，输出高电平。</a:t>
            </a:r>
            <a:endParaRPr lang="zh-CN" altLang="en-US" dirty="0"/>
          </a:p>
        </p:txBody>
      </p:sp>
      <p:sp>
        <p:nvSpPr>
          <p:cNvPr id="4" name="Slide Number Placeholder 3">
            <a:extLst>
              <a:ext uri="{FF2B5EF4-FFF2-40B4-BE49-F238E27FC236}">
                <a16:creationId xmlns:a16="http://schemas.microsoft.com/office/drawing/2014/main" id="{02F214D0-6DA7-E07A-27E5-98300D16CFCF}"/>
              </a:ext>
            </a:extLst>
          </p:cNvPr>
          <p:cNvSpPr>
            <a:spLocks noGrp="1"/>
          </p:cNvSpPr>
          <p:nvPr>
            <p:ph type="sldNum" sz="quarter" idx="5"/>
          </p:nvPr>
        </p:nvSpPr>
        <p:spPr/>
        <p:txBody>
          <a:bodyPr/>
          <a:lstStyle/>
          <a:p>
            <a:fld id="{97082410-8C6E-4C46-B4FF-5234FC727D3A}" type="slidenum">
              <a:rPr lang="zh-CN" altLang="en-US" smtClean="0"/>
              <a:t>75</a:t>
            </a:fld>
            <a:endParaRPr lang="zh-CN" altLang="en-US"/>
          </a:p>
        </p:txBody>
      </p:sp>
    </p:spTree>
    <p:extLst>
      <p:ext uri="{BB962C8B-B14F-4D97-AF65-F5344CB8AC3E}">
        <p14:creationId xmlns:p14="http://schemas.microsoft.com/office/powerpoint/2010/main" val="1291640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6DE5E-501D-9598-236F-87A14B333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36E34-3F05-8C2C-3FE9-04889D281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080B7-9D23-681C-7F32-CC15751463E7}"/>
              </a:ext>
            </a:extLst>
          </p:cNvPr>
          <p:cNvSpPr>
            <a:spLocks noGrp="1"/>
          </p:cNvSpPr>
          <p:nvPr>
            <p:ph type="body" idx="1"/>
          </p:nvPr>
        </p:nvSpPr>
        <p:spPr/>
        <p:txBody>
          <a:bodyPr/>
          <a:lstStyle/>
          <a:p>
            <a:pPr algn="l">
              <a:buNone/>
            </a:pPr>
            <a:r>
              <a:rPr lang="zh-CN" altLang="en-US" b="1" i="0" dirty="0">
                <a:solidFill>
                  <a:srgbClr val="191B1F"/>
                </a:solidFill>
                <a:effectLst/>
                <a:latin typeface="-apple-system"/>
              </a:rPr>
              <a:t>输入级：</a:t>
            </a:r>
            <a:endParaRPr lang="en-US" altLang="zh-CN" b="0" i="0" dirty="0">
              <a:solidFill>
                <a:srgbClr val="191B1F"/>
              </a:solidFill>
              <a:effectLst/>
              <a:latin typeface="-apple-system"/>
            </a:endParaRPr>
          </a:p>
          <a:p>
            <a:pPr algn="l">
              <a:buNone/>
            </a:pPr>
            <a:r>
              <a:rPr lang="zh-CN" altLang="en-US" b="0" i="0" dirty="0">
                <a:solidFill>
                  <a:srgbClr val="191B1F"/>
                </a:solidFill>
                <a:effectLst/>
                <a:latin typeface="-apple-system"/>
              </a:rPr>
              <a:t>和低电平情况一样，</a:t>
            </a:r>
            <a:r>
              <a:rPr lang="en-US" altLang="zh-CN" b="0" i="0" dirty="0">
                <a:solidFill>
                  <a:srgbClr val="191B1F"/>
                </a:solidFill>
                <a:effectLst/>
                <a:latin typeface="-apple-system"/>
              </a:rPr>
              <a:t>T1</a:t>
            </a:r>
            <a:r>
              <a:rPr lang="zh-CN" altLang="en-US" b="0" i="0" dirty="0">
                <a:solidFill>
                  <a:srgbClr val="191B1F"/>
                </a:solidFill>
                <a:effectLst/>
                <a:latin typeface="-apple-system"/>
              </a:rPr>
              <a:t>管还是会导通。不同的是，一开始左右两端即</a:t>
            </a:r>
            <a:r>
              <a:rPr lang="en-US" altLang="zh-CN" b="0" i="0" dirty="0">
                <a:solidFill>
                  <a:srgbClr val="191B1F"/>
                </a:solidFill>
                <a:effectLst/>
                <a:latin typeface="-apple-system"/>
              </a:rPr>
              <a:t>b-e</a:t>
            </a:r>
            <a:r>
              <a:rPr lang="zh-CN" altLang="en-US" b="0" i="0" dirty="0">
                <a:solidFill>
                  <a:srgbClr val="191B1F"/>
                </a:solidFill>
                <a:effectLst/>
                <a:latin typeface="-apple-system"/>
              </a:rPr>
              <a:t>，</a:t>
            </a:r>
            <a:r>
              <a:rPr lang="en-US" altLang="zh-CN" b="0" i="0" dirty="0">
                <a:solidFill>
                  <a:srgbClr val="191B1F"/>
                </a:solidFill>
                <a:effectLst/>
                <a:latin typeface="-apple-system"/>
              </a:rPr>
              <a:t>b-c</a:t>
            </a:r>
            <a:r>
              <a:rPr lang="zh-CN" altLang="en-US" b="0" i="0" dirty="0">
                <a:solidFill>
                  <a:srgbClr val="191B1F"/>
                </a:solidFill>
                <a:effectLst/>
                <a:latin typeface="-apple-system"/>
              </a:rPr>
              <a:t>端都会导通。因为右端压降虽然还是由左端决定，但左边输入高电平时，右边的</a:t>
            </a:r>
            <a:r>
              <a:rPr lang="en-US" altLang="zh-CN" b="0" i="0" dirty="0">
                <a:solidFill>
                  <a:srgbClr val="191B1F"/>
                </a:solidFill>
                <a:effectLst/>
                <a:latin typeface="-apple-system"/>
              </a:rPr>
              <a:t>T2</a:t>
            </a:r>
            <a:r>
              <a:rPr lang="zh-CN" altLang="en-US" b="0" i="0" dirty="0">
                <a:solidFill>
                  <a:srgbClr val="191B1F"/>
                </a:solidFill>
                <a:effectLst/>
                <a:latin typeface="-apple-system"/>
              </a:rPr>
              <a:t>管</a:t>
            </a:r>
            <a:r>
              <a:rPr lang="en-US" altLang="zh-CN" b="0" i="0" dirty="0">
                <a:solidFill>
                  <a:srgbClr val="191B1F"/>
                </a:solidFill>
                <a:effectLst/>
                <a:latin typeface="-apple-system"/>
              </a:rPr>
              <a:t>b-e</a:t>
            </a:r>
            <a:r>
              <a:rPr lang="zh-CN" altLang="en-US" b="0" i="0" dirty="0">
                <a:solidFill>
                  <a:srgbClr val="191B1F"/>
                </a:solidFill>
                <a:effectLst/>
                <a:latin typeface="-apple-system"/>
              </a:rPr>
              <a:t>端能够获取足够压降，因而导通。电源电压在</a:t>
            </a:r>
            <a:r>
              <a:rPr lang="en-US" altLang="zh-CN" b="0" i="0" dirty="0">
                <a:solidFill>
                  <a:srgbClr val="191B1F"/>
                </a:solidFill>
                <a:effectLst/>
                <a:latin typeface="-apple-system"/>
              </a:rPr>
              <a:t>T1</a:t>
            </a:r>
            <a:r>
              <a:rPr lang="zh-CN" altLang="en-US" b="0" i="0" dirty="0">
                <a:solidFill>
                  <a:srgbClr val="191B1F"/>
                </a:solidFill>
                <a:effectLst/>
                <a:latin typeface="-apple-system"/>
              </a:rPr>
              <a:t>处兵分两路，两边都通行。</a:t>
            </a:r>
            <a:endParaRPr lang="en-US" altLang="zh-CN" b="0" i="0" dirty="0">
              <a:solidFill>
                <a:srgbClr val="191B1F"/>
              </a:solidFill>
              <a:effectLst/>
              <a:latin typeface="-apple-system"/>
            </a:endParaRPr>
          </a:p>
          <a:p>
            <a:pPr algn="l">
              <a:buNone/>
            </a:pPr>
            <a:r>
              <a:rPr lang="zh-CN" altLang="en-US" b="1" i="0" dirty="0">
                <a:solidFill>
                  <a:srgbClr val="191B1F"/>
                </a:solidFill>
                <a:effectLst/>
                <a:latin typeface="-apple-system"/>
              </a:rPr>
              <a:t>倒向级：</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91B1F"/>
                </a:solidFill>
                <a:effectLst/>
                <a:latin typeface="-apple-system"/>
              </a:rPr>
              <a:t>T2</a:t>
            </a:r>
            <a:r>
              <a:rPr lang="zh-CN" altLang="en-US" b="0" i="0" dirty="0">
                <a:solidFill>
                  <a:srgbClr val="191B1F"/>
                </a:solidFill>
                <a:effectLst/>
                <a:latin typeface="-apple-system"/>
              </a:rPr>
              <a:t>导通，这时电源电压得到了新的“释放”去路。</a:t>
            </a:r>
            <a:r>
              <a:rPr lang="en-US" altLang="zh-CN" b="0" i="0" dirty="0">
                <a:solidFill>
                  <a:srgbClr val="191B1F"/>
                </a:solidFill>
                <a:effectLst/>
                <a:latin typeface="-apple-system"/>
              </a:rPr>
              <a:t>T2</a:t>
            </a:r>
            <a:r>
              <a:rPr lang="zh-CN" altLang="en-US" b="0" i="0" dirty="0">
                <a:solidFill>
                  <a:srgbClr val="191B1F"/>
                </a:solidFill>
                <a:effectLst/>
                <a:latin typeface="-apple-system"/>
              </a:rPr>
              <a:t>的打开就像拉闸放水，使电压顺流而下。</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B1F"/>
                </a:solidFill>
                <a:effectLst/>
                <a:latin typeface="-apple-system"/>
              </a:rPr>
              <a:t>输出级：</a:t>
            </a:r>
            <a:endParaRPr lang="en-US" altLang="zh-CN" b="1" i="0" dirty="0">
              <a:solidFill>
                <a:srgbClr val="191B1F"/>
              </a:solidFill>
              <a:effectLst/>
              <a:latin typeface="-apple-system"/>
            </a:endParaRPr>
          </a:p>
          <a:p>
            <a:pPr algn="l">
              <a:buNone/>
            </a:pPr>
            <a:r>
              <a:rPr lang="zh-CN" altLang="en-US" b="0" i="0" dirty="0">
                <a:solidFill>
                  <a:srgbClr val="191B1F"/>
                </a:solidFill>
                <a:effectLst/>
                <a:latin typeface="-apple-system"/>
              </a:rPr>
              <a:t>①先分析</a:t>
            </a:r>
            <a:r>
              <a:rPr lang="en-US" altLang="zh-CN" b="0" i="0" dirty="0">
                <a:solidFill>
                  <a:srgbClr val="191B1F"/>
                </a:solidFill>
                <a:effectLst/>
                <a:latin typeface="-apple-system"/>
              </a:rPr>
              <a:t>T5</a:t>
            </a:r>
            <a:r>
              <a:rPr lang="zh-CN" altLang="en-US" b="0" i="0" dirty="0">
                <a:solidFill>
                  <a:srgbClr val="191B1F"/>
                </a:solidFill>
                <a:effectLst/>
                <a:latin typeface="-apple-system"/>
              </a:rPr>
              <a:t>，回看输入级，</a:t>
            </a:r>
            <a:r>
              <a:rPr lang="en-US" altLang="zh-CN" b="0" i="0" dirty="0">
                <a:solidFill>
                  <a:srgbClr val="191B1F"/>
                </a:solidFill>
                <a:effectLst/>
                <a:latin typeface="-apple-system"/>
              </a:rPr>
              <a:t>T1</a:t>
            </a:r>
            <a:r>
              <a:rPr lang="zh-CN" altLang="en-US" b="0" i="0" dirty="0">
                <a:solidFill>
                  <a:srgbClr val="191B1F"/>
                </a:solidFill>
                <a:effectLst/>
                <a:latin typeface="-apple-system"/>
              </a:rPr>
              <a:t>出来的右端电路</a:t>
            </a:r>
            <a:r>
              <a:rPr lang="en-US" altLang="zh-CN" b="0" i="0" dirty="0">
                <a:solidFill>
                  <a:srgbClr val="191B1F"/>
                </a:solidFill>
                <a:effectLst/>
                <a:latin typeface="-apple-system"/>
              </a:rPr>
              <a:t>T1-T2-T5</a:t>
            </a:r>
            <a:r>
              <a:rPr lang="zh-CN" altLang="en-US" b="0" i="0" dirty="0">
                <a:solidFill>
                  <a:srgbClr val="191B1F"/>
                </a:solidFill>
                <a:effectLst/>
                <a:latin typeface="-apple-system"/>
              </a:rPr>
              <a:t>能分到和左端输入一样的压降，因为输入的是高电平，这个电压在开启两个</a:t>
            </a:r>
            <a:r>
              <a:rPr lang="en-US" altLang="zh-CN" b="0" i="0" dirty="0" err="1">
                <a:solidFill>
                  <a:srgbClr val="191B1F"/>
                </a:solidFill>
                <a:effectLst/>
                <a:latin typeface="-apple-system"/>
              </a:rPr>
              <a:t>pn</a:t>
            </a:r>
            <a:r>
              <a:rPr lang="zh-CN" altLang="en-US" b="0" i="0" dirty="0">
                <a:solidFill>
                  <a:srgbClr val="191B1F"/>
                </a:solidFill>
                <a:effectLst/>
                <a:latin typeface="-apple-system"/>
              </a:rPr>
              <a:t>结后还有富余，所以</a:t>
            </a:r>
            <a:r>
              <a:rPr lang="en-US" altLang="zh-CN" b="0" i="0" dirty="0">
                <a:solidFill>
                  <a:srgbClr val="191B1F"/>
                </a:solidFill>
                <a:effectLst/>
                <a:latin typeface="-apple-system"/>
              </a:rPr>
              <a:t>T5</a:t>
            </a:r>
            <a:r>
              <a:rPr lang="zh-CN" altLang="en-US" b="0" i="0" dirty="0">
                <a:solidFill>
                  <a:srgbClr val="191B1F"/>
                </a:solidFill>
                <a:effectLst/>
                <a:latin typeface="-apple-system"/>
              </a:rPr>
              <a:t>是必然导通的。</a:t>
            </a:r>
          </a:p>
          <a:p>
            <a:pPr algn="l">
              <a:buNone/>
            </a:pPr>
            <a:r>
              <a:rPr lang="zh-CN" altLang="en-US" b="0" i="0" dirty="0">
                <a:solidFill>
                  <a:srgbClr val="191B1F"/>
                </a:solidFill>
                <a:effectLst/>
                <a:latin typeface="-apple-system"/>
              </a:rPr>
              <a:t>一旦</a:t>
            </a:r>
            <a:r>
              <a:rPr lang="en-US" altLang="zh-CN" b="0" i="0" dirty="0">
                <a:solidFill>
                  <a:srgbClr val="191B1F"/>
                </a:solidFill>
                <a:effectLst/>
                <a:latin typeface="-apple-system"/>
              </a:rPr>
              <a:t>T5</a:t>
            </a:r>
            <a:r>
              <a:rPr lang="zh-CN" altLang="en-US" b="0" i="0" dirty="0">
                <a:solidFill>
                  <a:srgbClr val="191B1F"/>
                </a:solidFill>
                <a:effectLst/>
                <a:latin typeface="-apple-system"/>
              </a:rPr>
              <a:t>开启，</a:t>
            </a:r>
            <a:r>
              <a:rPr lang="en-US" altLang="zh-CN" b="0" i="0" dirty="0">
                <a:solidFill>
                  <a:srgbClr val="191B1F"/>
                </a:solidFill>
                <a:effectLst/>
                <a:latin typeface="-apple-system"/>
              </a:rPr>
              <a:t>T1</a:t>
            </a:r>
            <a:r>
              <a:rPr lang="zh-CN" altLang="en-US" b="0" i="0" dirty="0">
                <a:solidFill>
                  <a:srgbClr val="191B1F"/>
                </a:solidFill>
                <a:effectLst/>
                <a:latin typeface="-apple-system"/>
              </a:rPr>
              <a:t>右端的电路相当于接了两个串联的二极管，压降就固定了，而且低于高电平。</a:t>
            </a:r>
          </a:p>
          <a:p>
            <a:pPr algn="l">
              <a:buNone/>
            </a:pPr>
            <a:r>
              <a:rPr lang="zh-CN" altLang="en-US" b="0" i="0" dirty="0">
                <a:solidFill>
                  <a:srgbClr val="191B1F"/>
                </a:solidFill>
                <a:effectLst/>
                <a:latin typeface="-apple-system"/>
              </a:rPr>
              <a:t>这时一个并联电路出现电压不相同的现象，按道理讲输入电压会被拉低，但因为</a:t>
            </a:r>
            <a:r>
              <a:rPr lang="en-US" altLang="zh-CN" b="0" i="0" dirty="0">
                <a:solidFill>
                  <a:srgbClr val="191B1F"/>
                </a:solidFill>
                <a:effectLst/>
                <a:latin typeface="-apple-system"/>
              </a:rPr>
              <a:t>T1</a:t>
            </a:r>
            <a:r>
              <a:rPr lang="zh-CN" altLang="en-US" b="0" i="0" dirty="0">
                <a:solidFill>
                  <a:srgbClr val="191B1F"/>
                </a:solidFill>
                <a:effectLst/>
                <a:latin typeface="-apple-system"/>
              </a:rPr>
              <a:t>的存在，</a:t>
            </a:r>
            <a:r>
              <a:rPr lang="en-US" altLang="zh-CN" b="0" i="0" dirty="0">
                <a:solidFill>
                  <a:srgbClr val="191B1F"/>
                </a:solidFill>
                <a:effectLst/>
                <a:latin typeface="-apple-system"/>
              </a:rPr>
              <a:t>T1</a:t>
            </a:r>
            <a:r>
              <a:rPr lang="zh-CN" altLang="en-US" b="0" i="0" dirty="0">
                <a:solidFill>
                  <a:srgbClr val="191B1F"/>
                </a:solidFill>
                <a:effectLst/>
                <a:latin typeface="-apple-system"/>
              </a:rPr>
              <a:t>管</a:t>
            </a:r>
            <a:r>
              <a:rPr lang="en-US" altLang="zh-CN" b="0" i="0" dirty="0">
                <a:solidFill>
                  <a:srgbClr val="191B1F"/>
                </a:solidFill>
                <a:effectLst/>
                <a:latin typeface="-apple-system"/>
              </a:rPr>
              <a:t>b-e</a:t>
            </a:r>
            <a:r>
              <a:rPr lang="zh-CN" altLang="en-US" b="0" i="0" dirty="0">
                <a:solidFill>
                  <a:srgbClr val="191B1F"/>
                </a:solidFill>
                <a:effectLst/>
                <a:latin typeface="-apple-system"/>
              </a:rPr>
              <a:t>间压降此时会低于开启电压，</a:t>
            </a:r>
            <a:r>
              <a:rPr lang="en-US" altLang="zh-CN" b="0" i="0" dirty="0">
                <a:solidFill>
                  <a:srgbClr val="191B1F"/>
                </a:solidFill>
                <a:effectLst/>
                <a:latin typeface="-apple-system"/>
              </a:rPr>
              <a:t>b-e</a:t>
            </a:r>
            <a:r>
              <a:rPr lang="zh-CN" altLang="en-US" b="0" i="0" dirty="0">
                <a:solidFill>
                  <a:srgbClr val="191B1F"/>
                </a:solidFill>
                <a:effectLst/>
                <a:latin typeface="-apple-system"/>
              </a:rPr>
              <a:t>通路关闭，将输入和整个电路隔绝开来。</a:t>
            </a:r>
          </a:p>
          <a:p>
            <a:pPr algn="l"/>
            <a:r>
              <a:rPr lang="zh-CN" altLang="en-US" b="0" i="0" dirty="0">
                <a:solidFill>
                  <a:srgbClr val="191B1F"/>
                </a:solidFill>
                <a:effectLst/>
                <a:latin typeface="-apple-system"/>
              </a:rPr>
              <a:t>②再分析</a:t>
            </a:r>
            <a:r>
              <a:rPr lang="en-US" altLang="zh-CN" b="0" i="0" dirty="0">
                <a:solidFill>
                  <a:srgbClr val="191B1F"/>
                </a:solidFill>
                <a:effectLst/>
                <a:latin typeface="-apple-system"/>
              </a:rPr>
              <a:t>T4</a:t>
            </a:r>
            <a:r>
              <a:rPr lang="zh-CN" altLang="en-US" b="0" i="0" dirty="0">
                <a:solidFill>
                  <a:srgbClr val="191B1F"/>
                </a:solidFill>
                <a:effectLst/>
                <a:latin typeface="-apple-system"/>
              </a:rPr>
              <a:t>，注意到</a:t>
            </a:r>
            <a:r>
              <a:rPr lang="en-US" altLang="zh-CN" b="0" i="0" dirty="0">
                <a:solidFill>
                  <a:srgbClr val="191B1F"/>
                </a:solidFill>
                <a:effectLst/>
                <a:latin typeface="-apple-system"/>
              </a:rPr>
              <a:t>T2</a:t>
            </a:r>
            <a:r>
              <a:rPr lang="zh-CN" altLang="en-US" b="0" i="0" dirty="0">
                <a:solidFill>
                  <a:srgbClr val="191B1F"/>
                </a:solidFill>
                <a:effectLst/>
                <a:latin typeface="-apple-system"/>
              </a:rPr>
              <a:t>的开启使</a:t>
            </a:r>
            <a:r>
              <a:rPr lang="en-US" altLang="zh-CN" b="0" i="0" dirty="0">
                <a:solidFill>
                  <a:srgbClr val="191B1F"/>
                </a:solidFill>
                <a:effectLst/>
                <a:latin typeface="-apple-system"/>
              </a:rPr>
              <a:t>T4</a:t>
            </a:r>
            <a:r>
              <a:rPr lang="zh-CN" altLang="en-US" b="0" i="0" dirty="0">
                <a:solidFill>
                  <a:srgbClr val="191B1F"/>
                </a:solidFill>
                <a:effectLst/>
                <a:latin typeface="-apple-system"/>
              </a:rPr>
              <a:t>的基极和发射极电压产生变化。</a:t>
            </a:r>
            <a:r>
              <a:rPr lang="en-US" altLang="zh-CN" b="0" i="0" dirty="0">
                <a:solidFill>
                  <a:srgbClr val="191B1F"/>
                </a:solidFill>
                <a:effectLst/>
                <a:latin typeface="-apple-system"/>
              </a:rPr>
              <a:t> </a:t>
            </a:r>
            <a:endParaRPr lang="zh-CN" altLang="en-US" b="0" i="0" dirty="0">
              <a:solidFill>
                <a:srgbClr val="191B1F"/>
              </a:solidFill>
              <a:effectLst/>
              <a:latin typeface="-apple-system"/>
            </a:endParaRPr>
          </a:p>
        </p:txBody>
      </p:sp>
      <p:sp>
        <p:nvSpPr>
          <p:cNvPr id="4" name="Slide Number Placeholder 3">
            <a:extLst>
              <a:ext uri="{FF2B5EF4-FFF2-40B4-BE49-F238E27FC236}">
                <a16:creationId xmlns:a16="http://schemas.microsoft.com/office/drawing/2014/main" id="{BA1104AD-9F7A-4D78-649A-F87290146C83}"/>
              </a:ext>
            </a:extLst>
          </p:cNvPr>
          <p:cNvSpPr>
            <a:spLocks noGrp="1"/>
          </p:cNvSpPr>
          <p:nvPr>
            <p:ph type="sldNum" sz="quarter" idx="5"/>
          </p:nvPr>
        </p:nvSpPr>
        <p:spPr/>
        <p:txBody>
          <a:bodyPr/>
          <a:lstStyle/>
          <a:p>
            <a:fld id="{97082410-8C6E-4C46-B4FF-5234FC727D3A}" type="slidenum">
              <a:rPr lang="zh-CN" altLang="en-US" smtClean="0"/>
              <a:t>76</a:t>
            </a:fld>
            <a:endParaRPr lang="zh-CN" altLang="en-US"/>
          </a:p>
        </p:txBody>
      </p:sp>
    </p:spTree>
    <p:extLst>
      <p:ext uri="{BB962C8B-B14F-4D97-AF65-F5344CB8AC3E}">
        <p14:creationId xmlns:p14="http://schemas.microsoft.com/office/powerpoint/2010/main" val="4207692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8801F-4BF7-EE6B-1E17-4DB5487BA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B68F8-929A-5F73-A2B5-3006E17FB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B2C61-D26C-4A0F-E255-2B9E08A9BFD7}"/>
              </a:ext>
            </a:extLst>
          </p:cNvPr>
          <p:cNvSpPr>
            <a:spLocks noGrp="1"/>
          </p:cNvSpPr>
          <p:nvPr>
            <p:ph type="body" idx="1"/>
          </p:nvPr>
        </p:nvSpPr>
        <p:spPr/>
        <p:txBody>
          <a:bodyPr/>
          <a:lstStyle/>
          <a:p>
            <a:pPr algn="l">
              <a:buNone/>
            </a:pPr>
            <a:r>
              <a:rPr lang="zh-CN" altLang="en-US" b="1" i="0" dirty="0">
                <a:solidFill>
                  <a:srgbClr val="191B1F"/>
                </a:solidFill>
                <a:effectLst/>
                <a:latin typeface="-apple-system"/>
              </a:rPr>
              <a:t>输入级：</a:t>
            </a:r>
            <a:endParaRPr lang="en-US" altLang="zh-CN" b="0" i="0" dirty="0">
              <a:solidFill>
                <a:srgbClr val="191B1F"/>
              </a:solidFill>
              <a:effectLst/>
              <a:latin typeface="-apple-system"/>
            </a:endParaRPr>
          </a:p>
          <a:p>
            <a:pPr algn="l">
              <a:buNone/>
            </a:pPr>
            <a:r>
              <a:rPr lang="en-US" altLang="zh-CN" b="0" i="0" dirty="0">
                <a:solidFill>
                  <a:srgbClr val="191B1F"/>
                </a:solidFill>
                <a:effectLst/>
                <a:latin typeface="-apple-system"/>
              </a:rPr>
              <a:t>T1</a:t>
            </a:r>
            <a:r>
              <a:rPr lang="zh-CN" altLang="en-US" b="0" i="0" dirty="0">
                <a:solidFill>
                  <a:srgbClr val="191B1F"/>
                </a:solidFill>
                <a:effectLst/>
                <a:latin typeface="-apple-system"/>
              </a:rPr>
              <a:t>管</a:t>
            </a:r>
            <a:r>
              <a:rPr lang="en-US" altLang="zh-CN" b="0" i="0" dirty="0">
                <a:solidFill>
                  <a:srgbClr val="191B1F"/>
                </a:solidFill>
                <a:effectLst/>
                <a:latin typeface="-apple-system"/>
              </a:rPr>
              <a:t>PN</a:t>
            </a:r>
            <a:r>
              <a:rPr lang="zh-CN" altLang="en-US" b="0" i="0" dirty="0">
                <a:solidFill>
                  <a:srgbClr val="191B1F"/>
                </a:solidFill>
                <a:effectLst/>
                <a:latin typeface="-apple-system"/>
              </a:rPr>
              <a:t>结受到的压降为电源与输入电压之间的差值，这个差值是足够大的，故基极与发射极导通。</a:t>
            </a:r>
          </a:p>
          <a:p>
            <a:pPr algn="l">
              <a:buNone/>
            </a:pPr>
            <a:r>
              <a:rPr lang="zh-CN" altLang="en-US" b="0" i="0" dirty="0">
                <a:solidFill>
                  <a:srgbClr val="191B1F"/>
                </a:solidFill>
                <a:effectLst/>
                <a:latin typeface="-apple-system"/>
              </a:rPr>
              <a:t>基极与集电极本也应导通，但后面还要经过</a:t>
            </a:r>
            <a:r>
              <a:rPr lang="en-US" altLang="zh-CN" b="0" i="0" dirty="0">
                <a:solidFill>
                  <a:srgbClr val="191B1F"/>
                </a:solidFill>
                <a:effectLst/>
                <a:latin typeface="-apple-system"/>
              </a:rPr>
              <a:t>T2</a:t>
            </a:r>
            <a:r>
              <a:rPr lang="zh-CN" altLang="en-US" b="0" i="0" dirty="0">
                <a:solidFill>
                  <a:srgbClr val="191B1F"/>
                </a:solidFill>
                <a:effectLst/>
                <a:latin typeface="-apple-system"/>
              </a:rPr>
              <a:t>管，还需要一定电压。而</a:t>
            </a:r>
            <a:r>
              <a:rPr lang="en-US" altLang="zh-CN" b="0" i="0" dirty="0">
                <a:solidFill>
                  <a:srgbClr val="191B1F"/>
                </a:solidFill>
                <a:effectLst/>
                <a:latin typeface="-apple-system"/>
              </a:rPr>
              <a:t>T1</a:t>
            </a:r>
            <a:r>
              <a:rPr lang="zh-CN" altLang="en-US" b="0" i="0" dirty="0">
                <a:solidFill>
                  <a:srgbClr val="191B1F"/>
                </a:solidFill>
                <a:effectLst/>
                <a:latin typeface="-apple-system"/>
              </a:rPr>
              <a:t>出来的左右电路是并联关系，右端也只能分到和左端一样的电压，左端输入为低电平，不足以使</a:t>
            </a:r>
            <a:r>
              <a:rPr lang="en-US" altLang="zh-CN" b="0" i="0" dirty="0">
                <a:solidFill>
                  <a:srgbClr val="191B1F"/>
                </a:solidFill>
                <a:effectLst/>
                <a:latin typeface="-apple-system"/>
              </a:rPr>
              <a:t>T2</a:t>
            </a:r>
            <a:r>
              <a:rPr lang="zh-CN" altLang="en-US" b="0" i="0" dirty="0">
                <a:solidFill>
                  <a:srgbClr val="191B1F"/>
                </a:solidFill>
                <a:effectLst/>
                <a:latin typeface="-apple-system"/>
              </a:rPr>
              <a:t>开启。</a:t>
            </a:r>
          </a:p>
          <a:p>
            <a:pPr algn="l"/>
            <a:r>
              <a:rPr lang="zh-CN" altLang="en-US" b="0" i="0" dirty="0">
                <a:solidFill>
                  <a:srgbClr val="191B1F"/>
                </a:solidFill>
                <a:effectLst/>
                <a:latin typeface="-apple-system"/>
              </a:rPr>
              <a:t>所以电源只会选择朝左“释放”。</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B1F"/>
                </a:solidFill>
                <a:effectLst/>
                <a:latin typeface="-apple-system"/>
              </a:rPr>
              <a:t>倒向级：</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前面分析到，</a:t>
            </a:r>
            <a:r>
              <a:rPr lang="en-US" altLang="zh-CN" b="0" i="0" dirty="0">
                <a:solidFill>
                  <a:srgbClr val="191B1F"/>
                </a:solidFill>
                <a:effectLst/>
                <a:latin typeface="-apple-system"/>
              </a:rPr>
              <a:t>T2</a:t>
            </a:r>
            <a:r>
              <a:rPr lang="zh-CN" altLang="en-US" b="0" i="0" dirty="0">
                <a:solidFill>
                  <a:srgbClr val="191B1F"/>
                </a:solidFill>
                <a:effectLst/>
                <a:latin typeface="-apple-system"/>
              </a:rPr>
              <a:t>管</a:t>
            </a:r>
            <a:r>
              <a:rPr lang="en-US" altLang="zh-CN" b="0" i="0" dirty="0">
                <a:solidFill>
                  <a:srgbClr val="191B1F"/>
                </a:solidFill>
                <a:effectLst/>
                <a:latin typeface="-apple-system"/>
              </a:rPr>
              <a:t>b-e</a:t>
            </a:r>
            <a:r>
              <a:rPr lang="zh-CN" altLang="en-US" b="0" i="0" dirty="0">
                <a:solidFill>
                  <a:srgbClr val="191B1F"/>
                </a:solidFill>
                <a:effectLst/>
                <a:latin typeface="-apple-system"/>
              </a:rPr>
              <a:t>端无法获取足够压降，故不能开启。</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B1F"/>
                </a:solidFill>
                <a:effectLst/>
                <a:latin typeface="-apple-system"/>
              </a:rPr>
              <a:t>输出级：</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因为</a:t>
            </a:r>
            <a:r>
              <a:rPr lang="en-US" altLang="zh-CN" b="0" i="0" dirty="0">
                <a:solidFill>
                  <a:srgbClr val="191B1F"/>
                </a:solidFill>
                <a:effectLst/>
                <a:latin typeface="-apple-system"/>
              </a:rPr>
              <a:t>T2</a:t>
            </a:r>
            <a:r>
              <a:rPr lang="zh-CN" altLang="en-US" b="0" i="0" dirty="0">
                <a:solidFill>
                  <a:srgbClr val="191B1F"/>
                </a:solidFill>
                <a:effectLst/>
                <a:latin typeface="-apple-system"/>
              </a:rPr>
              <a:t>的阻断，电源想要“释放”还只剩一个去处，就是</a:t>
            </a:r>
            <a:r>
              <a:rPr lang="en-US" altLang="zh-CN" b="0" i="0" dirty="0">
                <a:solidFill>
                  <a:srgbClr val="191B1F"/>
                </a:solidFill>
                <a:effectLst/>
                <a:latin typeface="-apple-system"/>
              </a:rPr>
              <a:t>T4</a:t>
            </a:r>
            <a:r>
              <a:rPr lang="zh-CN" altLang="en-US" b="0" i="0" dirty="0">
                <a:solidFill>
                  <a:srgbClr val="191B1F"/>
                </a:solidFill>
                <a:effectLst/>
                <a:latin typeface="-apple-system"/>
              </a:rPr>
              <a:t>管。</a:t>
            </a:r>
            <a:r>
              <a:rPr lang="en-US" altLang="zh-CN" b="0" i="0" dirty="0">
                <a:solidFill>
                  <a:srgbClr val="191B1F"/>
                </a:solidFill>
                <a:effectLst/>
                <a:latin typeface="-apple-system"/>
              </a:rPr>
              <a:t>T4</a:t>
            </a:r>
            <a:r>
              <a:rPr lang="zh-CN" altLang="en-US" b="0" i="0" dirty="0">
                <a:solidFill>
                  <a:srgbClr val="191B1F"/>
                </a:solidFill>
                <a:effectLst/>
                <a:latin typeface="-apple-system"/>
              </a:rPr>
              <a:t>的基极与发射极也能得到足够压降，所以</a:t>
            </a:r>
            <a:r>
              <a:rPr lang="en-US" altLang="zh-CN" b="0" i="0" dirty="0">
                <a:solidFill>
                  <a:srgbClr val="191B1F"/>
                </a:solidFill>
                <a:effectLst/>
                <a:latin typeface="-apple-system"/>
              </a:rPr>
              <a:t>T4</a:t>
            </a:r>
            <a:r>
              <a:rPr lang="zh-CN" altLang="en-US" b="0" i="0" dirty="0">
                <a:solidFill>
                  <a:srgbClr val="191B1F"/>
                </a:solidFill>
                <a:effectLst/>
                <a:latin typeface="-apple-system"/>
              </a:rPr>
              <a:t>管顺理成章导通。</a:t>
            </a:r>
            <a:endParaRPr lang="en-US" altLang="zh-CN" b="1"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而</a:t>
            </a:r>
            <a:r>
              <a:rPr lang="en-US" altLang="zh-CN" b="0" i="0" dirty="0">
                <a:solidFill>
                  <a:srgbClr val="191B1F"/>
                </a:solidFill>
                <a:effectLst/>
                <a:latin typeface="-apple-system"/>
              </a:rPr>
              <a:t>T5</a:t>
            </a:r>
            <a:r>
              <a:rPr lang="zh-CN" altLang="en-US" b="0" i="0" dirty="0">
                <a:solidFill>
                  <a:srgbClr val="191B1F"/>
                </a:solidFill>
                <a:effectLst/>
                <a:latin typeface="-apple-system"/>
              </a:rPr>
              <a:t>管没有压降产生，不开启。输出端与电源连结，输出高电平。</a:t>
            </a:r>
            <a:endParaRPr lang="zh-CN" altLang="en-US" dirty="0"/>
          </a:p>
        </p:txBody>
      </p:sp>
      <p:sp>
        <p:nvSpPr>
          <p:cNvPr id="4" name="Slide Number Placeholder 3">
            <a:extLst>
              <a:ext uri="{FF2B5EF4-FFF2-40B4-BE49-F238E27FC236}">
                <a16:creationId xmlns:a16="http://schemas.microsoft.com/office/drawing/2014/main" id="{E34B8D92-C666-0B28-C2D7-B777E0292754}"/>
              </a:ext>
            </a:extLst>
          </p:cNvPr>
          <p:cNvSpPr>
            <a:spLocks noGrp="1"/>
          </p:cNvSpPr>
          <p:nvPr>
            <p:ph type="sldNum" sz="quarter" idx="5"/>
          </p:nvPr>
        </p:nvSpPr>
        <p:spPr/>
        <p:txBody>
          <a:bodyPr/>
          <a:lstStyle/>
          <a:p>
            <a:fld id="{97082410-8C6E-4C46-B4FF-5234FC727D3A}" type="slidenum">
              <a:rPr lang="zh-CN" altLang="en-US" smtClean="0"/>
              <a:t>77</a:t>
            </a:fld>
            <a:endParaRPr lang="zh-CN" altLang="en-US"/>
          </a:p>
        </p:txBody>
      </p:sp>
    </p:spTree>
    <p:extLst>
      <p:ext uri="{BB962C8B-B14F-4D97-AF65-F5344CB8AC3E}">
        <p14:creationId xmlns:p14="http://schemas.microsoft.com/office/powerpoint/2010/main" val="3035295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934CF-AC2E-761C-BAB1-41143C724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B3861-5FAB-504D-1BD1-8A157E49A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11A7D-8290-1228-3C67-7F79212EBB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BB4528E6-A415-6D18-7F99-6736D73BE5EC}"/>
              </a:ext>
            </a:extLst>
          </p:cNvPr>
          <p:cNvSpPr>
            <a:spLocks noGrp="1"/>
          </p:cNvSpPr>
          <p:nvPr>
            <p:ph type="sldNum" sz="quarter" idx="5"/>
          </p:nvPr>
        </p:nvSpPr>
        <p:spPr/>
        <p:txBody>
          <a:bodyPr/>
          <a:lstStyle/>
          <a:p>
            <a:fld id="{97082410-8C6E-4C46-B4FF-5234FC727D3A}" type="slidenum">
              <a:rPr lang="zh-CN" altLang="en-US" smtClean="0"/>
              <a:t>7</a:t>
            </a:fld>
            <a:endParaRPr lang="zh-CN" altLang="en-US"/>
          </a:p>
        </p:txBody>
      </p:sp>
    </p:spTree>
    <p:extLst>
      <p:ext uri="{BB962C8B-B14F-4D97-AF65-F5344CB8AC3E}">
        <p14:creationId xmlns:p14="http://schemas.microsoft.com/office/powerpoint/2010/main" val="750381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3CCD6-3632-4474-8AC0-6E0B6AEB8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ACA5F-EA0A-6971-0350-A2FE31BDA0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FAA07-2C1C-D91D-862B-F40B859FB1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7030A0"/>
                </a:solidFill>
                <a:latin typeface="微软雅黑" panose="020B0503020204020204" pitchFamily="34" charset="-122"/>
                <a:ea typeface="微软雅黑" panose="020B0503020204020204" pitchFamily="34" charset="-122"/>
              </a:rPr>
              <a:t> </a:t>
            </a:r>
            <a:endParaRPr lang="zh-CN" altLang="en-US" dirty="0"/>
          </a:p>
        </p:txBody>
      </p:sp>
      <p:sp>
        <p:nvSpPr>
          <p:cNvPr id="4" name="Slide Number Placeholder 3">
            <a:extLst>
              <a:ext uri="{FF2B5EF4-FFF2-40B4-BE49-F238E27FC236}">
                <a16:creationId xmlns:a16="http://schemas.microsoft.com/office/drawing/2014/main" id="{66C0C690-CDF0-5E97-9E87-9B3A71D091D0}"/>
              </a:ext>
            </a:extLst>
          </p:cNvPr>
          <p:cNvSpPr>
            <a:spLocks noGrp="1"/>
          </p:cNvSpPr>
          <p:nvPr>
            <p:ph type="sldNum" sz="quarter" idx="5"/>
          </p:nvPr>
        </p:nvSpPr>
        <p:spPr/>
        <p:txBody>
          <a:bodyPr/>
          <a:lstStyle/>
          <a:p>
            <a:fld id="{97082410-8C6E-4C46-B4FF-5234FC727D3A}" type="slidenum">
              <a:rPr lang="zh-CN" altLang="en-US" smtClean="0"/>
              <a:t>78</a:t>
            </a:fld>
            <a:endParaRPr lang="zh-CN" altLang="en-US"/>
          </a:p>
        </p:txBody>
      </p:sp>
    </p:spTree>
    <p:extLst>
      <p:ext uri="{BB962C8B-B14F-4D97-AF65-F5344CB8AC3E}">
        <p14:creationId xmlns:p14="http://schemas.microsoft.com/office/powerpoint/2010/main" val="774678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5607-9971-D8E3-5221-A50DBD079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32457-B00C-B0F6-31F5-D71B4E01C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3F95D-815E-7114-386C-73E5D06437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确实在某些范围可以作为反相器，</a:t>
            </a:r>
            <a:r>
              <a:rPr lang="en-US" altLang="zh-CN" sz="1200" b="1" dirty="0">
                <a:solidFill>
                  <a:srgbClr val="7030A0"/>
                </a:solidFill>
                <a:latin typeface="微软雅黑" panose="020B0503020204020204" pitchFamily="34" charset="-122"/>
                <a:ea typeface="微软雅黑" panose="020B0503020204020204" pitchFamily="34" charset="-122"/>
              </a:rPr>
              <a:t>AB</a:t>
            </a:r>
            <a:r>
              <a:rPr lang="zh-CN" altLang="en-US" sz="1200" b="1" dirty="0">
                <a:solidFill>
                  <a:srgbClr val="7030A0"/>
                </a:solidFill>
                <a:latin typeface="微软雅黑" panose="020B0503020204020204" pitchFamily="34" charset="-122"/>
                <a:ea typeface="微软雅黑" panose="020B0503020204020204" pitchFamily="34" charset="-122"/>
              </a:rPr>
              <a:t>段和</a:t>
            </a:r>
            <a:r>
              <a:rPr lang="en-US" altLang="zh-CN" sz="1200" b="1" dirty="0">
                <a:solidFill>
                  <a:srgbClr val="7030A0"/>
                </a:solidFill>
                <a:latin typeface="微软雅黑" panose="020B0503020204020204" pitchFamily="34" charset="-122"/>
                <a:ea typeface="微软雅黑" panose="020B0503020204020204" pitchFamily="34" charset="-122"/>
              </a:rPr>
              <a:t>DE</a:t>
            </a:r>
            <a:r>
              <a:rPr lang="zh-CN" altLang="en-US" sz="1200" b="1" dirty="0">
                <a:solidFill>
                  <a:srgbClr val="7030A0"/>
                </a:solidFill>
                <a:latin typeface="微软雅黑" panose="020B0503020204020204" pitchFamily="34" charset="-122"/>
                <a:ea typeface="微软雅黑" panose="020B0503020204020204" pitchFamily="34" charset="-122"/>
              </a:rPr>
              <a:t>段，还有噪声容限（输入电压一定范围变化，输出都可以保证高质量的高电平和低电平）</a:t>
            </a:r>
          </a:p>
          <a:p>
            <a:endParaRPr lang="zh-CN" altLang="en-US" dirty="0"/>
          </a:p>
        </p:txBody>
      </p:sp>
      <p:sp>
        <p:nvSpPr>
          <p:cNvPr id="4" name="Slide Number Placeholder 3">
            <a:extLst>
              <a:ext uri="{FF2B5EF4-FFF2-40B4-BE49-F238E27FC236}">
                <a16:creationId xmlns:a16="http://schemas.microsoft.com/office/drawing/2014/main" id="{8E190152-14F4-57E8-5106-998FB9DD2470}"/>
              </a:ext>
            </a:extLst>
          </p:cNvPr>
          <p:cNvSpPr>
            <a:spLocks noGrp="1"/>
          </p:cNvSpPr>
          <p:nvPr>
            <p:ph type="sldNum" sz="quarter" idx="5"/>
          </p:nvPr>
        </p:nvSpPr>
        <p:spPr/>
        <p:txBody>
          <a:bodyPr/>
          <a:lstStyle/>
          <a:p>
            <a:fld id="{97082410-8C6E-4C46-B4FF-5234FC727D3A}" type="slidenum">
              <a:rPr lang="zh-CN" altLang="en-US" smtClean="0"/>
              <a:t>79</a:t>
            </a:fld>
            <a:endParaRPr lang="zh-CN" altLang="en-US"/>
          </a:p>
        </p:txBody>
      </p:sp>
    </p:spTree>
    <p:extLst>
      <p:ext uri="{BB962C8B-B14F-4D97-AF65-F5344CB8AC3E}">
        <p14:creationId xmlns:p14="http://schemas.microsoft.com/office/powerpoint/2010/main" val="3627172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E42B-B76B-B608-30CF-F9DC28E82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06AEC0-04F2-862B-3C8E-932A5B64A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585E3-1ADE-1446-F5A5-AFF47A946940}"/>
              </a:ext>
            </a:extLst>
          </p:cNvPr>
          <p:cNvSpPr>
            <a:spLocks noGrp="1"/>
          </p:cNvSpPr>
          <p:nvPr>
            <p:ph type="body" idx="1"/>
          </p:nvPr>
        </p:nvSpPr>
        <p:spPr/>
        <p:txBody>
          <a:bodyPr/>
          <a:lstStyle/>
          <a:p>
            <a:r>
              <a:rPr lang="en-US" altLang="zh-CN" dirty="0"/>
              <a:t>AB</a:t>
            </a:r>
            <a:r>
              <a:rPr lang="zh-CN" altLang="en-US" dirty="0"/>
              <a:t>段输入变化，但是输出没有什么变化。</a:t>
            </a:r>
            <a:endParaRPr lang="en-US" altLang="zh-CN" dirty="0"/>
          </a:p>
          <a:p>
            <a:r>
              <a:rPr lang="zh-CN" altLang="en-US" dirty="0"/>
              <a:t>假设输入是</a:t>
            </a:r>
            <a:r>
              <a:rPr lang="en-US" altLang="zh-CN" dirty="0"/>
              <a:t>0</a:t>
            </a:r>
            <a:r>
              <a:rPr lang="zh-CN" altLang="en-US" dirty="0"/>
              <a:t>，逻辑</a:t>
            </a:r>
            <a:r>
              <a:rPr lang="en-US" altLang="zh-CN" dirty="0"/>
              <a:t>0</a:t>
            </a:r>
            <a:r>
              <a:rPr lang="zh-CN" altLang="en-US" dirty="0"/>
              <a:t>，最理想的电压对应值是</a:t>
            </a:r>
            <a:r>
              <a:rPr lang="en-US" altLang="zh-CN" dirty="0"/>
              <a:t>0V</a:t>
            </a:r>
            <a:r>
              <a:rPr lang="zh-CN" altLang="en-US" dirty="0"/>
              <a:t>。</a:t>
            </a:r>
            <a:r>
              <a:rPr lang="en-US" altLang="zh-CN" dirty="0"/>
              <a:t>T1</a:t>
            </a:r>
            <a:r>
              <a:rPr lang="zh-CN" altLang="en-US" dirty="0"/>
              <a:t>管的</a:t>
            </a:r>
            <a:r>
              <a:rPr lang="en-US" altLang="zh-CN" dirty="0"/>
              <a:t>A</a:t>
            </a:r>
            <a:r>
              <a:rPr lang="zh-CN" altLang="en-US" dirty="0"/>
              <a:t>是</a:t>
            </a:r>
            <a:r>
              <a:rPr lang="en-US" altLang="zh-CN" dirty="0"/>
              <a:t>0</a:t>
            </a:r>
            <a:r>
              <a:rPr lang="zh-CN" altLang="en-US" dirty="0"/>
              <a:t>，那么</a:t>
            </a:r>
            <a:r>
              <a:rPr lang="en-US" altLang="zh-CN" dirty="0"/>
              <a:t>T1</a:t>
            </a:r>
            <a:r>
              <a:rPr lang="zh-CN" altLang="en-US" dirty="0"/>
              <a:t>管的</a:t>
            </a:r>
            <a:r>
              <a:rPr lang="en-US" altLang="zh-CN" dirty="0"/>
              <a:t>BE</a:t>
            </a:r>
            <a:r>
              <a:rPr lang="zh-CN" altLang="en-US" dirty="0"/>
              <a:t>之间就是</a:t>
            </a:r>
            <a:r>
              <a:rPr lang="en-US" altLang="zh-CN" dirty="0"/>
              <a:t>VCC</a:t>
            </a:r>
            <a:r>
              <a:rPr lang="zh-CN" altLang="en-US" dirty="0"/>
              <a:t>和地之间的压差，很显然这个</a:t>
            </a:r>
            <a:r>
              <a:rPr lang="en-US" altLang="zh-CN" dirty="0"/>
              <a:t>T1</a:t>
            </a:r>
            <a:r>
              <a:rPr lang="zh-CN" altLang="en-US" dirty="0"/>
              <a:t>的</a:t>
            </a:r>
            <a:r>
              <a:rPr lang="en-US" altLang="zh-CN" dirty="0"/>
              <a:t>BE</a:t>
            </a:r>
            <a:r>
              <a:rPr lang="zh-CN" altLang="en-US" dirty="0"/>
              <a:t>满足了正偏的需要。</a:t>
            </a:r>
            <a:r>
              <a:rPr lang="en-US" altLang="zh-CN" dirty="0"/>
              <a:t>T1</a:t>
            </a:r>
            <a:r>
              <a:rPr lang="zh-CN" altLang="en-US" dirty="0"/>
              <a:t>管子的集电极的状态，习惯性的电路，集电极应该通过一个电阻</a:t>
            </a:r>
            <a:r>
              <a:rPr lang="en-US" altLang="zh-CN" dirty="0"/>
              <a:t>RC</a:t>
            </a:r>
            <a:r>
              <a:rPr lang="zh-CN" altLang="en-US" dirty="0"/>
              <a:t>接在</a:t>
            </a:r>
            <a:r>
              <a:rPr lang="en-US" altLang="zh-CN" dirty="0"/>
              <a:t>VCC</a:t>
            </a:r>
            <a:r>
              <a:rPr lang="zh-CN" altLang="en-US" dirty="0"/>
              <a:t>上，而这个电路，</a:t>
            </a:r>
            <a:r>
              <a:rPr lang="en-US" altLang="zh-CN" dirty="0"/>
              <a:t>T1</a:t>
            </a:r>
            <a:r>
              <a:rPr lang="zh-CN" altLang="en-US" dirty="0"/>
              <a:t>管的发射极是通过</a:t>
            </a:r>
            <a:r>
              <a:rPr lang="en-US" altLang="zh-CN" dirty="0"/>
              <a:t>T2</a:t>
            </a:r>
            <a:r>
              <a:rPr lang="zh-CN" altLang="en-US" dirty="0"/>
              <a:t>管的地端，然后再通过</a:t>
            </a:r>
            <a:r>
              <a:rPr lang="en-US" altLang="zh-CN" dirty="0"/>
              <a:t>T2 </a:t>
            </a:r>
            <a:r>
              <a:rPr lang="zh-CN" altLang="en-US" dirty="0"/>
              <a:t>管的集电极接在了</a:t>
            </a:r>
            <a:r>
              <a:rPr lang="en-US" altLang="zh-CN" dirty="0"/>
              <a:t>VCC</a:t>
            </a:r>
            <a:r>
              <a:rPr lang="zh-CN" altLang="en-US" dirty="0"/>
              <a:t>上，这样</a:t>
            </a:r>
            <a:r>
              <a:rPr lang="en-US" altLang="zh-CN" dirty="0"/>
              <a:t>T2</a:t>
            </a:r>
            <a:r>
              <a:rPr lang="zh-CN" altLang="en-US" dirty="0"/>
              <a:t>管的集电结是一个反偏的</a:t>
            </a:r>
            <a:r>
              <a:rPr lang="en-US" altLang="zh-CN" dirty="0"/>
              <a:t>PN</a:t>
            </a:r>
            <a:r>
              <a:rPr lang="zh-CN" altLang="en-US" dirty="0"/>
              <a:t>结。</a:t>
            </a:r>
            <a:r>
              <a:rPr lang="en-US" altLang="zh-CN" dirty="0"/>
              <a:t>T1</a:t>
            </a:r>
            <a:r>
              <a:rPr lang="zh-CN" altLang="en-US" dirty="0"/>
              <a:t>管的集电极通过一个反偏的</a:t>
            </a:r>
            <a:r>
              <a:rPr lang="en-US" altLang="zh-CN" dirty="0"/>
              <a:t>PN</a:t>
            </a:r>
            <a:r>
              <a:rPr lang="zh-CN" altLang="en-US" dirty="0"/>
              <a:t>结上拉到</a:t>
            </a:r>
            <a:r>
              <a:rPr lang="en-US" altLang="zh-CN" dirty="0"/>
              <a:t>R2</a:t>
            </a:r>
            <a:r>
              <a:rPr lang="zh-CN" altLang="en-US" dirty="0"/>
              <a:t>然后接到</a:t>
            </a:r>
            <a:r>
              <a:rPr lang="en-US" altLang="zh-CN" dirty="0"/>
              <a:t>VCC</a:t>
            </a:r>
            <a:r>
              <a:rPr lang="zh-CN" altLang="en-US" dirty="0"/>
              <a:t>。</a:t>
            </a:r>
            <a:r>
              <a:rPr lang="en-US" altLang="zh-CN" dirty="0"/>
              <a:t> </a:t>
            </a:r>
            <a:r>
              <a:rPr lang="zh-CN" altLang="en-US" dirty="0"/>
              <a:t>而我们知道，</a:t>
            </a:r>
            <a:r>
              <a:rPr lang="en-US" altLang="zh-CN" dirty="0"/>
              <a:t>PN</a:t>
            </a:r>
            <a:r>
              <a:rPr lang="zh-CN" altLang="en-US" dirty="0"/>
              <a:t>结具有单向导电性，也就是当</a:t>
            </a:r>
            <a:r>
              <a:rPr lang="en-US" altLang="zh-CN" dirty="0"/>
              <a:t>PN</a:t>
            </a:r>
            <a:r>
              <a:rPr lang="zh-CN" altLang="en-US" dirty="0"/>
              <a:t>结反偏的时候，他等效的是一个很大的电阻，所以</a:t>
            </a:r>
            <a:r>
              <a:rPr lang="en-US" altLang="zh-CN" dirty="0"/>
              <a:t>T1</a:t>
            </a:r>
            <a:r>
              <a:rPr lang="zh-CN" altLang="en-US" dirty="0"/>
              <a:t>管一定工作在饱和状态，饱和状态</a:t>
            </a:r>
            <a:r>
              <a:rPr lang="en-US" altLang="zh-CN" dirty="0"/>
              <a:t>CE</a:t>
            </a:r>
            <a:r>
              <a:rPr lang="zh-CN" altLang="en-US" dirty="0"/>
              <a:t>的压降很低，</a:t>
            </a:r>
            <a:r>
              <a:rPr lang="en-US" altLang="zh-CN" dirty="0"/>
              <a:t>T1</a:t>
            </a:r>
            <a:r>
              <a:rPr lang="zh-CN" altLang="en-US" dirty="0"/>
              <a:t>的</a:t>
            </a:r>
            <a:r>
              <a:rPr lang="en-US" altLang="zh-CN" dirty="0"/>
              <a:t>CE</a:t>
            </a:r>
            <a:r>
              <a:rPr lang="zh-CN" altLang="en-US" dirty="0"/>
              <a:t>压降很低，</a:t>
            </a:r>
            <a:r>
              <a:rPr lang="en-US" altLang="zh-CN" dirty="0"/>
              <a:t>T2</a:t>
            </a:r>
            <a:r>
              <a:rPr lang="zh-CN" altLang="en-US" dirty="0"/>
              <a:t>的基极电压就很低。</a:t>
            </a:r>
            <a:r>
              <a:rPr lang="en-US" altLang="zh-CN" dirty="0"/>
              <a:t>T2</a:t>
            </a:r>
            <a:r>
              <a:rPr lang="zh-CN" altLang="en-US" dirty="0"/>
              <a:t>和</a:t>
            </a:r>
            <a:r>
              <a:rPr lang="en-US" altLang="zh-CN" dirty="0"/>
              <a:t>T5</a:t>
            </a:r>
            <a:r>
              <a:rPr lang="zh-CN" altLang="en-US" dirty="0"/>
              <a:t>管就都不导通，处于截止状态，</a:t>
            </a:r>
            <a:r>
              <a:rPr lang="en-US" altLang="zh-CN" dirty="0"/>
              <a:t>T4</a:t>
            </a:r>
            <a:r>
              <a:rPr lang="zh-CN" altLang="en-US" dirty="0"/>
              <a:t>导通，输出</a:t>
            </a:r>
            <a:r>
              <a:rPr lang="en-US" altLang="zh-CN" dirty="0"/>
              <a:t>Y</a:t>
            </a:r>
            <a:r>
              <a:rPr lang="zh-CN" altLang="en-US" dirty="0"/>
              <a:t>，就是一个高电平。</a:t>
            </a:r>
            <a:r>
              <a:rPr lang="en-US" altLang="zh-CN" dirty="0"/>
              <a:t>3.4V</a:t>
            </a:r>
            <a:r>
              <a:rPr lang="zh-CN" altLang="en-US" dirty="0"/>
              <a:t>是个大约值。直到</a:t>
            </a:r>
            <a:r>
              <a:rPr lang="en-US" altLang="zh-CN" dirty="0"/>
              <a:t>T2</a:t>
            </a:r>
            <a:r>
              <a:rPr lang="zh-CN" altLang="en-US" dirty="0"/>
              <a:t>和</a:t>
            </a:r>
            <a:r>
              <a:rPr lang="en-US" altLang="zh-CN" dirty="0"/>
              <a:t>T5</a:t>
            </a:r>
            <a:r>
              <a:rPr lang="zh-CN" altLang="en-US" dirty="0"/>
              <a:t>的截止状态改变。</a:t>
            </a:r>
            <a:r>
              <a:rPr lang="en-US" altLang="zh-CN" dirty="0"/>
              <a:t>0.6</a:t>
            </a:r>
            <a:r>
              <a:rPr lang="zh-CN" altLang="en-US" dirty="0"/>
              <a:t>和</a:t>
            </a:r>
            <a:r>
              <a:rPr lang="en-US" altLang="zh-CN" dirty="0"/>
              <a:t>0.7</a:t>
            </a:r>
            <a:r>
              <a:rPr lang="zh-CN" altLang="en-US" dirty="0"/>
              <a:t>也是个大概值。</a:t>
            </a:r>
          </a:p>
        </p:txBody>
      </p:sp>
      <p:sp>
        <p:nvSpPr>
          <p:cNvPr id="4" name="Slide Number Placeholder 3">
            <a:extLst>
              <a:ext uri="{FF2B5EF4-FFF2-40B4-BE49-F238E27FC236}">
                <a16:creationId xmlns:a16="http://schemas.microsoft.com/office/drawing/2014/main" id="{1C1787B4-8EBD-1BBF-7EE7-BFDD75B5B70D}"/>
              </a:ext>
            </a:extLst>
          </p:cNvPr>
          <p:cNvSpPr>
            <a:spLocks noGrp="1"/>
          </p:cNvSpPr>
          <p:nvPr>
            <p:ph type="sldNum" sz="quarter" idx="5"/>
          </p:nvPr>
        </p:nvSpPr>
        <p:spPr/>
        <p:txBody>
          <a:bodyPr/>
          <a:lstStyle/>
          <a:p>
            <a:fld id="{97082410-8C6E-4C46-B4FF-5234FC727D3A}" type="slidenum">
              <a:rPr lang="zh-CN" altLang="en-US" smtClean="0"/>
              <a:t>80</a:t>
            </a:fld>
            <a:endParaRPr lang="zh-CN" altLang="en-US"/>
          </a:p>
        </p:txBody>
      </p:sp>
    </p:spTree>
    <p:extLst>
      <p:ext uri="{BB962C8B-B14F-4D97-AF65-F5344CB8AC3E}">
        <p14:creationId xmlns:p14="http://schemas.microsoft.com/office/powerpoint/2010/main" val="1653514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7082410-8C6E-4C46-B4FF-5234FC727D3A}" type="slidenum">
              <a:rPr lang="zh-CN" altLang="en-US" smtClean="0"/>
              <a:t>81</a:t>
            </a:fld>
            <a:endParaRPr lang="zh-CN" altLang="en-US"/>
          </a:p>
        </p:txBody>
      </p:sp>
    </p:spTree>
    <p:extLst>
      <p:ext uri="{BB962C8B-B14F-4D97-AF65-F5344CB8AC3E}">
        <p14:creationId xmlns:p14="http://schemas.microsoft.com/office/powerpoint/2010/main" val="1275013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5A8AA-72A5-E393-08B1-280ECC77B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458F6-80A8-1332-0068-8A1ADD6CF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7C2BB-7BFD-2343-182E-0392EE795527}"/>
              </a:ext>
            </a:extLst>
          </p:cNvPr>
          <p:cNvSpPr>
            <a:spLocks noGrp="1"/>
          </p:cNvSpPr>
          <p:nvPr>
            <p:ph type="body" idx="1"/>
          </p:nvPr>
        </p:nvSpPr>
        <p:spPr/>
        <p:txBody>
          <a:bodyPr/>
          <a:lstStyle/>
          <a:p>
            <a:r>
              <a:rPr lang="en-US" altLang="zh-CN" dirty="0"/>
              <a:t> BC</a:t>
            </a:r>
            <a:r>
              <a:rPr lang="zh-CN" altLang="en-US" dirty="0"/>
              <a:t>的线性下降，是由于</a:t>
            </a:r>
            <a:r>
              <a:rPr lang="en-US" altLang="zh-CN" dirty="0"/>
              <a:t>VR2</a:t>
            </a:r>
            <a:r>
              <a:rPr lang="zh-CN" altLang="en-US" dirty="0"/>
              <a:t>的线性增大，因为</a:t>
            </a:r>
            <a:r>
              <a:rPr lang="en-US" altLang="zh-CN" dirty="0"/>
              <a:t>T2</a:t>
            </a:r>
            <a:r>
              <a:rPr lang="zh-CN" altLang="en-US" dirty="0"/>
              <a:t>工作在放大区，</a:t>
            </a:r>
            <a:r>
              <a:rPr lang="en-US" altLang="zh-CN" dirty="0"/>
              <a:t>T2</a:t>
            </a:r>
            <a:r>
              <a:rPr lang="zh-CN" altLang="en-US" dirty="0"/>
              <a:t>集电极的电流会随着</a:t>
            </a:r>
            <a:r>
              <a:rPr lang="en-US" altLang="zh-CN" dirty="0"/>
              <a:t>T2</a:t>
            </a:r>
            <a:r>
              <a:rPr lang="zh-CN" altLang="en-US" dirty="0"/>
              <a:t>基极电流的变化而变化，输入上升到</a:t>
            </a:r>
            <a:r>
              <a:rPr lang="en-US" altLang="zh-CN" dirty="0"/>
              <a:t>1.3</a:t>
            </a:r>
            <a:r>
              <a:rPr lang="zh-CN" altLang="en-US" dirty="0"/>
              <a:t>，可以导致</a:t>
            </a:r>
            <a:r>
              <a:rPr lang="en-US" altLang="zh-CN" dirty="0"/>
              <a:t>T5</a:t>
            </a:r>
            <a:r>
              <a:rPr lang="zh-CN" altLang="en-US" dirty="0"/>
              <a:t>导通。</a:t>
            </a:r>
          </a:p>
        </p:txBody>
      </p:sp>
      <p:sp>
        <p:nvSpPr>
          <p:cNvPr id="4" name="Slide Number Placeholder 3">
            <a:extLst>
              <a:ext uri="{FF2B5EF4-FFF2-40B4-BE49-F238E27FC236}">
                <a16:creationId xmlns:a16="http://schemas.microsoft.com/office/drawing/2014/main" id="{3B6ED5E6-A27E-B5D3-2418-CB4223687A8D}"/>
              </a:ext>
            </a:extLst>
          </p:cNvPr>
          <p:cNvSpPr>
            <a:spLocks noGrp="1"/>
          </p:cNvSpPr>
          <p:nvPr>
            <p:ph type="sldNum" sz="quarter" idx="5"/>
          </p:nvPr>
        </p:nvSpPr>
        <p:spPr/>
        <p:txBody>
          <a:bodyPr/>
          <a:lstStyle/>
          <a:p>
            <a:fld id="{97082410-8C6E-4C46-B4FF-5234FC727D3A}" type="slidenum">
              <a:rPr lang="zh-CN" altLang="en-US" smtClean="0"/>
              <a:t>82</a:t>
            </a:fld>
            <a:endParaRPr lang="zh-CN" altLang="en-US"/>
          </a:p>
        </p:txBody>
      </p:sp>
    </p:spTree>
    <p:extLst>
      <p:ext uri="{BB962C8B-B14F-4D97-AF65-F5344CB8AC3E}">
        <p14:creationId xmlns:p14="http://schemas.microsoft.com/office/powerpoint/2010/main" val="2839310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F5061-2ED0-C684-930A-86044E4AA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06FDB-D78B-48BE-9C90-3019F740C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58FDE-92FA-8773-1F73-FD9CCA30631E}"/>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CE43D3BB-338B-1FDB-06CD-5CC03114B811}"/>
              </a:ext>
            </a:extLst>
          </p:cNvPr>
          <p:cNvSpPr>
            <a:spLocks noGrp="1"/>
          </p:cNvSpPr>
          <p:nvPr>
            <p:ph type="sldNum" sz="quarter" idx="5"/>
          </p:nvPr>
        </p:nvSpPr>
        <p:spPr/>
        <p:txBody>
          <a:bodyPr/>
          <a:lstStyle/>
          <a:p>
            <a:fld id="{97082410-8C6E-4C46-B4FF-5234FC727D3A}" type="slidenum">
              <a:rPr lang="zh-CN" altLang="en-US" smtClean="0"/>
              <a:t>83</a:t>
            </a:fld>
            <a:endParaRPr lang="zh-CN" altLang="en-US"/>
          </a:p>
        </p:txBody>
      </p:sp>
    </p:spTree>
    <p:extLst>
      <p:ext uri="{BB962C8B-B14F-4D97-AF65-F5344CB8AC3E}">
        <p14:creationId xmlns:p14="http://schemas.microsoft.com/office/powerpoint/2010/main" val="12816441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E9406-3D8D-864E-C7C3-812D6D389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1E6F0-54A6-A386-3B12-4793A9663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208A-A7E5-19B1-9F4B-5B747EDD4A7B}"/>
              </a:ext>
            </a:extLst>
          </p:cNvPr>
          <p:cNvSpPr>
            <a:spLocks noGrp="1"/>
          </p:cNvSpPr>
          <p:nvPr>
            <p:ph type="body" idx="1"/>
          </p:nvPr>
        </p:nvSpPr>
        <p:spPr/>
        <p:txBody>
          <a:bodyPr/>
          <a:lstStyle/>
          <a:p>
            <a:r>
              <a:rPr lang="en-US" altLang="zh-CN" dirty="0"/>
              <a:t> </a:t>
            </a:r>
            <a:r>
              <a:rPr lang="zh-CN" altLang="en-US" dirty="0"/>
              <a:t>随着</a:t>
            </a:r>
            <a:r>
              <a:rPr lang="en-US" altLang="zh-CN" dirty="0"/>
              <a:t>T2</a:t>
            </a:r>
            <a:r>
              <a:rPr lang="zh-CN" altLang="en-US" dirty="0"/>
              <a:t>和</a:t>
            </a:r>
            <a:r>
              <a:rPr lang="en-US" altLang="zh-CN" dirty="0"/>
              <a:t>T5</a:t>
            </a:r>
            <a:r>
              <a:rPr lang="zh-CN" altLang="en-US" dirty="0"/>
              <a:t>的导通，看到</a:t>
            </a:r>
            <a:r>
              <a:rPr lang="en-US" altLang="zh-CN" dirty="0"/>
              <a:t>VB4</a:t>
            </a:r>
            <a:r>
              <a:rPr lang="zh-CN" altLang="en-US" dirty="0"/>
              <a:t>的电压会迅速下降，</a:t>
            </a:r>
            <a:r>
              <a:rPr lang="en-US" altLang="zh-CN" dirty="0"/>
              <a:t>T2</a:t>
            </a:r>
            <a:r>
              <a:rPr lang="zh-CN" altLang="en-US" dirty="0"/>
              <a:t>饱和导通电压</a:t>
            </a:r>
            <a:r>
              <a:rPr lang="en-US" altLang="zh-CN" dirty="0"/>
              <a:t>+T5</a:t>
            </a:r>
            <a:r>
              <a:rPr lang="zh-CN" altLang="en-US" dirty="0"/>
              <a:t>管导通的电压，</a:t>
            </a:r>
            <a:r>
              <a:rPr lang="en-US" altLang="zh-CN" dirty="0"/>
              <a:t>VB4=0.8V</a:t>
            </a:r>
            <a:r>
              <a:rPr lang="zh-CN" altLang="en-US" dirty="0"/>
              <a:t>，</a:t>
            </a:r>
            <a:r>
              <a:rPr lang="en-US" altLang="zh-CN" dirty="0"/>
              <a:t>T4</a:t>
            </a:r>
            <a:r>
              <a:rPr lang="zh-CN" altLang="en-US" dirty="0"/>
              <a:t>截止，输出要变低电平。</a:t>
            </a:r>
            <a:r>
              <a:rPr lang="en-US" altLang="zh-CN" dirty="0"/>
              <a:t>T1</a:t>
            </a:r>
            <a:r>
              <a:rPr lang="zh-CN" altLang="en-US" dirty="0"/>
              <a:t>管会不会一直工作在导通且饱和状态码？如果</a:t>
            </a:r>
            <a:r>
              <a:rPr lang="en-US" altLang="zh-CN" dirty="0"/>
              <a:t>T2</a:t>
            </a:r>
            <a:r>
              <a:rPr lang="zh-CN" altLang="en-US" dirty="0"/>
              <a:t>和</a:t>
            </a:r>
            <a:r>
              <a:rPr lang="en-US" altLang="zh-CN" dirty="0"/>
              <a:t>T5</a:t>
            </a:r>
            <a:r>
              <a:rPr lang="zh-CN" altLang="en-US" dirty="0"/>
              <a:t>管导通，</a:t>
            </a:r>
            <a:r>
              <a:rPr lang="en-US" altLang="zh-CN" dirty="0"/>
              <a:t>VCE&gt;0</a:t>
            </a:r>
            <a:r>
              <a:rPr lang="zh-CN" altLang="en-US" dirty="0"/>
              <a:t>，意味着</a:t>
            </a:r>
            <a:r>
              <a:rPr lang="en-US" altLang="zh-CN" dirty="0"/>
              <a:t>CE</a:t>
            </a:r>
            <a:r>
              <a:rPr lang="zh-CN" altLang="en-US" dirty="0"/>
              <a:t>的压差最小是</a:t>
            </a:r>
            <a:r>
              <a:rPr lang="en-US" altLang="zh-CN" dirty="0"/>
              <a:t>0</a:t>
            </a:r>
            <a:r>
              <a:rPr lang="zh-CN" altLang="en-US" dirty="0"/>
              <a:t>，</a:t>
            </a:r>
            <a:r>
              <a:rPr lang="en-US" altLang="zh-CN" dirty="0"/>
              <a:t>VBE&gt;=0.</a:t>
            </a:r>
            <a:r>
              <a:rPr lang="zh-CN" altLang="en-US" dirty="0"/>
              <a:t>输入电压高于</a:t>
            </a:r>
            <a:r>
              <a:rPr lang="en-US" altLang="zh-CN" dirty="0"/>
              <a:t>1.4</a:t>
            </a:r>
            <a:r>
              <a:rPr lang="zh-CN" altLang="en-US" dirty="0"/>
              <a:t>后，</a:t>
            </a:r>
            <a:r>
              <a:rPr lang="en-US" altLang="zh-CN" dirty="0"/>
              <a:t>T1</a:t>
            </a:r>
            <a:r>
              <a:rPr lang="zh-CN" altLang="en-US" dirty="0"/>
              <a:t>管的</a:t>
            </a:r>
            <a:r>
              <a:rPr lang="en-US" altLang="zh-CN" dirty="0"/>
              <a:t>VCE&lt;0</a:t>
            </a:r>
            <a:r>
              <a:rPr lang="zh-CN" altLang="en-US" dirty="0"/>
              <a:t>，这个情况是前面分析没有出现的情况。</a:t>
            </a:r>
            <a:r>
              <a:rPr lang="en-US" altLang="zh-CN" dirty="0"/>
              <a:t>VCE</a:t>
            </a:r>
            <a:r>
              <a:rPr lang="zh-CN" altLang="en-US" dirty="0"/>
              <a:t>出现了倒置的状况，两个</a:t>
            </a:r>
            <a:r>
              <a:rPr lang="en-US" altLang="zh-CN" dirty="0"/>
              <a:t>PN</a:t>
            </a:r>
            <a:r>
              <a:rPr lang="zh-CN" altLang="en-US" dirty="0"/>
              <a:t>结就不联动了，这个时候</a:t>
            </a:r>
            <a:r>
              <a:rPr lang="en-US" altLang="zh-CN" dirty="0"/>
              <a:t>PN</a:t>
            </a:r>
            <a:r>
              <a:rPr lang="zh-CN" altLang="en-US" dirty="0"/>
              <a:t>结就各自为阵了，出现了</a:t>
            </a:r>
            <a:r>
              <a:rPr lang="en-US" altLang="zh-CN" dirty="0"/>
              <a:t>2</a:t>
            </a:r>
            <a:r>
              <a:rPr lang="zh-CN" altLang="en-US" dirty="0"/>
              <a:t>个</a:t>
            </a:r>
            <a:r>
              <a:rPr lang="en-US" altLang="zh-CN" dirty="0"/>
              <a:t>PN</a:t>
            </a:r>
            <a:r>
              <a:rPr lang="zh-CN" altLang="en-US" dirty="0"/>
              <a:t>结并联的状态。</a:t>
            </a:r>
            <a:r>
              <a:rPr lang="en-US" altLang="zh-CN" dirty="0"/>
              <a:t>T1</a:t>
            </a:r>
            <a:r>
              <a:rPr lang="zh-CN" altLang="en-US" dirty="0"/>
              <a:t>的</a:t>
            </a:r>
            <a:r>
              <a:rPr lang="en-US" altLang="zh-CN" dirty="0"/>
              <a:t>VBE</a:t>
            </a:r>
            <a:r>
              <a:rPr lang="zh-CN" altLang="en-US" dirty="0"/>
              <a:t>被限制在</a:t>
            </a:r>
            <a:r>
              <a:rPr lang="en-US" altLang="zh-CN" dirty="0"/>
              <a:t>2.1V</a:t>
            </a:r>
            <a:endParaRPr lang="zh-CN" altLang="en-US" dirty="0"/>
          </a:p>
        </p:txBody>
      </p:sp>
      <p:sp>
        <p:nvSpPr>
          <p:cNvPr id="4" name="Slide Number Placeholder 3">
            <a:extLst>
              <a:ext uri="{FF2B5EF4-FFF2-40B4-BE49-F238E27FC236}">
                <a16:creationId xmlns:a16="http://schemas.microsoft.com/office/drawing/2014/main" id="{8EB2C1CE-4117-4C3D-E2D2-16F3624A4FE1}"/>
              </a:ext>
            </a:extLst>
          </p:cNvPr>
          <p:cNvSpPr>
            <a:spLocks noGrp="1"/>
          </p:cNvSpPr>
          <p:nvPr>
            <p:ph type="sldNum" sz="quarter" idx="5"/>
          </p:nvPr>
        </p:nvSpPr>
        <p:spPr/>
        <p:txBody>
          <a:bodyPr/>
          <a:lstStyle/>
          <a:p>
            <a:fld id="{97082410-8C6E-4C46-B4FF-5234FC727D3A}" type="slidenum">
              <a:rPr lang="zh-CN" altLang="en-US" smtClean="0"/>
              <a:t>84</a:t>
            </a:fld>
            <a:endParaRPr lang="zh-CN" altLang="en-US"/>
          </a:p>
        </p:txBody>
      </p:sp>
    </p:spTree>
    <p:extLst>
      <p:ext uri="{BB962C8B-B14F-4D97-AF65-F5344CB8AC3E}">
        <p14:creationId xmlns:p14="http://schemas.microsoft.com/office/powerpoint/2010/main" val="175070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C5CF-84EF-6726-50ED-AB0425B28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4ED5E-B0FF-2F59-9FCF-7643FD7F1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DE331-50F2-2DAE-5539-FFF8B0669536}"/>
              </a:ext>
            </a:extLst>
          </p:cNvPr>
          <p:cNvSpPr>
            <a:spLocks noGrp="1"/>
          </p:cNvSpPr>
          <p:nvPr>
            <p:ph type="body" idx="1"/>
          </p:nvPr>
        </p:nvSpPr>
        <p:spPr/>
        <p:txBody>
          <a:bodyPr/>
          <a:lstStyle/>
          <a:p>
            <a:r>
              <a:rPr lang="en-US" altLang="zh-CN" dirty="0"/>
              <a:t> </a:t>
            </a:r>
            <a:r>
              <a:rPr lang="zh-CN" altLang="en-US" dirty="0"/>
              <a:t>注意：所有分析都是近似的分析</a:t>
            </a:r>
          </a:p>
        </p:txBody>
      </p:sp>
      <p:sp>
        <p:nvSpPr>
          <p:cNvPr id="4" name="Slide Number Placeholder 3">
            <a:extLst>
              <a:ext uri="{FF2B5EF4-FFF2-40B4-BE49-F238E27FC236}">
                <a16:creationId xmlns:a16="http://schemas.microsoft.com/office/drawing/2014/main" id="{001061E0-A65F-2C2B-2754-EFA9D473A889}"/>
              </a:ext>
            </a:extLst>
          </p:cNvPr>
          <p:cNvSpPr>
            <a:spLocks noGrp="1"/>
          </p:cNvSpPr>
          <p:nvPr>
            <p:ph type="sldNum" sz="quarter" idx="5"/>
          </p:nvPr>
        </p:nvSpPr>
        <p:spPr/>
        <p:txBody>
          <a:bodyPr/>
          <a:lstStyle/>
          <a:p>
            <a:fld id="{97082410-8C6E-4C46-B4FF-5234FC727D3A}" type="slidenum">
              <a:rPr lang="zh-CN" altLang="en-US" smtClean="0"/>
              <a:t>85</a:t>
            </a:fld>
            <a:endParaRPr lang="zh-CN" altLang="en-US"/>
          </a:p>
        </p:txBody>
      </p:sp>
    </p:spTree>
    <p:extLst>
      <p:ext uri="{BB962C8B-B14F-4D97-AF65-F5344CB8AC3E}">
        <p14:creationId xmlns:p14="http://schemas.microsoft.com/office/powerpoint/2010/main" val="3360691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2A498-28D5-889C-EC1D-695E6977E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FCD7C-DF35-AB1B-FC2A-5A59341F7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95C96-6C5D-BA31-8AE5-314EA950EE06}"/>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D0988EF6-61F3-A3CA-DEEA-C0D08DA13AC8}"/>
              </a:ext>
            </a:extLst>
          </p:cNvPr>
          <p:cNvSpPr>
            <a:spLocks noGrp="1"/>
          </p:cNvSpPr>
          <p:nvPr>
            <p:ph type="sldNum" sz="quarter" idx="5"/>
          </p:nvPr>
        </p:nvSpPr>
        <p:spPr/>
        <p:txBody>
          <a:bodyPr/>
          <a:lstStyle/>
          <a:p>
            <a:fld id="{97082410-8C6E-4C46-B4FF-5234FC727D3A}" type="slidenum">
              <a:rPr lang="zh-CN" altLang="en-US" smtClean="0"/>
              <a:t>86</a:t>
            </a:fld>
            <a:endParaRPr lang="zh-CN" altLang="en-US"/>
          </a:p>
        </p:txBody>
      </p:sp>
    </p:spTree>
    <p:extLst>
      <p:ext uri="{BB962C8B-B14F-4D97-AF65-F5344CB8AC3E}">
        <p14:creationId xmlns:p14="http://schemas.microsoft.com/office/powerpoint/2010/main" val="17225959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469F-48AC-EA69-BD40-2ECDEFF45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6622C-7D84-9782-BA6A-34B2B9308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72A36-2B88-8A51-0983-95BF89BE179F}"/>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FADFF6E9-AA1A-673C-7CBA-6A562B4CC916}"/>
              </a:ext>
            </a:extLst>
          </p:cNvPr>
          <p:cNvSpPr>
            <a:spLocks noGrp="1"/>
          </p:cNvSpPr>
          <p:nvPr>
            <p:ph type="sldNum" sz="quarter" idx="5"/>
          </p:nvPr>
        </p:nvSpPr>
        <p:spPr/>
        <p:txBody>
          <a:bodyPr/>
          <a:lstStyle/>
          <a:p>
            <a:fld id="{97082410-8C6E-4C46-B4FF-5234FC727D3A}" type="slidenum">
              <a:rPr lang="zh-CN" altLang="en-US" smtClean="0"/>
              <a:t>87</a:t>
            </a:fld>
            <a:endParaRPr lang="zh-CN" altLang="en-US"/>
          </a:p>
        </p:txBody>
      </p:sp>
    </p:spTree>
    <p:extLst>
      <p:ext uri="{BB962C8B-B14F-4D97-AF65-F5344CB8AC3E}">
        <p14:creationId xmlns:p14="http://schemas.microsoft.com/office/powerpoint/2010/main" val="1169699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BFFB-5AF9-B1D5-2D64-08639D96C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35C09-F0BE-DC66-1FA7-EBFFBAA3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B46A0-9156-F94E-319E-D18519BB50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48380A1B-4426-1C89-3EA4-5239F4AD56A4}"/>
              </a:ext>
            </a:extLst>
          </p:cNvPr>
          <p:cNvSpPr>
            <a:spLocks noGrp="1"/>
          </p:cNvSpPr>
          <p:nvPr>
            <p:ph type="sldNum" sz="quarter" idx="5"/>
          </p:nvPr>
        </p:nvSpPr>
        <p:spPr/>
        <p:txBody>
          <a:bodyPr/>
          <a:lstStyle/>
          <a:p>
            <a:fld id="{97082410-8C6E-4C46-B4FF-5234FC727D3A}" type="slidenum">
              <a:rPr lang="zh-CN" altLang="en-US" smtClean="0"/>
              <a:t>8</a:t>
            </a:fld>
            <a:endParaRPr lang="zh-CN" altLang="en-US"/>
          </a:p>
        </p:txBody>
      </p:sp>
    </p:spTree>
    <p:extLst>
      <p:ext uri="{BB962C8B-B14F-4D97-AF65-F5344CB8AC3E}">
        <p14:creationId xmlns:p14="http://schemas.microsoft.com/office/powerpoint/2010/main" val="1419823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8B9B5-A05A-5C5E-146D-0E8709AA9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2BBB6-DB6B-2E6F-437C-381D4CC95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4701E-229E-4005-5095-6510A22EF85C}"/>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B836FB50-A66C-40FC-23E0-8864E7BD0369}"/>
              </a:ext>
            </a:extLst>
          </p:cNvPr>
          <p:cNvSpPr>
            <a:spLocks noGrp="1"/>
          </p:cNvSpPr>
          <p:nvPr>
            <p:ph type="sldNum" sz="quarter" idx="5"/>
          </p:nvPr>
        </p:nvSpPr>
        <p:spPr/>
        <p:txBody>
          <a:bodyPr/>
          <a:lstStyle/>
          <a:p>
            <a:fld id="{97082410-8C6E-4C46-B4FF-5234FC727D3A}" type="slidenum">
              <a:rPr lang="zh-CN" altLang="en-US" smtClean="0"/>
              <a:t>88</a:t>
            </a:fld>
            <a:endParaRPr lang="zh-CN" altLang="en-US"/>
          </a:p>
        </p:txBody>
      </p:sp>
    </p:spTree>
    <p:extLst>
      <p:ext uri="{BB962C8B-B14F-4D97-AF65-F5344CB8AC3E}">
        <p14:creationId xmlns:p14="http://schemas.microsoft.com/office/powerpoint/2010/main" val="1953901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E30D1-AE75-429E-029B-7A093A317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F277E-CE92-43FC-3778-1C97DD404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5989A-9467-E736-BA6E-054F85758C7C}"/>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7731BDCC-F4BE-6B28-53F8-64D6D9A25FAE}"/>
              </a:ext>
            </a:extLst>
          </p:cNvPr>
          <p:cNvSpPr>
            <a:spLocks noGrp="1"/>
          </p:cNvSpPr>
          <p:nvPr>
            <p:ph type="sldNum" sz="quarter" idx="5"/>
          </p:nvPr>
        </p:nvSpPr>
        <p:spPr/>
        <p:txBody>
          <a:bodyPr/>
          <a:lstStyle/>
          <a:p>
            <a:fld id="{97082410-8C6E-4C46-B4FF-5234FC727D3A}" type="slidenum">
              <a:rPr lang="zh-CN" altLang="en-US" smtClean="0"/>
              <a:t>89</a:t>
            </a:fld>
            <a:endParaRPr lang="zh-CN" altLang="en-US"/>
          </a:p>
        </p:txBody>
      </p:sp>
    </p:spTree>
    <p:extLst>
      <p:ext uri="{BB962C8B-B14F-4D97-AF65-F5344CB8AC3E}">
        <p14:creationId xmlns:p14="http://schemas.microsoft.com/office/powerpoint/2010/main" val="3645914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AB9C-BC5F-1233-C9DF-202B8FA37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E318F-26C1-4606-7E51-BD21B37D1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EA35D-38A8-0530-7CB0-8DD916CE08D0}"/>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F79F1D44-B2B7-74E7-DCA9-C237E3C8C9DB}"/>
              </a:ext>
            </a:extLst>
          </p:cNvPr>
          <p:cNvSpPr>
            <a:spLocks noGrp="1"/>
          </p:cNvSpPr>
          <p:nvPr>
            <p:ph type="sldNum" sz="quarter" idx="5"/>
          </p:nvPr>
        </p:nvSpPr>
        <p:spPr/>
        <p:txBody>
          <a:bodyPr/>
          <a:lstStyle/>
          <a:p>
            <a:fld id="{97082410-8C6E-4C46-B4FF-5234FC727D3A}" type="slidenum">
              <a:rPr lang="zh-CN" altLang="en-US" smtClean="0"/>
              <a:t>90</a:t>
            </a:fld>
            <a:endParaRPr lang="zh-CN" altLang="en-US"/>
          </a:p>
        </p:txBody>
      </p:sp>
    </p:spTree>
    <p:extLst>
      <p:ext uri="{BB962C8B-B14F-4D97-AF65-F5344CB8AC3E}">
        <p14:creationId xmlns:p14="http://schemas.microsoft.com/office/powerpoint/2010/main" val="31619257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C91F-0CE0-607E-66F9-78B9028C7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402D5-0D40-AE8B-FBE5-7A32337DC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8C98C-92AC-9DF1-CE53-1538EDB9A31C}"/>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BCCDA6AF-14E6-7F9C-3772-D1A4838D088F}"/>
              </a:ext>
            </a:extLst>
          </p:cNvPr>
          <p:cNvSpPr>
            <a:spLocks noGrp="1"/>
          </p:cNvSpPr>
          <p:nvPr>
            <p:ph type="sldNum" sz="quarter" idx="5"/>
          </p:nvPr>
        </p:nvSpPr>
        <p:spPr/>
        <p:txBody>
          <a:bodyPr/>
          <a:lstStyle/>
          <a:p>
            <a:fld id="{97082410-8C6E-4C46-B4FF-5234FC727D3A}" type="slidenum">
              <a:rPr lang="zh-CN" altLang="en-US" smtClean="0"/>
              <a:t>91</a:t>
            </a:fld>
            <a:endParaRPr lang="zh-CN" altLang="en-US"/>
          </a:p>
        </p:txBody>
      </p:sp>
    </p:spTree>
    <p:extLst>
      <p:ext uri="{BB962C8B-B14F-4D97-AF65-F5344CB8AC3E}">
        <p14:creationId xmlns:p14="http://schemas.microsoft.com/office/powerpoint/2010/main" val="40572162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F71D-D170-841B-4ECE-D70655845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0DC79-E4D8-A57D-E7CA-6DE7C6EA3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4C089-971D-190C-6503-CD6A6D1CBA2D}"/>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A94F5FBE-5CFF-4ADD-BD50-39C74A8876FE}"/>
              </a:ext>
            </a:extLst>
          </p:cNvPr>
          <p:cNvSpPr>
            <a:spLocks noGrp="1"/>
          </p:cNvSpPr>
          <p:nvPr>
            <p:ph type="sldNum" sz="quarter" idx="5"/>
          </p:nvPr>
        </p:nvSpPr>
        <p:spPr/>
        <p:txBody>
          <a:bodyPr/>
          <a:lstStyle/>
          <a:p>
            <a:fld id="{97082410-8C6E-4C46-B4FF-5234FC727D3A}" type="slidenum">
              <a:rPr lang="zh-CN" altLang="en-US" smtClean="0"/>
              <a:t>92</a:t>
            </a:fld>
            <a:endParaRPr lang="zh-CN" altLang="en-US"/>
          </a:p>
        </p:txBody>
      </p:sp>
    </p:spTree>
    <p:extLst>
      <p:ext uri="{BB962C8B-B14F-4D97-AF65-F5344CB8AC3E}">
        <p14:creationId xmlns:p14="http://schemas.microsoft.com/office/powerpoint/2010/main" val="1562787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29D1-82F1-4D4F-32CF-F54E8C7AF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FCF57-2B40-8BE4-74C0-37B69E30C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D067E-179F-5189-DCEE-51A78C280FBB}"/>
              </a:ext>
            </a:extLst>
          </p:cNvPr>
          <p:cNvSpPr>
            <a:spLocks noGrp="1"/>
          </p:cNvSpPr>
          <p:nvPr>
            <p:ph type="body" idx="1"/>
          </p:nvPr>
        </p:nvSpPr>
        <p:spPr/>
        <p:txBody>
          <a:bodyPr/>
          <a:lstStyle/>
          <a:p>
            <a:r>
              <a:rPr lang="en-US" altLang="zh-CN" dirty="0"/>
              <a:t> </a:t>
            </a:r>
            <a:endParaRPr lang="zh-CN" altLang="en-US" dirty="0"/>
          </a:p>
        </p:txBody>
      </p:sp>
      <p:sp>
        <p:nvSpPr>
          <p:cNvPr id="4" name="Slide Number Placeholder 3">
            <a:extLst>
              <a:ext uri="{FF2B5EF4-FFF2-40B4-BE49-F238E27FC236}">
                <a16:creationId xmlns:a16="http://schemas.microsoft.com/office/drawing/2014/main" id="{40197D0C-712C-6AD0-D1AB-65B9C84E22B7}"/>
              </a:ext>
            </a:extLst>
          </p:cNvPr>
          <p:cNvSpPr>
            <a:spLocks noGrp="1"/>
          </p:cNvSpPr>
          <p:nvPr>
            <p:ph type="sldNum" sz="quarter" idx="5"/>
          </p:nvPr>
        </p:nvSpPr>
        <p:spPr/>
        <p:txBody>
          <a:bodyPr/>
          <a:lstStyle/>
          <a:p>
            <a:fld id="{97082410-8C6E-4C46-B4FF-5234FC727D3A}" type="slidenum">
              <a:rPr lang="zh-CN" altLang="en-US" smtClean="0"/>
              <a:t>93</a:t>
            </a:fld>
            <a:endParaRPr lang="zh-CN" altLang="en-US"/>
          </a:p>
        </p:txBody>
      </p:sp>
    </p:spTree>
    <p:extLst>
      <p:ext uri="{BB962C8B-B14F-4D97-AF65-F5344CB8AC3E}">
        <p14:creationId xmlns:p14="http://schemas.microsoft.com/office/powerpoint/2010/main" val="1802980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8977-A9F5-FD7F-A71D-A43DA087E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0C3DB-4218-6123-2A3E-390C871D2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A9B9E-47EB-4326-81DF-3A52DF9BFB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1F7E0322-8CB4-88AA-C981-451D00F60606}"/>
              </a:ext>
            </a:extLst>
          </p:cNvPr>
          <p:cNvSpPr>
            <a:spLocks noGrp="1"/>
          </p:cNvSpPr>
          <p:nvPr>
            <p:ph type="sldNum" sz="quarter" idx="5"/>
          </p:nvPr>
        </p:nvSpPr>
        <p:spPr/>
        <p:txBody>
          <a:bodyPr/>
          <a:lstStyle/>
          <a:p>
            <a:fld id="{97082410-8C6E-4C46-B4FF-5234FC727D3A}" type="slidenum">
              <a:rPr lang="zh-CN" altLang="en-US" smtClean="0"/>
              <a:t>94</a:t>
            </a:fld>
            <a:endParaRPr lang="zh-CN" altLang="en-US"/>
          </a:p>
        </p:txBody>
      </p:sp>
    </p:spTree>
    <p:extLst>
      <p:ext uri="{BB962C8B-B14F-4D97-AF65-F5344CB8AC3E}">
        <p14:creationId xmlns:p14="http://schemas.microsoft.com/office/powerpoint/2010/main" val="4058730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B6E2A-EE62-0D95-0B7A-1F878281E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977D-259A-E355-5801-1A0D139F6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4D79D-8EF7-4821-75B0-7BD664F06D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回路就是电源电压，有回路从</a:t>
            </a:r>
            <a:r>
              <a:rPr lang="en-US" altLang="zh-CN" dirty="0"/>
              <a:t>Rp</a:t>
            </a:r>
            <a:r>
              <a:rPr lang="zh-CN" altLang="en-US" dirty="0"/>
              <a:t>经过，在再经过我们的输入端。由于高电平的时候，输入端是一个截止状态，所以输入的电流非常小，小于</a:t>
            </a:r>
            <a:r>
              <a:rPr lang="en-US" altLang="zh-CN" dirty="0"/>
              <a:t>40uA</a:t>
            </a:r>
            <a:r>
              <a:rPr lang="zh-CN" altLang="en-US" dirty="0"/>
              <a:t>，只要电阻不要超级大，所以输入端认为就是</a:t>
            </a:r>
            <a:r>
              <a:rPr lang="en-US" altLang="zh-CN" dirty="0" err="1"/>
              <a:t>Vcc</a:t>
            </a:r>
            <a:r>
              <a:rPr lang="zh-CN" altLang="en-US" dirty="0"/>
              <a:t>，不论有没有接电阻都可以认为是一个高电平的信号</a:t>
            </a:r>
          </a:p>
        </p:txBody>
      </p:sp>
      <p:sp>
        <p:nvSpPr>
          <p:cNvPr id="4" name="Slide Number Placeholder 3">
            <a:extLst>
              <a:ext uri="{FF2B5EF4-FFF2-40B4-BE49-F238E27FC236}">
                <a16:creationId xmlns:a16="http://schemas.microsoft.com/office/drawing/2014/main" id="{EBC9B669-36DA-9300-9924-444EF58ACE6E}"/>
              </a:ext>
            </a:extLst>
          </p:cNvPr>
          <p:cNvSpPr>
            <a:spLocks noGrp="1"/>
          </p:cNvSpPr>
          <p:nvPr>
            <p:ph type="sldNum" sz="quarter" idx="5"/>
          </p:nvPr>
        </p:nvSpPr>
        <p:spPr/>
        <p:txBody>
          <a:bodyPr/>
          <a:lstStyle/>
          <a:p>
            <a:fld id="{97082410-8C6E-4C46-B4FF-5234FC727D3A}" type="slidenum">
              <a:rPr lang="zh-CN" altLang="en-US" smtClean="0"/>
              <a:t>95</a:t>
            </a:fld>
            <a:endParaRPr lang="zh-CN" altLang="en-US"/>
          </a:p>
        </p:txBody>
      </p:sp>
    </p:spTree>
    <p:extLst>
      <p:ext uri="{BB962C8B-B14F-4D97-AF65-F5344CB8AC3E}">
        <p14:creationId xmlns:p14="http://schemas.microsoft.com/office/powerpoint/2010/main" val="13725425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6DAEC-6A90-A908-CB7B-35B46AD68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1997C3-1C79-57A4-800B-AF3719A8A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A99F8-9035-23AD-6BCD-E06278480D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r>
              <a:rPr lang="zh-CN" altLang="en-US" dirty="0"/>
              <a:t>当输入端通过电阻接地，从电源出发的电流经过</a:t>
            </a:r>
            <a:r>
              <a:rPr lang="en-US" altLang="zh-CN" dirty="0"/>
              <a:t>R1</a:t>
            </a:r>
            <a:r>
              <a:rPr lang="zh-CN" altLang="en-US" dirty="0"/>
              <a:t>，</a:t>
            </a:r>
            <a:r>
              <a:rPr lang="en-US" altLang="zh-CN" dirty="0"/>
              <a:t>T1</a:t>
            </a:r>
            <a:r>
              <a:rPr lang="zh-CN" altLang="en-US" dirty="0"/>
              <a:t>，</a:t>
            </a:r>
            <a:r>
              <a:rPr lang="en-US" altLang="zh-CN" dirty="0"/>
              <a:t>RP</a:t>
            </a:r>
            <a:r>
              <a:rPr lang="zh-CN" altLang="en-US" dirty="0"/>
              <a:t>流向地。</a:t>
            </a:r>
            <a:r>
              <a:rPr lang="en-US" altLang="zh-CN" dirty="0"/>
              <a:t>VI&lt;0.6V</a:t>
            </a:r>
            <a:r>
              <a:rPr lang="zh-CN" altLang="en-US" dirty="0"/>
              <a:t>是低电平状态，</a:t>
            </a:r>
            <a:r>
              <a:rPr lang="en-US" altLang="zh-CN" dirty="0"/>
              <a:t>VI&gt;1.4V</a:t>
            </a:r>
            <a:r>
              <a:rPr lang="zh-CN" altLang="en-US" dirty="0"/>
              <a:t>是高电平状态。负载电阻值仅仅做参考</a:t>
            </a:r>
          </a:p>
        </p:txBody>
      </p:sp>
      <p:sp>
        <p:nvSpPr>
          <p:cNvPr id="4" name="Slide Number Placeholder 3">
            <a:extLst>
              <a:ext uri="{FF2B5EF4-FFF2-40B4-BE49-F238E27FC236}">
                <a16:creationId xmlns:a16="http://schemas.microsoft.com/office/drawing/2014/main" id="{C862EB31-62EF-454F-F3E0-FED722A0EEC5}"/>
              </a:ext>
            </a:extLst>
          </p:cNvPr>
          <p:cNvSpPr>
            <a:spLocks noGrp="1"/>
          </p:cNvSpPr>
          <p:nvPr>
            <p:ph type="sldNum" sz="quarter" idx="5"/>
          </p:nvPr>
        </p:nvSpPr>
        <p:spPr/>
        <p:txBody>
          <a:bodyPr/>
          <a:lstStyle/>
          <a:p>
            <a:fld id="{97082410-8C6E-4C46-B4FF-5234FC727D3A}" type="slidenum">
              <a:rPr lang="zh-CN" altLang="en-US" smtClean="0"/>
              <a:t>96</a:t>
            </a:fld>
            <a:endParaRPr lang="zh-CN" altLang="en-US"/>
          </a:p>
        </p:txBody>
      </p:sp>
    </p:spTree>
    <p:extLst>
      <p:ext uri="{BB962C8B-B14F-4D97-AF65-F5344CB8AC3E}">
        <p14:creationId xmlns:p14="http://schemas.microsoft.com/office/powerpoint/2010/main" val="14256458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5AF17-4268-527A-7943-65164EEFD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4B3AE-F42E-BA80-2D46-0E71E7B7B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E71C7-90FE-B15B-9FBE-B088495800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为什么</a:t>
            </a:r>
            <a:r>
              <a:rPr lang="en-US" altLang="zh-CN" sz="1200" b="1" dirty="0">
                <a:solidFill>
                  <a:srgbClr val="7030A0"/>
                </a:solidFill>
                <a:latin typeface="微软雅黑" panose="020B0503020204020204" pitchFamily="34" charset="-122"/>
                <a:ea typeface="微软雅黑" panose="020B0503020204020204" pitchFamily="34" charset="-122"/>
              </a:rPr>
              <a:t>VI</a:t>
            </a:r>
            <a:r>
              <a:rPr lang="zh-CN" altLang="en-US" sz="1200" b="1" dirty="0">
                <a:solidFill>
                  <a:srgbClr val="7030A0"/>
                </a:solidFill>
                <a:latin typeface="微软雅黑" panose="020B0503020204020204" pitchFamily="34" charset="-122"/>
                <a:ea typeface="微软雅黑" panose="020B0503020204020204" pitchFamily="34" charset="-122"/>
              </a:rPr>
              <a:t>是</a:t>
            </a:r>
            <a:r>
              <a:rPr lang="en-US" altLang="zh-CN" sz="1200" b="1" dirty="0">
                <a:solidFill>
                  <a:srgbClr val="7030A0"/>
                </a:solidFill>
                <a:latin typeface="微软雅黑" panose="020B0503020204020204" pitchFamily="34" charset="-122"/>
                <a:ea typeface="微软雅黑" panose="020B0503020204020204" pitchFamily="34" charset="-122"/>
              </a:rPr>
              <a:t>1.4V</a:t>
            </a:r>
            <a:r>
              <a:rPr lang="zh-CN" altLang="en-US" sz="1200" b="1" dirty="0">
                <a:solidFill>
                  <a:srgbClr val="7030A0"/>
                </a:solidFill>
                <a:latin typeface="微软雅黑" panose="020B0503020204020204" pitchFamily="34" charset="-122"/>
                <a:ea typeface="微软雅黑" panose="020B0503020204020204" pitchFamily="34" charset="-122"/>
              </a:rPr>
              <a:t>？</a:t>
            </a:r>
            <a:endParaRPr lang="zh-CN" altLang="en-US" dirty="0"/>
          </a:p>
        </p:txBody>
      </p:sp>
      <p:sp>
        <p:nvSpPr>
          <p:cNvPr id="4" name="Slide Number Placeholder 3">
            <a:extLst>
              <a:ext uri="{FF2B5EF4-FFF2-40B4-BE49-F238E27FC236}">
                <a16:creationId xmlns:a16="http://schemas.microsoft.com/office/drawing/2014/main" id="{0FF5D7A0-2F25-1BB3-07ED-3AC4F9FA85B8}"/>
              </a:ext>
            </a:extLst>
          </p:cNvPr>
          <p:cNvSpPr>
            <a:spLocks noGrp="1"/>
          </p:cNvSpPr>
          <p:nvPr>
            <p:ph type="sldNum" sz="quarter" idx="5"/>
          </p:nvPr>
        </p:nvSpPr>
        <p:spPr/>
        <p:txBody>
          <a:bodyPr/>
          <a:lstStyle/>
          <a:p>
            <a:fld id="{97082410-8C6E-4C46-B4FF-5234FC727D3A}" type="slidenum">
              <a:rPr lang="zh-CN" altLang="en-US" smtClean="0"/>
              <a:t>97</a:t>
            </a:fld>
            <a:endParaRPr lang="zh-CN" altLang="en-US"/>
          </a:p>
        </p:txBody>
      </p:sp>
    </p:spTree>
    <p:extLst>
      <p:ext uri="{BB962C8B-B14F-4D97-AF65-F5344CB8AC3E}">
        <p14:creationId xmlns:p14="http://schemas.microsoft.com/office/powerpoint/2010/main" val="123125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8D00B-AA3D-E904-1631-7C5E2D464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EA574-0C98-87C9-37D8-3D1EEEF3F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DFEA-993D-F6BD-9BEC-E8ECBC1D94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29D795A4-F31A-1120-2B59-CE7C0BBE3AEF}"/>
              </a:ext>
            </a:extLst>
          </p:cNvPr>
          <p:cNvSpPr>
            <a:spLocks noGrp="1"/>
          </p:cNvSpPr>
          <p:nvPr>
            <p:ph type="sldNum" sz="quarter" idx="5"/>
          </p:nvPr>
        </p:nvSpPr>
        <p:spPr/>
        <p:txBody>
          <a:bodyPr/>
          <a:lstStyle/>
          <a:p>
            <a:fld id="{97082410-8C6E-4C46-B4FF-5234FC727D3A}" type="slidenum">
              <a:rPr lang="zh-CN" altLang="en-US" smtClean="0"/>
              <a:t>9</a:t>
            </a:fld>
            <a:endParaRPr lang="zh-CN" altLang="en-US"/>
          </a:p>
        </p:txBody>
      </p:sp>
    </p:spTree>
    <p:extLst>
      <p:ext uri="{BB962C8B-B14F-4D97-AF65-F5344CB8AC3E}">
        <p14:creationId xmlns:p14="http://schemas.microsoft.com/office/powerpoint/2010/main" val="32857902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FD4B4-EBA4-51FD-FC48-B3A7329DA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BD710-9E3C-C70B-236C-DB5094A75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29641-A87F-9581-70BF-93AB94A246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0178C84-C181-9950-2291-405AA7C55B8F}"/>
              </a:ext>
            </a:extLst>
          </p:cNvPr>
          <p:cNvSpPr>
            <a:spLocks noGrp="1"/>
          </p:cNvSpPr>
          <p:nvPr>
            <p:ph type="sldNum" sz="quarter" idx="5"/>
          </p:nvPr>
        </p:nvSpPr>
        <p:spPr/>
        <p:txBody>
          <a:bodyPr/>
          <a:lstStyle/>
          <a:p>
            <a:fld id="{97082410-8C6E-4C46-B4FF-5234FC727D3A}" type="slidenum">
              <a:rPr lang="zh-CN" altLang="en-US" smtClean="0"/>
              <a:t>98</a:t>
            </a:fld>
            <a:endParaRPr lang="zh-CN" altLang="en-US"/>
          </a:p>
        </p:txBody>
      </p:sp>
    </p:spTree>
    <p:extLst>
      <p:ext uri="{BB962C8B-B14F-4D97-AF65-F5344CB8AC3E}">
        <p14:creationId xmlns:p14="http://schemas.microsoft.com/office/powerpoint/2010/main" val="117861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ABCCE-A557-775F-8BA0-0A6F337774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0FADE-E369-D208-311B-0EA649DAC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FACC1-64C8-4913-A847-380062AD8C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02B3FEC7-BC3C-7DB5-0C39-62CBD1487D76}"/>
              </a:ext>
            </a:extLst>
          </p:cNvPr>
          <p:cNvSpPr>
            <a:spLocks noGrp="1"/>
          </p:cNvSpPr>
          <p:nvPr>
            <p:ph type="sldNum" sz="quarter" idx="5"/>
          </p:nvPr>
        </p:nvSpPr>
        <p:spPr/>
        <p:txBody>
          <a:bodyPr/>
          <a:lstStyle/>
          <a:p>
            <a:fld id="{97082410-8C6E-4C46-B4FF-5234FC727D3A}" type="slidenum">
              <a:rPr lang="zh-CN" altLang="en-US" smtClean="0"/>
              <a:t>103</a:t>
            </a:fld>
            <a:endParaRPr lang="zh-CN" altLang="en-US"/>
          </a:p>
        </p:txBody>
      </p:sp>
    </p:spTree>
    <p:extLst>
      <p:ext uri="{BB962C8B-B14F-4D97-AF65-F5344CB8AC3E}">
        <p14:creationId xmlns:p14="http://schemas.microsoft.com/office/powerpoint/2010/main" val="5707334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FBC5E-A3F6-66F3-8B12-4BFC7624E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AA264-1D43-0858-6A95-375D3C8A9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A678C-BED4-AE53-0976-50221C4935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r>
              <a:rPr lang="zh-CN" altLang="en-US" dirty="0"/>
              <a:t>有两条回路，要求不超过</a:t>
            </a:r>
            <a:r>
              <a:rPr lang="en-US" altLang="zh-CN" dirty="0"/>
              <a:t>0.4mA</a:t>
            </a:r>
            <a:endParaRPr lang="zh-CN" altLang="en-US" dirty="0"/>
          </a:p>
        </p:txBody>
      </p:sp>
      <p:sp>
        <p:nvSpPr>
          <p:cNvPr id="4" name="Slide Number Placeholder 3">
            <a:extLst>
              <a:ext uri="{FF2B5EF4-FFF2-40B4-BE49-F238E27FC236}">
                <a16:creationId xmlns:a16="http://schemas.microsoft.com/office/drawing/2014/main" id="{823DDF61-A0EC-88A8-727A-9E14C750EFDE}"/>
              </a:ext>
            </a:extLst>
          </p:cNvPr>
          <p:cNvSpPr>
            <a:spLocks noGrp="1"/>
          </p:cNvSpPr>
          <p:nvPr>
            <p:ph type="sldNum" sz="quarter" idx="5"/>
          </p:nvPr>
        </p:nvSpPr>
        <p:spPr/>
        <p:txBody>
          <a:bodyPr/>
          <a:lstStyle/>
          <a:p>
            <a:fld id="{97082410-8C6E-4C46-B4FF-5234FC727D3A}" type="slidenum">
              <a:rPr lang="zh-CN" altLang="en-US" smtClean="0"/>
              <a:t>104</a:t>
            </a:fld>
            <a:endParaRPr lang="zh-CN" altLang="en-US"/>
          </a:p>
        </p:txBody>
      </p:sp>
    </p:spTree>
    <p:extLst>
      <p:ext uri="{BB962C8B-B14F-4D97-AF65-F5344CB8AC3E}">
        <p14:creationId xmlns:p14="http://schemas.microsoft.com/office/powerpoint/2010/main" val="24865968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D28F7-DE37-2E05-BD03-25856386A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DCF66-4156-CD2E-A818-AF37025FF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C8700-2FBF-FA92-3AF4-9855985BD5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r>
              <a:rPr lang="zh-CN" altLang="en-US" dirty="0"/>
              <a:t>有两条回路，要求不超过</a:t>
            </a:r>
            <a:r>
              <a:rPr lang="en-US" altLang="zh-CN" dirty="0"/>
              <a:t>0.4mA</a:t>
            </a:r>
            <a:endParaRPr lang="zh-CN" altLang="en-US" dirty="0"/>
          </a:p>
        </p:txBody>
      </p:sp>
      <p:sp>
        <p:nvSpPr>
          <p:cNvPr id="4" name="Slide Number Placeholder 3">
            <a:extLst>
              <a:ext uri="{FF2B5EF4-FFF2-40B4-BE49-F238E27FC236}">
                <a16:creationId xmlns:a16="http://schemas.microsoft.com/office/drawing/2014/main" id="{F88D2BC4-9FA7-049A-E457-AA04D6FCEB42}"/>
              </a:ext>
            </a:extLst>
          </p:cNvPr>
          <p:cNvSpPr>
            <a:spLocks noGrp="1"/>
          </p:cNvSpPr>
          <p:nvPr>
            <p:ph type="sldNum" sz="quarter" idx="5"/>
          </p:nvPr>
        </p:nvSpPr>
        <p:spPr/>
        <p:txBody>
          <a:bodyPr/>
          <a:lstStyle/>
          <a:p>
            <a:fld id="{97082410-8C6E-4C46-B4FF-5234FC727D3A}" type="slidenum">
              <a:rPr lang="zh-CN" altLang="en-US" smtClean="0"/>
              <a:t>105</a:t>
            </a:fld>
            <a:endParaRPr lang="zh-CN" altLang="en-US"/>
          </a:p>
        </p:txBody>
      </p:sp>
    </p:spTree>
    <p:extLst>
      <p:ext uri="{BB962C8B-B14F-4D97-AF65-F5344CB8AC3E}">
        <p14:creationId xmlns:p14="http://schemas.microsoft.com/office/powerpoint/2010/main" val="6227108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1D8D-1D88-23CF-97A5-B230B31F5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11065-066C-8176-EC00-E6BFA2BD4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E426B-C736-34CF-2AB0-688F444C84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F3BBB10F-9801-4A21-FD9E-B641589034F0}"/>
              </a:ext>
            </a:extLst>
          </p:cNvPr>
          <p:cNvSpPr>
            <a:spLocks noGrp="1"/>
          </p:cNvSpPr>
          <p:nvPr>
            <p:ph type="sldNum" sz="quarter" idx="5"/>
          </p:nvPr>
        </p:nvSpPr>
        <p:spPr/>
        <p:txBody>
          <a:bodyPr/>
          <a:lstStyle/>
          <a:p>
            <a:fld id="{97082410-8C6E-4C46-B4FF-5234FC727D3A}" type="slidenum">
              <a:rPr lang="zh-CN" altLang="en-US" smtClean="0"/>
              <a:t>106</a:t>
            </a:fld>
            <a:endParaRPr lang="zh-CN" altLang="en-US"/>
          </a:p>
        </p:txBody>
      </p:sp>
    </p:spTree>
    <p:extLst>
      <p:ext uri="{BB962C8B-B14F-4D97-AF65-F5344CB8AC3E}">
        <p14:creationId xmlns:p14="http://schemas.microsoft.com/office/powerpoint/2010/main" val="28772218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71912-8719-B834-0505-2E6F3655F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647C7-4832-A5B5-C598-2983FE5ADD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E2A28-3776-4EC3-18DE-F359CCAB09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EE852649-8B30-EFB2-9DF0-F51DB7B13C0A}"/>
              </a:ext>
            </a:extLst>
          </p:cNvPr>
          <p:cNvSpPr>
            <a:spLocks noGrp="1"/>
          </p:cNvSpPr>
          <p:nvPr>
            <p:ph type="sldNum" sz="quarter" idx="5"/>
          </p:nvPr>
        </p:nvSpPr>
        <p:spPr/>
        <p:txBody>
          <a:bodyPr/>
          <a:lstStyle/>
          <a:p>
            <a:fld id="{97082410-8C6E-4C46-B4FF-5234FC727D3A}" type="slidenum">
              <a:rPr lang="zh-CN" altLang="en-US" smtClean="0"/>
              <a:t>107</a:t>
            </a:fld>
            <a:endParaRPr lang="zh-CN" altLang="en-US"/>
          </a:p>
        </p:txBody>
      </p:sp>
    </p:spTree>
    <p:extLst>
      <p:ext uri="{BB962C8B-B14F-4D97-AF65-F5344CB8AC3E}">
        <p14:creationId xmlns:p14="http://schemas.microsoft.com/office/powerpoint/2010/main" val="1988633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A6A06-BF10-AF6B-64B3-05D82586A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E88AB-DB50-EABB-80DC-26448F194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36BC5-F073-150E-784E-E561FEA3E6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a:p>
            <a:endParaRPr lang="zh-CN" altLang="en-US" dirty="0"/>
          </a:p>
        </p:txBody>
      </p:sp>
      <p:sp>
        <p:nvSpPr>
          <p:cNvPr id="4" name="Slide Number Placeholder 3">
            <a:extLst>
              <a:ext uri="{FF2B5EF4-FFF2-40B4-BE49-F238E27FC236}">
                <a16:creationId xmlns:a16="http://schemas.microsoft.com/office/drawing/2014/main" id="{71D66852-820C-4D3A-F9EC-4A26B3D77765}"/>
              </a:ext>
            </a:extLst>
          </p:cNvPr>
          <p:cNvSpPr>
            <a:spLocks noGrp="1"/>
          </p:cNvSpPr>
          <p:nvPr>
            <p:ph type="sldNum" sz="quarter" idx="5"/>
          </p:nvPr>
        </p:nvSpPr>
        <p:spPr/>
        <p:txBody>
          <a:bodyPr/>
          <a:lstStyle/>
          <a:p>
            <a:fld id="{97082410-8C6E-4C46-B4FF-5234FC727D3A}" type="slidenum">
              <a:rPr lang="zh-CN" altLang="en-US" smtClean="0"/>
              <a:t>108</a:t>
            </a:fld>
            <a:endParaRPr lang="zh-CN" altLang="en-US"/>
          </a:p>
        </p:txBody>
      </p:sp>
    </p:spTree>
    <p:extLst>
      <p:ext uri="{BB962C8B-B14F-4D97-AF65-F5344CB8AC3E}">
        <p14:creationId xmlns:p14="http://schemas.microsoft.com/office/powerpoint/2010/main" val="519531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4A239-D1EC-720D-6611-B151E9207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8F334-5610-803C-6D81-BCB4557A53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8A996-7688-5F67-9F40-F3146481D1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p>
        </p:txBody>
      </p:sp>
      <p:sp>
        <p:nvSpPr>
          <p:cNvPr id="4" name="Slide Number Placeholder 3">
            <a:extLst>
              <a:ext uri="{FF2B5EF4-FFF2-40B4-BE49-F238E27FC236}">
                <a16:creationId xmlns:a16="http://schemas.microsoft.com/office/drawing/2014/main" id="{E52802EF-DC5C-D7AC-EC60-891FBDD14E5A}"/>
              </a:ext>
            </a:extLst>
          </p:cNvPr>
          <p:cNvSpPr>
            <a:spLocks noGrp="1"/>
          </p:cNvSpPr>
          <p:nvPr>
            <p:ph type="sldNum" sz="quarter" idx="5"/>
          </p:nvPr>
        </p:nvSpPr>
        <p:spPr/>
        <p:txBody>
          <a:bodyPr/>
          <a:lstStyle/>
          <a:p>
            <a:fld id="{97082410-8C6E-4C46-B4FF-5234FC727D3A}" type="slidenum">
              <a:rPr lang="zh-CN" altLang="en-US" smtClean="0"/>
              <a:t>109</a:t>
            </a:fld>
            <a:endParaRPr lang="zh-CN" altLang="en-US"/>
          </a:p>
        </p:txBody>
      </p:sp>
    </p:spTree>
    <p:extLst>
      <p:ext uri="{BB962C8B-B14F-4D97-AF65-F5344CB8AC3E}">
        <p14:creationId xmlns:p14="http://schemas.microsoft.com/office/powerpoint/2010/main" val="34834773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2BCA-2507-AF15-7E5F-31F04ECB1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78E05-E5B9-9DFE-D534-3F5E1D7CD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178BF-2873-54E3-C10A-99F28A2A7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a:t>
            </a:r>
            <a:r>
              <a:rPr lang="en-US" altLang="zh-CN" dirty="0"/>
              <a:t>T5</a:t>
            </a:r>
            <a:r>
              <a:rPr lang="zh-CN" altLang="en-US" dirty="0"/>
              <a:t>从深度饱和导通向截止转换用时较长，因此</a:t>
            </a:r>
            <a:r>
              <a:rPr lang="en-US" altLang="zh-CN" dirty="0" err="1"/>
              <a:t>t</a:t>
            </a:r>
            <a:r>
              <a:rPr lang="en-US" altLang="zh-CN" baseline="-25000" dirty="0" err="1"/>
              <a:t>PLH</a:t>
            </a:r>
            <a:r>
              <a:rPr lang="zh-CN" altLang="en-US" dirty="0"/>
              <a:t>略大于</a:t>
            </a:r>
            <a:r>
              <a:rPr kumimoji="1" lang="en-US" altLang="zh-CN" dirty="0" err="1"/>
              <a:t>t</a:t>
            </a:r>
            <a:r>
              <a:rPr kumimoji="1" lang="en-US" altLang="zh-CN" baseline="-25000" dirty="0" err="1"/>
              <a:t>PHL</a:t>
            </a:r>
            <a:r>
              <a:rPr lang="zh-CN" altLang="en-US" dirty="0"/>
              <a:t>。</a:t>
            </a:r>
          </a:p>
        </p:txBody>
      </p:sp>
      <p:sp>
        <p:nvSpPr>
          <p:cNvPr id="4" name="Slide Number Placeholder 3">
            <a:extLst>
              <a:ext uri="{FF2B5EF4-FFF2-40B4-BE49-F238E27FC236}">
                <a16:creationId xmlns:a16="http://schemas.microsoft.com/office/drawing/2014/main" id="{9A55BAFB-7FF5-ECAC-908E-34A4195C3D51}"/>
              </a:ext>
            </a:extLst>
          </p:cNvPr>
          <p:cNvSpPr>
            <a:spLocks noGrp="1"/>
          </p:cNvSpPr>
          <p:nvPr>
            <p:ph type="sldNum" sz="quarter" idx="5"/>
          </p:nvPr>
        </p:nvSpPr>
        <p:spPr/>
        <p:txBody>
          <a:bodyPr/>
          <a:lstStyle/>
          <a:p>
            <a:fld id="{97082410-8C6E-4C46-B4FF-5234FC727D3A}" type="slidenum">
              <a:rPr lang="zh-CN" altLang="en-US" smtClean="0"/>
              <a:t>110</a:t>
            </a:fld>
            <a:endParaRPr lang="zh-CN" altLang="en-US"/>
          </a:p>
        </p:txBody>
      </p:sp>
    </p:spTree>
    <p:extLst>
      <p:ext uri="{BB962C8B-B14F-4D97-AF65-F5344CB8AC3E}">
        <p14:creationId xmlns:p14="http://schemas.microsoft.com/office/powerpoint/2010/main" val="3424254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E87D2-AA23-842A-9335-8F74BDD05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0DD04-E35B-8A30-96D4-27B6B1B12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C2A3F-3224-94A4-7905-0F5822F054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030A0"/>
                </a:solidFill>
                <a:latin typeface="微软雅黑" panose="020B0503020204020204" pitchFamily="34" charset="-122"/>
                <a:ea typeface="微软雅黑" panose="020B0503020204020204" pitchFamily="34" charset="-122"/>
              </a:rPr>
              <a:t> 交流噪声容限远大于直流噪声容限。从图上可以看到，有</a:t>
            </a:r>
            <a:r>
              <a:rPr lang="en-US" altLang="zh-CN" sz="1200" b="1" dirty="0">
                <a:solidFill>
                  <a:srgbClr val="7030A0"/>
                </a:solidFill>
                <a:latin typeface="微软雅黑" panose="020B0503020204020204" pitchFamily="34" charset="-122"/>
                <a:ea typeface="微软雅黑" panose="020B0503020204020204" pitchFamily="34" charset="-122"/>
              </a:rPr>
              <a:t>20ns</a:t>
            </a:r>
            <a:r>
              <a:rPr lang="zh-CN" altLang="en-US" sz="1200" b="1" dirty="0">
                <a:solidFill>
                  <a:srgbClr val="7030A0"/>
                </a:solidFill>
                <a:latin typeface="微软雅黑" panose="020B0503020204020204" pitchFamily="34" charset="-122"/>
                <a:ea typeface="微软雅黑" panose="020B0503020204020204" pitchFamily="34" charset="-122"/>
              </a:rPr>
              <a:t>到</a:t>
            </a:r>
            <a:r>
              <a:rPr lang="en-US" altLang="zh-CN" sz="1200" b="1" dirty="0">
                <a:solidFill>
                  <a:srgbClr val="7030A0"/>
                </a:solidFill>
                <a:latin typeface="微软雅黑" panose="020B0503020204020204" pitchFamily="34" charset="-122"/>
                <a:ea typeface="微软雅黑" panose="020B0503020204020204" pitchFamily="34" charset="-122"/>
              </a:rPr>
              <a:t>10ns</a:t>
            </a:r>
            <a:r>
              <a:rPr lang="zh-CN" altLang="en-US" sz="1200" b="1" dirty="0">
                <a:solidFill>
                  <a:srgbClr val="7030A0"/>
                </a:solidFill>
                <a:latin typeface="微软雅黑" panose="020B0503020204020204" pitchFamily="34" charset="-122"/>
                <a:ea typeface="微软雅黑" panose="020B0503020204020204" pitchFamily="34" charset="-122"/>
              </a:rPr>
              <a:t>时，</a:t>
            </a:r>
            <a:r>
              <a:rPr lang="en-US" altLang="zh-CN" sz="1200" b="1" dirty="0">
                <a:solidFill>
                  <a:srgbClr val="7030A0"/>
                </a:solidFill>
                <a:latin typeface="微软雅黑" panose="020B0503020204020204" pitchFamily="34" charset="-122"/>
                <a:ea typeface="微软雅黑" panose="020B0503020204020204" pitchFamily="34" charset="-122"/>
              </a:rPr>
              <a:t>1.2V</a:t>
            </a:r>
            <a:r>
              <a:rPr lang="zh-CN" altLang="en-US" sz="1200" b="1" dirty="0">
                <a:solidFill>
                  <a:srgbClr val="7030A0"/>
                </a:solidFill>
                <a:latin typeface="微软雅黑" panose="020B0503020204020204" pitchFamily="34" charset="-122"/>
                <a:ea typeface="微软雅黑" panose="020B0503020204020204" pitchFamily="34" charset="-122"/>
              </a:rPr>
              <a:t>到</a:t>
            </a:r>
            <a:r>
              <a:rPr lang="en-US" altLang="zh-CN" sz="1200" b="1" dirty="0">
                <a:solidFill>
                  <a:srgbClr val="7030A0"/>
                </a:solidFill>
                <a:latin typeface="微软雅黑" panose="020B0503020204020204" pitchFamily="34" charset="-122"/>
                <a:ea typeface="微软雅黑" panose="020B0503020204020204" pitchFamily="34" charset="-122"/>
              </a:rPr>
              <a:t>2,4V</a:t>
            </a:r>
            <a:r>
              <a:rPr lang="zh-CN" altLang="en-US" sz="1200" b="1" dirty="0">
                <a:solidFill>
                  <a:srgbClr val="7030A0"/>
                </a:solidFill>
                <a:latin typeface="微软雅黑" panose="020B0503020204020204" pitchFamily="34" charset="-122"/>
                <a:ea typeface="微软雅黑" panose="020B0503020204020204" pitchFamily="34" charset="-122"/>
              </a:rPr>
              <a:t>，脉冲越窄，噪声容限就越高。</a:t>
            </a:r>
          </a:p>
        </p:txBody>
      </p:sp>
      <p:sp>
        <p:nvSpPr>
          <p:cNvPr id="4" name="Slide Number Placeholder 3">
            <a:extLst>
              <a:ext uri="{FF2B5EF4-FFF2-40B4-BE49-F238E27FC236}">
                <a16:creationId xmlns:a16="http://schemas.microsoft.com/office/drawing/2014/main" id="{BF8E4ACD-53BA-07A3-EDD9-5405A8F98937}"/>
              </a:ext>
            </a:extLst>
          </p:cNvPr>
          <p:cNvSpPr>
            <a:spLocks noGrp="1"/>
          </p:cNvSpPr>
          <p:nvPr>
            <p:ph type="sldNum" sz="quarter" idx="5"/>
          </p:nvPr>
        </p:nvSpPr>
        <p:spPr/>
        <p:txBody>
          <a:bodyPr/>
          <a:lstStyle/>
          <a:p>
            <a:fld id="{97082410-8C6E-4C46-B4FF-5234FC727D3A}" type="slidenum">
              <a:rPr lang="zh-CN" altLang="en-US" smtClean="0"/>
              <a:t>111</a:t>
            </a:fld>
            <a:endParaRPr lang="zh-CN" altLang="en-US"/>
          </a:p>
        </p:txBody>
      </p:sp>
    </p:spTree>
    <p:extLst>
      <p:ext uri="{BB962C8B-B14F-4D97-AF65-F5344CB8AC3E}">
        <p14:creationId xmlns:p14="http://schemas.microsoft.com/office/powerpoint/2010/main" val="1769924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651A-3E01-2FCD-2988-5D43C1E6EE6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19389C7-F903-80F0-79C1-C9E925D981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BE5360F-9A74-53F4-5FC4-73882EB2D83C}"/>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5A063C95-91C8-6E63-0960-AE95AFC3CD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4284A54-4364-0246-863E-6178D5A3F1E1}"/>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7" name="Title 1">
            <a:extLst>
              <a:ext uri="{FF2B5EF4-FFF2-40B4-BE49-F238E27FC236}">
                <a16:creationId xmlns:a16="http://schemas.microsoft.com/office/drawing/2014/main" id="{74D4AC2B-B0A7-A647-5E56-425FCFCE7821}"/>
              </a:ext>
            </a:extLst>
          </p:cNvPr>
          <p:cNvSpPr txBox="1">
            <a:spLocks/>
          </p:cNvSpPr>
          <p:nvPr userDrawn="1"/>
        </p:nvSpPr>
        <p:spPr>
          <a:xfrm>
            <a:off x="1143000" y="841375"/>
            <a:ext cx="6858000" cy="1790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a:t>Click to edit Master title style</a:t>
            </a:r>
            <a:endParaRPr lang="zh-CN" altLang="en-US"/>
          </a:p>
        </p:txBody>
      </p:sp>
      <p:sp>
        <p:nvSpPr>
          <p:cNvPr id="8" name="Title 1">
            <a:extLst>
              <a:ext uri="{FF2B5EF4-FFF2-40B4-BE49-F238E27FC236}">
                <a16:creationId xmlns:a16="http://schemas.microsoft.com/office/drawing/2014/main" id="{FB5BE6CB-BB5C-38DF-1E36-C99AD9F9DA9F}"/>
              </a:ext>
            </a:extLst>
          </p:cNvPr>
          <p:cNvSpPr txBox="1">
            <a:spLocks/>
          </p:cNvSpPr>
          <p:nvPr userDrawn="1"/>
        </p:nvSpPr>
        <p:spPr>
          <a:xfrm>
            <a:off x="628650" y="274638"/>
            <a:ext cx="7886700" cy="993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Click to edit Master title style</a:t>
            </a:r>
            <a:endParaRPr lang="zh-CN" altLang="en-US"/>
          </a:p>
        </p:txBody>
      </p:sp>
      <p:pic>
        <p:nvPicPr>
          <p:cNvPr id="9" name="图片 50" descr="E:\常用信件\PPT模板\2023厦大ppt大赛素材-标志性事物\标志性建筑7.jpg标志性建筑7">
            <a:extLst>
              <a:ext uri="{FF2B5EF4-FFF2-40B4-BE49-F238E27FC236}">
                <a16:creationId xmlns:a16="http://schemas.microsoft.com/office/drawing/2014/main" id="{050D03C6-6C6D-373E-EE79-43EDECA8CD8B}"/>
              </a:ext>
            </a:extLst>
          </p:cNvPr>
          <p:cNvPicPr>
            <a:picLocks noChangeAspect="1"/>
          </p:cNvPicPr>
          <p:nvPr userDrawn="1"/>
        </p:nvPicPr>
        <p:blipFill rotWithShape="1">
          <a:blip r:embed="rId2"/>
          <a:srcRect t="13915" b="33302"/>
          <a:stretch>
            <a:fillRect/>
          </a:stretch>
        </p:blipFill>
        <p:spPr>
          <a:xfrm flipH="1">
            <a:off x="-1" y="-27622"/>
            <a:ext cx="12193865" cy="3456622"/>
          </a:xfrm>
          <a:prstGeom prst="rect">
            <a:avLst/>
          </a:prstGeom>
        </p:spPr>
      </p:pic>
      <p:pic>
        <p:nvPicPr>
          <p:cNvPr id="10" name="图片 1">
            <a:extLst>
              <a:ext uri="{FF2B5EF4-FFF2-40B4-BE49-F238E27FC236}">
                <a16:creationId xmlns:a16="http://schemas.microsoft.com/office/drawing/2014/main" id="{7A60E93E-28F0-87D3-CB09-34E48ECF756E}"/>
              </a:ext>
            </a:extLst>
          </p:cNvPr>
          <p:cNvPicPr>
            <a:picLocks noChangeAspect="1"/>
          </p:cNvPicPr>
          <p:nvPr userDrawn="1"/>
        </p:nvPicPr>
        <p:blipFill>
          <a:blip r:embed="rId3"/>
          <a:srcRect l="22529" t="16560" r="24548" b="12333"/>
          <a:stretch>
            <a:fillRect/>
          </a:stretch>
        </p:blipFill>
        <p:spPr>
          <a:xfrm>
            <a:off x="5105578" y="2503488"/>
            <a:ext cx="1850700" cy="1866072"/>
          </a:xfrm>
          <a:prstGeom prst="ellipse">
            <a:avLst/>
          </a:prstGeom>
        </p:spPr>
      </p:pic>
    </p:spTree>
    <p:extLst>
      <p:ext uri="{BB962C8B-B14F-4D97-AF65-F5344CB8AC3E}">
        <p14:creationId xmlns:p14="http://schemas.microsoft.com/office/powerpoint/2010/main" val="15635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5" y="3206"/>
            <a:ext cx="23859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2377440" y="14063"/>
            <a:ext cx="2385985"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科研工作</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706192" y="-5340"/>
            <a:ext cx="248580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5" name="矩形 41">
            <a:extLst>
              <a:ext uri="{FF2B5EF4-FFF2-40B4-BE49-F238E27FC236}">
                <a16:creationId xmlns:a16="http://schemas.microsoft.com/office/drawing/2014/main" id="{97D5C0F0-79DE-C043-0BC5-4E53DE7A9804}"/>
              </a:ext>
            </a:extLst>
          </p:cNvPr>
          <p:cNvSpPr/>
          <p:nvPr userDrawn="1"/>
        </p:nvSpPr>
        <p:spPr>
          <a:xfrm>
            <a:off x="4763425" y="14063"/>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教学工作</a:t>
            </a:r>
          </a:p>
        </p:txBody>
      </p:sp>
      <p:sp>
        <p:nvSpPr>
          <p:cNvPr id="16" name="矩形 41">
            <a:extLst>
              <a:ext uri="{FF2B5EF4-FFF2-40B4-BE49-F238E27FC236}">
                <a16:creationId xmlns:a16="http://schemas.microsoft.com/office/drawing/2014/main" id="{AFC04B73-6FF1-4A4A-8501-E765F80ED536}"/>
              </a:ext>
            </a:extLst>
          </p:cNvPr>
          <p:cNvSpPr/>
          <p:nvPr userDrawn="1"/>
        </p:nvSpPr>
        <p:spPr>
          <a:xfrm>
            <a:off x="7249233" y="2360"/>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公益服务</a:t>
            </a:r>
            <a:endParaRPr lang="zh-CN" altLang="en-US" sz="2000" dirty="0">
              <a:solidFill>
                <a:schemeClr val="tx1">
                  <a:lumMod val="50000"/>
                  <a:lumOff val="50000"/>
                </a:schemeClr>
              </a:solidFill>
            </a:endParaRPr>
          </a:p>
        </p:txBody>
      </p:sp>
    </p:spTree>
    <p:extLst>
      <p:ext uri="{BB962C8B-B14F-4D97-AF65-F5344CB8AC3E}">
        <p14:creationId xmlns:p14="http://schemas.microsoft.com/office/powerpoint/2010/main" val="2590063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5" y="3206"/>
            <a:ext cx="23859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2377440" y="14063"/>
            <a:ext cx="2385985"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科研工作</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706192" y="-5340"/>
            <a:ext cx="248580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5" name="矩形 41">
            <a:extLst>
              <a:ext uri="{FF2B5EF4-FFF2-40B4-BE49-F238E27FC236}">
                <a16:creationId xmlns:a16="http://schemas.microsoft.com/office/drawing/2014/main" id="{97D5C0F0-79DE-C043-0BC5-4E53DE7A9804}"/>
              </a:ext>
            </a:extLst>
          </p:cNvPr>
          <p:cNvSpPr/>
          <p:nvPr userDrawn="1"/>
        </p:nvSpPr>
        <p:spPr>
          <a:xfrm>
            <a:off x="4763425" y="14063"/>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教学工作</a:t>
            </a:r>
          </a:p>
        </p:txBody>
      </p:sp>
      <p:sp>
        <p:nvSpPr>
          <p:cNvPr id="16" name="矩形 41">
            <a:extLst>
              <a:ext uri="{FF2B5EF4-FFF2-40B4-BE49-F238E27FC236}">
                <a16:creationId xmlns:a16="http://schemas.microsoft.com/office/drawing/2014/main" id="{AFC04B73-6FF1-4A4A-8501-E765F80ED536}"/>
              </a:ext>
            </a:extLst>
          </p:cNvPr>
          <p:cNvSpPr/>
          <p:nvPr userDrawn="1"/>
        </p:nvSpPr>
        <p:spPr>
          <a:xfrm>
            <a:off x="7249233" y="2360"/>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公益服务</a:t>
            </a:r>
          </a:p>
        </p:txBody>
      </p:sp>
    </p:spTree>
    <p:extLst>
      <p:ext uri="{BB962C8B-B14F-4D97-AF65-F5344CB8AC3E}">
        <p14:creationId xmlns:p14="http://schemas.microsoft.com/office/powerpoint/2010/main" val="389800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5" y="3206"/>
            <a:ext cx="23859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2377440" y="14063"/>
            <a:ext cx="2385985"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科研工作</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706192" y="-5340"/>
            <a:ext cx="248580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5" name="矩形 41">
            <a:extLst>
              <a:ext uri="{FF2B5EF4-FFF2-40B4-BE49-F238E27FC236}">
                <a16:creationId xmlns:a16="http://schemas.microsoft.com/office/drawing/2014/main" id="{97D5C0F0-79DE-C043-0BC5-4E53DE7A9804}"/>
              </a:ext>
            </a:extLst>
          </p:cNvPr>
          <p:cNvSpPr/>
          <p:nvPr userDrawn="1"/>
        </p:nvSpPr>
        <p:spPr>
          <a:xfrm>
            <a:off x="4763425" y="14063"/>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教学工作</a:t>
            </a:r>
          </a:p>
        </p:txBody>
      </p:sp>
      <p:sp>
        <p:nvSpPr>
          <p:cNvPr id="16" name="矩形 41">
            <a:extLst>
              <a:ext uri="{FF2B5EF4-FFF2-40B4-BE49-F238E27FC236}">
                <a16:creationId xmlns:a16="http://schemas.microsoft.com/office/drawing/2014/main" id="{AFC04B73-6FF1-4A4A-8501-E765F80ED536}"/>
              </a:ext>
            </a:extLst>
          </p:cNvPr>
          <p:cNvSpPr/>
          <p:nvPr userDrawn="1"/>
        </p:nvSpPr>
        <p:spPr>
          <a:xfrm>
            <a:off x="7249233" y="2360"/>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公益服务</a:t>
            </a:r>
            <a:endParaRPr lang="zh-CN" altLang="en-US" sz="2000" dirty="0">
              <a:solidFill>
                <a:schemeClr val="tx1">
                  <a:lumMod val="50000"/>
                  <a:lumOff val="50000"/>
                </a:schemeClr>
              </a:solidFill>
            </a:endParaRPr>
          </a:p>
        </p:txBody>
      </p:sp>
    </p:spTree>
    <p:extLst>
      <p:ext uri="{BB962C8B-B14F-4D97-AF65-F5344CB8AC3E}">
        <p14:creationId xmlns:p14="http://schemas.microsoft.com/office/powerpoint/2010/main" val="136384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428A-375E-C0BF-5128-FC1E9FD906B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CDE2586-AF83-D704-9487-1833093E790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708AE5-69C5-56C6-BE43-75DEA2DDF81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D9AF4EF-B1AB-8F4F-61B3-DAC95FB15A46}"/>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6" name="Footer Placeholder 5">
            <a:extLst>
              <a:ext uri="{FF2B5EF4-FFF2-40B4-BE49-F238E27FC236}">
                <a16:creationId xmlns:a16="http://schemas.microsoft.com/office/drawing/2014/main" id="{E2648641-4078-FE08-611C-990D98AD654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28C817A-4D19-9162-B180-9D9A831195BA}"/>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9" name="矩形 41">
            <a:extLst>
              <a:ext uri="{FF2B5EF4-FFF2-40B4-BE49-F238E27FC236}">
                <a16:creationId xmlns:a16="http://schemas.microsoft.com/office/drawing/2014/main" id="{458DC378-9A5C-C440-9CDF-1F4097B09020}"/>
              </a:ext>
            </a:extLst>
          </p:cNvPr>
          <p:cNvSpPr/>
          <p:nvPr userDrawn="1"/>
        </p:nvSpPr>
        <p:spPr>
          <a:xfrm>
            <a:off x="0" y="0"/>
            <a:ext cx="307313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10" name="矩形 41">
            <a:extLst>
              <a:ext uri="{FF2B5EF4-FFF2-40B4-BE49-F238E27FC236}">
                <a16:creationId xmlns:a16="http://schemas.microsoft.com/office/drawing/2014/main" id="{4E45D3ED-C0D1-C274-B768-2C606BB23A70}"/>
              </a:ext>
            </a:extLst>
          </p:cNvPr>
          <p:cNvSpPr/>
          <p:nvPr userDrawn="1"/>
        </p:nvSpPr>
        <p:spPr>
          <a:xfrm>
            <a:off x="9169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079C632E-089E-4249-36D0-3E3C0C416F65}"/>
              </a:ext>
            </a:extLst>
          </p:cNvPr>
          <p:cNvSpPr/>
          <p:nvPr userDrawn="1"/>
        </p:nvSpPr>
        <p:spPr>
          <a:xfrm>
            <a:off x="3073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p>
        </p:txBody>
      </p:sp>
      <p:sp>
        <p:nvSpPr>
          <p:cNvPr id="12" name="矩形 41">
            <a:extLst>
              <a:ext uri="{FF2B5EF4-FFF2-40B4-BE49-F238E27FC236}">
                <a16:creationId xmlns:a16="http://schemas.microsoft.com/office/drawing/2014/main" id="{3C9BCA5D-CC1F-C6F1-57C2-43EFA1AB45D0}"/>
              </a:ext>
            </a:extLst>
          </p:cNvPr>
          <p:cNvSpPr/>
          <p:nvPr userDrawn="1"/>
        </p:nvSpPr>
        <p:spPr>
          <a:xfrm>
            <a:off x="6096000" y="0"/>
            <a:ext cx="3048000"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特色成果总结</a:t>
            </a:r>
            <a:endParaRPr lang="en-US" altLang="zh-CN"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45050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D53C-B711-67D3-6AC7-41B1F2B9956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A28F837-A59E-D069-ED99-D95E275351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7251634-9254-07EA-6F62-25C8A5EB0D9A}"/>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0668DD12-B819-701C-C488-7DE3F65068A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F49ACD-1DE0-58DD-3BD4-6E5F0834F966}"/>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A7D20A6F-134B-2715-ED9B-C0C75E58E949}"/>
              </a:ext>
            </a:extLst>
          </p:cNvPr>
          <p:cNvSpPr/>
          <p:nvPr userDrawn="1"/>
        </p:nvSpPr>
        <p:spPr>
          <a:xfrm>
            <a:off x="-1" y="0"/>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DFBB891-346D-F53A-08B6-A1BCD9DFD5E9}"/>
              </a:ext>
            </a:extLst>
          </p:cNvPr>
          <p:cNvSpPr/>
          <p:nvPr userDrawn="1"/>
        </p:nvSpPr>
        <p:spPr>
          <a:xfrm>
            <a:off x="6096000" y="13493"/>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0" name="矩形 41">
            <a:extLst>
              <a:ext uri="{FF2B5EF4-FFF2-40B4-BE49-F238E27FC236}">
                <a16:creationId xmlns:a16="http://schemas.microsoft.com/office/drawing/2014/main" id="{6165D293-3BEE-19B3-304F-44DD5AED3A86}"/>
              </a:ext>
            </a:extLst>
          </p:cNvPr>
          <p:cNvSpPr/>
          <p:nvPr userDrawn="1"/>
        </p:nvSpPr>
        <p:spPr>
          <a:xfrm>
            <a:off x="9178566" y="0"/>
            <a:ext cx="3013434"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9ABD04C5-9253-0AAC-2952-3056EF106025}"/>
              </a:ext>
            </a:extLst>
          </p:cNvPr>
          <p:cNvSpPr/>
          <p:nvPr userDrawn="1"/>
        </p:nvSpPr>
        <p:spPr>
          <a:xfrm>
            <a:off x="3082564" y="-1"/>
            <a:ext cx="3013435"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公益工作业绩</a:t>
            </a:r>
          </a:p>
        </p:txBody>
      </p:sp>
    </p:spTree>
    <p:extLst>
      <p:ext uri="{BB962C8B-B14F-4D97-AF65-F5344CB8AC3E}">
        <p14:creationId xmlns:p14="http://schemas.microsoft.com/office/powerpoint/2010/main" val="2993961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428A-375E-C0BF-5128-FC1E9FD906B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CDE2586-AF83-D704-9487-1833093E790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708AE5-69C5-56C6-BE43-75DEA2DDF81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D9AF4EF-B1AB-8F4F-61B3-DAC95FB15A46}"/>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6" name="Footer Placeholder 5">
            <a:extLst>
              <a:ext uri="{FF2B5EF4-FFF2-40B4-BE49-F238E27FC236}">
                <a16:creationId xmlns:a16="http://schemas.microsoft.com/office/drawing/2014/main" id="{E2648641-4078-FE08-611C-990D98AD654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28C817A-4D19-9162-B180-9D9A831195BA}"/>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9" name="矩形 41">
            <a:extLst>
              <a:ext uri="{FF2B5EF4-FFF2-40B4-BE49-F238E27FC236}">
                <a16:creationId xmlns:a16="http://schemas.microsoft.com/office/drawing/2014/main" id="{458DC378-9A5C-C440-9CDF-1F4097B09020}"/>
              </a:ext>
            </a:extLst>
          </p:cNvPr>
          <p:cNvSpPr/>
          <p:nvPr userDrawn="1"/>
        </p:nvSpPr>
        <p:spPr>
          <a:xfrm>
            <a:off x="0" y="0"/>
            <a:ext cx="307313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10" name="矩形 41">
            <a:extLst>
              <a:ext uri="{FF2B5EF4-FFF2-40B4-BE49-F238E27FC236}">
                <a16:creationId xmlns:a16="http://schemas.microsoft.com/office/drawing/2014/main" id="{4E45D3ED-C0D1-C274-B768-2C606BB23A70}"/>
              </a:ext>
            </a:extLst>
          </p:cNvPr>
          <p:cNvSpPr/>
          <p:nvPr userDrawn="1"/>
        </p:nvSpPr>
        <p:spPr>
          <a:xfrm>
            <a:off x="9169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079C632E-089E-4249-36D0-3E3C0C416F65}"/>
              </a:ext>
            </a:extLst>
          </p:cNvPr>
          <p:cNvSpPr/>
          <p:nvPr userDrawn="1"/>
        </p:nvSpPr>
        <p:spPr>
          <a:xfrm>
            <a:off x="3073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p>
        </p:txBody>
      </p:sp>
      <p:sp>
        <p:nvSpPr>
          <p:cNvPr id="12" name="矩形 41">
            <a:extLst>
              <a:ext uri="{FF2B5EF4-FFF2-40B4-BE49-F238E27FC236}">
                <a16:creationId xmlns:a16="http://schemas.microsoft.com/office/drawing/2014/main" id="{3C9BCA5D-CC1F-C6F1-57C2-43EFA1AB45D0}"/>
              </a:ext>
            </a:extLst>
          </p:cNvPr>
          <p:cNvSpPr/>
          <p:nvPr userDrawn="1"/>
        </p:nvSpPr>
        <p:spPr>
          <a:xfrm>
            <a:off x="6096000" y="0"/>
            <a:ext cx="3048000"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教学代表性成果及其贡献</a:t>
            </a:r>
          </a:p>
        </p:txBody>
      </p:sp>
    </p:spTree>
    <p:extLst>
      <p:ext uri="{BB962C8B-B14F-4D97-AF65-F5344CB8AC3E}">
        <p14:creationId xmlns:p14="http://schemas.microsoft.com/office/powerpoint/2010/main" val="899518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D53C-B711-67D3-6AC7-41B1F2B9956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A28F837-A59E-D069-ED99-D95E275351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7251634-9254-07EA-6F62-25C8A5EB0D9A}"/>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0668DD12-B819-701C-C488-7DE3F65068A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F49ACD-1DE0-58DD-3BD4-6E5F0834F966}"/>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A7D20A6F-134B-2715-ED9B-C0C75E58E949}"/>
              </a:ext>
            </a:extLst>
          </p:cNvPr>
          <p:cNvSpPr/>
          <p:nvPr userDrawn="1"/>
        </p:nvSpPr>
        <p:spPr>
          <a:xfrm>
            <a:off x="-1" y="0"/>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DFBB891-346D-F53A-08B6-A1BCD9DFD5E9}"/>
              </a:ext>
            </a:extLst>
          </p:cNvPr>
          <p:cNvSpPr/>
          <p:nvPr userDrawn="1"/>
        </p:nvSpPr>
        <p:spPr>
          <a:xfrm>
            <a:off x="6096000" y="13493"/>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0" name="矩形 41">
            <a:extLst>
              <a:ext uri="{FF2B5EF4-FFF2-40B4-BE49-F238E27FC236}">
                <a16:creationId xmlns:a16="http://schemas.microsoft.com/office/drawing/2014/main" id="{6165D293-3BEE-19B3-304F-44DD5AED3A86}"/>
              </a:ext>
            </a:extLst>
          </p:cNvPr>
          <p:cNvSpPr/>
          <p:nvPr userDrawn="1"/>
        </p:nvSpPr>
        <p:spPr>
          <a:xfrm>
            <a:off x="9178566" y="0"/>
            <a:ext cx="3013434"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9ABD04C5-9253-0AAC-2952-3056EF106025}"/>
              </a:ext>
            </a:extLst>
          </p:cNvPr>
          <p:cNvSpPr/>
          <p:nvPr userDrawn="1"/>
        </p:nvSpPr>
        <p:spPr>
          <a:xfrm>
            <a:off x="3082564" y="-1"/>
            <a:ext cx="3013435"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教学工作业绩</a:t>
            </a:r>
          </a:p>
        </p:txBody>
      </p:sp>
    </p:spTree>
    <p:extLst>
      <p:ext uri="{BB962C8B-B14F-4D97-AF65-F5344CB8AC3E}">
        <p14:creationId xmlns:p14="http://schemas.microsoft.com/office/powerpoint/2010/main" val="157310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428A-375E-C0BF-5128-FC1E9FD906B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CDE2586-AF83-D704-9487-1833093E790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708AE5-69C5-56C6-BE43-75DEA2DDF81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D9AF4EF-B1AB-8F4F-61B3-DAC95FB15A46}"/>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6" name="Footer Placeholder 5">
            <a:extLst>
              <a:ext uri="{FF2B5EF4-FFF2-40B4-BE49-F238E27FC236}">
                <a16:creationId xmlns:a16="http://schemas.microsoft.com/office/drawing/2014/main" id="{E2648641-4078-FE08-611C-990D98AD654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28C817A-4D19-9162-B180-9D9A831195BA}"/>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9" name="矩形 41">
            <a:extLst>
              <a:ext uri="{FF2B5EF4-FFF2-40B4-BE49-F238E27FC236}">
                <a16:creationId xmlns:a16="http://schemas.microsoft.com/office/drawing/2014/main" id="{458DC378-9A5C-C440-9CDF-1F4097B09020}"/>
              </a:ext>
            </a:extLst>
          </p:cNvPr>
          <p:cNvSpPr/>
          <p:nvPr userDrawn="1"/>
        </p:nvSpPr>
        <p:spPr>
          <a:xfrm>
            <a:off x="0" y="0"/>
            <a:ext cx="307313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10" name="矩形 41">
            <a:extLst>
              <a:ext uri="{FF2B5EF4-FFF2-40B4-BE49-F238E27FC236}">
                <a16:creationId xmlns:a16="http://schemas.microsoft.com/office/drawing/2014/main" id="{4E45D3ED-C0D1-C274-B768-2C606BB23A70}"/>
              </a:ext>
            </a:extLst>
          </p:cNvPr>
          <p:cNvSpPr/>
          <p:nvPr userDrawn="1"/>
        </p:nvSpPr>
        <p:spPr>
          <a:xfrm>
            <a:off x="9169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079C632E-089E-4249-36D0-3E3C0C416F65}"/>
              </a:ext>
            </a:extLst>
          </p:cNvPr>
          <p:cNvSpPr/>
          <p:nvPr userDrawn="1"/>
        </p:nvSpPr>
        <p:spPr>
          <a:xfrm>
            <a:off x="3073138" y="0"/>
            <a:ext cx="3022862"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p>
        </p:txBody>
      </p:sp>
      <p:sp>
        <p:nvSpPr>
          <p:cNvPr id="12" name="矩形 41">
            <a:extLst>
              <a:ext uri="{FF2B5EF4-FFF2-40B4-BE49-F238E27FC236}">
                <a16:creationId xmlns:a16="http://schemas.microsoft.com/office/drawing/2014/main" id="{3C9BCA5D-CC1F-C6F1-57C2-43EFA1AB45D0}"/>
              </a:ext>
            </a:extLst>
          </p:cNvPr>
          <p:cNvSpPr/>
          <p:nvPr userDrawn="1"/>
        </p:nvSpPr>
        <p:spPr>
          <a:xfrm>
            <a:off x="6096000" y="0"/>
            <a:ext cx="3048000"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科研代表性成果及其贡献</a:t>
            </a:r>
          </a:p>
        </p:txBody>
      </p:sp>
    </p:spTree>
    <p:extLst>
      <p:ext uri="{BB962C8B-B14F-4D97-AF65-F5344CB8AC3E}">
        <p14:creationId xmlns:p14="http://schemas.microsoft.com/office/powerpoint/2010/main" val="217755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D53C-B711-67D3-6AC7-41B1F2B9956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A28F837-A59E-D069-ED99-D95E275351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7251634-9254-07EA-6F62-25C8A5EB0D9A}"/>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0668DD12-B819-701C-C488-7DE3F65068A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F49ACD-1DE0-58DD-3BD4-6E5F0834F966}"/>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A7D20A6F-134B-2715-ED9B-C0C75E58E949}"/>
              </a:ext>
            </a:extLst>
          </p:cNvPr>
          <p:cNvSpPr/>
          <p:nvPr userDrawn="1"/>
        </p:nvSpPr>
        <p:spPr>
          <a:xfrm>
            <a:off x="-1" y="0"/>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DFBB891-346D-F53A-08B6-A1BCD9DFD5E9}"/>
              </a:ext>
            </a:extLst>
          </p:cNvPr>
          <p:cNvSpPr/>
          <p:nvPr userDrawn="1"/>
        </p:nvSpPr>
        <p:spPr>
          <a:xfrm>
            <a:off x="6096000" y="13493"/>
            <a:ext cx="308256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0" name="矩形 41">
            <a:extLst>
              <a:ext uri="{FF2B5EF4-FFF2-40B4-BE49-F238E27FC236}">
                <a16:creationId xmlns:a16="http://schemas.microsoft.com/office/drawing/2014/main" id="{6165D293-3BEE-19B3-304F-44DD5AED3A86}"/>
              </a:ext>
            </a:extLst>
          </p:cNvPr>
          <p:cNvSpPr/>
          <p:nvPr userDrawn="1"/>
        </p:nvSpPr>
        <p:spPr>
          <a:xfrm>
            <a:off x="9178566" y="0"/>
            <a:ext cx="3013434"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1" name="矩形 41">
            <a:extLst>
              <a:ext uri="{FF2B5EF4-FFF2-40B4-BE49-F238E27FC236}">
                <a16:creationId xmlns:a16="http://schemas.microsoft.com/office/drawing/2014/main" id="{9ABD04C5-9253-0AAC-2952-3056EF106025}"/>
              </a:ext>
            </a:extLst>
          </p:cNvPr>
          <p:cNvSpPr/>
          <p:nvPr userDrawn="1"/>
        </p:nvSpPr>
        <p:spPr>
          <a:xfrm>
            <a:off x="3082564" y="-1"/>
            <a:ext cx="3013435"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科研工作业绩</a:t>
            </a:r>
          </a:p>
        </p:txBody>
      </p:sp>
    </p:spTree>
    <p:extLst>
      <p:ext uri="{BB962C8B-B14F-4D97-AF65-F5344CB8AC3E}">
        <p14:creationId xmlns:p14="http://schemas.microsoft.com/office/powerpoint/2010/main" val="489177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6" y="3206"/>
            <a:ext cx="3047071"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3048930" y="-6185"/>
            <a:ext cx="3047070"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endParaRPr lang="zh-CN" altLang="en-US" sz="2000" dirty="0">
              <a:solidFill>
                <a:schemeClr val="tx1">
                  <a:lumMod val="50000"/>
                  <a:lumOff val="50000"/>
                </a:schemeClr>
              </a:solidFill>
            </a:endParaRPr>
          </a:p>
        </p:txBody>
      </p:sp>
      <p:sp>
        <p:nvSpPr>
          <p:cNvPr id="10" name="矩形 41">
            <a:extLst>
              <a:ext uri="{FF2B5EF4-FFF2-40B4-BE49-F238E27FC236}">
                <a16:creationId xmlns:a16="http://schemas.microsoft.com/office/drawing/2014/main" id="{89F25AC5-6177-F7A2-4D0B-1CE2D6E30EBD}"/>
              </a:ext>
            </a:extLst>
          </p:cNvPr>
          <p:cNvSpPr/>
          <p:nvPr userDrawn="1"/>
        </p:nvSpPr>
        <p:spPr>
          <a:xfrm>
            <a:off x="6096977" y="-6185"/>
            <a:ext cx="3047069"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139232" y="1552"/>
            <a:ext cx="305753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Tree>
    <p:extLst>
      <p:ext uri="{BB962C8B-B14F-4D97-AF65-F5344CB8AC3E}">
        <p14:creationId xmlns:p14="http://schemas.microsoft.com/office/powerpoint/2010/main" val="1410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556877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5FE6-36D7-D769-717C-DB6B7C5A323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55453F9-894D-4FA5-D51C-BC70CD6A4D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A227B18B-5F8E-862A-B6BB-0381F008BADE}"/>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BE02638-7FAF-21DD-9B7A-66C224BA8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6D54DBA-FAB5-23D2-85D3-7D1D5C2D40A0}"/>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A65A23-6E88-8645-E975-C3D4EBCD8AE2}"/>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8" name="Footer Placeholder 7">
            <a:extLst>
              <a:ext uri="{FF2B5EF4-FFF2-40B4-BE49-F238E27FC236}">
                <a16:creationId xmlns:a16="http://schemas.microsoft.com/office/drawing/2014/main" id="{518175D5-7054-6E3A-D0CF-B09E11991E25}"/>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2EDA1A6-7D00-1545-6372-095192B96E1D}"/>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11" name="矩形 41">
            <a:extLst>
              <a:ext uri="{FF2B5EF4-FFF2-40B4-BE49-F238E27FC236}">
                <a16:creationId xmlns:a16="http://schemas.microsoft.com/office/drawing/2014/main" id="{CEEDA585-1239-9FA2-BA3C-F19AC3B2FDCB}"/>
              </a:ext>
            </a:extLst>
          </p:cNvPr>
          <p:cNvSpPr/>
          <p:nvPr userDrawn="1"/>
        </p:nvSpPr>
        <p:spPr>
          <a:xfrm>
            <a:off x="-1" y="1228"/>
            <a:ext cx="30542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12" name="矩形 41">
            <a:extLst>
              <a:ext uri="{FF2B5EF4-FFF2-40B4-BE49-F238E27FC236}">
                <a16:creationId xmlns:a16="http://schemas.microsoft.com/office/drawing/2014/main" id="{C28DA37A-7EE4-E171-4684-9AAD1C084718}"/>
              </a:ext>
            </a:extLst>
          </p:cNvPr>
          <p:cNvSpPr/>
          <p:nvPr userDrawn="1"/>
        </p:nvSpPr>
        <p:spPr>
          <a:xfrm>
            <a:off x="3054284" y="-1883"/>
            <a:ext cx="304171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p>
        </p:txBody>
      </p:sp>
      <p:sp>
        <p:nvSpPr>
          <p:cNvPr id="13" name="矩形 41">
            <a:extLst>
              <a:ext uri="{FF2B5EF4-FFF2-40B4-BE49-F238E27FC236}">
                <a16:creationId xmlns:a16="http://schemas.microsoft.com/office/drawing/2014/main" id="{074AEE55-0C1B-CA84-387E-95FFDD19D3EA}"/>
              </a:ext>
            </a:extLst>
          </p:cNvPr>
          <p:cNvSpPr/>
          <p:nvPr userDrawn="1"/>
        </p:nvSpPr>
        <p:spPr>
          <a:xfrm>
            <a:off x="6108568" y="0"/>
            <a:ext cx="3029149"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4" name="矩形 41">
            <a:extLst>
              <a:ext uri="{FF2B5EF4-FFF2-40B4-BE49-F238E27FC236}">
                <a16:creationId xmlns:a16="http://schemas.microsoft.com/office/drawing/2014/main" id="{852E59CF-D356-39C9-960C-3576B301B403}"/>
              </a:ext>
            </a:extLst>
          </p:cNvPr>
          <p:cNvSpPr/>
          <p:nvPr userDrawn="1"/>
        </p:nvSpPr>
        <p:spPr>
          <a:xfrm>
            <a:off x="9150284" y="0"/>
            <a:ext cx="3029148"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Tree>
    <p:extLst>
      <p:ext uri="{BB962C8B-B14F-4D97-AF65-F5344CB8AC3E}">
        <p14:creationId xmlns:p14="http://schemas.microsoft.com/office/powerpoint/2010/main" val="281328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6" y="3206"/>
            <a:ext cx="3047071" cy="47105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kern="1200"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3048930" y="-6185"/>
            <a:ext cx="3047070"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工作业绩</a:t>
            </a:r>
            <a:endParaRPr lang="zh-CN" altLang="en-US" sz="2000" dirty="0">
              <a:solidFill>
                <a:schemeClr val="tx1">
                  <a:lumMod val="50000"/>
                  <a:lumOff val="50000"/>
                </a:schemeClr>
              </a:solidFill>
            </a:endParaRPr>
          </a:p>
        </p:txBody>
      </p:sp>
      <p:sp>
        <p:nvSpPr>
          <p:cNvPr id="10" name="矩形 41">
            <a:extLst>
              <a:ext uri="{FF2B5EF4-FFF2-40B4-BE49-F238E27FC236}">
                <a16:creationId xmlns:a16="http://schemas.microsoft.com/office/drawing/2014/main" id="{89F25AC5-6177-F7A2-4D0B-1CE2D6E30EBD}"/>
              </a:ext>
            </a:extLst>
          </p:cNvPr>
          <p:cNvSpPr/>
          <p:nvPr userDrawn="1"/>
        </p:nvSpPr>
        <p:spPr>
          <a:xfrm>
            <a:off x="6096977" y="-6185"/>
            <a:ext cx="3047069"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代表性成果及其贡献</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139232" y="1552"/>
            <a:ext cx="3057536"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Tree>
    <p:extLst>
      <p:ext uri="{BB962C8B-B14F-4D97-AF65-F5344CB8AC3E}">
        <p14:creationId xmlns:p14="http://schemas.microsoft.com/office/powerpoint/2010/main" val="2231736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EF01C-A2D7-E89D-385D-6E1702BF175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24B7E88-ECC5-00E2-1C51-60A029D64B19}"/>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B9C3FD-462B-457F-C979-AFC39284B205}"/>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CC997D54-1B93-D171-A733-FC00110665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647504B-577C-95FC-7769-854DBA868F7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2489877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a:xfrm>
            <a:off x="1676400" y="1377998"/>
            <a:ext cx="10515600" cy="1325563"/>
          </a:xfrm>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59516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132285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408855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5" y="3206"/>
            <a:ext cx="23859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2377440" y="14063"/>
            <a:ext cx="2385985"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科研工作</a:t>
            </a:r>
          </a:p>
        </p:txBody>
      </p:sp>
      <p:sp>
        <p:nvSpPr>
          <p:cNvPr id="11" name="矩形 41">
            <a:extLst>
              <a:ext uri="{FF2B5EF4-FFF2-40B4-BE49-F238E27FC236}">
                <a16:creationId xmlns:a16="http://schemas.microsoft.com/office/drawing/2014/main" id="{8E3CF512-294C-37BF-733D-A1B827A2ECBC}"/>
              </a:ext>
            </a:extLst>
          </p:cNvPr>
          <p:cNvSpPr/>
          <p:nvPr userDrawn="1"/>
        </p:nvSpPr>
        <p:spPr>
          <a:xfrm>
            <a:off x="9706192" y="-5340"/>
            <a:ext cx="248580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5" name="矩形 41">
            <a:extLst>
              <a:ext uri="{FF2B5EF4-FFF2-40B4-BE49-F238E27FC236}">
                <a16:creationId xmlns:a16="http://schemas.microsoft.com/office/drawing/2014/main" id="{97D5C0F0-79DE-C043-0BC5-4E53DE7A9804}"/>
              </a:ext>
            </a:extLst>
          </p:cNvPr>
          <p:cNvSpPr/>
          <p:nvPr userDrawn="1"/>
        </p:nvSpPr>
        <p:spPr>
          <a:xfrm>
            <a:off x="4763425" y="14063"/>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教学工作</a:t>
            </a:r>
          </a:p>
        </p:txBody>
      </p:sp>
      <p:sp>
        <p:nvSpPr>
          <p:cNvPr id="16" name="矩形 41">
            <a:extLst>
              <a:ext uri="{FF2B5EF4-FFF2-40B4-BE49-F238E27FC236}">
                <a16:creationId xmlns:a16="http://schemas.microsoft.com/office/drawing/2014/main" id="{AFC04B73-6FF1-4A4A-8501-E765F80ED536}"/>
              </a:ext>
            </a:extLst>
          </p:cNvPr>
          <p:cNvSpPr/>
          <p:nvPr userDrawn="1"/>
        </p:nvSpPr>
        <p:spPr>
          <a:xfrm>
            <a:off x="7249233" y="2360"/>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公益服务</a:t>
            </a:r>
            <a:endParaRPr lang="zh-CN" altLang="en-US" sz="2000" dirty="0">
              <a:solidFill>
                <a:schemeClr val="tx1">
                  <a:lumMod val="50000"/>
                  <a:lumOff val="50000"/>
                </a:schemeClr>
              </a:solidFill>
            </a:endParaRPr>
          </a:p>
        </p:txBody>
      </p:sp>
    </p:spTree>
    <p:extLst>
      <p:ext uri="{BB962C8B-B14F-4D97-AF65-F5344CB8AC3E}">
        <p14:creationId xmlns:p14="http://schemas.microsoft.com/office/powerpoint/2010/main" val="49421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485815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Tree>
    <p:extLst>
      <p:ext uri="{BB962C8B-B14F-4D97-AF65-F5344CB8AC3E}">
        <p14:creationId xmlns:p14="http://schemas.microsoft.com/office/powerpoint/2010/main" val="17697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670-A36C-E5F9-6E32-473E5553434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2F3B4DD8-82F1-0CA5-1AB8-04966E10764D}"/>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9572207-7E9A-69A1-65C2-F8E865C7EE20}"/>
              </a:ext>
            </a:extLst>
          </p:cNvPr>
          <p:cNvSpPr>
            <a:spLocks noGrp="1"/>
          </p:cNvSpPr>
          <p:nvPr>
            <p:ph type="dt" sz="half" idx="10"/>
          </p:nvPr>
        </p:nvSpPr>
        <p:spPr/>
        <p:txBody>
          <a:body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F593AA8D-BCEA-3228-6AEE-D54FED897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3A6A47-404D-59E9-B050-0A4F5631C49C}"/>
              </a:ext>
            </a:extLst>
          </p:cNvPr>
          <p:cNvSpPr>
            <a:spLocks noGrp="1"/>
          </p:cNvSpPr>
          <p:nvPr>
            <p:ph type="sldNum" sz="quarter" idx="12"/>
          </p:nvPr>
        </p:nvSpPr>
        <p:spPr/>
        <p:txBody>
          <a:bodyPr/>
          <a:lstStyle/>
          <a:p>
            <a:fld id="{5C8785AD-7378-45E3-9932-26E6DD970392}" type="slidenum">
              <a:rPr lang="zh-CN" altLang="en-US" smtClean="0"/>
              <a:t>‹#›</a:t>
            </a:fld>
            <a:endParaRPr lang="zh-CN" altLang="en-US"/>
          </a:p>
        </p:txBody>
      </p:sp>
      <p:sp>
        <p:nvSpPr>
          <p:cNvPr id="8" name="矩形 41">
            <a:extLst>
              <a:ext uri="{FF2B5EF4-FFF2-40B4-BE49-F238E27FC236}">
                <a16:creationId xmlns:a16="http://schemas.microsoft.com/office/drawing/2014/main" id="{B10C055C-DEBC-DDA9-E8B8-A8AB17AAFF37}"/>
              </a:ext>
            </a:extLst>
          </p:cNvPr>
          <p:cNvSpPr/>
          <p:nvPr userDrawn="1"/>
        </p:nvSpPr>
        <p:spPr>
          <a:xfrm>
            <a:off x="-8545" y="3206"/>
            <a:ext cx="2385985"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基本信息</a:t>
            </a:r>
          </a:p>
        </p:txBody>
      </p:sp>
      <p:sp>
        <p:nvSpPr>
          <p:cNvPr id="9" name="矩形 41">
            <a:extLst>
              <a:ext uri="{FF2B5EF4-FFF2-40B4-BE49-F238E27FC236}">
                <a16:creationId xmlns:a16="http://schemas.microsoft.com/office/drawing/2014/main" id="{284DB5EB-ED11-2216-134E-61A69386A072}"/>
              </a:ext>
            </a:extLst>
          </p:cNvPr>
          <p:cNvSpPr/>
          <p:nvPr userDrawn="1"/>
        </p:nvSpPr>
        <p:spPr>
          <a:xfrm>
            <a:off x="2377440" y="14063"/>
            <a:ext cx="2385985"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科研工作</a:t>
            </a:r>
            <a:endParaRPr lang="zh-CN" altLang="en-US" sz="2000" dirty="0">
              <a:solidFill>
                <a:schemeClr val="bg1"/>
              </a:solidFill>
            </a:endParaRPr>
          </a:p>
        </p:txBody>
      </p:sp>
      <p:sp>
        <p:nvSpPr>
          <p:cNvPr id="11" name="矩形 41">
            <a:extLst>
              <a:ext uri="{FF2B5EF4-FFF2-40B4-BE49-F238E27FC236}">
                <a16:creationId xmlns:a16="http://schemas.microsoft.com/office/drawing/2014/main" id="{8E3CF512-294C-37BF-733D-A1B827A2ECBC}"/>
              </a:ext>
            </a:extLst>
          </p:cNvPr>
          <p:cNvSpPr/>
          <p:nvPr userDrawn="1"/>
        </p:nvSpPr>
        <p:spPr>
          <a:xfrm>
            <a:off x="9706192" y="-5340"/>
            <a:ext cx="2485808" cy="47105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algn="ctr" defTabSz="342900" rtl="0" eaLnBrk="1" fontAlgn="auto" latinLnBrk="0" hangingPunct="1">
              <a:spcBef>
                <a:spcPts val="0"/>
              </a:spcBef>
              <a:spcAft>
                <a:spcPts val="0"/>
              </a:spcAft>
              <a:defRPr/>
            </a:pPr>
            <a:r>
              <a:rPr lang="zh-CN" altLang="en-US" sz="2000" b="1" kern="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下一步工作设想</a:t>
            </a:r>
          </a:p>
        </p:txBody>
      </p:sp>
      <p:sp>
        <p:nvSpPr>
          <p:cNvPr id="15" name="矩形 41">
            <a:extLst>
              <a:ext uri="{FF2B5EF4-FFF2-40B4-BE49-F238E27FC236}">
                <a16:creationId xmlns:a16="http://schemas.microsoft.com/office/drawing/2014/main" id="{97D5C0F0-79DE-C043-0BC5-4E53DE7A9804}"/>
              </a:ext>
            </a:extLst>
          </p:cNvPr>
          <p:cNvSpPr/>
          <p:nvPr userDrawn="1"/>
        </p:nvSpPr>
        <p:spPr>
          <a:xfrm>
            <a:off x="4763425" y="14063"/>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教学工作</a:t>
            </a:r>
            <a:endParaRPr lang="zh-CN" altLang="en-US" sz="2000" dirty="0">
              <a:solidFill>
                <a:schemeClr val="tx1">
                  <a:lumMod val="50000"/>
                  <a:lumOff val="50000"/>
                </a:schemeClr>
              </a:solidFill>
            </a:endParaRPr>
          </a:p>
        </p:txBody>
      </p:sp>
      <p:sp>
        <p:nvSpPr>
          <p:cNvPr id="16" name="矩形 41">
            <a:extLst>
              <a:ext uri="{FF2B5EF4-FFF2-40B4-BE49-F238E27FC236}">
                <a16:creationId xmlns:a16="http://schemas.microsoft.com/office/drawing/2014/main" id="{AFC04B73-6FF1-4A4A-8501-E765F80ED536}"/>
              </a:ext>
            </a:extLst>
          </p:cNvPr>
          <p:cNvSpPr/>
          <p:nvPr userDrawn="1"/>
        </p:nvSpPr>
        <p:spPr>
          <a:xfrm>
            <a:off x="7249233" y="2360"/>
            <a:ext cx="2485808"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公益服务</a:t>
            </a:r>
            <a:endParaRPr lang="zh-CN" altLang="en-US" sz="2000" dirty="0">
              <a:solidFill>
                <a:schemeClr val="tx1">
                  <a:lumMod val="50000"/>
                  <a:lumOff val="50000"/>
                </a:schemeClr>
              </a:solidFill>
            </a:endParaRPr>
          </a:p>
        </p:txBody>
      </p:sp>
    </p:spTree>
    <p:extLst>
      <p:ext uri="{BB962C8B-B14F-4D97-AF65-F5344CB8AC3E}">
        <p14:creationId xmlns:p14="http://schemas.microsoft.com/office/powerpoint/2010/main" val="58061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E4C6-E5DE-579B-7E13-7DA203371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80BDA9A-D5F2-F8E8-C3FD-8535466DE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C9E0435-CA6D-FF28-D102-52CFA5BC8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2BD80-30D9-43C2-9F97-FD96B66F86D1}" type="datetimeFigureOut">
              <a:rPr lang="zh-CN" altLang="en-US" smtClean="0"/>
              <a:t>2025/5/27</a:t>
            </a:fld>
            <a:endParaRPr lang="zh-CN" altLang="en-US"/>
          </a:p>
        </p:txBody>
      </p:sp>
      <p:sp>
        <p:nvSpPr>
          <p:cNvPr id="5" name="Footer Placeholder 4">
            <a:extLst>
              <a:ext uri="{FF2B5EF4-FFF2-40B4-BE49-F238E27FC236}">
                <a16:creationId xmlns:a16="http://schemas.microsoft.com/office/drawing/2014/main" id="{181CB038-446E-8EA8-6CA6-704C55B2E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1A252A4-1D30-F3E8-E9F7-5D22CCBEA4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785AD-7378-45E3-9932-26E6DD970392}" type="slidenum">
              <a:rPr lang="zh-CN" altLang="en-US" smtClean="0"/>
              <a:t>‹#›</a:t>
            </a:fld>
            <a:endParaRPr lang="zh-CN" altLang="en-US"/>
          </a:p>
        </p:txBody>
      </p:sp>
      <p:sp>
        <p:nvSpPr>
          <p:cNvPr id="7" name="矩形 41">
            <a:extLst>
              <a:ext uri="{FF2B5EF4-FFF2-40B4-BE49-F238E27FC236}">
                <a16:creationId xmlns:a16="http://schemas.microsoft.com/office/drawing/2014/main" id="{47EA6B09-E080-62DD-7A45-0F96B6533C6B}"/>
              </a:ext>
            </a:extLst>
          </p:cNvPr>
          <p:cNvSpPr/>
          <p:nvPr userDrawn="1"/>
        </p:nvSpPr>
        <p:spPr>
          <a:xfrm>
            <a:off x="-20929" y="-7030"/>
            <a:ext cx="12187232" cy="472745"/>
          </a:xfrm>
          <a:prstGeom prst="rect">
            <a:avLst/>
          </a:prstGeom>
          <a:solidFill>
            <a:srgbClr val="42465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Rectangle 12">
            <a:extLst>
              <a:ext uri="{FF2B5EF4-FFF2-40B4-BE49-F238E27FC236}">
                <a16:creationId xmlns:a16="http://schemas.microsoft.com/office/drawing/2014/main" id="{19E8969E-D6E7-18CA-2197-0E9EBF8D5E73}"/>
              </a:ext>
            </a:extLst>
          </p:cNvPr>
          <p:cNvSpPr/>
          <p:nvPr userDrawn="1"/>
        </p:nvSpPr>
        <p:spPr>
          <a:xfrm>
            <a:off x="-155520" y="-7030"/>
            <a:ext cx="12503040" cy="6991644"/>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0876339"/>
      </p:ext>
    </p:extLst>
  </p:cSld>
  <p:clrMap bg1="lt1" tx1="dk1" bg2="lt2" tx2="dk2" accent1="accent1" accent2="accent2" accent3="accent3" accent4="accent4" accent5="accent5" accent6="accent6" hlink="hlink" folHlink="folHlink"/>
  <p:sldLayoutIdLst>
    <p:sldLayoutId id="2147483649" r:id="rId1"/>
    <p:sldLayoutId id="2147483694" r:id="rId2"/>
    <p:sldLayoutId id="2147483693" r:id="rId3"/>
    <p:sldLayoutId id="2147483692" r:id="rId4"/>
    <p:sldLayoutId id="2147483691" r:id="rId5"/>
    <p:sldLayoutId id="2147483690" r:id="rId6"/>
    <p:sldLayoutId id="2147483689" r:id="rId7"/>
    <p:sldLayoutId id="2147483679" r:id="rId8"/>
    <p:sldLayoutId id="2147483685" r:id="rId9"/>
    <p:sldLayoutId id="2147483686" r:id="rId10"/>
    <p:sldLayoutId id="2147483687" r:id="rId11"/>
    <p:sldLayoutId id="2147483688" r:id="rId12"/>
    <p:sldLayoutId id="2147483678" r:id="rId13"/>
    <p:sldLayoutId id="2147483676" r:id="rId14"/>
    <p:sldLayoutId id="2147483673" r:id="rId15"/>
    <p:sldLayoutId id="2147483672" r:id="rId16"/>
    <p:sldLayoutId id="2147483669" r:id="rId17"/>
    <p:sldLayoutId id="2147483668" r:id="rId18"/>
    <p:sldLayoutId id="2147483665" r:id="rId19"/>
    <p:sldLayoutId id="2147483664" r:id="rId20"/>
    <p:sldLayoutId id="2147483650"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3.xml"/><Relationship Id="rId1" Type="http://schemas.openxmlformats.org/officeDocument/2006/relationships/vmlDrawing" Target="../drawings/vmlDrawing27.vml"/><Relationship Id="rId4" Type="http://schemas.openxmlformats.org/officeDocument/2006/relationships/image" Target="../media/image201.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72.bin"/><Relationship Id="rId7" Type="http://schemas.openxmlformats.org/officeDocument/2006/relationships/image" Target="../media/image204.e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203.wmf"/><Relationship Id="rId5" Type="http://schemas.openxmlformats.org/officeDocument/2006/relationships/oleObject" Target="../embeddings/oleObject73.bin"/><Relationship Id="rId4" Type="http://schemas.openxmlformats.org/officeDocument/2006/relationships/image" Target="../media/image202.wmf"/></Relationships>
</file>

<file path=ppt/slides/_rels/slide10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oleObject" Target="../embeddings/oleObject74.bin"/><Relationship Id="rId7" Type="http://schemas.openxmlformats.org/officeDocument/2006/relationships/image" Target="../media/image204.emf"/><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206.wmf"/><Relationship Id="rId5" Type="http://schemas.openxmlformats.org/officeDocument/2006/relationships/oleObject" Target="../embeddings/oleObject75.bin"/><Relationship Id="rId4" Type="http://schemas.openxmlformats.org/officeDocument/2006/relationships/image" Target="../media/image205.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129.png"/><Relationship Id="rId7" Type="http://schemas.openxmlformats.org/officeDocument/2006/relationships/image" Target="../media/image210.emf"/><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209.emf"/><Relationship Id="rId5" Type="http://schemas.openxmlformats.org/officeDocument/2006/relationships/image" Target="../media/image208.emf"/><Relationship Id="rId4" Type="http://schemas.openxmlformats.org/officeDocument/2006/relationships/image" Target="../media/image207.emf"/></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07.emf"/></Relationships>
</file>

<file path=ppt/slides/_rels/slide106.x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image" Target="../media/image214.png"/><Relationship Id="rId7" Type="http://schemas.openxmlformats.org/officeDocument/2006/relationships/image" Target="../media/image218.emf"/><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emf"/><Relationship Id="rId4" Type="http://schemas.openxmlformats.org/officeDocument/2006/relationships/image" Target="../media/image215.emf"/></Relationships>
</file>

<file path=ppt/slides/_rels/slide107.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221.emf"/></Relationships>
</file>

<file path=ppt/slides/_rels/slide108.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223.e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227.emf"/><Relationship Id="rId4" Type="http://schemas.openxmlformats.org/officeDocument/2006/relationships/image" Target="../media/image226.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notesSlide" Target="../notesSlides/notesSlide101.xml"/><Relationship Id="rId7" Type="http://schemas.openxmlformats.org/officeDocument/2006/relationships/oleObject" Target="../embeddings/oleObject77.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228.wmf"/><Relationship Id="rId5" Type="http://schemas.openxmlformats.org/officeDocument/2006/relationships/oleObject" Target="../embeddings/oleObject76.bin"/><Relationship Id="rId10" Type="http://schemas.openxmlformats.org/officeDocument/2006/relationships/image" Target="../media/image230.wmf"/><Relationship Id="rId4" Type="http://schemas.openxmlformats.org/officeDocument/2006/relationships/image" Target="../media/image231.png"/><Relationship Id="rId9" Type="http://schemas.openxmlformats.org/officeDocument/2006/relationships/oleObject" Target="../embeddings/oleObject78.bin"/></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35.emf"/><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image" Target="../media/image234.emf"/><Relationship Id="rId5" Type="http://schemas.openxmlformats.org/officeDocument/2006/relationships/image" Target="../media/image233.emf"/><Relationship Id="rId4" Type="http://schemas.openxmlformats.org/officeDocument/2006/relationships/image" Target="../media/image232.emf"/></Relationships>
</file>

<file path=ppt/slides/_rels/slide1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image" Target="../media/image238.emf"/><Relationship Id="rId4" Type="http://schemas.openxmlformats.org/officeDocument/2006/relationships/image" Target="../media/image237.emf"/></Relationships>
</file>

<file path=ppt/slides/_rels/slide116.xml.rels><?xml version="1.0" encoding="UTF-8" standalone="yes"?>
<Relationships xmlns="http://schemas.openxmlformats.org/package/2006/relationships"><Relationship Id="rId8" Type="http://schemas.openxmlformats.org/officeDocument/2006/relationships/image" Target="../media/image240.wmf"/><Relationship Id="rId3" Type="http://schemas.openxmlformats.org/officeDocument/2006/relationships/notesSlide" Target="../notesSlides/notesSlide104.xml"/><Relationship Id="rId7" Type="http://schemas.openxmlformats.org/officeDocument/2006/relationships/oleObject" Target="../embeddings/oleObject80.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239.wmf"/><Relationship Id="rId5" Type="http://schemas.openxmlformats.org/officeDocument/2006/relationships/oleObject" Target="../embeddings/oleObject79.bin"/><Relationship Id="rId4" Type="http://schemas.openxmlformats.org/officeDocument/2006/relationships/image" Target="../media/image241.png"/></Relationships>
</file>

<file path=ppt/slides/_rels/slide117.xml.rels><?xml version="1.0" encoding="UTF-8" standalone="yes"?>
<Relationships xmlns="http://schemas.openxmlformats.org/package/2006/relationships"><Relationship Id="rId8" Type="http://schemas.openxmlformats.org/officeDocument/2006/relationships/image" Target="../media/image244.emf"/><Relationship Id="rId3" Type="http://schemas.openxmlformats.org/officeDocument/2006/relationships/notesSlide" Target="../notesSlides/notesSlide105.xml"/><Relationship Id="rId7" Type="http://schemas.openxmlformats.org/officeDocument/2006/relationships/image" Target="../media/image243.wmf"/><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oleObject" Target="../embeddings/oleObject82.bin"/><Relationship Id="rId5" Type="http://schemas.openxmlformats.org/officeDocument/2006/relationships/image" Target="../media/image242.wmf"/><Relationship Id="rId4" Type="http://schemas.openxmlformats.org/officeDocument/2006/relationships/oleObject" Target="../embeddings/oleObject81.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106.xml"/><Relationship Id="rId7" Type="http://schemas.openxmlformats.org/officeDocument/2006/relationships/image" Target="../media/image246.wmf"/><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84.bin"/><Relationship Id="rId5" Type="http://schemas.openxmlformats.org/officeDocument/2006/relationships/image" Target="../media/image245.wmf"/><Relationship Id="rId10" Type="http://schemas.openxmlformats.org/officeDocument/2006/relationships/image" Target="../media/image248.png"/><Relationship Id="rId4" Type="http://schemas.openxmlformats.org/officeDocument/2006/relationships/oleObject" Target="../embeddings/oleObject83.bin"/><Relationship Id="rId9" Type="http://schemas.openxmlformats.org/officeDocument/2006/relationships/image" Target="../media/image247.w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249.wmf"/><Relationship Id="rId5" Type="http://schemas.openxmlformats.org/officeDocument/2006/relationships/oleObject" Target="../embeddings/oleObject86.bin"/><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251.wmf"/><Relationship Id="rId5" Type="http://schemas.openxmlformats.org/officeDocument/2006/relationships/oleObject" Target="../embeddings/oleObject87.bin"/><Relationship Id="rId4" Type="http://schemas.openxmlformats.org/officeDocument/2006/relationships/image" Target="../media/image60.png"/></Relationships>
</file>

<file path=ppt/slides/_rels/slide1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2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notesSlide" Target="../notesSlides/notesSlide112.xml"/><Relationship Id="rId7" Type="http://schemas.openxmlformats.org/officeDocument/2006/relationships/oleObject" Target="../embeddings/oleObject89.bin"/><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258.emf"/><Relationship Id="rId5" Type="http://schemas.openxmlformats.org/officeDocument/2006/relationships/image" Target="../media/image256.wmf"/><Relationship Id="rId4" Type="http://schemas.openxmlformats.org/officeDocument/2006/relationships/oleObject" Target="../embeddings/oleObject88.bin"/><Relationship Id="rId9" Type="http://schemas.openxmlformats.org/officeDocument/2006/relationships/image" Target="../media/image259.emf"/></Relationships>
</file>

<file path=ppt/slides/_rels/slide12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3.xml"/><Relationship Id="rId1" Type="http://schemas.openxmlformats.org/officeDocument/2006/relationships/vmlDrawing" Target="../drawings/vmlDrawing37.vml"/><Relationship Id="rId5" Type="http://schemas.openxmlformats.org/officeDocument/2006/relationships/image" Target="../media/image258.emf"/><Relationship Id="rId4" Type="http://schemas.openxmlformats.org/officeDocument/2006/relationships/image" Target="../media/image261.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5.xml"/><Relationship Id="rId7" Type="http://schemas.openxmlformats.org/officeDocument/2006/relationships/image" Target="../media/image263.emf"/><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oleObject" Target="../embeddings/oleObject90.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image" Target="../media/image264.emf"/><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oleObject" Target="../embeddings/oleObject90.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vmlDrawing" Target="../drawings/vmlDrawing40.vml"/><Relationship Id="rId5" Type="http://schemas.openxmlformats.org/officeDocument/2006/relationships/image" Target="../media/image261.emf"/><Relationship Id="rId4" Type="http://schemas.openxmlformats.org/officeDocument/2006/relationships/oleObject" Target="../embeddings/oleObject90.bin"/></Relationships>
</file>

<file path=ppt/slides/_rels/slide133.x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18.xml"/><Relationship Id="rId1" Type="http://schemas.openxmlformats.org/officeDocument/2006/relationships/slideLayout" Target="../slideLayouts/slideLayout3.xml"/><Relationship Id="rId6" Type="http://schemas.openxmlformats.org/officeDocument/2006/relationships/image" Target="../media/image269.emf"/><Relationship Id="rId5" Type="http://schemas.openxmlformats.org/officeDocument/2006/relationships/image" Target="../media/image268.emf"/><Relationship Id="rId4" Type="http://schemas.openxmlformats.org/officeDocument/2006/relationships/image" Target="../media/image267.png"/></Relationships>
</file>

<file path=ppt/slides/_rels/slide13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image" Target="../media/image271.png"/><Relationship Id="rId5" Type="http://schemas.openxmlformats.org/officeDocument/2006/relationships/image" Target="../media/image270.emf"/><Relationship Id="rId4" Type="http://schemas.openxmlformats.org/officeDocument/2006/relationships/image" Target="../media/image268.emf"/></Relationships>
</file>

<file path=ppt/slides/_rels/slide1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20.xml"/><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8.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273.emf"/><Relationship Id="rId5" Type="http://schemas.openxmlformats.org/officeDocument/2006/relationships/image" Target="../media/image259.emf"/><Relationship Id="rId10" Type="http://schemas.openxmlformats.org/officeDocument/2006/relationships/image" Target="../media/image275.emf"/><Relationship Id="rId4" Type="http://schemas.openxmlformats.org/officeDocument/2006/relationships/image" Target="../media/image257.emf"/><Relationship Id="rId9" Type="http://schemas.openxmlformats.org/officeDocument/2006/relationships/image" Target="../media/image274.emf"/></Relationships>
</file>

<file path=ppt/slides/_rels/slide139.xml.rels><?xml version="1.0" encoding="UTF-8" standalone="yes"?>
<Relationships xmlns="http://schemas.openxmlformats.org/package/2006/relationships"><Relationship Id="rId8" Type="http://schemas.openxmlformats.org/officeDocument/2006/relationships/image" Target="../media/image281.emf"/><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notesSlide" Target="../notesSlides/notesSlide122.xml"/><Relationship Id="rId1" Type="http://schemas.openxmlformats.org/officeDocument/2006/relationships/slideLayout" Target="../slideLayouts/slideLayout3.xml"/><Relationship Id="rId6" Type="http://schemas.openxmlformats.org/officeDocument/2006/relationships/image" Target="../media/image279.emf"/><Relationship Id="rId5" Type="http://schemas.openxmlformats.org/officeDocument/2006/relationships/image" Target="../media/image278.emf"/><Relationship Id="rId10" Type="http://schemas.openxmlformats.org/officeDocument/2006/relationships/image" Target="../media/image283.emf"/><Relationship Id="rId4" Type="http://schemas.openxmlformats.org/officeDocument/2006/relationships/image" Target="../media/image277.emf"/><Relationship Id="rId9" Type="http://schemas.openxmlformats.org/officeDocument/2006/relationships/image" Target="../media/image282.em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285.png"/></Relationships>
</file>

<file path=ppt/slides/_rels/slide14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298.emf"/><Relationship Id="rId18" Type="http://schemas.openxmlformats.org/officeDocument/2006/relationships/image" Target="../media/image303.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297.emf"/><Relationship Id="rId17" Type="http://schemas.openxmlformats.org/officeDocument/2006/relationships/image" Target="../media/image302.emf"/><Relationship Id="rId2" Type="http://schemas.openxmlformats.org/officeDocument/2006/relationships/image" Target="../media/image287.emf"/><Relationship Id="rId16" Type="http://schemas.openxmlformats.org/officeDocument/2006/relationships/image" Target="../media/image301.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296.emf"/><Relationship Id="rId5" Type="http://schemas.openxmlformats.org/officeDocument/2006/relationships/image" Target="../media/image290.emf"/><Relationship Id="rId15" Type="http://schemas.openxmlformats.org/officeDocument/2006/relationships/image" Target="../media/image300.emf"/><Relationship Id="rId10" Type="http://schemas.openxmlformats.org/officeDocument/2006/relationships/image" Target="../media/image295.emf"/><Relationship Id="rId4" Type="http://schemas.openxmlformats.org/officeDocument/2006/relationships/image" Target="../media/image289.emf"/><Relationship Id="rId9" Type="http://schemas.openxmlformats.org/officeDocument/2006/relationships/image" Target="../media/image294.emf"/><Relationship Id="rId14" Type="http://schemas.openxmlformats.org/officeDocument/2006/relationships/image" Target="../media/image299.emf"/></Relationships>
</file>

<file path=ppt/slides/_rels/slide144.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06.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05.emf"/><Relationship Id="rId2" Type="http://schemas.openxmlformats.org/officeDocument/2006/relationships/image" Target="../media/image287.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04.emf"/><Relationship Id="rId5" Type="http://schemas.openxmlformats.org/officeDocument/2006/relationships/image" Target="../media/image290.emf"/><Relationship Id="rId10" Type="http://schemas.openxmlformats.org/officeDocument/2006/relationships/image" Target="../media/image295.emf"/><Relationship Id="rId4" Type="http://schemas.openxmlformats.org/officeDocument/2006/relationships/image" Target="../media/image289.emf"/><Relationship Id="rId9" Type="http://schemas.openxmlformats.org/officeDocument/2006/relationships/image" Target="../media/image294.emf"/><Relationship Id="rId14" Type="http://schemas.openxmlformats.org/officeDocument/2006/relationships/image" Target="../media/image307.emf"/></Relationships>
</file>

<file path=ppt/slides/_rels/slide145.xml.rels><?xml version="1.0" encoding="UTF-8" standalone="yes"?>
<Relationships xmlns="http://schemas.openxmlformats.org/package/2006/relationships"><Relationship Id="rId8" Type="http://schemas.openxmlformats.org/officeDocument/2006/relationships/image" Target="../media/image293.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11.emf"/><Relationship Id="rId2" Type="http://schemas.openxmlformats.org/officeDocument/2006/relationships/image" Target="../media/image287.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0.emf"/><Relationship Id="rId5" Type="http://schemas.openxmlformats.org/officeDocument/2006/relationships/image" Target="../media/image290.emf"/><Relationship Id="rId10" Type="http://schemas.openxmlformats.org/officeDocument/2006/relationships/image" Target="../media/image309.emf"/><Relationship Id="rId4" Type="http://schemas.openxmlformats.org/officeDocument/2006/relationships/image" Target="../media/image289.emf"/><Relationship Id="rId9" Type="http://schemas.openxmlformats.org/officeDocument/2006/relationships/image" Target="../media/image308.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16.emf"/><Relationship Id="rId18" Type="http://schemas.openxmlformats.org/officeDocument/2006/relationships/image" Target="../media/image321.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15.emf"/><Relationship Id="rId17" Type="http://schemas.openxmlformats.org/officeDocument/2006/relationships/image" Target="../media/image320.emf"/><Relationship Id="rId2" Type="http://schemas.openxmlformats.org/officeDocument/2006/relationships/image" Target="../media/image287.emf"/><Relationship Id="rId16" Type="http://schemas.openxmlformats.org/officeDocument/2006/relationships/image" Target="../media/image319.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4.emf"/><Relationship Id="rId5" Type="http://schemas.openxmlformats.org/officeDocument/2006/relationships/image" Target="../media/image290.emf"/><Relationship Id="rId15" Type="http://schemas.openxmlformats.org/officeDocument/2006/relationships/image" Target="../media/image318.emf"/><Relationship Id="rId10" Type="http://schemas.openxmlformats.org/officeDocument/2006/relationships/image" Target="../media/image313.emf"/><Relationship Id="rId4" Type="http://schemas.openxmlformats.org/officeDocument/2006/relationships/image" Target="../media/image289.emf"/><Relationship Id="rId9" Type="http://schemas.openxmlformats.org/officeDocument/2006/relationships/image" Target="../media/image312.emf"/><Relationship Id="rId14" Type="http://schemas.openxmlformats.org/officeDocument/2006/relationships/image" Target="../media/image317.emf"/></Relationships>
</file>

<file path=ppt/slides/_rels/slide148.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18.emf"/><Relationship Id="rId18" Type="http://schemas.openxmlformats.org/officeDocument/2006/relationships/image" Target="../media/image324.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15.emf"/><Relationship Id="rId17" Type="http://schemas.openxmlformats.org/officeDocument/2006/relationships/image" Target="../media/image323.emf"/><Relationship Id="rId2" Type="http://schemas.openxmlformats.org/officeDocument/2006/relationships/image" Target="../media/image287.emf"/><Relationship Id="rId16" Type="http://schemas.openxmlformats.org/officeDocument/2006/relationships/image" Target="../media/image322.png"/><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4.emf"/><Relationship Id="rId5" Type="http://schemas.openxmlformats.org/officeDocument/2006/relationships/image" Target="../media/image290.emf"/><Relationship Id="rId15" Type="http://schemas.openxmlformats.org/officeDocument/2006/relationships/image" Target="../media/image321.emf"/><Relationship Id="rId10" Type="http://schemas.openxmlformats.org/officeDocument/2006/relationships/image" Target="../media/image313.emf"/><Relationship Id="rId4" Type="http://schemas.openxmlformats.org/officeDocument/2006/relationships/image" Target="../media/image289.emf"/><Relationship Id="rId9" Type="http://schemas.openxmlformats.org/officeDocument/2006/relationships/image" Target="../media/image312.emf"/><Relationship Id="rId14" Type="http://schemas.openxmlformats.org/officeDocument/2006/relationships/image" Target="../media/image319.emf"/></Relationships>
</file>

<file path=ppt/slides/_rels/slide149.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26.emf"/><Relationship Id="rId18" Type="http://schemas.openxmlformats.org/officeDocument/2006/relationships/image" Target="../media/image331.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25.emf"/><Relationship Id="rId17" Type="http://schemas.openxmlformats.org/officeDocument/2006/relationships/image" Target="../media/image330.emf"/><Relationship Id="rId2" Type="http://schemas.openxmlformats.org/officeDocument/2006/relationships/image" Target="../media/image287.emf"/><Relationship Id="rId16" Type="http://schemas.openxmlformats.org/officeDocument/2006/relationships/image" Target="../media/image329.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4.emf"/><Relationship Id="rId5" Type="http://schemas.openxmlformats.org/officeDocument/2006/relationships/image" Target="../media/image290.emf"/><Relationship Id="rId15" Type="http://schemas.openxmlformats.org/officeDocument/2006/relationships/image" Target="../media/image328.emf"/><Relationship Id="rId10" Type="http://schemas.openxmlformats.org/officeDocument/2006/relationships/image" Target="../media/image313.emf"/><Relationship Id="rId4" Type="http://schemas.openxmlformats.org/officeDocument/2006/relationships/image" Target="../media/image289.emf"/><Relationship Id="rId9" Type="http://schemas.openxmlformats.org/officeDocument/2006/relationships/image" Target="../media/image312.emf"/><Relationship Id="rId14" Type="http://schemas.openxmlformats.org/officeDocument/2006/relationships/image" Target="../media/image327.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27.emf"/><Relationship Id="rId18" Type="http://schemas.openxmlformats.org/officeDocument/2006/relationships/image" Target="../media/image336.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26.emf"/><Relationship Id="rId17" Type="http://schemas.openxmlformats.org/officeDocument/2006/relationships/image" Target="../media/image335.emf"/><Relationship Id="rId2" Type="http://schemas.openxmlformats.org/officeDocument/2006/relationships/image" Target="../media/image287.emf"/><Relationship Id="rId16" Type="http://schemas.openxmlformats.org/officeDocument/2006/relationships/image" Target="../media/image334.emf"/><Relationship Id="rId20" Type="http://schemas.openxmlformats.org/officeDocument/2006/relationships/image" Target="../media/image338.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4.emf"/><Relationship Id="rId5" Type="http://schemas.openxmlformats.org/officeDocument/2006/relationships/image" Target="../media/image290.emf"/><Relationship Id="rId15" Type="http://schemas.openxmlformats.org/officeDocument/2006/relationships/image" Target="../media/image333.emf"/><Relationship Id="rId10" Type="http://schemas.openxmlformats.org/officeDocument/2006/relationships/image" Target="../media/image313.emf"/><Relationship Id="rId19" Type="http://schemas.openxmlformats.org/officeDocument/2006/relationships/image" Target="../media/image337.emf"/><Relationship Id="rId4" Type="http://schemas.openxmlformats.org/officeDocument/2006/relationships/image" Target="../media/image289.emf"/><Relationship Id="rId9" Type="http://schemas.openxmlformats.org/officeDocument/2006/relationships/image" Target="../media/image312.emf"/><Relationship Id="rId14" Type="http://schemas.openxmlformats.org/officeDocument/2006/relationships/image" Target="../media/image332.emf"/></Relationships>
</file>

<file path=ppt/slides/_rels/slide151.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327.emf"/><Relationship Id="rId18" Type="http://schemas.openxmlformats.org/officeDocument/2006/relationships/image" Target="../media/image336.emf"/><Relationship Id="rId3" Type="http://schemas.openxmlformats.org/officeDocument/2006/relationships/image" Target="../media/image288.emf"/><Relationship Id="rId7" Type="http://schemas.openxmlformats.org/officeDocument/2006/relationships/image" Target="../media/image292.emf"/><Relationship Id="rId12" Type="http://schemas.openxmlformats.org/officeDocument/2006/relationships/image" Target="../media/image326.emf"/><Relationship Id="rId17" Type="http://schemas.openxmlformats.org/officeDocument/2006/relationships/image" Target="../media/image335.emf"/><Relationship Id="rId2" Type="http://schemas.openxmlformats.org/officeDocument/2006/relationships/image" Target="../media/image287.emf"/><Relationship Id="rId16" Type="http://schemas.openxmlformats.org/officeDocument/2006/relationships/image" Target="../media/image334.emf"/><Relationship Id="rId20" Type="http://schemas.openxmlformats.org/officeDocument/2006/relationships/image" Target="../media/image338.emf"/><Relationship Id="rId1" Type="http://schemas.openxmlformats.org/officeDocument/2006/relationships/slideLayout" Target="../slideLayouts/slideLayout3.xml"/><Relationship Id="rId6" Type="http://schemas.openxmlformats.org/officeDocument/2006/relationships/image" Target="../media/image291.emf"/><Relationship Id="rId11" Type="http://schemas.openxmlformats.org/officeDocument/2006/relationships/image" Target="../media/image314.emf"/><Relationship Id="rId5" Type="http://schemas.openxmlformats.org/officeDocument/2006/relationships/image" Target="../media/image290.emf"/><Relationship Id="rId15" Type="http://schemas.openxmlformats.org/officeDocument/2006/relationships/image" Target="../media/image333.emf"/><Relationship Id="rId10" Type="http://schemas.openxmlformats.org/officeDocument/2006/relationships/image" Target="../media/image313.emf"/><Relationship Id="rId19" Type="http://schemas.openxmlformats.org/officeDocument/2006/relationships/image" Target="../media/image337.emf"/><Relationship Id="rId4" Type="http://schemas.openxmlformats.org/officeDocument/2006/relationships/image" Target="../media/image289.emf"/><Relationship Id="rId9" Type="http://schemas.openxmlformats.org/officeDocument/2006/relationships/image" Target="../media/image312.emf"/><Relationship Id="rId14" Type="http://schemas.openxmlformats.org/officeDocument/2006/relationships/image" Target="../media/image332.emf"/></Relationships>
</file>

<file path=ppt/slides/_rels/slide152.xml.rels><?xml version="1.0" encoding="UTF-8" standalone="yes"?>
<Relationships xmlns="http://schemas.openxmlformats.org/package/2006/relationships"><Relationship Id="rId8" Type="http://schemas.openxmlformats.org/officeDocument/2006/relationships/image" Target="../media/image345.emf"/><Relationship Id="rId13" Type="http://schemas.openxmlformats.org/officeDocument/2006/relationships/image" Target="../media/image350.png"/><Relationship Id="rId3" Type="http://schemas.openxmlformats.org/officeDocument/2006/relationships/image" Target="../media/image340.emf"/><Relationship Id="rId7" Type="http://schemas.openxmlformats.org/officeDocument/2006/relationships/image" Target="../media/image344.emf"/><Relationship Id="rId12" Type="http://schemas.openxmlformats.org/officeDocument/2006/relationships/image" Target="../media/image349.emf"/><Relationship Id="rId2" Type="http://schemas.openxmlformats.org/officeDocument/2006/relationships/image" Target="../media/image339.emf"/><Relationship Id="rId1" Type="http://schemas.openxmlformats.org/officeDocument/2006/relationships/slideLayout" Target="../slideLayouts/slideLayout3.xml"/><Relationship Id="rId6" Type="http://schemas.openxmlformats.org/officeDocument/2006/relationships/image" Target="../media/image343.emf"/><Relationship Id="rId11" Type="http://schemas.openxmlformats.org/officeDocument/2006/relationships/image" Target="../media/image348.emf"/><Relationship Id="rId5" Type="http://schemas.openxmlformats.org/officeDocument/2006/relationships/image" Target="../media/image342.emf"/><Relationship Id="rId10" Type="http://schemas.openxmlformats.org/officeDocument/2006/relationships/image" Target="../media/image347.emf"/><Relationship Id="rId4" Type="http://schemas.openxmlformats.org/officeDocument/2006/relationships/image" Target="../media/image341.emf"/><Relationship Id="rId9" Type="http://schemas.openxmlformats.org/officeDocument/2006/relationships/image" Target="../media/image346.emf"/><Relationship Id="rId14" Type="http://schemas.openxmlformats.org/officeDocument/2006/relationships/image" Target="../media/image351.png"/></Relationships>
</file>

<file path=ppt/slides/_rels/slide153.xml.rels><?xml version="1.0" encoding="UTF-8" standalone="yes"?>
<Relationships xmlns="http://schemas.openxmlformats.org/package/2006/relationships"><Relationship Id="rId3" Type="http://schemas.openxmlformats.org/officeDocument/2006/relationships/image" Target="../media/image173.emf"/><Relationship Id="rId7" Type="http://schemas.openxmlformats.org/officeDocument/2006/relationships/image" Target="../media/image352.emf"/><Relationship Id="rId2" Type="http://schemas.openxmlformats.org/officeDocument/2006/relationships/image" Target="../media/image172.emf"/><Relationship Id="rId1" Type="http://schemas.openxmlformats.org/officeDocument/2006/relationships/slideLayout" Target="../slideLayouts/slideLayout3.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slides/_rels/slide154.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8.emf"/><Relationship Id="rId7" Type="http://schemas.openxmlformats.org/officeDocument/2006/relationships/image" Target="../media/image175.emf"/><Relationship Id="rId2" Type="http://schemas.openxmlformats.org/officeDocument/2006/relationships/image" Target="../media/image177.emf"/><Relationship Id="rId1" Type="http://schemas.openxmlformats.org/officeDocument/2006/relationships/slideLayout" Target="../slideLayouts/slideLayout3.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 Id="rId9" Type="http://schemas.openxmlformats.org/officeDocument/2006/relationships/image" Target="../media/image352.emf"/></Relationships>
</file>

<file path=ppt/slides/_rels/slide155.x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image" Target="../media/image358.emf"/><Relationship Id="rId3" Type="http://schemas.openxmlformats.org/officeDocument/2006/relationships/image" Target="../media/image354.emf"/><Relationship Id="rId7" Type="http://schemas.openxmlformats.org/officeDocument/2006/relationships/image" Target="../media/image175.emf"/><Relationship Id="rId12" Type="http://schemas.openxmlformats.org/officeDocument/2006/relationships/image" Target="../media/image357.emf"/><Relationship Id="rId2" Type="http://schemas.openxmlformats.org/officeDocument/2006/relationships/image" Target="../media/image353.emf"/><Relationship Id="rId1" Type="http://schemas.openxmlformats.org/officeDocument/2006/relationships/slideLayout" Target="../slideLayouts/slideLayout3.xml"/><Relationship Id="rId6" Type="http://schemas.openxmlformats.org/officeDocument/2006/relationships/image" Target="../media/image174.emf"/><Relationship Id="rId11" Type="http://schemas.openxmlformats.org/officeDocument/2006/relationships/image" Target="../media/image356.emf"/><Relationship Id="rId5" Type="http://schemas.openxmlformats.org/officeDocument/2006/relationships/image" Target="../media/image173.emf"/><Relationship Id="rId15" Type="http://schemas.openxmlformats.org/officeDocument/2006/relationships/image" Target="../media/image360.emf"/><Relationship Id="rId10" Type="http://schemas.openxmlformats.org/officeDocument/2006/relationships/image" Target="../media/image355.emf"/><Relationship Id="rId4" Type="http://schemas.openxmlformats.org/officeDocument/2006/relationships/image" Target="../media/image172.emf"/><Relationship Id="rId9" Type="http://schemas.openxmlformats.org/officeDocument/2006/relationships/image" Target="../media/image352.emf"/><Relationship Id="rId14" Type="http://schemas.openxmlformats.org/officeDocument/2006/relationships/image" Target="../media/image359.emf"/></Relationships>
</file>

<file path=ppt/slides/_rels/slide156.xml.rels><?xml version="1.0" encoding="UTF-8" standalone="yes"?>
<Relationships xmlns="http://schemas.openxmlformats.org/package/2006/relationships"><Relationship Id="rId8" Type="http://schemas.openxmlformats.org/officeDocument/2006/relationships/image" Target="../media/image367.emf"/><Relationship Id="rId3" Type="http://schemas.openxmlformats.org/officeDocument/2006/relationships/image" Target="../media/image362.emf"/><Relationship Id="rId7" Type="http://schemas.openxmlformats.org/officeDocument/2006/relationships/image" Target="../media/image366.emf"/><Relationship Id="rId2" Type="http://schemas.openxmlformats.org/officeDocument/2006/relationships/image" Target="../media/image361.emf"/><Relationship Id="rId1" Type="http://schemas.openxmlformats.org/officeDocument/2006/relationships/slideLayout" Target="../slideLayouts/slideLayout3.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 Id="rId9" Type="http://schemas.openxmlformats.org/officeDocument/2006/relationships/image" Target="../media/image368.emf"/></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370.emf"/></Relationships>
</file>

<file path=ppt/slides/_rels/slide15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26.xml"/><Relationship Id="rId1" Type="http://schemas.openxmlformats.org/officeDocument/2006/relationships/slideLayout" Target="../slideLayouts/slideLayout3.xml"/><Relationship Id="rId5" Type="http://schemas.openxmlformats.org/officeDocument/2006/relationships/image" Target="../media/image372.png"/><Relationship Id="rId4" Type="http://schemas.openxmlformats.org/officeDocument/2006/relationships/image" Target="../media/image371.emf"/></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image" Target="../media/image374.emf"/><Relationship Id="rId5" Type="http://schemas.openxmlformats.org/officeDocument/2006/relationships/image" Target="../media/image373.emf"/><Relationship Id="rId4" Type="http://schemas.openxmlformats.org/officeDocument/2006/relationships/image" Target="../media/image372.png"/></Relationships>
</file>

<file path=ppt/slides/_rels/slide161.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6.emf"/><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media/image375.emf"/><Relationship Id="rId5" Type="http://schemas.openxmlformats.org/officeDocument/2006/relationships/image" Target="../media/image374.emf"/><Relationship Id="rId4" Type="http://schemas.openxmlformats.org/officeDocument/2006/relationships/image" Target="../media/image372.png"/></Relationships>
</file>

<file path=ppt/slides/_rels/slide16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378.png"/></Relationships>
</file>

<file path=ppt/slides/_rels/slide16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130.xml"/><Relationship Id="rId1" Type="http://schemas.openxmlformats.org/officeDocument/2006/relationships/slideLayout" Target="../slideLayouts/slideLayout3.xml"/><Relationship Id="rId4" Type="http://schemas.openxmlformats.org/officeDocument/2006/relationships/image" Target="../media/image378.png"/></Relationships>
</file>

<file path=ppt/slides/_rels/slide164.xml.rels><?xml version="1.0" encoding="UTF-8" standalone="yes"?>
<Relationships xmlns="http://schemas.openxmlformats.org/package/2006/relationships"><Relationship Id="rId8" Type="http://schemas.openxmlformats.org/officeDocument/2006/relationships/image" Target="../media/image383.emf"/><Relationship Id="rId3" Type="http://schemas.openxmlformats.org/officeDocument/2006/relationships/image" Target="../media/image369.png"/><Relationship Id="rId7" Type="http://schemas.openxmlformats.org/officeDocument/2006/relationships/image" Target="../media/image382.emf"/><Relationship Id="rId2" Type="http://schemas.openxmlformats.org/officeDocument/2006/relationships/notesSlide" Target="../notesSlides/notesSlide131.xml"/><Relationship Id="rId1" Type="http://schemas.openxmlformats.org/officeDocument/2006/relationships/slideLayout" Target="../slideLayouts/slideLayout3.xml"/><Relationship Id="rId6" Type="http://schemas.openxmlformats.org/officeDocument/2006/relationships/image" Target="../media/image381.emf"/><Relationship Id="rId5" Type="http://schemas.openxmlformats.org/officeDocument/2006/relationships/image" Target="../media/image380.emf"/><Relationship Id="rId4" Type="http://schemas.openxmlformats.org/officeDocument/2006/relationships/image" Target="../media/image379.emf"/></Relationships>
</file>

<file path=ppt/slides/_rels/slide165.xml.rels><?xml version="1.0" encoding="UTF-8" standalone="yes"?>
<Relationships xmlns="http://schemas.openxmlformats.org/package/2006/relationships"><Relationship Id="rId3" Type="http://schemas.openxmlformats.org/officeDocument/2006/relationships/image" Target="../media/image384.emf"/><Relationship Id="rId7" Type="http://schemas.openxmlformats.org/officeDocument/2006/relationships/image" Target="../media/image383.emf"/><Relationship Id="rId2" Type="http://schemas.openxmlformats.org/officeDocument/2006/relationships/notesSlide" Target="../notesSlides/notesSlide132.xml"/><Relationship Id="rId1" Type="http://schemas.openxmlformats.org/officeDocument/2006/relationships/slideLayout" Target="../slideLayouts/slideLayout3.xml"/><Relationship Id="rId6" Type="http://schemas.openxmlformats.org/officeDocument/2006/relationships/image" Target="../media/image385.emf"/><Relationship Id="rId5" Type="http://schemas.openxmlformats.org/officeDocument/2006/relationships/image" Target="../media/image379.emf"/><Relationship Id="rId4" Type="http://schemas.openxmlformats.org/officeDocument/2006/relationships/image" Target="../media/image369.png"/></Relationships>
</file>

<file path=ppt/slides/_rels/slide166.xml.rels><?xml version="1.0" encoding="UTF-8" standalone="yes"?>
<Relationships xmlns="http://schemas.openxmlformats.org/package/2006/relationships"><Relationship Id="rId8" Type="http://schemas.openxmlformats.org/officeDocument/2006/relationships/image" Target="../media/image292.emf"/><Relationship Id="rId13" Type="http://schemas.openxmlformats.org/officeDocument/2006/relationships/image" Target="../media/image386.emf"/><Relationship Id="rId18" Type="http://schemas.openxmlformats.org/officeDocument/2006/relationships/image" Target="../media/image391.emf"/><Relationship Id="rId3" Type="http://schemas.openxmlformats.org/officeDocument/2006/relationships/image" Target="../media/image287.emf"/><Relationship Id="rId7" Type="http://schemas.openxmlformats.org/officeDocument/2006/relationships/image" Target="../media/image291.emf"/><Relationship Id="rId12" Type="http://schemas.openxmlformats.org/officeDocument/2006/relationships/image" Target="../media/image314.emf"/><Relationship Id="rId17" Type="http://schemas.openxmlformats.org/officeDocument/2006/relationships/image" Target="../media/image390.emf"/><Relationship Id="rId2" Type="http://schemas.openxmlformats.org/officeDocument/2006/relationships/notesSlide" Target="../notesSlides/notesSlide133.xml"/><Relationship Id="rId16" Type="http://schemas.openxmlformats.org/officeDocument/2006/relationships/image" Target="../media/image389.emf"/><Relationship Id="rId20" Type="http://schemas.openxmlformats.org/officeDocument/2006/relationships/image" Target="../media/image393.emf"/><Relationship Id="rId1" Type="http://schemas.openxmlformats.org/officeDocument/2006/relationships/slideLayout" Target="../slideLayouts/slideLayout3.xml"/><Relationship Id="rId6" Type="http://schemas.openxmlformats.org/officeDocument/2006/relationships/image" Target="../media/image290.emf"/><Relationship Id="rId11" Type="http://schemas.openxmlformats.org/officeDocument/2006/relationships/image" Target="../media/image313.emf"/><Relationship Id="rId5" Type="http://schemas.openxmlformats.org/officeDocument/2006/relationships/image" Target="../media/image289.emf"/><Relationship Id="rId15" Type="http://schemas.openxmlformats.org/officeDocument/2006/relationships/image" Target="../media/image388.emf"/><Relationship Id="rId10" Type="http://schemas.openxmlformats.org/officeDocument/2006/relationships/image" Target="../media/image312.emf"/><Relationship Id="rId19" Type="http://schemas.openxmlformats.org/officeDocument/2006/relationships/image" Target="../media/image392.emf"/><Relationship Id="rId4" Type="http://schemas.openxmlformats.org/officeDocument/2006/relationships/image" Target="../media/image288.emf"/><Relationship Id="rId9" Type="http://schemas.openxmlformats.org/officeDocument/2006/relationships/image" Target="../media/image293.emf"/><Relationship Id="rId14" Type="http://schemas.openxmlformats.org/officeDocument/2006/relationships/image" Target="../media/image387.emf"/></Relationships>
</file>

<file path=ppt/slides/_rels/slide167.xml.rels><?xml version="1.0" encoding="UTF-8" standalone="yes"?>
<Relationships xmlns="http://schemas.openxmlformats.org/package/2006/relationships"><Relationship Id="rId8" Type="http://schemas.openxmlformats.org/officeDocument/2006/relationships/image" Target="../media/image292.emf"/><Relationship Id="rId13" Type="http://schemas.openxmlformats.org/officeDocument/2006/relationships/image" Target="../media/image386.emf"/><Relationship Id="rId18" Type="http://schemas.openxmlformats.org/officeDocument/2006/relationships/image" Target="../media/image394.emf"/><Relationship Id="rId3" Type="http://schemas.openxmlformats.org/officeDocument/2006/relationships/image" Target="../media/image287.emf"/><Relationship Id="rId7" Type="http://schemas.openxmlformats.org/officeDocument/2006/relationships/image" Target="../media/image291.emf"/><Relationship Id="rId12" Type="http://schemas.openxmlformats.org/officeDocument/2006/relationships/image" Target="../media/image314.emf"/><Relationship Id="rId17" Type="http://schemas.openxmlformats.org/officeDocument/2006/relationships/image" Target="../media/image391.emf"/><Relationship Id="rId2" Type="http://schemas.openxmlformats.org/officeDocument/2006/relationships/notesSlide" Target="../notesSlides/notesSlide134.xml"/><Relationship Id="rId16" Type="http://schemas.openxmlformats.org/officeDocument/2006/relationships/image" Target="../media/image390.emf"/><Relationship Id="rId20" Type="http://schemas.openxmlformats.org/officeDocument/2006/relationships/image" Target="../media/image396.emf"/><Relationship Id="rId1" Type="http://schemas.openxmlformats.org/officeDocument/2006/relationships/slideLayout" Target="../slideLayouts/slideLayout3.xml"/><Relationship Id="rId6" Type="http://schemas.openxmlformats.org/officeDocument/2006/relationships/image" Target="../media/image290.emf"/><Relationship Id="rId11" Type="http://schemas.openxmlformats.org/officeDocument/2006/relationships/image" Target="../media/image313.emf"/><Relationship Id="rId5" Type="http://schemas.openxmlformats.org/officeDocument/2006/relationships/image" Target="../media/image289.emf"/><Relationship Id="rId15" Type="http://schemas.openxmlformats.org/officeDocument/2006/relationships/image" Target="../media/image388.emf"/><Relationship Id="rId10" Type="http://schemas.openxmlformats.org/officeDocument/2006/relationships/image" Target="../media/image312.emf"/><Relationship Id="rId19" Type="http://schemas.openxmlformats.org/officeDocument/2006/relationships/image" Target="../media/image395.emf"/><Relationship Id="rId4" Type="http://schemas.openxmlformats.org/officeDocument/2006/relationships/image" Target="../media/image288.emf"/><Relationship Id="rId9" Type="http://schemas.openxmlformats.org/officeDocument/2006/relationships/image" Target="../media/image293.emf"/><Relationship Id="rId14" Type="http://schemas.openxmlformats.org/officeDocument/2006/relationships/image" Target="../media/image387.emf"/></Relationships>
</file>

<file path=ppt/slides/_rels/slide168.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89.emf"/><Relationship Id="rId7" Type="http://schemas.openxmlformats.org/officeDocument/2006/relationships/image" Target="../media/image392.emf"/><Relationship Id="rId2" Type="http://schemas.openxmlformats.org/officeDocument/2006/relationships/notesSlide" Target="../notesSlides/notesSlide135.xml"/><Relationship Id="rId1" Type="http://schemas.openxmlformats.org/officeDocument/2006/relationships/slideLayout" Target="../slideLayouts/slideLayout3.xml"/><Relationship Id="rId6" Type="http://schemas.openxmlformats.org/officeDocument/2006/relationships/image" Target="../media/image391.emf"/><Relationship Id="rId5" Type="http://schemas.openxmlformats.org/officeDocument/2006/relationships/image" Target="../media/image397.png"/><Relationship Id="rId4" Type="http://schemas.openxmlformats.org/officeDocument/2006/relationships/image" Target="../media/image395.emf"/><Relationship Id="rId9" Type="http://schemas.openxmlformats.org/officeDocument/2006/relationships/image" Target="../media/image396.e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8" Type="http://schemas.openxmlformats.org/officeDocument/2006/relationships/image" Target="../media/image292.emf"/><Relationship Id="rId3" Type="http://schemas.openxmlformats.org/officeDocument/2006/relationships/image" Target="../media/image287.emf"/><Relationship Id="rId7" Type="http://schemas.openxmlformats.org/officeDocument/2006/relationships/image" Target="../media/image291.emf"/><Relationship Id="rId2" Type="http://schemas.openxmlformats.org/officeDocument/2006/relationships/notesSlide" Target="../notesSlides/notesSlide137.xml"/><Relationship Id="rId1" Type="http://schemas.openxmlformats.org/officeDocument/2006/relationships/slideLayout" Target="../slideLayouts/slideLayout3.xml"/><Relationship Id="rId6" Type="http://schemas.openxmlformats.org/officeDocument/2006/relationships/image" Target="../media/image290.emf"/><Relationship Id="rId5" Type="http://schemas.openxmlformats.org/officeDocument/2006/relationships/image" Target="../media/image289.emf"/><Relationship Id="rId10" Type="http://schemas.openxmlformats.org/officeDocument/2006/relationships/image" Target="../media/image399.emf"/><Relationship Id="rId4" Type="http://schemas.openxmlformats.org/officeDocument/2006/relationships/image" Target="../media/image288.emf"/><Relationship Id="rId9" Type="http://schemas.openxmlformats.org/officeDocument/2006/relationships/image" Target="../media/image293.emf"/></Relationships>
</file>

<file path=ppt/slides/_rels/slide171.xml.rels><?xml version="1.0" encoding="UTF-8" standalone="yes"?>
<Relationships xmlns="http://schemas.openxmlformats.org/package/2006/relationships"><Relationship Id="rId3" Type="http://schemas.openxmlformats.org/officeDocument/2006/relationships/image" Target="../media/image400.jpeg"/><Relationship Id="rId7" Type="http://schemas.openxmlformats.org/officeDocument/2006/relationships/image" Target="../media/image404.emf"/><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image" Target="../media/image403.emf"/><Relationship Id="rId5" Type="http://schemas.openxmlformats.org/officeDocument/2006/relationships/image" Target="../media/image402.emf"/><Relationship Id="rId4" Type="http://schemas.openxmlformats.org/officeDocument/2006/relationships/image" Target="../media/image401.emf"/></Relationships>
</file>

<file path=ppt/slides/_rels/slide172.xml.rels><?xml version="1.0" encoding="UTF-8" standalone="yes"?>
<Relationships xmlns="http://schemas.openxmlformats.org/package/2006/relationships"><Relationship Id="rId3" Type="http://schemas.openxmlformats.org/officeDocument/2006/relationships/image" Target="../media/image400.jpeg"/><Relationship Id="rId2" Type="http://schemas.openxmlformats.org/officeDocument/2006/relationships/notesSlide" Target="../notesSlides/notesSlide139.xml"/><Relationship Id="rId1" Type="http://schemas.openxmlformats.org/officeDocument/2006/relationships/slideLayout" Target="../slideLayouts/slideLayout3.xml"/><Relationship Id="rId5" Type="http://schemas.openxmlformats.org/officeDocument/2006/relationships/image" Target="../media/image406.emf"/><Relationship Id="rId4" Type="http://schemas.openxmlformats.org/officeDocument/2006/relationships/image" Target="../media/image405.emf"/></Relationships>
</file>

<file path=ppt/slides/_rels/slide173.xml.rels><?xml version="1.0" encoding="UTF-8" standalone="yes"?>
<Relationships xmlns="http://schemas.openxmlformats.org/package/2006/relationships"><Relationship Id="rId3" Type="http://schemas.openxmlformats.org/officeDocument/2006/relationships/image" Target="../media/image407.jpe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8" Type="http://schemas.openxmlformats.org/officeDocument/2006/relationships/image" Target="../media/image413.emf"/><Relationship Id="rId3" Type="http://schemas.openxmlformats.org/officeDocument/2006/relationships/image" Target="../media/image408.emf"/><Relationship Id="rId7" Type="http://schemas.openxmlformats.org/officeDocument/2006/relationships/image" Target="../media/image412.emf"/><Relationship Id="rId2" Type="http://schemas.openxmlformats.org/officeDocument/2006/relationships/notesSlide" Target="../notesSlides/notesSlide141.xml"/><Relationship Id="rId1" Type="http://schemas.openxmlformats.org/officeDocument/2006/relationships/slideLayout" Target="../slideLayouts/slideLayout3.xml"/><Relationship Id="rId6" Type="http://schemas.openxmlformats.org/officeDocument/2006/relationships/image" Target="../media/image411.emf"/><Relationship Id="rId5" Type="http://schemas.openxmlformats.org/officeDocument/2006/relationships/image" Target="../media/image410.emf"/><Relationship Id="rId4" Type="http://schemas.openxmlformats.org/officeDocument/2006/relationships/image" Target="../media/image409.emf"/></Relationships>
</file>

<file path=ppt/slides/_rels/slide175.xml.rels><?xml version="1.0" encoding="UTF-8" standalone="yes"?>
<Relationships xmlns="http://schemas.openxmlformats.org/package/2006/relationships"><Relationship Id="rId8" Type="http://schemas.openxmlformats.org/officeDocument/2006/relationships/image" Target="../media/image419.emf"/><Relationship Id="rId3" Type="http://schemas.openxmlformats.org/officeDocument/2006/relationships/image" Target="../media/image414.emf"/><Relationship Id="rId7" Type="http://schemas.openxmlformats.org/officeDocument/2006/relationships/image" Target="../media/image418.emf"/><Relationship Id="rId2" Type="http://schemas.openxmlformats.org/officeDocument/2006/relationships/notesSlide" Target="../notesSlides/notesSlide142.xml"/><Relationship Id="rId1" Type="http://schemas.openxmlformats.org/officeDocument/2006/relationships/slideLayout" Target="../slideLayouts/slideLayout3.xml"/><Relationship Id="rId6" Type="http://schemas.openxmlformats.org/officeDocument/2006/relationships/image" Target="../media/image417.emf"/><Relationship Id="rId5" Type="http://schemas.openxmlformats.org/officeDocument/2006/relationships/image" Target="../media/image416.emf"/><Relationship Id="rId10" Type="http://schemas.openxmlformats.org/officeDocument/2006/relationships/image" Target="../media/image420.png"/><Relationship Id="rId4" Type="http://schemas.openxmlformats.org/officeDocument/2006/relationships/image" Target="../media/image415.emf"/><Relationship Id="rId9" Type="http://schemas.openxmlformats.org/officeDocument/2006/relationships/image" Target="../media/image351.png"/></Relationships>
</file>

<file path=ppt/slides/_rels/slide176.xml.rels><?xml version="1.0" encoding="UTF-8" standalone="yes"?>
<Relationships xmlns="http://schemas.openxmlformats.org/package/2006/relationships"><Relationship Id="rId8" Type="http://schemas.openxmlformats.org/officeDocument/2006/relationships/image" Target="../media/image287.emf"/><Relationship Id="rId13" Type="http://schemas.openxmlformats.org/officeDocument/2006/relationships/image" Target="../media/image292.emf"/><Relationship Id="rId3" Type="http://schemas.openxmlformats.org/officeDocument/2006/relationships/image" Target="../media/image421.emf"/><Relationship Id="rId7" Type="http://schemas.openxmlformats.org/officeDocument/2006/relationships/image" Target="../media/image425.emf"/><Relationship Id="rId12" Type="http://schemas.openxmlformats.org/officeDocument/2006/relationships/image" Target="../media/image291.emf"/><Relationship Id="rId2" Type="http://schemas.openxmlformats.org/officeDocument/2006/relationships/notesSlide" Target="../notesSlides/notesSlide143.xml"/><Relationship Id="rId1" Type="http://schemas.openxmlformats.org/officeDocument/2006/relationships/slideLayout" Target="../slideLayouts/slideLayout3.xml"/><Relationship Id="rId6" Type="http://schemas.openxmlformats.org/officeDocument/2006/relationships/image" Target="../media/image424.emf"/><Relationship Id="rId11" Type="http://schemas.openxmlformats.org/officeDocument/2006/relationships/image" Target="../media/image290.emf"/><Relationship Id="rId5" Type="http://schemas.openxmlformats.org/officeDocument/2006/relationships/image" Target="../media/image423.emf"/><Relationship Id="rId15" Type="http://schemas.openxmlformats.org/officeDocument/2006/relationships/image" Target="../media/image399.emf"/><Relationship Id="rId10" Type="http://schemas.openxmlformats.org/officeDocument/2006/relationships/image" Target="../media/image289.emf"/><Relationship Id="rId4" Type="http://schemas.openxmlformats.org/officeDocument/2006/relationships/image" Target="../media/image422.emf"/><Relationship Id="rId9" Type="http://schemas.openxmlformats.org/officeDocument/2006/relationships/image" Target="../media/image288.emf"/><Relationship Id="rId14" Type="http://schemas.openxmlformats.org/officeDocument/2006/relationships/image" Target="../media/image293.emf"/></Relationships>
</file>

<file path=ppt/slides/_rels/slide177.xml.rels><?xml version="1.0" encoding="UTF-8" standalone="yes"?>
<Relationships xmlns="http://schemas.openxmlformats.org/package/2006/relationships"><Relationship Id="rId8" Type="http://schemas.openxmlformats.org/officeDocument/2006/relationships/image" Target="../media/image431.emf"/><Relationship Id="rId13" Type="http://schemas.openxmlformats.org/officeDocument/2006/relationships/image" Target="../media/image436.emf"/><Relationship Id="rId3" Type="http://schemas.openxmlformats.org/officeDocument/2006/relationships/image" Target="../media/image426.png"/><Relationship Id="rId7" Type="http://schemas.openxmlformats.org/officeDocument/2006/relationships/image" Target="../media/image430.emf"/><Relationship Id="rId12" Type="http://schemas.openxmlformats.org/officeDocument/2006/relationships/image" Target="../media/image435.emf"/><Relationship Id="rId2" Type="http://schemas.openxmlformats.org/officeDocument/2006/relationships/notesSlide" Target="../notesSlides/notesSlide144.xml"/><Relationship Id="rId1" Type="http://schemas.openxmlformats.org/officeDocument/2006/relationships/slideLayout" Target="../slideLayouts/slideLayout3.xml"/><Relationship Id="rId6" Type="http://schemas.openxmlformats.org/officeDocument/2006/relationships/image" Target="../media/image429.emf"/><Relationship Id="rId11" Type="http://schemas.openxmlformats.org/officeDocument/2006/relationships/image" Target="../media/image434.emf"/><Relationship Id="rId5" Type="http://schemas.openxmlformats.org/officeDocument/2006/relationships/image" Target="../media/image428.emf"/><Relationship Id="rId15" Type="http://schemas.openxmlformats.org/officeDocument/2006/relationships/image" Target="../media/image438.emf"/><Relationship Id="rId10" Type="http://schemas.openxmlformats.org/officeDocument/2006/relationships/image" Target="../media/image433.emf"/><Relationship Id="rId4" Type="http://schemas.openxmlformats.org/officeDocument/2006/relationships/image" Target="../media/image427.emf"/><Relationship Id="rId9" Type="http://schemas.openxmlformats.org/officeDocument/2006/relationships/image" Target="../media/image432.emf"/><Relationship Id="rId14" Type="http://schemas.openxmlformats.org/officeDocument/2006/relationships/image" Target="../media/image437.emf"/></Relationships>
</file>

<file path=ppt/slides/_rels/slide178.xml.rels><?xml version="1.0" encoding="UTF-8" standalone="yes"?>
<Relationships xmlns="http://schemas.openxmlformats.org/package/2006/relationships"><Relationship Id="rId8" Type="http://schemas.openxmlformats.org/officeDocument/2006/relationships/image" Target="../media/image444.emf"/><Relationship Id="rId13" Type="http://schemas.openxmlformats.org/officeDocument/2006/relationships/image" Target="../media/image449.emf"/><Relationship Id="rId3" Type="http://schemas.openxmlformats.org/officeDocument/2006/relationships/image" Target="../media/image439.emf"/><Relationship Id="rId7" Type="http://schemas.openxmlformats.org/officeDocument/2006/relationships/image" Target="../media/image443.emf"/><Relationship Id="rId12" Type="http://schemas.openxmlformats.org/officeDocument/2006/relationships/image" Target="../media/image448.emf"/><Relationship Id="rId2" Type="http://schemas.openxmlformats.org/officeDocument/2006/relationships/notesSlide" Target="../notesSlides/notesSlide145.xml"/><Relationship Id="rId1" Type="http://schemas.openxmlformats.org/officeDocument/2006/relationships/slideLayout" Target="../slideLayouts/slideLayout3.xml"/><Relationship Id="rId6" Type="http://schemas.openxmlformats.org/officeDocument/2006/relationships/image" Target="../media/image442.emf"/><Relationship Id="rId11" Type="http://schemas.openxmlformats.org/officeDocument/2006/relationships/image" Target="../media/image447.emf"/><Relationship Id="rId5" Type="http://schemas.openxmlformats.org/officeDocument/2006/relationships/image" Target="../media/image441.emf"/><Relationship Id="rId15" Type="http://schemas.openxmlformats.org/officeDocument/2006/relationships/image" Target="../media/image451.emf"/><Relationship Id="rId10" Type="http://schemas.openxmlformats.org/officeDocument/2006/relationships/image" Target="../media/image446.emf"/><Relationship Id="rId4" Type="http://schemas.openxmlformats.org/officeDocument/2006/relationships/image" Target="../media/image440.emf"/><Relationship Id="rId9" Type="http://schemas.openxmlformats.org/officeDocument/2006/relationships/image" Target="../media/image445.emf"/><Relationship Id="rId14" Type="http://schemas.openxmlformats.org/officeDocument/2006/relationships/image" Target="../media/image450.emf"/></Relationships>
</file>

<file path=ppt/slides/_rels/slide179.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452.emf"/><Relationship Id="rId7" Type="http://schemas.openxmlformats.org/officeDocument/2006/relationships/image" Target="../media/image456.emf"/><Relationship Id="rId2" Type="http://schemas.openxmlformats.org/officeDocument/2006/relationships/notesSlide" Target="../notesSlides/notesSlide146.xml"/><Relationship Id="rId1" Type="http://schemas.openxmlformats.org/officeDocument/2006/relationships/slideLayout" Target="../slideLayouts/slideLayout3.xml"/><Relationship Id="rId6" Type="http://schemas.openxmlformats.org/officeDocument/2006/relationships/image" Target="../media/image455.emf"/><Relationship Id="rId11" Type="http://schemas.openxmlformats.org/officeDocument/2006/relationships/image" Target="../media/image459.emf"/><Relationship Id="rId5" Type="http://schemas.openxmlformats.org/officeDocument/2006/relationships/image" Target="../media/image454.emf"/><Relationship Id="rId10" Type="http://schemas.openxmlformats.org/officeDocument/2006/relationships/image" Target="../media/image458.emf"/><Relationship Id="rId4" Type="http://schemas.openxmlformats.org/officeDocument/2006/relationships/image" Target="../media/image453.emf"/><Relationship Id="rId9" Type="http://schemas.openxmlformats.org/officeDocument/2006/relationships/image" Target="../media/image457.emf"/></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8" Type="http://schemas.openxmlformats.org/officeDocument/2006/relationships/image" Target="../media/image458.emf"/><Relationship Id="rId13" Type="http://schemas.openxmlformats.org/officeDocument/2006/relationships/image" Target="../media/image463.emf"/><Relationship Id="rId3" Type="http://schemas.openxmlformats.org/officeDocument/2006/relationships/image" Target="../media/image454.emf"/><Relationship Id="rId7" Type="http://schemas.openxmlformats.org/officeDocument/2006/relationships/image" Target="../media/image457.emf"/><Relationship Id="rId12" Type="http://schemas.openxmlformats.org/officeDocument/2006/relationships/image" Target="../media/image462.emf"/><Relationship Id="rId2" Type="http://schemas.openxmlformats.org/officeDocument/2006/relationships/notesSlide" Target="../notesSlides/notesSlide147.xml"/><Relationship Id="rId1" Type="http://schemas.openxmlformats.org/officeDocument/2006/relationships/slideLayout" Target="../slideLayouts/slideLayout3.xml"/><Relationship Id="rId6" Type="http://schemas.openxmlformats.org/officeDocument/2006/relationships/image" Target="../media/image462.png"/><Relationship Id="rId11" Type="http://schemas.openxmlformats.org/officeDocument/2006/relationships/image" Target="../media/image461.emf"/><Relationship Id="rId5" Type="http://schemas.openxmlformats.org/officeDocument/2006/relationships/image" Target="../media/image456.emf"/><Relationship Id="rId15" Type="http://schemas.openxmlformats.org/officeDocument/2006/relationships/image" Target="../media/image465.emf"/><Relationship Id="rId10" Type="http://schemas.openxmlformats.org/officeDocument/2006/relationships/image" Target="../media/image460.emf"/><Relationship Id="rId4" Type="http://schemas.openxmlformats.org/officeDocument/2006/relationships/image" Target="../media/image455.emf"/><Relationship Id="rId9" Type="http://schemas.openxmlformats.org/officeDocument/2006/relationships/image" Target="../media/image459.emf"/><Relationship Id="rId14" Type="http://schemas.openxmlformats.org/officeDocument/2006/relationships/image" Target="../media/image464.emf"/></Relationships>
</file>

<file path=ppt/slides/_rels/slide181.xml.rels><?xml version="1.0" encoding="UTF-8" standalone="yes"?>
<Relationships xmlns="http://schemas.openxmlformats.org/package/2006/relationships"><Relationship Id="rId8" Type="http://schemas.openxmlformats.org/officeDocument/2006/relationships/image" Target="../media/image466.emf"/><Relationship Id="rId13" Type="http://schemas.openxmlformats.org/officeDocument/2006/relationships/image" Target="../media/image471.emf"/><Relationship Id="rId18" Type="http://schemas.openxmlformats.org/officeDocument/2006/relationships/image" Target="../media/image476.emf"/><Relationship Id="rId3" Type="http://schemas.openxmlformats.org/officeDocument/2006/relationships/image" Target="../media/image288.emf"/><Relationship Id="rId7" Type="http://schemas.openxmlformats.org/officeDocument/2006/relationships/image" Target="../media/image290.emf"/><Relationship Id="rId12" Type="http://schemas.openxmlformats.org/officeDocument/2006/relationships/image" Target="../media/image470.emf"/><Relationship Id="rId17" Type="http://schemas.openxmlformats.org/officeDocument/2006/relationships/image" Target="../media/image475.emf"/><Relationship Id="rId2" Type="http://schemas.openxmlformats.org/officeDocument/2006/relationships/notesSlide" Target="../notesSlides/notesSlide148.xml"/><Relationship Id="rId16" Type="http://schemas.openxmlformats.org/officeDocument/2006/relationships/image" Target="../media/image474.emf"/><Relationship Id="rId20" Type="http://schemas.openxmlformats.org/officeDocument/2006/relationships/image" Target="../media/image478.emf"/><Relationship Id="rId1" Type="http://schemas.openxmlformats.org/officeDocument/2006/relationships/slideLayout" Target="../slideLayouts/slideLayout3.xml"/><Relationship Id="rId6" Type="http://schemas.openxmlformats.org/officeDocument/2006/relationships/image" Target="../media/image314.emf"/><Relationship Id="rId11" Type="http://schemas.openxmlformats.org/officeDocument/2006/relationships/image" Target="../media/image469.emf"/><Relationship Id="rId5" Type="http://schemas.openxmlformats.org/officeDocument/2006/relationships/image" Target="../media/image313.emf"/><Relationship Id="rId15" Type="http://schemas.openxmlformats.org/officeDocument/2006/relationships/image" Target="../media/image473.emf"/><Relationship Id="rId10" Type="http://schemas.openxmlformats.org/officeDocument/2006/relationships/image" Target="../media/image468.emf"/><Relationship Id="rId19" Type="http://schemas.openxmlformats.org/officeDocument/2006/relationships/image" Target="../media/image477.emf"/><Relationship Id="rId4" Type="http://schemas.openxmlformats.org/officeDocument/2006/relationships/image" Target="../media/image312.emf"/><Relationship Id="rId9" Type="http://schemas.openxmlformats.org/officeDocument/2006/relationships/image" Target="../media/image467.emf"/><Relationship Id="rId14" Type="http://schemas.openxmlformats.org/officeDocument/2006/relationships/image" Target="../media/image472.emf"/></Relationships>
</file>

<file path=ppt/slides/_rels/slide182.xml.rels><?xml version="1.0" encoding="UTF-8" standalone="yes"?>
<Relationships xmlns="http://schemas.openxmlformats.org/package/2006/relationships"><Relationship Id="rId8" Type="http://schemas.openxmlformats.org/officeDocument/2006/relationships/image" Target="../media/image475.emf"/><Relationship Id="rId3" Type="http://schemas.openxmlformats.org/officeDocument/2006/relationships/image" Target="../media/image479.png"/><Relationship Id="rId7" Type="http://schemas.openxmlformats.org/officeDocument/2006/relationships/image" Target="../media/image474.emf"/><Relationship Id="rId2" Type="http://schemas.openxmlformats.org/officeDocument/2006/relationships/notesSlide" Target="../notesSlides/notesSlide149.xml"/><Relationship Id="rId1" Type="http://schemas.openxmlformats.org/officeDocument/2006/relationships/slideLayout" Target="../slideLayouts/slideLayout3.xml"/><Relationship Id="rId6" Type="http://schemas.openxmlformats.org/officeDocument/2006/relationships/image" Target="../media/image473.emf"/><Relationship Id="rId5" Type="http://schemas.openxmlformats.org/officeDocument/2006/relationships/image" Target="../media/image472.emf"/><Relationship Id="rId4" Type="http://schemas.openxmlformats.org/officeDocument/2006/relationships/image" Target="../media/image312.emf"/><Relationship Id="rId9" Type="http://schemas.openxmlformats.org/officeDocument/2006/relationships/image" Target="../media/image476.emf"/></Relationships>
</file>

<file path=ppt/slides/_rels/slide183.xml.rels><?xml version="1.0" encoding="UTF-8" standalone="yes"?>
<Relationships xmlns="http://schemas.openxmlformats.org/package/2006/relationships"><Relationship Id="rId8" Type="http://schemas.openxmlformats.org/officeDocument/2006/relationships/image" Target="../media/image468.emf"/><Relationship Id="rId13" Type="http://schemas.openxmlformats.org/officeDocument/2006/relationships/image" Target="../media/image473.emf"/><Relationship Id="rId18" Type="http://schemas.openxmlformats.org/officeDocument/2006/relationships/image" Target="../media/image484.emf"/><Relationship Id="rId3" Type="http://schemas.openxmlformats.org/officeDocument/2006/relationships/image" Target="../media/image288.emf"/><Relationship Id="rId7" Type="http://schemas.openxmlformats.org/officeDocument/2006/relationships/image" Target="../media/image290.emf"/><Relationship Id="rId12" Type="http://schemas.openxmlformats.org/officeDocument/2006/relationships/image" Target="../media/image472.emf"/><Relationship Id="rId17" Type="http://schemas.openxmlformats.org/officeDocument/2006/relationships/image" Target="../media/image483.emf"/><Relationship Id="rId2" Type="http://schemas.openxmlformats.org/officeDocument/2006/relationships/notesSlide" Target="../notesSlides/notesSlide150.xml"/><Relationship Id="rId16" Type="http://schemas.openxmlformats.org/officeDocument/2006/relationships/image" Target="../media/image482.emf"/><Relationship Id="rId20" Type="http://schemas.openxmlformats.org/officeDocument/2006/relationships/image" Target="../media/image486.emf"/><Relationship Id="rId1" Type="http://schemas.openxmlformats.org/officeDocument/2006/relationships/slideLayout" Target="../slideLayouts/slideLayout3.xml"/><Relationship Id="rId6" Type="http://schemas.openxmlformats.org/officeDocument/2006/relationships/image" Target="../media/image314.emf"/><Relationship Id="rId11" Type="http://schemas.openxmlformats.org/officeDocument/2006/relationships/image" Target="../media/image471.emf"/><Relationship Id="rId5" Type="http://schemas.openxmlformats.org/officeDocument/2006/relationships/image" Target="../media/image313.emf"/><Relationship Id="rId15" Type="http://schemas.openxmlformats.org/officeDocument/2006/relationships/image" Target="../media/image481.emf"/><Relationship Id="rId10" Type="http://schemas.openxmlformats.org/officeDocument/2006/relationships/image" Target="../media/image470.emf"/><Relationship Id="rId19" Type="http://schemas.openxmlformats.org/officeDocument/2006/relationships/image" Target="../media/image485.emf"/><Relationship Id="rId4" Type="http://schemas.openxmlformats.org/officeDocument/2006/relationships/image" Target="../media/image312.emf"/><Relationship Id="rId9" Type="http://schemas.openxmlformats.org/officeDocument/2006/relationships/image" Target="../media/image469.emf"/><Relationship Id="rId14" Type="http://schemas.openxmlformats.org/officeDocument/2006/relationships/image" Target="../media/image480.emf"/></Relationships>
</file>

<file path=ppt/slides/_rels/slide184.xml.rels><?xml version="1.0" encoding="UTF-8" standalone="yes"?>
<Relationships xmlns="http://schemas.openxmlformats.org/package/2006/relationships"><Relationship Id="rId3" Type="http://schemas.openxmlformats.org/officeDocument/2006/relationships/image" Target="../media/image487.emf"/><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488.emf"/></Relationships>
</file>

<file path=ppt/slides/_rels/slide185.xml.rels><?xml version="1.0" encoding="UTF-8" standalone="yes"?>
<Relationships xmlns="http://schemas.openxmlformats.org/package/2006/relationships"><Relationship Id="rId8" Type="http://schemas.openxmlformats.org/officeDocument/2006/relationships/image" Target="../media/image494.emf"/><Relationship Id="rId13" Type="http://schemas.openxmlformats.org/officeDocument/2006/relationships/image" Target="../media/image499.emf"/><Relationship Id="rId3" Type="http://schemas.openxmlformats.org/officeDocument/2006/relationships/image" Target="../media/image489.emf"/><Relationship Id="rId7" Type="http://schemas.openxmlformats.org/officeDocument/2006/relationships/image" Target="../media/image493.emf"/><Relationship Id="rId12" Type="http://schemas.openxmlformats.org/officeDocument/2006/relationships/image" Target="../media/image498.emf"/><Relationship Id="rId2" Type="http://schemas.openxmlformats.org/officeDocument/2006/relationships/notesSlide" Target="../notesSlides/notesSlide152.xml"/><Relationship Id="rId16" Type="http://schemas.openxmlformats.org/officeDocument/2006/relationships/image" Target="../media/image502.emf"/><Relationship Id="rId1" Type="http://schemas.openxmlformats.org/officeDocument/2006/relationships/slideLayout" Target="../slideLayouts/slideLayout3.xml"/><Relationship Id="rId6" Type="http://schemas.openxmlformats.org/officeDocument/2006/relationships/image" Target="../media/image492.emf"/><Relationship Id="rId11" Type="http://schemas.openxmlformats.org/officeDocument/2006/relationships/image" Target="../media/image497.emf"/><Relationship Id="rId5" Type="http://schemas.openxmlformats.org/officeDocument/2006/relationships/image" Target="../media/image491.emf"/><Relationship Id="rId15" Type="http://schemas.openxmlformats.org/officeDocument/2006/relationships/image" Target="../media/image501.emf"/><Relationship Id="rId10" Type="http://schemas.openxmlformats.org/officeDocument/2006/relationships/image" Target="../media/image496.emf"/><Relationship Id="rId4" Type="http://schemas.openxmlformats.org/officeDocument/2006/relationships/image" Target="../media/image490.emf"/><Relationship Id="rId9" Type="http://schemas.openxmlformats.org/officeDocument/2006/relationships/image" Target="../media/image495.emf"/><Relationship Id="rId14" Type="http://schemas.openxmlformats.org/officeDocument/2006/relationships/image" Target="../media/image500.emf"/></Relationships>
</file>

<file path=ppt/slides/_rels/slide18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154.xml"/><Relationship Id="rId1" Type="http://schemas.openxmlformats.org/officeDocument/2006/relationships/slideLayout" Target="../slideLayouts/slideLayout3.xml"/><Relationship Id="rId5" Type="http://schemas.openxmlformats.org/officeDocument/2006/relationships/image" Target="../media/image505.emf"/><Relationship Id="rId4" Type="http://schemas.openxmlformats.org/officeDocument/2006/relationships/image" Target="../media/image504.emf"/></Relationships>
</file>

<file path=ppt/slides/_rels/slide188.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155.xml"/><Relationship Id="rId1" Type="http://schemas.openxmlformats.org/officeDocument/2006/relationships/slideLayout" Target="../slideLayouts/slideLayout3.xml"/><Relationship Id="rId5" Type="http://schemas.openxmlformats.org/officeDocument/2006/relationships/image" Target="../media/image506.emf"/><Relationship Id="rId4" Type="http://schemas.openxmlformats.org/officeDocument/2006/relationships/image" Target="../media/image505.emf"/></Relationships>
</file>

<file path=ppt/slides/_rels/slide189.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505.emf"/><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509.emf"/><Relationship Id="rId5" Type="http://schemas.openxmlformats.org/officeDocument/2006/relationships/image" Target="../media/image508.png"/><Relationship Id="rId4" Type="http://schemas.openxmlformats.org/officeDocument/2006/relationships/image" Target="../media/image507.png"/></Relationships>
</file>

<file path=ppt/slides/_rels/slide191.xml.rels><?xml version="1.0" encoding="UTF-8" standalone="yes"?>
<Relationships xmlns="http://schemas.openxmlformats.org/package/2006/relationships"><Relationship Id="rId3" Type="http://schemas.openxmlformats.org/officeDocument/2006/relationships/image" Target="../media/image505.emf"/><Relationship Id="rId2" Type="http://schemas.openxmlformats.org/officeDocument/2006/relationships/notesSlide" Target="../notesSlides/notesSlide158.xml"/><Relationship Id="rId1" Type="http://schemas.openxmlformats.org/officeDocument/2006/relationships/slideLayout" Target="../slideLayouts/slideLayout3.xml"/><Relationship Id="rId6" Type="http://schemas.openxmlformats.org/officeDocument/2006/relationships/image" Target="../media/image510.emf"/><Relationship Id="rId5" Type="http://schemas.openxmlformats.org/officeDocument/2006/relationships/image" Target="../media/image509.emf"/><Relationship Id="rId4" Type="http://schemas.openxmlformats.org/officeDocument/2006/relationships/image" Target="../media/image507.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512.png"/><Relationship Id="rId5" Type="http://schemas.openxmlformats.org/officeDocument/2006/relationships/image" Target="../media/image511.wmf"/><Relationship Id="rId4" Type="http://schemas.openxmlformats.org/officeDocument/2006/relationships/oleObject" Target="../embeddings/oleObject92.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3.xml"/><Relationship Id="rId1" Type="http://schemas.openxmlformats.org/officeDocument/2006/relationships/vmlDrawing" Target="../drawings/vmlDrawing43.vml"/><Relationship Id="rId6" Type="http://schemas.openxmlformats.org/officeDocument/2006/relationships/image" Target="../media/image514.emf"/><Relationship Id="rId5" Type="http://schemas.openxmlformats.org/officeDocument/2006/relationships/image" Target="../media/image251.wmf"/><Relationship Id="rId4" Type="http://schemas.openxmlformats.org/officeDocument/2006/relationships/oleObject" Target="../embeddings/oleObject87.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image" Target="../media/image516.emf"/><Relationship Id="rId5" Type="http://schemas.openxmlformats.org/officeDocument/2006/relationships/image" Target="../media/image515.wmf"/><Relationship Id="rId4" Type="http://schemas.openxmlformats.org/officeDocument/2006/relationships/oleObject" Target="../embeddings/oleObject93.bin"/></Relationships>
</file>

<file path=ppt/slides/_rels/slide19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517.emf"/><Relationship Id="rId2" Type="http://schemas.openxmlformats.org/officeDocument/2006/relationships/notesSlide" Target="../notesSlides/notesSlide165.xml"/><Relationship Id="rId1" Type="http://schemas.openxmlformats.org/officeDocument/2006/relationships/slideLayout" Target="../slideLayouts/slideLayout3.xml"/><Relationship Id="rId6" Type="http://schemas.openxmlformats.org/officeDocument/2006/relationships/image" Target="../media/image288.emf"/><Relationship Id="rId5" Type="http://schemas.openxmlformats.org/officeDocument/2006/relationships/image" Target="../media/image287.emf"/><Relationship Id="rId4" Type="http://schemas.openxmlformats.org/officeDocument/2006/relationships/image" Target="../media/image518.emf"/></Relationships>
</file>

<file path=ppt/slides/_rels/slide199.xml.rels><?xml version="1.0" encoding="UTF-8" standalone="yes"?>
<Relationships xmlns="http://schemas.openxmlformats.org/package/2006/relationships"><Relationship Id="rId3" Type="http://schemas.openxmlformats.org/officeDocument/2006/relationships/image" Target="../media/image517.emf"/><Relationship Id="rId2" Type="http://schemas.openxmlformats.org/officeDocument/2006/relationships/image" Target="../media/image519.png"/><Relationship Id="rId1" Type="http://schemas.openxmlformats.org/officeDocument/2006/relationships/slideLayout" Target="../slideLayouts/slideLayout3.xml"/><Relationship Id="rId6" Type="http://schemas.openxmlformats.org/officeDocument/2006/relationships/image" Target="../media/image288.emf"/><Relationship Id="rId5" Type="http://schemas.openxmlformats.org/officeDocument/2006/relationships/image" Target="../media/image287.emf"/><Relationship Id="rId4" Type="http://schemas.openxmlformats.org/officeDocument/2006/relationships/image" Target="../media/image518.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0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6.xml"/><Relationship Id="rId1" Type="http://schemas.openxmlformats.org/officeDocument/2006/relationships/slideLayout" Target="../slideLayouts/slideLayout3.xml"/><Relationship Id="rId6" Type="http://schemas.openxmlformats.org/officeDocument/2006/relationships/image" Target="../media/image287.emf"/><Relationship Id="rId5" Type="http://schemas.openxmlformats.org/officeDocument/2006/relationships/image" Target="../media/image518.emf"/><Relationship Id="rId4" Type="http://schemas.openxmlformats.org/officeDocument/2006/relationships/image" Target="../media/image517.emf"/></Relationships>
</file>

<file path=ppt/slides/_rels/slide201.xml.rels><?xml version="1.0" encoding="UTF-8" standalone="yes"?>
<Relationships xmlns="http://schemas.openxmlformats.org/package/2006/relationships"><Relationship Id="rId8" Type="http://schemas.openxmlformats.org/officeDocument/2006/relationships/image" Target="../media/image527.emf"/><Relationship Id="rId3" Type="http://schemas.openxmlformats.org/officeDocument/2006/relationships/image" Target="../media/image522.emf"/><Relationship Id="rId7" Type="http://schemas.openxmlformats.org/officeDocument/2006/relationships/image" Target="../media/image526.emf"/><Relationship Id="rId2" Type="http://schemas.openxmlformats.org/officeDocument/2006/relationships/image" Target="../media/image521.png"/><Relationship Id="rId1" Type="http://schemas.openxmlformats.org/officeDocument/2006/relationships/slideLayout" Target="../slideLayouts/slideLayout3.xml"/><Relationship Id="rId6" Type="http://schemas.openxmlformats.org/officeDocument/2006/relationships/image" Target="../media/image525.emf"/><Relationship Id="rId5" Type="http://schemas.openxmlformats.org/officeDocument/2006/relationships/image" Target="../media/image524.emf"/><Relationship Id="rId4" Type="http://schemas.openxmlformats.org/officeDocument/2006/relationships/image" Target="../media/image523.emf"/></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2.wmf"/><Relationship Id="rId18" Type="http://schemas.openxmlformats.org/officeDocument/2006/relationships/oleObject" Target="../embeddings/oleObject9.bin"/><Relationship Id="rId3" Type="http://schemas.openxmlformats.org/officeDocument/2006/relationships/notesSlide" Target="../notesSlides/notesSlide24.xml"/><Relationship Id="rId7" Type="http://schemas.openxmlformats.org/officeDocument/2006/relationships/image" Target="../media/image39.wmf"/><Relationship Id="rId12" Type="http://schemas.openxmlformats.org/officeDocument/2006/relationships/oleObject" Target="../embeddings/oleObject6.bin"/><Relationship Id="rId17" Type="http://schemas.openxmlformats.org/officeDocument/2006/relationships/image" Target="../media/image44.wmf"/><Relationship Id="rId2" Type="http://schemas.openxmlformats.org/officeDocument/2006/relationships/slideLayout" Target="../slideLayouts/slideLayout3.xml"/><Relationship Id="rId16" Type="http://schemas.openxmlformats.org/officeDocument/2006/relationships/oleObject" Target="../embeddings/oleObject8.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image" Target="../media/image43.wmf"/><Relationship Id="rId10" Type="http://schemas.openxmlformats.org/officeDocument/2006/relationships/oleObject" Target="../embeddings/oleObject5.bin"/><Relationship Id="rId19" Type="http://schemas.openxmlformats.org/officeDocument/2006/relationships/image" Target="../media/image45.wmf"/><Relationship Id="rId4" Type="http://schemas.openxmlformats.org/officeDocument/2006/relationships/oleObject" Target="../embeddings/oleObject2.bin"/><Relationship Id="rId9" Type="http://schemas.openxmlformats.org/officeDocument/2006/relationships/image" Target="../media/image40.wmf"/><Relationship Id="rId1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50.wmf"/><Relationship Id="rId3" Type="http://schemas.openxmlformats.org/officeDocument/2006/relationships/notesSlide" Target="../notesSlides/notesSlide25.xml"/><Relationship Id="rId7" Type="http://schemas.openxmlformats.org/officeDocument/2006/relationships/image" Target="../media/image47.wmf"/><Relationship Id="rId12"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48.wmf"/></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53.wmf"/><Relationship Id="rId5" Type="http://schemas.openxmlformats.org/officeDocument/2006/relationships/oleObject" Target="../embeddings/oleObject15.bin"/><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56.wmf"/><Relationship Id="rId5" Type="http://schemas.openxmlformats.org/officeDocument/2006/relationships/oleObject" Target="../embeddings/oleObject16.bin"/><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17.bin"/><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66.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63.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21.bin"/></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77.emf"/><Relationship Id="rId4" Type="http://schemas.openxmlformats.org/officeDocument/2006/relationships/image" Target="../media/image76.emf"/></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78.wmf"/><Relationship Id="rId4" Type="http://schemas.openxmlformats.org/officeDocument/2006/relationships/oleObject" Target="../embeddings/oleObject23.bin"/></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81.wmf"/><Relationship Id="rId5" Type="http://schemas.openxmlformats.org/officeDocument/2006/relationships/oleObject" Target="../embeddings/oleObject24.bin"/><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84.wmf"/><Relationship Id="rId5" Type="http://schemas.openxmlformats.org/officeDocument/2006/relationships/oleObject" Target="../embeddings/oleObject26.bin"/><Relationship Id="rId10" Type="http://schemas.openxmlformats.org/officeDocument/2006/relationships/image" Target="../media/image85.wmf"/><Relationship Id="rId4" Type="http://schemas.openxmlformats.org/officeDocument/2006/relationships/image" Target="../media/image83.wmf"/><Relationship Id="rId9" Type="http://schemas.openxmlformats.org/officeDocument/2006/relationships/oleObject" Target="../embeddings/oleObject28.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90.wmf"/><Relationship Id="rId3" Type="http://schemas.openxmlformats.org/officeDocument/2006/relationships/notesSlide" Target="../notesSlides/notesSlide45.xml"/><Relationship Id="rId7" Type="http://schemas.openxmlformats.org/officeDocument/2006/relationships/image" Target="../media/image87.wmf"/><Relationship Id="rId12"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image" Target="../media/image89.wmf"/><Relationship Id="rId5" Type="http://schemas.openxmlformats.org/officeDocument/2006/relationships/image" Target="../media/image86.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88.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95.wmf"/><Relationship Id="rId18" Type="http://schemas.openxmlformats.org/officeDocument/2006/relationships/oleObject" Target="../embeddings/oleObject40.bin"/><Relationship Id="rId3" Type="http://schemas.openxmlformats.org/officeDocument/2006/relationships/notesSlide" Target="../notesSlides/notesSlide46.xml"/><Relationship Id="rId21" Type="http://schemas.openxmlformats.org/officeDocument/2006/relationships/image" Target="../media/image98.wmf"/><Relationship Id="rId7" Type="http://schemas.openxmlformats.org/officeDocument/2006/relationships/image" Target="../media/image92.wmf"/><Relationship Id="rId12" Type="http://schemas.openxmlformats.org/officeDocument/2006/relationships/oleObject" Target="../embeddings/oleObject38.bin"/><Relationship Id="rId17" Type="http://schemas.openxmlformats.org/officeDocument/2006/relationships/image" Target="../media/image96.wmf"/><Relationship Id="rId2" Type="http://schemas.openxmlformats.org/officeDocument/2006/relationships/slideLayout" Target="../slideLayouts/slideLayout3.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12.vml"/><Relationship Id="rId6" Type="http://schemas.openxmlformats.org/officeDocument/2006/relationships/oleObject" Target="../embeddings/oleObject35.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0.wmf"/><Relationship Id="rId23" Type="http://schemas.openxmlformats.org/officeDocument/2006/relationships/image" Target="../media/image99.wmf"/><Relationship Id="rId10" Type="http://schemas.openxmlformats.org/officeDocument/2006/relationships/oleObject" Target="../embeddings/oleObject37.bin"/><Relationship Id="rId19" Type="http://schemas.openxmlformats.org/officeDocument/2006/relationships/image" Target="../media/image97.wmf"/><Relationship Id="rId4" Type="http://schemas.openxmlformats.org/officeDocument/2006/relationships/oleObject" Target="../embeddings/oleObject34.bin"/><Relationship Id="rId9" Type="http://schemas.openxmlformats.org/officeDocument/2006/relationships/image" Target="../media/image93.wmf"/><Relationship Id="rId14" Type="http://schemas.openxmlformats.org/officeDocument/2006/relationships/oleObject" Target="../embeddings/oleObject33.bin"/><Relationship Id="rId22" Type="http://schemas.openxmlformats.org/officeDocument/2006/relationships/oleObject" Target="../embeddings/oleObject42.bin"/></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5.wmf"/><Relationship Id="rId3" Type="http://schemas.openxmlformats.org/officeDocument/2006/relationships/notesSlide" Target="../notesSlides/notesSlide48.xml"/><Relationship Id="rId7" Type="http://schemas.openxmlformats.org/officeDocument/2006/relationships/image" Target="../media/image102.wmf"/><Relationship Id="rId12"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44.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6.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03.wmf"/><Relationship Id="rId14" Type="http://schemas.openxmlformats.org/officeDocument/2006/relationships/oleObject" Target="../embeddings/oleObject48.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5.wmf"/><Relationship Id="rId3" Type="http://schemas.openxmlformats.org/officeDocument/2006/relationships/notesSlide" Target="../notesSlides/notesSlide49.xml"/><Relationship Id="rId7" Type="http://schemas.openxmlformats.org/officeDocument/2006/relationships/image" Target="../media/image102.wmf"/><Relationship Id="rId12"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embeddings/oleObject44.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8.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03.wmf"/><Relationship Id="rId14" Type="http://schemas.openxmlformats.org/officeDocument/2006/relationships/image" Target="../media/image107.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5.wmf"/><Relationship Id="rId3" Type="http://schemas.openxmlformats.org/officeDocument/2006/relationships/notesSlide" Target="../notesSlides/notesSlide50.xml"/><Relationship Id="rId7" Type="http://schemas.openxmlformats.org/officeDocument/2006/relationships/image" Target="../media/image102.wmf"/><Relationship Id="rId12"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44.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8.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03.wmf"/><Relationship Id="rId14" Type="http://schemas.openxmlformats.org/officeDocument/2006/relationships/image" Target="../media/image107.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5.wmf"/><Relationship Id="rId3" Type="http://schemas.openxmlformats.org/officeDocument/2006/relationships/notesSlide" Target="../notesSlides/notesSlide51.xml"/><Relationship Id="rId7" Type="http://schemas.openxmlformats.org/officeDocument/2006/relationships/image" Target="../media/image102.wmf"/><Relationship Id="rId12"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44.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8.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03.wmf"/><Relationship Id="rId14" Type="http://schemas.openxmlformats.org/officeDocument/2006/relationships/image" Target="../media/image107.e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5.wmf"/><Relationship Id="rId3" Type="http://schemas.openxmlformats.org/officeDocument/2006/relationships/notesSlide" Target="../notesSlides/notesSlide52.xml"/><Relationship Id="rId7" Type="http://schemas.openxmlformats.org/officeDocument/2006/relationships/image" Target="../media/image102.wmf"/><Relationship Id="rId12"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8.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03.wmf"/><Relationship Id="rId14" Type="http://schemas.openxmlformats.org/officeDocument/2006/relationships/image" Target="../media/image107.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114.wmf"/><Relationship Id="rId3" Type="http://schemas.openxmlformats.org/officeDocument/2006/relationships/notesSlide" Target="../notesSlides/notesSlide54.xml"/><Relationship Id="rId7" Type="http://schemas.openxmlformats.org/officeDocument/2006/relationships/image" Target="../media/image111.wmf"/><Relationship Id="rId12" Type="http://schemas.openxmlformats.org/officeDocument/2006/relationships/oleObject" Target="../embeddings/oleObject53.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50.bin"/><Relationship Id="rId11" Type="http://schemas.openxmlformats.org/officeDocument/2006/relationships/image" Target="../media/image113.png"/><Relationship Id="rId5" Type="http://schemas.openxmlformats.org/officeDocument/2006/relationships/image" Target="../media/image110.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112.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59.bin"/><Relationship Id="rId18" Type="http://schemas.openxmlformats.org/officeDocument/2006/relationships/image" Target="../media/image122.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119.wmf"/><Relationship Id="rId17" Type="http://schemas.openxmlformats.org/officeDocument/2006/relationships/oleObject" Target="../embeddings/oleObject61.bin"/><Relationship Id="rId2" Type="http://schemas.openxmlformats.org/officeDocument/2006/relationships/slideLayout" Target="../slideLayouts/slideLayout3.xml"/><Relationship Id="rId16" Type="http://schemas.openxmlformats.org/officeDocument/2006/relationships/image" Target="../media/image121.wmf"/><Relationship Id="rId1" Type="http://schemas.openxmlformats.org/officeDocument/2006/relationships/vmlDrawing" Target="../drawings/vmlDrawing19.vml"/><Relationship Id="rId6" Type="http://schemas.openxmlformats.org/officeDocument/2006/relationships/image" Target="../media/image116.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57.bin"/><Relationship Id="rId14" Type="http://schemas.openxmlformats.org/officeDocument/2006/relationships/image" Target="../media/image120.wmf"/></Relationships>
</file>

<file path=ppt/slides/_rels/slide6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26.wmf"/><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124.png"/><Relationship Id="rId5" Type="http://schemas.openxmlformats.org/officeDocument/2006/relationships/oleObject" Target="../embeddings/oleObject62.bin"/><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8.png"/><Relationship Id="rId5" Type="http://schemas.openxmlformats.org/officeDocument/2006/relationships/image" Target="../media/image127.wmf"/><Relationship Id="rId4" Type="http://schemas.openxmlformats.org/officeDocument/2006/relationships/oleObject" Target="../embeddings/oleObject63.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0.jpeg"/><Relationship Id="rId7" Type="http://schemas.openxmlformats.org/officeDocument/2006/relationships/image" Target="../media/image134.emf"/><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33.emf"/><Relationship Id="rId5" Type="http://schemas.openxmlformats.org/officeDocument/2006/relationships/image" Target="../media/image132.emf"/><Relationship Id="rId10" Type="http://schemas.openxmlformats.org/officeDocument/2006/relationships/image" Target="../media/image137.png"/><Relationship Id="rId4" Type="http://schemas.openxmlformats.org/officeDocument/2006/relationships/image" Target="../media/image131.emf"/><Relationship Id="rId9" Type="http://schemas.openxmlformats.org/officeDocument/2006/relationships/image" Target="../media/image136.emf"/></Relationships>
</file>

<file path=ppt/slides/_rels/slide76.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8.jpeg"/><Relationship Id="rId7" Type="http://schemas.openxmlformats.org/officeDocument/2006/relationships/image" Target="../media/image136.emf"/><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 Id="rId9" Type="http://schemas.openxmlformats.org/officeDocument/2006/relationships/image" Target="../media/image142.emf"/></Relationships>
</file>

<file path=ppt/slides/_rels/slide77.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3.jpeg"/><Relationship Id="rId7" Type="http://schemas.openxmlformats.org/officeDocument/2006/relationships/image" Target="../media/image147.emf"/><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46.emf"/><Relationship Id="rId11" Type="http://schemas.openxmlformats.org/officeDocument/2006/relationships/image" Target="../media/image151.emf"/><Relationship Id="rId5" Type="http://schemas.openxmlformats.org/officeDocument/2006/relationships/image" Target="../media/image145.emf"/><Relationship Id="rId10" Type="http://schemas.openxmlformats.org/officeDocument/2006/relationships/image" Target="../media/image150.emf"/><Relationship Id="rId4" Type="http://schemas.openxmlformats.org/officeDocument/2006/relationships/image" Target="../media/image144.emf"/><Relationship Id="rId9" Type="http://schemas.openxmlformats.org/officeDocument/2006/relationships/image" Target="../media/image149.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72.xml"/><Relationship Id="rId7" Type="http://schemas.openxmlformats.org/officeDocument/2006/relationships/image" Target="../media/image153.w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64.bin"/><Relationship Id="rId5" Type="http://schemas.openxmlformats.org/officeDocument/2006/relationships/image" Target="../media/image152.png"/><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29.png"/><Relationship Id="rId7" Type="http://schemas.openxmlformats.org/officeDocument/2006/relationships/image" Target="../media/image156.emf"/><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notesSlide" Target="../notesSlides/notesSlide74.xml"/><Relationship Id="rId7" Type="http://schemas.openxmlformats.org/officeDocument/2006/relationships/image" Target="../media/image158.w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65.bin"/><Relationship Id="rId5" Type="http://schemas.openxmlformats.org/officeDocument/2006/relationships/image" Target="../media/image152.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image" Target="../media/image129.png"/><Relationship Id="rId7" Type="http://schemas.openxmlformats.org/officeDocument/2006/relationships/image" Target="../media/image161.emf"/><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60.emf"/><Relationship Id="rId5" Type="http://schemas.openxmlformats.org/officeDocument/2006/relationships/image" Target="../media/image155.emf"/><Relationship Id="rId10" Type="http://schemas.openxmlformats.org/officeDocument/2006/relationships/image" Target="../media/image164.emf"/><Relationship Id="rId4" Type="http://schemas.openxmlformats.org/officeDocument/2006/relationships/image" Target="../media/image154.emf"/><Relationship Id="rId9" Type="http://schemas.openxmlformats.org/officeDocument/2006/relationships/image" Target="../media/image163.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65.wmf"/><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oleObject" Target="../embeddings/oleObject66.bin"/><Relationship Id="rId5" Type="http://schemas.openxmlformats.org/officeDocument/2006/relationships/image" Target="../media/image152.png"/><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166.wmf"/><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oleObject" Target="../embeddings/oleObject67.bin"/><Relationship Id="rId5" Type="http://schemas.openxmlformats.org/officeDocument/2006/relationships/image" Target="../media/image152.png"/><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29.png"/><Relationship Id="rId7" Type="http://schemas.openxmlformats.org/officeDocument/2006/relationships/image" Target="../media/image169.emf"/><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168.emf"/><Relationship Id="rId5" Type="http://schemas.openxmlformats.org/officeDocument/2006/relationships/image" Target="../media/image167.emf"/><Relationship Id="rId4" Type="http://schemas.openxmlformats.org/officeDocument/2006/relationships/image" Target="../media/image161.emf"/></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1.emf"/><Relationship Id="rId7" Type="http://schemas.openxmlformats.org/officeDocument/2006/relationships/image" Target="../media/image175.emf"/><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89.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77.emf"/><Relationship Id="rId7" Type="http://schemas.openxmlformats.org/officeDocument/2006/relationships/image" Target="../media/image173.emf"/><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172.emf"/><Relationship Id="rId5" Type="http://schemas.openxmlformats.org/officeDocument/2006/relationships/image" Target="../media/image171.emf"/><Relationship Id="rId10" Type="http://schemas.openxmlformats.org/officeDocument/2006/relationships/image" Target="../media/image176.emf"/><Relationship Id="rId4" Type="http://schemas.openxmlformats.org/officeDocument/2006/relationships/image" Target="../media/image178.emf"/><Relationship Id="rId9" Type="http://schemas.openxmlformats.org/officeDocument/2006/relationships/image" Target="../media/image175.emf"/></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emf"/></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82.emf"/><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80.emf"/><Relationship Id="rId4" Type="http://schemas.openxmlformats.org/officeDocument/2006/relationships/image" Target="../media/image179.emf"/></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83.emf"/><Relationship Id="rId5" Type="http://schemas.openxmlformats.org/officeDocument/2006/relationships/image" Target="../media/image180.emf"/><Relationship Id="rId4" Type="http://schemas.openxmlformats.org/officeDocument/2006/relationships/image" Target="../media/image179.emf"/></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87.emf"/><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92.emf"/><Relationship Id="rId4" Type="http://schemas.openxmlformats.org/officeDocument/2006/relationships/image" Target="../media/image185.emf"/></Relationships>
</file>

<file path=ppt/slides/_rels/slide98.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196.emf"/><Relationship Id="rId5" Type="http://schemas.openxmlformats.org/officeDocument/2006/relationships/image" Target="../media/image195.emf"/><Relationship Id="rId4" Type="http://schemas.openxmlformats.org/officeDocument/2006/relationships/image" Target="../media/image194.emf"/></Relationships>
</file>

<file path=ppt/slides/_rels/slide99.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198.wmf"/><Relationship Id="rId5" Type="http://schemas.openxmlformats.org/officeDocument/2006/relationships/oleObject" Target="../embeddings/oleObject69.bin"/><Relationship Id="rId4" Type="http://schemas.openxmlformats.org/officeDocument/2006/relationships/image" Target="../media/image197.wmf"/><Relationship Id="rId9" Type="http://schemas.openxmlformats.org/officeDocument/2006/relationships/image" Target="../media/image20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94EFCB-5E8C-8776-BA21-31EEB2CEDE12}"/>
              </a:ext>
            </a:extLst>
          </p:cNvPr>
          <p:cNvSpPr txBox="1">
            <a:spLocks/>
          </p:cNvSpPr>
          <p:nvPr/>
        </p:nvSpPr>
        <p:spPr>
          <a:xfrm>
            <a:off x="2731582" y="4381059"/>
            <a:ext cx="6440079" cy="7856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门电路概述</a:t>
            </a:r>
          </a:p>
        </p:txBody>
      </p:sp>
    </p:spTree>
    <p:extLst>
      <p:ext uri="{BB962C8B-B14F-4D97-AF65-F5344CB8AC3E}">
        <p14:creationId xmlns:p14="http://schemas.microsoft.com/office/powerpoint/2010/main" val="49719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1955-5823-D373-374A-EB9036A28233}"/>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C835B21D-7EC6-6479-1505-D56FBF7D707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逻辑代数中的三种基本运算</a:t>
            </a:r>
          </a:p>
        </p:txBody>
      </p:sp>
      <p:pic>
        <p:nvPicPr>
          <p:cNvPr id="11" name="Picture 10">
            <a:extLst>
              <a:ext uri="{FF2B5EF4-FFF2-40B4-BE49-F238E27FC236}">
                <a16:creationId xmlns:a16="http://schemas.microsoft.com/office/drawing/2014/main" id="{C19C83E7-D4C0-C7FB-1AE0-4B8554A02822}"/>
              </a:ext>
            </a:extLst>
          </p:cNvPr>
          <p:cNvPicPr>
            <a:picLocks noChangeAspect="1"/>
          </p:cNvPicPr>
          <p:nvPr/>
        </p:nvPicPr>
        <p:blipFill>
          <a:blip r:embed="rId3"/>
          <a:stretch>
            <a:fillRect/>
          </a:stretch>
        </p:blipFill>
        <p:spPr>
          <a:xfrm>
            <a:off x="110532" y="590563"/>
            <a:ext cx="11806813" cy="5847834"/>
          </a:xfrm>
          <a:prstGeom prst="rect">
            <a:avLst/>
          </a:prstGeom>
        </p:spPr>
      </p:pic>
      <p:sp>
        <p:nvSpPr>
          <p:cNvPr id="15" name="object 11">
            <a:extLst>
              <a:ext uri="{FF2B5EF4-FFF2-40B4-BE49-F238E27FC236}">
                <a16:creationId xmlns:a16="http://schemas.microsoft.com/office/drawing/2014/main" id="{B5137F58-B62B-4092-2AD5-FD4558D40EEC}"/>
              </a:ext>
            </a:extLst>
          </p:cNvPr>
          <p:cNvSpPr txBox="1"/>
          <p:nvPr/>
        </p:nvSpPr>
        <p:spPr>
          <a:xfrm>
            <a:off x="5530800" y="6438397"/>
            <a:ext cx="1130399" cy="330200"/>
          </a:xfrm>
          <a:prstGeom prst="rect">
            <a:avLst/>
          </a:prstGeom>
        </p:spPr>
        <p:txBody>
          <a:bodyPr vert="horz" wrap="square" lIns="0" tIns="12065" rIns="0" bIns="0" rtlCol="0">
            <a:spAutoFit/>
          </a:bodyPr>
          <a:lstStyle/>
          <a:p>
            <a:pPr marL="12700">
              <a:spcBef>
                <a:spcPts val="95"/>
              </a:spcBef>
            </a:pPr>
            <a:r>
              <a:rPr sz="2000" b="1" spc="-10" dirty="0" err="1">
                <a:solidFill>
                  <a:prstClr val="black"/>
                </a:solidFill>
                <a:latin typeface="新宋体"/>
                <a:cs typeface="新宋体"/>
              </a:rPr>
              <a:t>图形符号</a:t>
            </a:r>
            <a:endParaRPr sz="2000" dirty="0">
              <a:solidFill>
                <a:prstClr val="black"/>
              </a:solidFill>
              <a:latin typeface="新宋体"/>
              <a:cs typeface="新宋体"/>
            </a:endParaRPr>
          </a:p>
        </p:txBody>
      </p:sp>
    </p:spTree>
    <p:extLst>
      <p:ext uri="{BB962C8B-B14F-4D97-AF65-F5344CB8AC3E}">
        <p14:creationId xmlns:p14="http://schemas.microsoft.com/office/powerpoint/2010/main" val="29909504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FC2FFC6-EBC5-0E1D-CB4D-319C9CE439BB}"/>
              </a:ext>
            </a:extLst>
          </p:cNvPr>
          <p:cNvSpPr txBox="1">
            <a:spLocks noChangeArrowheads="1"/>
          </p:cNvSpPr>
          <p:nvPr/>
        </p:nvSpPr>
        <p:spPr bwMode="auto">
          <a:xfrm>
            <a:off x="250825" y="620713"/>
            <a:ext cx="8713788" cy="6477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练习：电路如图所示，试写出各输出端的逻辑式</a:t>
            </a:r>
          </a:p>
        </p:txBody>
      </p:sp>
      <p:graphicFrame>
        <p:nvGraphicFramePr>
          <p:cNvPr id="7" name="Object 4">
            <a:extLst>
              <a:ext uri="{FF2B5EF4-FFF2-40B4-BE49-F238E27FC236}">
                <a16:creationId xmlns:a16="http://schemas.microsoft.com/office/drawing/2014/main" id="{AE8C7FA1-E160-88B9-66C4-2DF233288B83}"/>
              </a:ext>
            </a:extLst>
          </p:cNvPr>
          <p:cNvGraphicFramePr>
            <a:graphicFrameLocks noChangeAspect="1"/>
          </p:cNvGraphicFramePr>
          <p:nvPr>
            <p:extLst>
              <p:ext uri="{D42A27DB-BD31-4B8C-83A1-F6EECF244321}">
                <p14:modId xmlns:p14="http://schemas.microsoft.com/office/powerpoint/2010/main" val="3499304548"/>
              </p:ext>
            </p:extLst>
          </p:nvPr>
        </p:nvGraphicFramePr>
        <p:xfrm>
          <a:off x="2901782" y="1412875"/>
          <a:ext cx="6586537" cy="4824412"/>
        </p:xfrm>
        <a:graphic>
          <a:graphicData uri="http://schemas.openxmlformats.org/presentationml/2006/ole">
            <mc:AlternateContent xmlns:mc="http://schemas.openxmlformats.org/markup-compatibility/2006">
              <mc:Choice xmlns:v="urn:schemas-microsoft-com:vml" Requires="v">
                <p:oleObj spid="_x0000_s27651" name="Visio" r:id="rId3" imgW="3457440" imgH="3600450" progId="Visio.Drawing.11">
                  <p:embed/>
                </p:oleObj>
              </mc:Choice>
              <mc:Fallback>
                <p:oleObj name="Visio" r:id="rId3" imgW="3457440" imgH="3600450" progId="Visio.Drawing.11">
                  <p:embed/>
                  <p:pic>
                    <p:nvPicPr>
                      <p:cNvPr id="7" name="Object 4">
                        <a:extLst>
                          <a:ext uri="{FF2B5EF4-FFF2-40B4-BE49-F238E27FC236}">
                            <a16:creationId xmlns:a16="http://schemas.microsoft.com/office/drawing/2014/main" id="{AE8C7FA1-E160-88B9-66C4-2DF233288B83}"/>
                          </a:ext>
                        </a:extLst>
                      </p:cNvPr>
                      <p:cNvPicPr>
                        <a:picLocks noChangeAspect="1" noChangeArrowheads="1"/>
                      </p:cNvPicPr>
                      <p:nvPr/>
                    </p:nvPicPr>
                    <p:blipFill>
                      <a:blip r:embed="rId4"/>
                      <a:srcRect b="29652"/>
                      <a:stretch>
                        <a:fillRect/>
                      </a:stretch>
                    </p:blipFill>
                    <p:spPr bwMode="auto">
                      <a:xfrm>
                        <a:off x="2901782" y="1412875"/>
                        <a:ext cx="6586537" cy="482441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标题 1">
            <a:extLst>
              <a:ext uri="{FF2B5EF4-FFF2-40B4-BE49-F238E27FC236}">
                <a16:creationId xmlns:a16="http://schemas.microsoft.com/office/drawing/2014/main" id="{1647AE2E-C8EF-914F-0FC8-C3DA70E472D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Tree>
    <p:extLst>
      <p:ext uri="{BB962C8B-B14F-4D97-AF65-F5344CB8AC3E}">
        <p14:creationId xmlns:p14="http://schemas.microsoft.com/office/powerpoint/2010/main" val="9152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7AB1C502-8B33-0927-B202-6553A1671FA8}"/>
              </a:ext>
            </a:extLst>
          </p:cNvPr>
          <p:cNvSpPr txBox="1">
            <a:spLocks noChangeArrowheads="1"/>
          </p:cNvSpPr>
          <p:nvPr/>
        </p:nvSpPr>
        <p:spPr bwMode="auto">
          <a:xfrm>
            <a:off x="179388" y="3357563"/>
            <a:ext cx="4176712" cy="935037"/>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解： </a:t>
            </a:r>
            <a:r>
              <a:rPr kumimoji="0"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o1</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 </a:t>
            </a:r>
            <a:r>
              <a:rPr kumimoji="0"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OH</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时，若使</a:t>
            </a:r>
            <a:r>
              <a:rPr kumimoji="0"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I2</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 </a:t>
            </a:r>
            <a:r>
              <a:rPr kumimoji="0" lang="en-US" altLang="zh-CN" sz="2800" b="1" i="1"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IH</a:t>
            </a:r>
            <a:r>
              <a:rPr kumimoji="0" lang="zh-CN" altLang="en-US"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min</a:t>
            </a:r>
            <a:r>
              <a:rPr kumimoji="0" lang="zh-CN" altLang="en-US" sz="2800" b="1" i="0" u="none" strike="noStrike" kern="1200" cap="none" spc="0" normalizeH="0" baseline="-25000" noProof="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imes New Roman" panose="02020603050405020304" pitchFamily="18" charset="0"/>
                <a:ea typeface="楷体_GB2312" panose="02010609030101010101" pitchFamily="49" charset="-122"/>
                <a:cs typeface="+mj-cs"/>
              </a:rPr>
              <a:t> </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j-cs"/>
              </a:rPr>
              <a:t>，则</a:t>
            </a:r>
          </a:p>
        </p:txBody>
      </p:sp>
      <p:sp>
        <p:nvSpPr>
          <p:cNvPr id="16" name="Text Box 7">
            <a:extLst>
              <a:ext uri="{FF2B5EF4-FFF2-40B4-BE49-F238E27FC236}">
                <a16:creationId xmlns:a16="http://schemas.microsoft.com/office/drawing/2014/main" id="{BB46C812-2844-A382-D2AE-BA55E07D2713}"/>
              </a:ext>
            </a:extLst>
          </p:cNvPr>
          <p:cNvSpPr txBox="1">
            <a:spLocks noChangeArrowheads="1"/>
          </p:cNvSpPr>
          <p:nvPr/>
        </p:nvSpPr>
        <p:spPr bwMode="auto">
          <a:xfrm>
            <a:off x="179388" y="620713"/>
            <a:ext cx="1191882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例</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在下图所示电路中，为保证门</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G</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1</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输出的高低电平能正确地传送倒门</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G</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2</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地输入端，要求当</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o1</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OH</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时，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I2</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IH</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min</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；当</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o1</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时，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I2</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IL</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max</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。试计算</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R</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P</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最大允许值。已知</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G</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1</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G</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2</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均为</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74</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系的</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TTL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反相器，</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CC</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5V</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OH</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3.4V,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OL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0.2V,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IH</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min</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2.0V</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V</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IL</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max</a:t>
            </a:r>
            <a:r>
              <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0.8V</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I</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IH</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40μA</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I</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40μA</a:t>
            </a:r>
          </a:p>
        </p:txBody>
      </p:sp>
      <p:graphicFrame>
        <p:nvGraphicFramePr>
          <p:cNvPr id="17" name="Object 10">
            <a:extLst>
              <a:ext uri="{FF2B5EF4-FFF2-40B4-BE49-F238E27FC236}">
                <a16:creationId xmlns:a16="http://schemas.microsoft.com/office/drawing/2014/main" id="{BADA9522-6967-05E1-CB42-B44783EDA6FC}"/>
              </a:ext>
            </a:extLst>
          </p:cNvPr>
          <p:cNvGraphicFramePr>
            <a:graphicFrameLocks noChangeAspect="1"/>
          </p:cNvGraphicFramePr>
          <p:nvPr>
            <p:extLst>
              <p:ext uri="{D42A27DB-BD31-4B8C-83A1-F6EECF244321}">
                <p14:modId xmlns:p14="http://schemas.microsoft.com/office/powerpoint/2010/main" val="2289449677"/>
              </p:ext>
            </p:extLst>
          </p:nvPr>
        </p:nvGraphicFramePr>
        <p:xfrm>
          <a:off x="539750" y="4508500"/>
          <a:ext cx="3600450" cy="665163"/>
        </p:xfrm>
        <a:graphic>
          <a:graphicData uri="http://schemas.openxmlformats.org/presentationml/2006/ole">
            <mc:AlternateContent xmlns:mc="http://schemas.openxmlformats.org/markup-compatibility/2006">
              <mc:Choice xmlns:v="urn:schemas-microsoft-com:vml" Requires="v">
                <p:oleObj spid="_x0000_s28676" name="公式" r:id="rId3" imgW="1308100" imgH="241300" progId="Equation.3">
                  <p:embed/>
                </p:oleObj>
              </mc:Choice>
              <mc:Fallback>
                <p:oleObj name="公式" r:id="rId3" imgW="1308100" imgH="241300" progId="Equation.3">
                  <p:embed/>
                  <p:pic>
                    <p:nvPicPr>
                      <p:cNvPr id="17" name="Object 10">
                        <a:extLst>
                          <a:ext uri="{FF2B5EF4-FFF2-40B4-BE49-F238E27FC236}">
                            <a16:creationId xmlns:a16="http://schemas.microsoft.com/office/drawing/2014/main" id="{BADA9522-6967-05E1-CB42-B44783EDA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508500"/>
                        <a:ext cx="3600450" cy="6651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a:extLst>
              <a:ext uri="{FF2B5EF4-FFF2-40B4-BE49-F238E27FC236}">
                <a16:creationId xmlns:a16="http://schemas.microsoft.com/office/drawing/2014/main" id="{65C3ADB1-DA36-B9FC-2325-2C99909E28EB}"/>
              </a:ext>
            </a:extLst>
          </p:cNvPr>
          <p:cNvGraphicFramePr>
            <a:graphicFrameLocks noChangeAspect="1"/>
          </p:cNvGraphicFramePr>
          <p:nvPr>
            <p:extLst>
              <p:ext uri="{D42A27DB-BD31-4B8C-83A1-F6EECF244321}">
                <p14:modId xmlns:p14="http://schemas.microsoft.com/office/powerpoint/2010/main" val="3601451624"/>
              </p:ext>
            </p:extLst>
          </p:nvPr>
        </p:nvGraphicFramePr>
        <p:xfrm>
          <a:off x="568325" y="5589588"/>
          <a:ext cx="5381625" cy="1030287"/>
        </p:xfrm>
        <a:graphic>
          <a:graphicData uri="http://schemas.openxmlformats.org/presentationml/2006/ole">
            <mc:AlternateContent xmlns:mc="http://schemas.openxmlformats.org/markup-compatibility/2006">
              <mc:Choice xmlns:v="urn:schemas-microsoft-com:vml" Requires="v">
                <p:oleObj spid="_x0000_s28677" name="公式" r:id="rId5" imgW="2387600" imgH="457200" progId="Equation.3">
                  <p:embed/>
                </p:oleObj>
              </mc:Choice>
              <mc:Fallback>
                <p:oleObj name="公式" r:id="rId5" imgW="2387600" imgH="457200" progId="Equation.3">
                  <p:embed/>
                  <p:pic>
                    <p:nvPicPr>
                      <p:cNvPr id="18" name="Object 11">
                        <a:extLst>
                          <a:ext uri="{FF2B5EF4-FFF2-40B4-BE49-F238E27FC236}">
                            <a16:creationId xmlns:a16="http://schemas.microsoft.com/office/drawing/2014/main" id="{65C3ADB1-DA36-B9FC-2325-2C99909E2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 y="5589588"/>
                        <a:ext cx="5381625" cy="1030287"/>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标题 1">
            <a:extLst>
              <a:ext uri="{FF2B5EF4-FFF2-40B4-BE49-F238E27FC236}">
                <a16:creationId xmlns:a16="http://schemas.microsoft.com/office/drawing/2014/main" id="{C8FAD70E-2236-0104-E27A-71A3F8B0D6C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pic>
        <p:nvPicPr>
          <p:cNvPr id="7" name="Picture 6">
            <a:extLst>
              <a:ext uri="{FF2B5EF4-FFF2-40B4-BE49-F238E27FC236}">
                <a16:creationId xmlns:a16="http://schemas.microsoft.com/office/drawing/2014/main" id="{BE8F2B96-A825-3894-D134-52D95E11FCAD}"/>
              </a:ext>
            </a:extLst>
          </p:cNvPr>
          <p:cNvPicPr>
            <a:picLocks noChangeAspect="1"/>
          </p:cNvPicPr>
          <p:nvPr/>
        </p:nvPicPr>
        <p:blipFill>
          <a:blip r:embed="rId7"/>
          <a:stretch>
            <a:fillRect/>
          </a:stretch>
        </p:blipFill>
        <p:spPr>
          <a:xfrm>
            <a:off x="6912681" y="3039231"/>
            <a:ext cx="4388132" cy="1608073"/>
          </a:xfrm>
          <a:prstGeom prst="rect">
            <a:avLst/>
          </a:prstGeom>
        </p:spPr>
      </p:pic>
    </p:spTree>
    <p:extLst>
      <p:ext uri="{BB962C8B-B14F-4D97-AF65-F5344CB8AC3E}">
        <p14:creationId xmlns:p14="http://schemas.microsoft.com/office/powerpoint/2010/main" val="36417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15FBC11-BE74-DCA8-D94A-52F8669CA987}"/>
              </a:ext>
            </a:extLst>
          </p:cNvPr>
          <p:cNvSpPr txBox="1">
            <a:spLocks noChangeArrowheads="1"/>
          </p:cNvSpPr>
          <p:nvPr/>
        </p:nvSpPr>
        <p:spPr bwMode="auto">
          <a:xfrm>
            <a:off x="250825" y="692150"/>
            <a:ext cx="5400674" cy="151288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当</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o1</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 </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OL</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时， </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G</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2</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门的输入管</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T</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1</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导通，如图所示，若使   </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I2</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 </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IL</a:t>
            </a:r>
            <a:r>
              <a:rPr kumimoji="0" lang="zh-CN" altLang="en-US"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max</a:t>
            </a:r>
            <a:r>
              <a:rPr kumimoji="0" lang="zh-CN" altLang="en-US"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，则</a:t>
            </a:r>
            <a:endParaRPr kumimoji="0" lang="zh-CN" altLang="en-US"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endParaRPr>
          </a:p>
        </p:txBody>
      </p:sp>
      <p:graphicFrame>
        <p:nvGraphicFramePr>
          <p:cNvPr id="11" name="Object 5">
            <a:extLst>
              <a:ext uri="{FF2B5EF4-FFF2-40B4-BE49-F238E27FC236}">
                <a16:creationId xmlns:a16="http://schemas.microsoft.com/office/drawing/2014/main" id="{FA710A6E-2BFA-C6C5-4403-55BF71FBDD88}"/>
              </a:ext>
            </a:extLst>
          </p:cNvPr>
          <p:cNvGraphicFramePr>
            <a:graphicFrameLocks noChangeAspect="1"/>
          </p:cNvGraphicFramePr>
          <p:nvPr>
            <p:extLst>
              <p:ext uri="{D42A27DB-BD31-4B8C-83A1-F6EECF244321}">
                <p14:modId xmlns:p14="http://schemas.microsoft.com/office/powerpoint/2010/main" val="3118577625"/>
              </p:ext>
            </p:extLst>
          </p:nvPr>
        </p:nvGraphicFramePr>
        <p:xfrm>
          <a:off x="466724" y="2538412"/>
          <a:ext cx="5184775" cy="1062038"/>
        </p:xfrm>
        <a:graphic>
          <a:graphicData uri="http://schemas.openxmlformats.org/presentationml/2006/ole">
            <mc:AlternateContent xmlns:mc="http://schemas.openxmlformats.org/markup-compatibility/2006">
              <mc:Choice xmlns:v="urn:schemas-microsoft-com:vml" Requires="v">
                <p:oleObj spid="_x0000_s29700" name="公式" r:id="rId3" imgW="2235200" imgH="457200" progId="Equation.3">
                  <p:embed/>
                </p:oleObj>
              </mc:Choice>
              <mc:Fallback>
                <p:oleObj name="公式" r:id="rId3" imgW="2235200" imgH="457200" progId="Equation.3">
                  <p:embed/>
                  <p:pic>
                    <p:nvPicPr>
                      <p:cNvPr id="11" name="Object 5">
                        <a:extLst>
                          <a:ext uri="{FF2B5EF4-FFF2-40B4-BE49-F238E27FC236}">
                            <a16:creationId xmlns:a16="http://schemas.microsoft.com/office/drawing/2014/main" id="{FA710A6E-2BFA-C6C5-4403-55BF71FBD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4" y="2538412"/>
                        <a:ext cx="5184775" cy="10620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DDE454D9-DE2C-4D6F-7FF6-BEE142B2611F}"/>
              </a:ext>
            </a:extLst>
          </p:cNvPr>
          <p:cNvGraphicFramePr>
            <a:graphicFrameLocks noChangeAspect="1"/>
          </p:cNvGraphicFramePr>
          <p:nvPr>
            <p:extLst>
              <p:ext uri="{D42A27DB-BD31-4B8C-83A1-F6EECF244321}">
                <p14:modId xmlns:p14="http://schemas.microsoft.com/office/powerpoint/2010/main" val="2207211004"/>
              </p:ext>
            </p:extLst>
          </p:nvPr>
        </p:nvGraphicFramePr>
        <p:xfrm>
          <a:off x="395288" y="3933825"/>
          <a:ext cx="4103687" cy="2125663"/>
        </p:xfrm>
        <a:graphic>
          <a:graphicData uri="http://schemas.openxmlformats.org/presentationml/2006/ole">
            <mc:AlternateContent xmlns:mc="http://schemas.openxmlformats.org/markup-compatibility/2006">
              <mc:Choice xmlns:v="urn:schemas-microsoft-com:vml" Requires="v">
                <p:oleObj spid="_x0000_s29701" name="Equation" r:id="rId5" imgW="1739900" imgH="889000" progId="Equation.3">
                  <p:embed/>
                </p:oleObj>
              </mc:Choice>
              <mc:Fallback>
                <p:oleObj name="Equation" r:id="rId5" imgW="1739900" imgH="889000" progId="Equation.3">
                  <p:embed/>
                  <p:pic>
                    <p:nvPicPr>
                      <p:cNvPr id="12" name="Object 6">
                        <a:extLst>
                          <a:ext uri="{FF2B5EF4-FFF2-40B4-BE49-F238E27FC236}">
                            <a16:creationId xmlns:a16="http://schemas.microsoft.com/office/drawing/2014/main" id="{DDE454D9-DE2C-4D6F-7FF6-BEE142B26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933825"/>
                        <a:ext cx="4103687" cy="21256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0">
            <a:extLst>
              <a:ext uri="{FF2B5EF4-FFF2-40B4-BE49-F238E27FC236}">
                <a16:creationId xmlns:a16="http://schemas.microsoft.com/office/drawing/2014/main" id="{72E3C193-A4EB-E066-6D3D-1D044121B6EF}"/>
              </a:ext>
            </a:extLst>
          </p:cNvPr>
          <p:cNvSpPr txBox="1">
            <a:spLocks noChangeArrowheads="1"/>
          </p:cNvSpPr>
          <p:nvPr/>
        </p:nvSpPr>
        <p:spPr bwMode="auto">
          <a:xfrm>
            <a:off x="250825" y="6237288"/>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a:ln>
                  <a:noFill/>
                </a:ln>
                <a:effectLst/>
                <a:uLnTx/>
                <a:uFillTx/>
                <a:latin typeface="Times New Roman" panose="02020603050405020304" pitchFamily="18" charset="0"/>
                <a:ea typeface="楷体_GB2312" panose="02010609030101010101" pitchFamily="49" charset="-122"/>
              </a:rPr>
              <a:t>故取</a:t>
            </a:r>
            <a:r>
              <a:rPr kumimoji="0" lang="en-US" altLang="zh-CN" sz="2800" b="1" i="1" u="none" strike="noStrike" kern="0" cap="none" spc="0" normalizeH="0" baseline="0" noProof="0">
                <a:ln>
                  <a:noFill/>
                </a:ln>
                <a:effectLst/>
                <a:uLnTx/>
                <a:uFillTx/>
                <a:latin typeface="Times New Roman" panose="02020603050405020304" pitchFamily="18" charset="0"/>
                <a:ea typeface="楷体_GB2312" panose="02010609030101010101" pitchFamily="49" charset="-122"/>
              </a:rPr>
              <a:t>R</a:t>
            </a:r>
            <a:r>
              <a:rPr kumimoji="0" lang="en-US" altLang="zh-CN" sz="2800" b="1" i="0" u="none" strike="noStrike" kern="0" cap="none" spc="0" normalizeH="0" baseline="-25000" noProof="0">
                <a:ln>
                  <a:noFill/>
                </a:ln>
                <a:effectLst/>
                <a:uLnTx/>
                <a:uFillTx/>
                <a:latin typeface="Times New Roman" panose="02020603050405020304" pitchFamily="18" charset="0"/>
                <a:ea typeface="楷体_GB2312" panose="02010609030101010101" pitchFamily="49" charset="-122"/>
              </a:rPr>
              <a:t>P</a:t>
            </a:r>
            <a:r>
              <a:rPr kumimoji="0" lang="zh-CN" altLang="en-US" sz="2800" b="1" i="0" u="none" strike="noStrike" kern="0" cap="none" spc="0" normalizeH="0" baseline="0" noProof="0">
                <a:ln>
                  <a:noFill/>
                </a:ln>
                <a:effectLst/>
                <a:uLnTx/>
                <a:uFillTx/>
                <a:latin typeface="Times New Roman" panose="02020603050405020304" pitchFamily="18" charset="0"/>
                <a:ea typeface="楷体_GB2312" panose="02010609030101010101" pitchFamily="49" charset="-122"/>
              </a:rPr>
              <a:t>＝</a:t>
            </a:r>
            <a:r>
              <a:rPr kumimoji="0" lang="en-US" altLang="zh-CN" sz="2800" b="1" i="0" u="none" strike="noStrike" kern="0" cap="none" spc="0" normalizeH="0" baseline="0" noProof="0">
                <a:ln>
                  <a:noFill/>
                </a:ln>
                <a:effectLst/>
                <a:uLnTx/>
                <a:uFillTx/>
                <a:latin typeface="Times New Roman" panose="02020603050405020304" pitchFamily="18" charset="0"/>
                <a:ea typeface="楷体_GB2312" panose="02010609030101010101" pitchFamily="49" charset="-122"/>
              </a:rPr>
              <a:t>0.69kΩ</a:t>
            </a:r>
          </a:p>
        </p:txBody>
      </p:sp>
      <p:pic>
        <p:nvPicPr>
          <p:cNvPr id="16" name="Picture 15">
            <a:extLst>
              <a:ext uri="{FF2B5EF4-FFF2-40B4-BE49-F238E27FC236}">
                <a16:creationId xmlns:a16="http://schemas.microsoft.com/office/drawing/2014/main" id="{8A628AA8-3BA4-4481-92B8-76EA113F7BDF}"/>
              </a:ext>
            </a:extLst>
          </p:cNvPr>
          <p:cNvPicPr>
            <a:picLocks noChangeAspect="1"/>
          </p:cNvPicPr>
          <p:nvPr/>
        </p:nvPicPr>
        <p:blipFill>
          <a:blip r:embed="rId7"/>
          <a:stretch>
            <a:fillRect/>
          </a:stretch>
        </p:blipFill>
        <p:spPr>
          <a:xfrm>
            <a:off x="6687997" y="692150"/>
            <a:ext cx="4388132" cy="1608073"/>
          </a:xfrm>
          <a:prstGeom prst="rect">
            <a:avLst/>
          </a:prstGeom>
        </p:spPr>
      </p:pic>
      <p:grpSp>
        <p:nvGrpSpPr>
          <p:cNvPr id="32" name="Group 31">
            <a:extLst>
              <a:ext uri="{FF2B5EF4-FFF2-40B4-BE49-F238E27FC236}">
                <a16:creationId xmlns:a16="http://schemas.microsoft.com/office/drawing/2014/main" id="{C297DC18-8B99-84D6-E6BF-E00F00D0DB7E}"/>
              </a:ext>
            </a:extLst>
          </p:cNvPr>
          <p:cNvGrpSpPr/>
          <p:nvPr/>
        </p:nvGrpSpPr>
        <p:grpSpPr>
          <a:xfrm>
            <a:off x="6687997" y="2403931"/>
            <a:ext cx="4566196" cy="4092913"/>
            <a:chOff x="5008110" y="1038485"/>
            <a:chExt cx="6475759" cy="6026789"/>
          </a:xfrm>
        </p:grpSpPr>
        <p:pic>
          <p:nvPicPr>
            <p:cNvPr id="18" name="Picture 5">
              <a:extLst>
                <a:ext uri="{FF2B5EF4-FFF2-40B4-BE49-F238E27FC236}">
                  <a16:creationId xmlns:a16="http://schemas.microsoft.com/office/drawing/2014/main" id="{77BC27B2-28C8-AD35-F000-4FC9F610D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339"/>
            <a:stretch>
              <a:fillRect/>
            </a:stretch>
          </p:blipFill>
          <p:spPr bwMode="auto">
            <a:xfrm>
              <a:off x="5015237" y="103848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653">
              <a:extLst>
                <a:ext uri="{FF2B5EF4-FFF2-40B4-BE49-F238E27FC236}">
                  <a16:creationId xmlns:a16="http://schemas.microsoft.com/office/drawing/2014/main" id="{A16305E2-17C4-9C8E-8FC4-5583904945CA}"/>
                </a:ext>
              </a:extLst>
            </p:cNvPr>
            <p:cNvSpPr>
              <a:spLocks noChangeArrowheads="1"/>
            </p:cNvSpPr>
            <p:nvPr/>
          </p:nvSpPr>
          <p:spPr bwMode="auto">
            <a:xfrm rot="16200000">
              <a:off x="5260824" y="4789177"/>
              <a:ext cx="741512" cy="24712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cxnSp>
          <p:nvCxnSpPr>
            <p:cNvPr id="20" name="Straight Connector 19">
              <a:extLst>
                <a:ext uri="{FF2B5EF4-FFF2-40B4-BE49-F238E27FC236}">
                  <a16:creationId xmlns:a16="http://schemas.microsoft.com/office/drawing/2014/main" id="{333D621A-412B-5E00-4570-94D7D0086809}"/>
                </a:ext>
              </a:extLst>
            </p:cNvPr>
            <p:cNvCxnSpPr>
              <a:cxnSpLocks/>
            </p:cNvCxnSpPr>
            <p:nvPr/>
          </p:nvCxnSpPr>
          <p:spPr>
            <a:xfrm flipV="1">
              <a:off x="5631581" y="4068807"/>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C5308-6C97-3F4C-5A1C-230BC87AAD1D}"/>
                </a:ext>
              </a:extLst>
            </p:cNvPr>
            <p:cNvCxnSpPr/>
            <p:nvPr/>
          </p:nvCxnSpPr>
          <p:spPr>
            <a:xfrm flipV="1">
              <a:off x="5638565" y="5284955"/>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63">
              <a:extLst>
                <a:ext uri="{FF2B5EF4-FFF2-40B4-BE49-F238E27FC236}">
                  <a16:creationId xmlns:a16="http://schemas.microsoft.com/office/drawing/2014/main" id="{B54E4F99-4493-5F93-E03F-3144146740D5}"/>
                </a:ext>
              </a:extLst>
            </p:cNvPr>
            <p:cNvSpPr>
              <a:spLocks noChangeArrowheads="1"/>
            </p:cNvSpPr>
            <p:nvPr/>
          </p:nvSpPr>
          <p:spPr bwMode="auto">
            <a:xfrm>
              <a:off x="5008110" y="4705955"/>
              <a:ext cx="5036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latin typeface="Times New Roman" panose="02020603050405020304" pitchFamily="18" charset="0"/>
                  <a:ea typeface="方正姚体" charset="-122"/>
                </a:rPr>
                <a:t>R</a:t>
              </a:r>
              <a:r>
                <a:rPr lang="en-US" altLang="zh-CN" sz="2400" b="1" baseline="-25000" dirty="0">
                  <a:latin typeface="Times New Roman" panose="02020603050405020304" pitchFamily="18" charset="0"/>
                  <a:ea typeface="方正姚体" charset="-122"/>
                </a:rPr>
                <a:t>p</a:t>
              </a:r>
              <a:endParaRPr lang="ru-RU" altLang="zh-CN" sz="2400" b="1" baseline="-25000" dirty="0">
                <a:latin typeface="Times New Roman" panose="02020603050405020304" pitchFamily="18" charset="0"/>
                <a:ea typeface="方正姚体" charset="-122"/>
              </a:endParaRPr>
            </a:p>
          </p:txBody>
        </p:sp>
        <p:cxnSp>
          <p:nvCxnSpPr>
            <p:cNvPr id="23" name="Straight Connector 22">
              <a:extLst>
                <a:ext uri="{FF2B5EF4-FFF2-40B4-BE49-F238E27FC236}">
                  <a16:creationId xmlns:a16="http://schemas.microsoft.com/office/drawing/2014/main" id="{0D8B3820-C4A6-0CF5-FEF2-863395F05DE5}"/>
                </a:ext>
              </a:extLst>
            </p:cNvPr>
            <p:cNvCxnSpPr/>
            <p:nvPr/>
          </p:nvCxnSpPr>
          <p:spPr>
            <a:xfrm>
              <a:off x="6956069" y="1559608"/>
              <a:ext cx="0" cy="1696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903490-2119-617E-6DFC-75D91CEEE75A}"/>
                </a:ext>
              </a:extLst>
            </p:cNvPr>
            <p:cNvCxnSpPr>
              <a:cxnSpLocks/>
            </p:cNvCxnSpPr>
            <p:nvPr/>
          </p:nvCxnSpPr>
          <p:spPr>
            <a:xfrm flipH="1">
              <a:off x="5878556" y="3794760"/>
              <a:ext cx="742" cy="17393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92271CF-B96C-4B59-941B-C6D1B32968CD}"/>
                </a:ext>
              </a:extLst>
            </p:cNvPr>
            <p:cNvSpPr/>
            <p:nvPr/>
          </p:nvSpPr>
          <p:spPr>
            <a:xfrm>
              <a:off x="6702723" y="3420675"/>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972D907A-5378-9572-236D-1B31C327A834}"/>
                </a:ext>
              </a:extLst>
            </p:cNvPr>
            <p:cNvSpPr/>
            <p:nvPr/>
          </p:nvSpPr>
          <p:spPr>
            <a:xfrm>
              <a:off x="9374655" y="2304130"/>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717EDC5B-37F4-540D-6689-84443679B890}"/>
                </a:ext>
              </a:extLst>
            </p:cNvPr>
            <p:cNvSpPr/>
            <p:nvPr/>
          </p:nvSpPr>
          <p:spPr>
            <a:xfrm>
              <a:off x="9432159" y="4208668"/>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8590219F-3801-DA04-8A2D-CF062746361C}"/>
                </a:ext>
              </a:extLst>
            </p:cNvPr>
            <p:cNvSpPr/>
            <p:nvPr/>
          </p:nvSpPr>
          <p:spPr>
            <a:xfrm>
              <a:off x="7967577" y="3575845"/>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Straight Connector 28">
              <a:extLst>
                <a:ext uri="{FF2B5EF4-FFF2-40B4-BE49-F238E27FC236}">
                  <a16:creationId xmlns:a16="http://schemas.microsoft.com/office/drawing/2014/main" id="{3492A35F-0868-1E85-D767-7694264D7AEF}"/>
                </a:ext>
              </a:extLst>
            </p:cNvPr>
            <p:cNvCxnSpPr/>
            <p:nvPr/>
          </p:nvCxnSpPr>
          <p:spPr>
            <a:xfrm>
              <a:off x="5399513" y="5783348"/>
              <a:ext cx="479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A349A7-07E4-4AA2-4BA8-DF28FB2A7957}"/>
                </a:ext>
              </a:extLst>
            </p:cNvPr>
            <p:cNvCxnSpPr/>
            <p:nvPr/>
          </p:nvCxnSpPr>
          <p:spPr>
            <a:xfrm flipH="1">
              <a:off x="6581198" y="3256198"/>
              <a:ext cx="374871" cy="538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E71BE41-2BC8-D0B8-B0A0-404E7C29FA34}"/>
                </a:ext>
              </a:extLst>
            </p:cNvPr>
            <p:cNvCxnSpPr>
              <a:cxnSpLocks/>
            </p:cNvCxnSpPr>
            <p:nvPr/>
          </p:nvCxnSpPr>
          <p:spPr>
            <a:xfrm flipH="1">
              <a:off x="5878556" y="3794760"/>
              <a:ext cx="7026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54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141E6-EE81-88EF-88C6-2FF8F38B432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9816AAA-B4FD-5E51-D1CD-4B683860CEE3}"/>
              </a:ext>
            </a:extLst>
          </p:cNvPr>
          <p:cNvSpPr txBox="1">
            <a:spLocks/>
          </p:cNvSpPr>
          <p:nvPr/>
        </p:nvSpPr>
        <p:spPr>
          <a:xfrm>
            <a:off x="98474" y="-137340"/>
            <a:ext cx="10958732"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输入端接线方式与输入电平的关系总结</a:t>
            </a:r>
          </a:p>
        </p:txBody>
      </p:sp>
      <p:graphicFrame>
        <p:nvGraphicFramePr>
          <p:cNvPr id="7" name="Table 6">
            <a:extLst>
              <a:ext uri="{FF2B5EF4-FFF2-40B4-BE49-F238E27FC236}">
                <a16:creationId xmlns:a16="http://schemas.microsoft.com/office/drawing/2014/main" id="{9AE37F79-C0F0-8231-A923-0C2D8061000B}"/>
              </a:ext>
            </a:extLst>
          </p:cNvPr>
          <p:cNvGraphicFramePr>
            <a:graphicFrameLocks noGrp="1"/>
          </p:cNvGraphicFramePr>
          <p:nvPr>
            <p:extLst>
              <p:ext uri="{D42A27DB-BD31-4B8C-83A1-F6EECF244321}">
                <p14:modId xmlns:p14="http://schemas.microsoft.com/office/powerpoint/2010/main" val="1521921617"/>
              </p:ext>
            </p:extLst>
          </p:nvPr>
        </p:nvGraphicFramePr>
        <p:xfrm>
          <a:off x="1273908" y="1645920"/>
          <a:ext cx="9644184" cy="3566160"/>
        </p:xfrm>
        <a:graphic>
          <a:graphicData uri="http://schemas.openxmlformats.org/drawingml/2006/table">
            <a:tbl>
              <a:tblPr firstRow="1" bandRow="1">
                <a:tableStyleId>{93296810-A885-4BE3-A3E7-6D5BEEA58F35}</a:tableStyleId>
              </a:tblPr>
              <a:tblGrid>
                <a:gridCol w="2411046">
                  <a:extLst>
                    <a:ext uri="{9D8B030D-6E8A-4147-A177-3AD203B41FA5}">
                      <a16:colId xmlns:a16="http://schemas.microsoft.com/office/drawing/2014/main" val="895600237"/>
                    </a:ext>
                  </a:extLst>
                </a:gridCol>
                <a:gridCol w="2411046">
                  <a:extLst>
                    <a:ext uri="{9D8B030D-6E8A-4147-A177-3AD203B41FA5}">
                      <a16:colId xmlns:a16="http://schemas.microsoft.com/office/drawing/2014/main" val="426937588"/>
                    </a:ext>
                  </a:extLst>
                </a:gridCol>
                <a:gridCol w="2411046">
                  <a:extLst>
                    <a:ext uri="{9D8B030D-6E8A-4147-A177-3AD203B41FA5}">
                      <a16:colId xmlns:a16="http://schemas.microsoft.com/office/drawing/2014/main" val="567271249"/>
                    </a:ext>
                  </a:extLst>
                </a:gridCol>
                <a:gridCol w="2411046">
                  <a:extLst>
                    <a:ext uri="{9D8B030D-6E8A-4147-A177-3AD203B41FA5}">
                      <a16:colId xmlns:a16="http://schemas.microsoft.com/office/drawing/2014/main" val="746684543"/>
                    </a:ext>
                  </a:extLst>
                </a:gridCol>
              </a:tblGrid>
              <a:tr h="370840">
                <a:tc gridSpan="2">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输入端接线方式</a:t>
                      </a:r>
                    </a:p>
                  </a:txBody>
                  <a:tcPr/>
                </a:tc>
                <a:tc hMerge="1">
                  <a:txBody>
                    <a:bodyPr/>
                    <a:lstStyle/>
                    <a:p>
                      <a:endParaRPr lang="zh-CN" altLang="en-US" sz="2400" dirty="0">
                        <a:latin typeface="微软雅黑" panose="020B0503020204020204" pitchFamily="34" charset="-122"/>
                        <a:ea typeface="微软雅黑" panose="020B0503020204020204" pitchFamily="34" charset="-122"/>
                      </a:endParaRPr>
                    </a:p>
                  </a:txBody>
                  <a:tcPr/>
                </a:tc>
                <a:tc rowSpan="2">
                  <a:txBody>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CMOS</a:t>
                      </a:r>
                      <a:r>
                        <a:rPr lang="zh-CN" altLang="en-US" sz="2400" b="1" dirty="0">
                          <a:solidFill>
                            <a:schemeClr val="tx1"/>
                          </a:solidFill>
                          <a:latin typeface="微软雅黑" panose="020B0503020204020204" pitchFamily="34" charset="-122"/>
                          <a:ea typeface="微软雅黑" panose="020B0503020204020204" pitchFamily="34" charset="-122"/>
                        </a:rPr>
                        <a:t>电路</a:t>
                      </a:r>
                    </a:p>
                  </a:txBody>
                  <a:tcPr anchor="ctr"/>
                </a:tc>
                <a:tc rowSpan="2">
                  <a:txBody>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TTL</a:t>
                      </a:r>
                      <a:r>
                        <a:rPr lang="zh-CN" altLang="en-US" sz="2400" b="1" dirty="0">
                          <a:solidFill>
                            <a:schemeClr val="tx1"/>
                          </a:solidFill>
                          <a:latin typeface="微软雅黑" panose="020B0503020204020204" pitchFamily="34" charset="-122"/>
                          <a:ea typeface="微软雅黑" panose="020B0503020204020204" pitchFamily="34" charset="-122"/>
                        </a:rPr>
                        <a:t>电路</a:t>
                      </a:r>
                    </a:p>
                  </a:txBody>
                  <a:tcPr anchor="ctr"/>
                </a:tc>
                <a:extLst>
                  <a:ext uri="{0D108BD9-81ED-4DB2-BD59-A6C34878D82A}">
                    <a16:rowId xmlns:a16="http://schemas.microsoft.com/office/drawing/2014/main" val="1026265802"/>
                  </a:ext>
                </a:extLst>
              </a:tr>
              <a:tr h="370840">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接线方式</a:t>
                      </a:r>
                    </a:p>
                  </a:txBody>
                  <a:tcPr>
                    <a:solidFill>
                      <a:srgbClr val="70AD47"/>
                    </a:solidFill>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是否串接电阻</a:t>
                      </a:r>
                    </a:p>
                  </a:txBody>
                  <a:tcPr>
                    <a:solidFill>
                      <a:srgbClr val="70AD47"/>
                    </a:solidFill>
                  </a:tcPr>
                </a:tc>
                <a:tc vMerge="1">
                  <a:txBody>
                    <a:bodyPr/>
                    <a:lstStyle/>
                    <a:p>
                      <a:endParaRPr lang="zh-CN" altLang="en-US" sz="2400" dirty="0">
                        <a:latin typeface="微软雅黑" panose="020B0503020204020204" pitchFamily="34" charset="-122"/>
                        <a:ea typeface="微软雅黑" panose="020B0503020204020204" pitchFamily="34" charset="-122"/>
                      </a:endParaRPr>
                    </a:p>
                  </a:txBody>
                  <a:tcPr/>
                </a:tc>
                <a:tc vMerge="1">
                  <a:txBody>
                    <a:bodyPr/>
                    <a:lstStyle/>
                    <a:p>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08097092"/>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接电源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无电阻</a:t>
                      </a:r>
                    </a:p>
                  </a:txBody>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a:t>
                      </a:r>
                      <a:endParaRPr lang="en-US" altLang="zh-CN" sz="2400" b="1" dirty="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高电平</a:t>
                      </a:r>
                    </a:p>
                  </a:txBody>
                  <a:tcPr/>
                </a:tc>
                <a:extLst>
                  <a:ext uri="{0D108BD9-81ED-4DB2-BD59-A6C34878D82A}">
                    <a16:rowId xmlns:a16="http://schemas.microsoft.com/office/drawing/2014/main" val="280841850"/>
                  </a:ext>
                </a:extLst>
              </a:tr>
              <a:tr h="370840">
                <a:tc vMerge="1">
                  <a:txBody>
                    <a:bodyPr/>
                    <a:lstStyle/>
                    <a:p>
                      <a:endParaRPr dirty="0"/>
                    </a:p>
                  </a:txBody>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有电阻</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高电平</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高电平</a:t>
                      </a:r>
                    </a:p>
                  </a:txBody>
                  <a:tcPr/>
                </a:tc>
                <a:extLst>
                  <a:ext uri="{0D108BD9-81ED-4DB2-BD59-A6C34878D82A}">
                    <a16:rowId xmlns:a16="http://schemas.microsoft.com/office/drawing/2014/main" val="4172244514"/>
                  </a:ext>
                </a:extLst>
              </a:tr>
              <a:tr h="370840">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悬空</a:t>
                      </a:r>
                    </a:p>
                  </a:txBody>
                  <a:tcPr/>
                </a:tc>
                <a:tc>
                  <a:txBody>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a:t>
                      </a:r>
                      <a:endParaRPr lang="zh-CN" altLang="en-US" sz="2400" b="1"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禁止悬空</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高电平</a:t>
                      </a:r>
                    </a:p>
                  </a:txBody>
                  <a:tcPr/>
                </a:tc>
                <a:extLst>
                  <a:ext uri="{0D108BD9-81ED-4DB2-BD59-A6C34878D82A}">
                    <a16:rowId xmlns:a16="http://schemas.microsoft.com/office/drawing/2014/main" val="2368438988"/>
                  </a:ext>
                </a:extLst>
              </a:tr>
              <a:tr h="370840">
                <a:tc rowSpan="2">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接地</a:t>
                      </a:r>
                    </a:p>
                  </a:txBody>
                  <a:tcPr anchor="ct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无电阻</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低电平</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低电平</a:t>
                      </a:r>
                    </a:p>
                  </a:txBody>
                  <a:tcPr/>
                </a:tc>
                <a:extLst>
                  <a:ext uri="{0D108BD9-81ED-4DB2-BD59-A6C34878D82A}">
                    <a16:rowId xmlns:a16="http://schemas.microsoft.com/office/drawing/2014/main" val="4011104342"/>
                  </a:ext>
                </a:extLst>
              </a:tr>
              <a:tr h="370840">
                <a:tc vMerge="1">
                  <a:txBody>
                    <a:bodyPr/>
                    <a:lstStyle/>
                    <a:p>
                      <a:pPr algn="ct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有电阻</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低电平</a:t>
                      </a:r>
                    </a:p>
                  </a:txBody>
                  <a:tcPr/>
                </a:tc>
                <a:tc>
                  <a:txBody>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小电阻，低电平</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大电阻，高电平</a:t>
                      </a:r>
                    </a:p>
                  </a:txBody>
                  <a:tcPr>
                    <a:solidFill>
                      <a:srgbClr val="FFFF00"/>
                    </a:solidFill>
                  </a:tcPr>
                </a:tc>
                <a:extLst>
                  <a:ext uri="{0D108BD9-81ED-4DB2-BD59-A6C34878D82A}">
                    <a16:rowId xmlns:a16="http://schemas.microsoft.com/office/drawing/2014/main" val="1693072153"/>
                  </a:ext>
                </a:extLst>
              </a:tr>
            </a:tbl>
          </a:graphicData>
        </a:graphic>
      </p:graphicFrame>
    </p:spTree>
    <p:extLst>
      <p:ext uri="{BB962C8B-B14F-4D97-AF65-F5344CB8AC3E}">
        <p14:creationId xmlns:p14="http://schemas.microsoft.com/office/powerpoint/2010/main" val="3613969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079FF-44BD-64DA-0BF8-66CC599C190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51DBD17-2803-1FB8-FB4E-86D013C7F66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输出特性</a:t>
            </a:r>
          </a:p>
        </p:txBody>
      </p:sp>
      <p:pic>
        <p:nvPicPr>
          <p:cNvPr id="9" name="Picture 5">
            <a:extLst>
              <a:ext uri="{FF2B5EF4-FFF2-40B4-BE49-F238E27FC236}">
                <a16:creationId xmlns:a16="http://schemas.microsoft.com/office/drawing/2014/main" id="{F07CEC8A-9D64-D7FF-FF81-063912CA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148736"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91E75A-5D6B-1479-289E-2E2AA06E8236}"/>
              </a:ext>
            </a:extLst>
          </p:cNvPr>
          <p:cNvSpPr txBox="1"/>
          <p:nvPr/>
        </p:nvSpPr>
        <p:spPr>
          <a:xfrm>
            <a:off x="6774927" y="560184"/>
            <a:ext cx="1713592" cy="461665"/>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高电平输出</a:t>
            </a:r>
          </a:p>
        </p:txBody>
      </p:sp>
      <p:sp>
        <p:nvSpPr>
          <p:cNvPr id="11" name="TextBox 10">
            <a:extLst>
              <a:ext uri="{FF2B5EF4-FFF2-40B4-BE49-F238E27FC236}">
                <a16:creationId xmlns:a16="http://schemas.microsoft.com/office/drawing/2014/main" id="{5D5BF65E-3A94-FD06-83F7-D468407DCE99}"/>
              </a:ext>
            </a:extLst>
          </p:cNvPr>
          <p:cNvSpPr txBox="1"/>
          <p:nvPr/>
        </p:nvSpPr>
        <p:spPr>
          <a:xfrm>
            <a:off x="7022123" y="1134390"/>
            <a:ext cx="5169877" cy="830997"/>
          </a:xfrm>
          <a:prstGeom prst="rect">
            <a:avLst/>
          </a:prstGeom>
          <a:noFill/>
        </p:spPr>
        <p:txBody>
          <a:bodyPr wrap="square">
            <a:spAutoFit/>
          </a:bodyPr>
          <a:lstStyle>
            <a:defPPr>
              <a:defRPr lang="zh-CN"/>
            </a:defPPr>
            <a:lvl1pPr>
              <a:defRPr sz="2400">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输出端的高电平输出电压与输出电流的关系</a:t>
            </a:r>
            <a:endParaRPr lang="zh-CN" altLang="en-US" baseline="-25000" dirty="0">
              <a:solidFill>
                <a:schemeClr val="tx1"/>
              </a:solidFill>
            </a:endParaRPr>
          </a:p>
        </p:txBody>
      </p:sp>
      <p:sp>
        <p:nvSpPr>
          <p:cNvPr id="12" name="Oval 11">
            <a:extLst>
              <a:ext uri="{FF2B5EF4-FFF2-40B4-BE49-F238E27FC236}">
                <a16:creationId xmlns:a16="http://schemas.microsoft.com/office/drawing/2014/main" id="{DFDA3100-EBC0-5856-AF04-7403488A2D9E}"/>
              </a:ext>
            </a:extLst>
          </p:cNvPr>
          <p:cNvSpPr/>
          <p:nvPr/>
        </p:nvSpPr>
        <p:spPr>
          <a:xfrm>
            <a:off x="3153634" y="3247110"/>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5EE259E7-85AA-2B57-9451-4724EF904E4B}"/>
              </a:ext>
            </a:extLst>
          </p:cNvPr>
          <p:cNvSpPr/>
          <p:nvPr/>
        </p:nvSpPr>
        <p:spPr>
          <a:xfrm>
            <a:off x="4465829" y="3800488"/>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E99B1AC7-25DA-B108-A8AC-80637617E9B5}"/>
              </a:ext>
            </a:extLst>
          </p:cNvPr>
          <p:cNvSpPr/>
          <p:nvPr/>
        </p:nvSpPr>
        <p:spPr>
          <a:xfrm>
            <a:off x="1774720" y="2952966"/>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6C593E44-326A-88E5-8DDB-93A9B31056F7}"/>
              </a:ext>
            </a:extLst>
          </p:cNvPr>
          <p:cNvSpPr/>
          <p:nvPr/>
        </p:nvSpPr>
        <p:spPr>
          <a:xfrm>
            <a:off x="4465829" y="1911026"/>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Connector 16">
            <a:extLst>
              <a:ext uri="{FF2B5EF4-FFF2-40B4-BE49-F238E27FC236}">
                <a16:creationId xmlns:a16="http://schemas.microsoft.com/office/drawing/2014/main" id="{3C57CB27-9D34-1D75-414F-FBC6C8DE5151}"/>
              </a:ext>
            </a:extLst>
          </p:cNvPr>
          <p:cNvCxnSpPr>
            <a:cxnSpLocks/>
          </p:cNvCxnSpPr>
          <p:nvPr/>
        </p:nvCxnSpPr>
        <p:spPr>
          <a:xfrm flipH="1">
            <a:off x="4093700" y="1134390"/>
            <a:ext cx="182879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5C1505-E58D-353F-0A9A-F05F59F3536B}"/>
              </a:ext>
            </a:extLst>
          </p:cNvPr>
          <p:cNvCxnSpPr/>
          <p:nvPr/>
        </p:nvCxnSpPr>
        <p:spPr>
          <a:xfrm>
            <a:off x="4093700" y="1134390"/>
            <a:ext cx="0" cy="1074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5AF99-DC28-EB65-C90C-7BD7E5A6B0B0}"/>
              </a:ext>
            </a:extLst>
          </p:cNvPr>
          <p:cNvCxnSpPr>
            <a:cxnSpLocks/>
          </p:cNvCxnSpPr>
          <p:nvPr/>
        </p:nvCxnSpPr>
        <p:spPr>
          <a:xfrm>
            <a:off x="4093700" y="2208628"/>
            <a:ext cx="717451"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91C4AE-1173-1BD8-D72E-8709F257F21E}"/>
              </a:ext>
            </a:extLst>
          </p:cNvPr>
          <p:cNvCxnSpPr/>
          <p:nvPr/>
        </p:nvCxnSpPr>
        <p:spPr>
          <a:xfrm>
            <a:off x="4811151" y="2208628"/>
            <a:ext cx="844061" cy="4220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D335F6-21B8-655A-3E5F-F88E12494EC0}"/>
              </a:ext>
            </a:extLst>
          </p:cNvPr>
          <p:cNvCxnSpPr>
            <a:cxnSpLocks/>
          </p:cNvCxnSpPr>
          <p:nvPr/>
        </p:nvCxnSpPr>
        <p:spPr>
          <a:xfrm>
            <a:off x="5641145" y="2644726"/>
            <a:ext cx="0" cy="88626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5EDF4C-5AE4-4E52-F5AD-64D82B661910}"/>
              </a:ext>
            </a:extLst>
          </p:cNvPr>
          <p:cNvCxnSpPr>
            <a:cxnSpLocks/>
          </p:cNvCxnSpPr>
          <p:nvPr/>
        </p:nvCxnSpPr>
        <p:spPr>
          <a:xfrm>
            <a:off x="5641145" y="3514579"/>
            <a:ext cx="454855" cy="0"/>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E1B943-DDA5-F03E-9F12-248AB33907EF}"/>
              </a:ext>
            </a:extLst>
          </p:cNvPr>
          <p:cNvCxnSpPr/>
          <p:nvPr/>
        </p:nvCxnSpPr>
        <p:spPr>
          <a:xfrm flipV="1">
            <a:off x="5641145" y="1134390"/>
            <a:ext cx="0" cy="151033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1E5F43F-62FD-4280-BC3B-E9BFD697725F}"/>
              </a:ext>
            </a:extLst>
          </p:cNvPr>
          <p:cNvPicPr>
            <a:picLocks noChangeAspect="1"/>
          </p:cNvPicPr>
          <p:nvPr/>
        </p:nvPicPr>
        <p:blipFill>
          <a:blip r:embed="rId4"/>
          <a:stretch>
            <a:fillRect/>
          </a:stretch>
        </p:blipFill>
        <p:spPr>
          <a:xfrm>
            <a:off x="5789882" y="2910180"/>
            <a:ext cx="419100" cy="576263"/>
          </a:xfrm>
          <a:prstGeom prst="rect">
            <a:avLst/>
          </a:prstGeom>
        </p:spPr>
      </p:pic>
      <p:pic>
        <p:nvPicPr>
          <p:cNvPr id="36" name="Picture 35">
            <a:extLst>
              <a:ext uri="{FF2B5EF4-FFF2-40B4-BE49-F238E27FC236}">
                <a16:creationId xmlns:a16="http://schemas.microsoft.com/office/drawing/2014/main" id="{B02C2090-B4D0-671C-0D0E-9FE1716CADE0}"/>
              </a:ext>
            </a:extLst>
          </p:cNvPr>
          <p:cNvPicPr>
            <a:picLocks noChangeAspect="1"/>
          </p:cNvPicPr>
          <p:nvPr/>
        </p:nvPicPr>
        <p:blipFill>
          <a:blip r:embed="rId5"/>
          <a:stretch>
            <a:fillRect/>
          </a:stretch>
        </p:blipFill>
        <p:spPr>
          <a:xfrm>
            <a:off x="598955" y="3194493"/>
            <a:ext cx="464572" cy="528651"/>
          </a:xfrm>
          <a:prstGeom prst="rect">
            <a:avLst/>
          </a:prstGeom>
        </p:spPr>
      </p:pic>
      <p:grpSp>
        <p:nvGrpSpPr>
          <p:cNvPr id="37" name="Group 36">
            <a:extLst>
              <a:ext uri="{FF2B5EF4-FFF2-40B4-BE49-F238E27FC236}">
                <a16:creationId xmlns:a16="http://schemas.microsoft.com/office/drawing/2014/main" id="{F33CD5AC-04A3-F4CD-B96B-2BA4FFF03964}"/>
              </a:ext>
            </a:extLst>
          </p:cNvPr>
          <p:cNvGrpSpPr/>
          <p:nvPr/>
        </p:nvGrpSpPr>
        <p:grpSpPr>
          <a:xfrm>
            <a:off x="7517776" y="1973904"/>
            <a:ext cx="3834851" cy="2019011"/>
            <a:chOff x="7517776" y="1973904"/>
            <a:chExt cx="3834851" cy="2019011"/>
          </a:xfrm>
        </p:grpSpPr>
        <p:sp>
          <p:nvSpPr>
            <p:cNvPr id="38" name="Rectangle 37">
              <a:extLst>
                <a:ext uri="{FF2B5EF4-FFF2-40B4-BE49-F238E27FC236}">
                  <a16:creationId xmlns:a16="http://schemas.microsoft.com/office/drawing/2014/main" id="{716C54EA-89A5-41CF-4F32-402A8D778E41}"/>
                </a:ext>
              </a:extLst>
            </p:cNvPr>
            <p:cNvSpPr/>
            <p:nvPr/>
          </p:nvSpPr>
          <p:spPr>
            <a:xfrm>
              <a:off x="7517776" y="2466788"/>
              <a:ext cx="3834851" cy="1526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94B12E49-21B3-9FCA-28F2-C270145ABF73}"/>
                </a:ext>
              </a:extLst>
            </p:cNvPr>
            <p:cNvSpPr/>
            <p:nvPr/>
          </p:nvSpPr>
          <p:spPr>
            <a:xfrm>
              <a:off x="7517776" y="1973904"/>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 </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44" name="Picture 43">
            <a:extLst>
              <a:ext uri="{FF2B5EF4-FFF2-40B4-BE49-F238E27FC236}">
                <a16:creationId xmlns:a16="http://schemas.microsoft.com/office/drawing/2014/main" id="{70A2FE5C-F9A4-3BFA-3550-06AEF07E0E7C}"/>
              </a:ext>
            </a:extLst>
          </p:cNvPr>
          <p:cNvPicPr>
            <a:picLocks noChangeAspect="1"/>
          </p:cNvPicPr>
          <p:nvPr/>
        </p:nvPicPr>
        <p:blipFill>
          <a:blip r:embed="rId6"/>
          <a:stretch>
            <a:fillRect/>
          </a:stretch>
        </p:blipFill>
        <p:spPr>
          <a:xfrm>
            <a:off x="8575091" y="1965387"/>
            <a:ext cx="1569881" cy="598820"/>
          </a:xfrm>
          <a:prstGeom prst="rect">
            <a:avLst/>
          </a:prstGeom>
        </p:spPr>
      </p:pic>
      <p:sp>
        <p:nvSpPr>
          <p:cNvPr id="45" name="TextBox 44">
            <a:extLst>
              <a:ext uri="{FF2B5EF4-FFF2-40B4-BE49-F238E27FC236}">
                <a16:creationId xmlns:a16="http://schemas.microsoft.com/office/drawing/2014/main" id="{9AF6B754-1322-F6F8-0E58-FEC52794444E}"/>
              </a:ext>
            </a:extLst>
          </p:cNvPr>
          <p:cNvSpPr txBox="1"/>
          <p:nvPr/>
        </p:nvSpPr>
        <p:spPr>
          <a:xfrm>
            <a:off x="8332254" y="2511704"/>
            <a:ext cx="2331057" cy="1384353"/>
          </a:xfrm>
          <a:prstGeom prst="rect">
            <a:avLst/>
          </a:prstGeom>
          <a:noFill/>
        </p:spPr>
        <p:txBody>
          <a:bodyPr wrap="square" rtlCol="0">
            <a:spAutoFit/>
          </a:bodyPr>
          <a:lstStyle/>
          <a:p>
            <a:pPr>
              <a:lnSpc>
                <a:spcPct val="120000"/>
              </a:lnSpc>
            </a:pPr>
            <a:r>
              <a:rPr lang="en-US" altLang="zh-CN" sz="2400" dirty="0">
                <a:latin typeface="微软雅黑" panose="020B0503020204020204" pitchFamily="34" charset="-122"/>
                <a:ea typeface="微软雅黑" panose="020B0503020204020204" pitchFamily="34" charset="-122"/>
              </a:rPr>
              <a:t>T5</a:t>
            </a:r>
            <a:r>
              <a:rPr lang="zh-CN" altLang="en-US" sz="2400" dirty="0">
                <a:latin typeface="微软雅黑" panose="020B0503020204020204" pitchFamily="34" charset="-122"/>
                <a:ea typeface="微软雅黑" panose="020B0503020204020204" pitchFamily="34" charset="-122"/>
              </a:rPr>
              <a:t>饱和导通</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输出电阻</a:t>
            </a:r>
            <a:r>
              <a:rPr lang="en-US" altLang="zh-CN" sz="2400" dirty="0">
                <a:latin typeface="微软雅黑" panose="020B0503020204020204" pitchFamily="34" charset="-122"/>
                <a:ea typeface="微软雅黑" panose="020B0503020204020204" pitchFamily="34" charset="-122"/>
              </a:rPr>
              <a:t>R</a:t>
            </a:r>
            <a:r>
              <a:rPr lang="en-US" altLang="zh-CN" sz="2400" baseline="-250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小</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i="1" dirty="0">
                <a:latin typeface="微软雅黑" panose="020B0503020204020204" pitchFamily="34" charset="-122"/>
                <a:ea typeface="微软雅黑" panose="020B0503020204020204" pitchFamily="34" charset="-122"/>
              </a:rPr>
              <a:t>V</a:t>
            </a:r>
            <a:r>
              <a:rPr lang="en-US" altLang="zh-CN" sz="2400" i="1" baseline="-25000" dirty="0">
                <a:latin typeface="微软雅黑" panose="020B0503020204020204" pitchFamily="34" charset="-122"/>
                <a:ea typeface="微软雅黑" panose="020B0503020204020204" pitchFamily="34" charset="-122"/>
              </a:rPr>
              <a:t>0H </a:t>
            </a:r>
            <a:r>
              <a:rPr lang="zh-CN" altLang="en-US" sz="2400" dirty="0">
                <a:latin typeface="微软雅黑" panose="020B0503020204020204" pitchFamily="34" charset="-122"/>
                <a:ea typeface="微软雅黑" panose="020B0503020204020204" pitchFamily="34" charset="-122"/>
              </a:rPr>
              <a:t>变化很小</a:t>
            </a:r>
          </a:p>
        </p:txBody>
      </p:sp>
      <p:grpSp>
        <p:nvGrpSpPr>
          <p:cNvPr id="46" name="Group 45">
            <a:extLst>
              <a:ext uri="{FF2B5EF4-FFF2-40B4-BE49-F238E27FC236}">
                <a16:creationId xmlns:a16="http://schemas.microsoft.com/office/drawing/2014/main" id="{C49067A8-427D-F671-EA12-BDB3DF98614B}"/>
              </a:ext>
            </a:extLst>
          </p:cNvPr>
          <p:cNvGrpSpPr/>
          <p:nvPr/>
        </p:nvGrpSpPr>
        <p:grpSpPr>
          <a:xfrm>
            <a:off x="7482547" y="4179458"/>
            <a:ext cx="3834851" cy="1544153"/>
            <a:chOff x="7517776" y="1973904"/>
            <a:chExt cx="3834851" cy="1544153"/>
          </a:xfrm>
        </p:grpSpPr>
        <p:sp>
          <p:nvSpPr>
            <p:cNvPr id="47" name="Rectangle 46">
              <a:extLst>
                <a:ext uri="{FF2B5EF4-FFF2-40B4-BE49-F238E27FC236}">
                  <a16:creationId xmlns:a16="http://schemas.microsoft.com/office/drawing/2014/main" id="{4CA086AF-B7C4-337C-5F10-ECC63677FC68}"/>
                </a:ext>
              </a:extLst>
            </p:cNvPr>
            <p:cNvSpPr/>
            <p:nvPr/>
          </p:nvSpPr>
          <p:spPr>
            <a:xfrm>
              <a:off x="7517776" y="2466789"/>
              <a:ext cx="3834851" cy="10512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Rectangle 47">
              <a:extLst>
                <a:ext uri="{FF2B5EF4-FFF2-40B4-BE49-F238E27FC236}">
                  <a16:creationId xmlns:a16="http://schemas.microsoft.com/office/drawing/2014/main" id="{8B016EF8-FDA1-B390-6D9C-564DA4B8C079}"/>
                </a:ext>
              </a:extLst>
            </p:cNvPr>
            <p:cNvSpPr/>
            <p:nvPr/>
          </p:nvSpPr>
          <p:spPr>
            <a:xfrm>
              <a:off x="7517776" y="1973904"/>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 </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sp>
        <p:nvSpPr>
          <p:cNvPr id="50" name="TextBox 49">
            <a:extLst>
              <a:ext uri="{FF2B5EF4-FFF2-40B4-BE49-F238E27FC236}">
                <a16:creationId xmlns:a16="http://schemas.microsoft.com/office/drawing/2014/main" id="{BEF1F105-0B8A-D878-C098-EF5F3EC6C347}"/>
              </a:ext>
            </a:extLst>
          </p:cNvPr>
          <p:cNvSpPr txBox="1"/>
          <p:nvPr/>
        </p:nvSpPr>
        <p:spPr>
          <a:xfrm>
            <a:off x="8297025" y="4717258"/>
            <a:ext cx="2331057" cy="941155"/>
          </a:xfrm>
          <a:prstGeom prst="rect">
            <a:avLst/>
          </a:prstGeom>
          <a:noFill/>
        </p:spPr>
        <p:txBody>
          <a:bodyPr wrap="square" rtlCol="0">
            <a:spAutoFit/>
          </a:bodyPr>
          <a:lstStyle/>
          <a:p>
            <a:pPr>
              <a:lnSpc>
                <a:spcPct val="120000"/>
              </a:lnSpc>
            </a:pPr>
            <a:r>
              <a:rPr lang="en-US" altLang="zh-CN" sz="2400" dirty="0">
                <a:latin typeface="微软雅黑" panose="020B0503020204020204" pitchFamily="34" charset="-122"/>
                <a:ea typeface="微软雅黑" panose="020B0503020204020204" pitchFamily="34" charset="-122"/>
              </a:rPr>
              <a:t>T4</a:t>
            </a:r>
            <a:r>
              <a:rPr lang="zh-CN" altLang="en-US" sz="2400" dirty="0">
                <a:latin typeface="微软雅黑" panose="020B0503020204020204" pitchFamily="34" charset="-122"/>
                <a:ea typeface="微软雅黑" panose="020B0503020204020204" pitchFamily="34" charset="-122"/>
              </a:rPr>
              <a:t>饱和导通</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i="1" dirty="0">
                <a:latin typeface="微软雅黑" panose="020B0503020204020204" pitchFamily="34" charset="-122"/>
                <a:ea typeface="微软雅黑" panose="020B0503020204020204" pitchFamily="34" charset="-122"/>
              </a:rPr>
              <a:t>V</a:t>
            </a:r>
            <a:r>
              <a:rPr lang="en-US" altLang="zh-CN" sz="2400" i="1" baseline="-25000" dirty="0">
                <a:latin typeface="微软雅黑" panose="020B0503020204020204" pitchFamily="34" charset="-122"/>
                <a:ea typeface="微软雅黑" panose="020B0503020204020204" pitchFamily="34" charset="-122"/>
              </a:rPr>
              <a:t>0H </a:t>
            </a:r>
            <a:r>
              <a:rPr lang="zh-CN" altLang="en-US" sz="2400" dirty="0">
                <a:latin typeface="微软雅黑" panose="020B0503020204020204" pitchFamily="34" charset="-122"/>
                <a:ea typeface="微软雅黑" panose="020B0503020204020204" pitchFamily="34" charset="-122"/>
              </a:rPr>
              <a:t>线性下降</a:t>
            </a:r>
          </a:p>
        </p:txBody>
      </p:sp>
      <p:pic>
        <p:nvPicPr>
          <p:cNvPr id="52" name="Picture 51">
            <a:extLst>
              <a:ext uri="{FF2B5EF4-FFF2-40B4-BE49-F238E27FC236}">
                <a16:creationId xmlns:a16="http://schemas.microsoft.com/office/drawing/2014/main" id="{29665D37-C7C0-7153-1A73-62580F0E3D8E}"/>
              </a:ext>
            </a:extLst>
          </p:cNvPr>
          <p:cNvPicPr>
            <a:picLocks noChangeAspect="1"/>
          </p:cNvPicPr>
          <p:nvPr/>
        </p:nvPicPr>
        <p:blipFill>
          <a:blip r:embed="rId7"/>
          <a:stretch>
            <a:fillRect/>
          </a:stretch>
        </p:blipFill>
        <p:spPr>
          <a:xfrm>
            <a:off x="8535852" y="4165189"/>
            <a:ext cx="1539854" cy="587367"/>
          </a:xfrm>
          <a:prstGeom prst="rect">
            <a:avLst/>
          </a:prstGeom>
        </p:spPr>
      </p:pic>
      <p:sp>
        <p:nvSpPr>
          <p:cNvPr id="53" name="Rectangle 52">
            <a:extLst>
              <a:ext uri="{FF2B5EF4-FFF2-40B4-BE49-F238E27FC236}">
                <a16:creationId xmlns:a16="http://schemas.microsoft.com/office/drawing/2014/main" id="{CC605D9C-432E-ABF4-DEA9-0EE545864818}"/>
              </a:ext>
            </a:extLst>
          </p:cNvPr>
          <p:cNvSpPr/>
          <p:nvPr/>
        </p:nvSpPr>
        <p:spPr>
          <a:xfrm>
            <a:off x="7482547" y="5972342"/>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i="1" dirty="0">
                <a:solidFill>
                  <a:srgbClr val="001E00"/>
                </a:solidFill>
                <a:latin typeface="微软雅黑" panose="020B0503020204020204" pitchFamily="34" charset="-122"/>
                <a:ea typeface="微软雅黑" panose="020B0503020204020204" pitchFamily="34" charset="-122"/>
              </a:rPr>
              <a:t>考虑功耗，</a:t>
            </a:r>
            <a:r>
              <a:rPr lang="en-US" altLang="zh-CN" sz="2400" b="1" i="1" dirty="0">
                <a:solidFill>
                  <a:srgbClr val="001E00"/>
                </a:solidFill>
                <a:latin typeface="微软雅黑" panose="020B0503020204020204" pitchFamily="34" charset="-122"/>
                <a:ea typeface="微软雅黑" panose="020B0503020204020204" pitchFamily="34" charset="-122"/>
              </a:rPr>
              <a:t> </a:t>
            </a:r>
            <a:endParaRPr lang="zh-CN" altLang="en-US" sz="2400" b="1" dirty="0">
              <a:solidFill>
                <a:srgbClr val="001E00"/>
              </a:solidFill>
              <a:latin typeface="微软雅黑" panose="020B0503020204020204" pitchFamily="34" charset="-122"/>
              <a:ea typeface="微软雅黑" panose="020B0503020204020204" pitchFamily="34" charset="-122"/>
            </a:endParaRPr>
          </a:p>
        </p:txBody>
      </p:sp>
      <p:pic>
        <p:nvPicPr>
          <p:cNvPr id="55" name="Picture 54">
            <a:extLst>
              <a:ext uri="{FF2B5EF4-FFF2-40B4-BE49-F238E27FC236}">
                <a16:creationId xmlns:a16="http://schemas.microsoft.com/office/drawing/2014/main" id="{F2E0C115-5B65-C0B2-F575-5BFD88456713}"/>
              </a:ext>
            </a:extLst>
          </p:cNvPr>
          <p:cNvPicPr>
            <a:picLocks noChangeAspect="1"/>
          </p:cNvPicPr>
          <p:nvPr/>
        </p:nvPicPr>
        <p:blipFill>
          <a:blip r:embed="rId8"/>
          <a:stretch>
            <a:fillRect/>
          </a:stretch>
        </p:blipFill>
        <p:spPr>
          <a:xfrm>
            <a:off x="9111629" y="5943333"/>
            <a:ext cx="1928154" cy="550901"/>
          </a:xfrm>
          <a:prstGeom prst="rect">
            <a:avLst/>
          </a:prstGeom>
        </p:spPr>
      </p:pic>
    </p:spTree>
    <p:extLst>
      <p:ext uri="{BB962C8B-B14F-4D97-AF65-F5344CB8AC3E}">
        <p14:creationId xmlns:p14="http://schemas.microsoft.com/office/powerpoint/2010/main" val="8501200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3F09-6229-A64B-2C66-E411BC49FBC7}"/>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6BCBA3B-E804-5AB1-37FB-31F289A1981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输出特性</a:t>
            </a:r>
          </a:p>
        </p:txBody>
      </p:sp>
      <p:pic>
        <p:nvPicPr>
          <p:cNvPr id="9" name="Picture 5">
            <a:extLst>
              <a:ext uri="{FF2B5EF4-FFF2-40B4-BE49-F238E27FC236}">
                <a16:creationId xmlns:a16="http://schemas.microsoft.com/office/drawing/2014/main" id="{162207EF-C41D-4022-E41B-95AB7CD45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148736"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F8A144-B9D3-D7A6-55F4-C4572F41B819}"/>
              </a:ext>
            </a:extLst>
          </p:cNvPr>
          <p:cNvSpPr txBox="1"/>
          <p:nvPr/>
        </p:nvSpPr>
        <p:spPr>
          <a:xfrm>
            <a:off x="6774927" y="560184"/>
            <a:ext cx="1713592" cy="461665"/>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低电平输出</a:t>
            </a:r>
          </a:p>
        </p:txBody>
      </p:sp>
      <p:sp>
        <p:nvSpPr>
          <p:cNvPr id="11" name="TextBox 10">
            <a:extLst>
              <a:ext uri="{FF2B5EF4-FFF2-40B4-BE49-F238E27FC236}">
                <a16:creationId xmlns:a16="http://schemas.microsoft.com/office/drawing/2014/main" id="{540F9BFC-C068-408A-DCF2-1E05CDF81256}"/>
              </a:ext>
            </a:extLst>
          </p:cNvPr>
          <p:cNvSpPr txBox="1"/>
          <p:nvPr/>
        </p:nvSpPr>
        <p:spPr>
          <a:xfrm>
            <a:off x="7022123" y="1134390"/>
            <a:ext cx="5169877" cy="830997"/>
          </a:xfrm>
          <a:prstGeom prst="rect">
            <a:avLst/>
          </a:prstGeom>
          <a:noFill/>
        </p:spPr>
        <p:txBody>
          <a:bodyPr wrap="square">
            <a:spAutoFit/>
          </a:bodyPr>
          <a:lstStyle>
            <a:defPPr>
              <a:defRPr lang="zh-CN"/>
            </a:defPPr>
            <a:lvl1pPr>
              <a:defRPr sz="2400">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输出端的低电平输出电压与输出电流的关系</a:t>
            </a:r>
            <a:endParaRPr lang="zh-CN" altLang="en-US" baseline="-25000" dirty="0">
              <a:solidFill>
                <a:schemeClr val="tx1"/>
              </a:solidFill>
            </a:endParaRPr>
          </a:p>
        </p:txBody>
      </p:sp>
      <p:sp>
        <p:nvSpPr>
          <p:cNvPr id="12" name="Oval 11">
            <a:extLst>
              <a:ext uri="{FF2B5EF4-FFF2-40B4-BE49-F238E27FC236}">
                <a16:creationId xmlns:a16="http://schemas.microsoft.com/office/drawing/2014/main" id="{3D3C856A-F5FF-DD13-D462-F7413CF66939}"/>
              </a:ext>
            </a:extLst>
          </p:cNvPr>
          <p:cNvSpPr/>
          <p:nvPr/>
        </p:nvSpPr>
        <p:spPr>
          <a:xfrm>
            <a:off x="1754648" y="3066673"/>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D6DF596E-6BE6-51B4-5C78-6B207BD6A0C9}"/>
              </a:ext>
            </a:extLst>
          </p:cNvPr>
          <p:cNvSpPr/>
          <p:nvPr/>
        </p:nvSpPr>
        <p:spPr>
          <a:xfrm>
            <a:off x="4508189" y="1943609"/>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154B27BA-4378-2123-AB8F-D8584E30532B}"/>
              </a:ext>
            </a:extLst>
          </p:cNvPr>
          <p:cNvSpPr/>
          <p:nvPr/>
        </p:nvSpPr>
        <p:spPr>
          <a:xfrm>
            <a:off x="4590087" y="384552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011647BF-E99F-0AA9-E7C5-60575A605403}"/>
              </a:ext>
            </a:extLst>
          </p:cNvPr>
          <p:cNvSpPr/>
          <p:nvPr/>
        </p:nvSpPr>
        <p:spPr>
          <a:xfrm>
            <a:off x="3232953" y="3194493"/>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Connector 16">
            <a:extLst>
              <a:ext uri="{FF2B5EF4-FFF2-40B4-BE49-F238E27FC236}">
                <a16:creationId xmlns:a16="http://schemas.microsoft.com/office/drawing/2014/main" id="{AAAEDA51-0DF8-00BF-4B55-32098A21D876}"/>
              </a:ext>
            </a:extLst>
          </p:cNvPr>
          <p:cNvCxnSpPr>
            <a:cxnSpLocks/>
          </p:cNvCxnSpPr>
          <p:nvPr/>
        </p:nvCxnSpPr>
        <p:spPr>
          <a:xfrm flipH="1">
            <a:off x="5573314" y="3843670"/>
            <a:ext cx="81341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E2389E-C783-69A3-4204-8001A0C646B5}"/>
              </a:ext>
            </a:extLst>
          </p:cNvPr>
          <p:cNvCxnSpPr>
            <a:cxnSpLocks/>
          </p:cNvCxnSpPr>
          <p:nvPr/>
        </p:nvCxnSpPr>
        <p:spPr>
          <a:xfrm>
            <a:off x="5601450" y="3843670"/>
            <a:ext cx="0" cy="1502053"/>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CA49C5C-4F7B-17A8-7C2E-D1A203E0949E}"/>
              </a:ext>
            </a:extLst>
          </p:cNvPr>
          <p:cNvPicPr>
            <a:picLocks noChangeAspect="1"/>
          </p:cNvPicPr>
          <p:nvPr/>
        </p:nvPicPr>
        <p:blipFill>
          <a:blip r:embed="rId4"/>
          <a:stretch>
            <a:fillRect/>
          </a:stretch>
        </p:blipFill>
        <p:spPr>
          <a:xfrm>
            <a:off x="5676900" y="3905034"/>
            <a:ext cx="419100" cy="576263"/>
          </a:xfrm>
          <a:prstGeom prst="rect">
            <a:avLst/>
          </a:prstGeom>
        </p:spPr>
      </p:pic>
      <p:grpSp>
        <p:nvGrpSpPr>
          <p:cNvPr id="37" name="Group 36">
            <a:extLst>
              <a:ext uri="{FF2B5EF4-FFF2-40B4-BE49-F238E27FC236}">
                <a16:creationId xmlns:a16="http://schemas.microsoft.com/office/drawing/2014/main" id="{E97EE9C1-D81F-235D-5025-815782EE9683}"/>
              </a:ext>
            </a:extLst>
          </p:cNvPr>
          <p:cNvGrpSpPr/>
          <p:nvPr/>
        </p:nvGrpSpPr>
        <p:grpSpPr>
          <a:xfrm>
            <a:off x="7517776" y="1973904"/>
            <a:ext cx="3834851" cy="2019011"/>
            <a:chOff x="7517776" y="1973904"/>
            <a:chExt cx="3834851" cy="2019011"/>
          </a:xfrm>
        </p:grpSpPr>
        <p:sp>
          <p:nvSpPr>
            <p:cNvPr id="38" name="Rectangle 37">
              <a:extLst>
                <a:ext uri="{FF2B5EF4-FFF2-40B4-BE49-F238E27FC236}">
                  <a16:creationId xmlns:a16="http://schemas.microsoft.com/office/drawing/2014/main" id="{8277CD63-13FC-4D0D-43A9-5EAB20844B50}"/>
                </a:ext>
              </a:extLst>
            </p:cNvPr>
            <p:cNvSpPr/>
            <p:nvPr/>
          </p:nvSpPr>
          <p:spPr>
            <a:xfrm>
              <a:off x="7517776" y="2466788"/>
              <a:ext cx="3834851" cy="1526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DC8B692B-DA9E-D747-D7AF-1A677D61559B}"/>
                </a:ext>
              </a:extLst>
            </p:cNvPr>
            <p:cNvSpPr/>
            <p:nvPr/>
          </p:nvSpPr>
          <p:spPr>
            <a:xfrm>
              <a:off x="7517776" y="1973904"/>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I</a:t>
              </a:r>
              <a:r>
                <a:rPr lang="en-US" altLang="zh-CN" b="1" i="1" baseline="-25000" dirty="0">
                  <a:solidFill>
                    <a:srgbClr val="001E00"/>
                  </a:solidFill>
                  <a:latin typeface="微软雅黑" panose="020B0503020204020204" pitchFamily="34" charset="-122"/>
                  <a:ea typeface="微软雅黑" panose="020B0503020204020204" pitchFamily="34" charset="-122"/>
                </a:rPr>
                <a:t>L </a:t>
              </a:r>
              <a:r>
                <a:rPr lang="zh-CN" altLang="en-US" b="1" i="1" dirty="0">
                  <a:solidFill>
                    <a:srgbClr val="001E00"/>
                  </a:solidFill>
                  <a:latin typeface="微软雅黑" panose="020B0503020204020204" pitchFamily="34" charset="-122"/>
                  <a:ea typeface="微软雅黑" panose="020B0503020204020204" pitchFamily="34" charset="-122"/>
                </a:rPr>
                <a:t>在较大范围内</a:t>
              </a:r>
              <a:r>
                <a:rPr lang="en-US" altLang="zh-CN" b="1" i="1" dirty="0">
                  <a:solidFill>
                    <a:srgbClr val="001E00"/>
                  </a:solidFill>
                  <a:latin typeface="微软雅黑" panose="020B0503020204020204" pitchFamily="34" charset="-122"/>
                  <a:ea typeface="微软雅黑" panose="020B0503020204020204" pitchFamily="34" charset="-122"/>
                </a:rPr>
                <a:t> </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sp>
        <p:nvSpPr>
          <p:cNvPr id="45" name="TextBox 44">
            <a:extLst>
              <a:ext uri="{FF2B5EF4-FFF2-40B4-BE49-F238E27FC236}">
                <a16:creationId xmlns:a16="http://schemas.microsoft.com/office/drawing/2014/main" id="{E35BF105-0F3E-577C-0E25-0AE4FA143837}"/>
              </a:ext>
            </a:extLst>
          </p:cNvPr>
          <p:cNvSpPr txBox="1"/>
          <p:nvPr/>
        </p:nvSpPr>
        <p:spPr>
          <a:xfrm>
            <a:off x="8332254" y="2511704"/>
            <a:ext cx="2331057" cy="1384353"/>
          </a:xfrm>
          <a:prstGeom prst="rect">
            <a:avLst/>
          </a:prstGeom>
          <a:noFill/>
        </p:spPr>
        <p:txBody>
          <a:bodyPr wrap="square" rtlCol="0">
            <a:spAutoFit/>
          </a:bodyPr>
          <a:lstStyle/>
          <a:p>
            <a:pPr>
              <a:lnSpc>
                <a:spcPct val="120000"/>
              </a:lnSpc>
            </a:pPr>
            <a:r>
              <a:rPr lang="en-US" altLang="zh-CN" sz="2400" dirty="0">
                <a:latin typeface="微软雅黑" panose="020B0503020204020204" pitchFamily="34" charset="-122"/>
                <a:ea typeface="微软雅黑" panose="020B0503020204020204" pitchFamily="34" charset="-122"/>
              </a:rPr>
              <a:t>T4</a:t>
            </a:r>
            <a:r>
              <a:rPr lang="zh-CN" altLang="en-US" sz="2400" dirty="0">
                <a:latin typeface="微软雅黑" panose="020B0503020204020204" pitchFamily="34" charset="-122"/>
                <a:ea typeface="微软雅黑" panose="020B0503020204020204" pitchFamily="34" charset="-122"/>
              </a:rPr>
              <a:t>射级输出</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输出电阻</a:t>
            </a:r>
            <a:r>
              <a:rPr lang="en-US" altLang="zh-CN" sz="2400" dirty="0">
                <a:latin typeface="微软雅黑" panose="020B0503020204020204" pitchFamily="34" charset="-122"/>
                <a:ea typeface="微软雅黑" panose="020B0503020204020204" pitchFamily="34" charset="-122"/>
              </a:rPr>
              <a:t>R</a:t>
            </a:r>
            <a:r>
              <a:rPr lang="en-US" altLang="zh-CN" sz="2400" baseline="-250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小</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i="1" dirty="0">
                <a:latin typeface="微软雅黑" panose="020B0503020204020204" pitchFamily="34" charset="-122"/>
                <a:ea typeface="微软雅黑" panose="020B0503020204020204" pitchFamily="34" charset="-122"/>
              </a:rPr>
              <a:t>V</a:t>
            </a:r>
            <a:r>
              <a:rPr lang="en-US" altLang="zh-CN" sz="2400" i="1" baseline="-25000" dirty="0">
                <a:latin typeface="微软雅黑" panose="020B0503020204020204" pitchFamily="34" charset="-122"/>
                <a:ea typeface="微软雅黑" panose="020B0503020204020204" pitchFamily="34" charset="-122"/>
              </a:rPr>
              <a:t>0L</a:t>
            </a:r>
            <a:r>
              <a:rPr lang="zh-CN" altLang="en-US" sz="2400" dirty="0">
                <a:latin typeface="微软雅黑" panose="020B0503020204020204" pitchFamily="34" charset="-122"/>
                <a:ea typeface="微软雅黑" panose="020B0503020204020204" pitchFamily="34" charset="-122"/>
              </a:rPr>
              <a:t>线性升高</a:t>
            </a:r>
          </a:p>
        </p:txBody>
      </p:sp>
      <p:sp>
        <p:nvSpPr>
          <p:cNvPr id="48" name="Rectangle 47">
            <a:extLst>
              <a:ext uri="{FF2B5EF4-FFF2-40B4-BE49-F238E27FC236}">
                <a16:creationId xmlns:a16="http://schemas.microsoft.com/office/drawing/2014/main" id="{E0EF693A-9247-C366-06BC-4D4CE444FED5}"/>
              </a:ext>
            </a:extLst>
          </p:cNvPr>
          <p:cNvSpPr/>
          <p:nvPr/>
        </p:nvSpPr>
        <p:spPr>
          <a:xfrm>
            <a:off x="7510683" y="4179458"/>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 </a:t>
            </a:r>
            <a:endParaRPr lang="zh-CN" altLang="en-US" b="1" dirty="0">
              <a:solidFill>
                <a:srgbClr val="001E00"/>
              </a:solidFill>
              <a:latin typeface="微软雅黑" panose="020B0503020204020204" pitchFamily="34" charset="-122"/>
              <a:ea typeface="微软雅黑" panose="020B0503020204020204" pitchFamily="34" charset="-122"/>
            </a:endParaRPr>
          </a:p>
        </p:txBody>
      </p:sp>
      <p:sp>
        <p:nvSpPr>
          <p:cNvPr id="53" name="Rectangle 52">
            <a:extLst>
              <a:ext uri="{FF2B5EF4-FFF2-40B4-BE49-F238E27FC236}">
                <a16:creationId xmlns:a16="http://schemas.microsoft.com/office/drawing/2014/main" id="{A553EB17-BD62-A370-0194-7F9AF5CB92CA}"/>
              </a:ext>
            </a:extLst>
          </p:cNvPr>
          <p:cNvSpPr/>
          <p:nvPr/>
        </p:nvSpPr>
        <p:spPr>
          <a:xfrm>
            <a:off x="7524086" y="4858885"/>
            <a:ext cx="3834851" cy="1119503"/>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b="1" i="1" dirty="0">
                <a:solidFill>
                  <a:srgbClr val="001E00"/>
                </a:solidFill>
                <a:latin typeface="微软雅黑" panose="020B0503020204020204" pitchFamily="34" charset="-122"/>
                <a:ea typeface="微软雅黑" panose="020B0503020204020204" pitchFamily="34" charset="-122"/>
              </a:rPr>
              <a:t>TTL</a:t>
            </a:r>
            <a:r>
              <a:rPr lang="zh-CN" altLang="en-US" sz="2400" b="1" i="1" dirty="0">
                <a:solidFill>
                  <a:srgbClr val="001E00"/>
                </a:solidFill>
                <a:latin typeface="微软雅黑" panose="020B0503020204020204" pitchFamily="34" charset="-122"/>
                <a:ea typeface="微软雅黑" panose="020B0503020204020204" pitchFamily="34" charset="-122"/>
              </a:rPr>
              <a:t>低电平时允许较大电流，可带较大负载。</a:t>
            </a:r>
            <a:endParaRPr lang="zh-CN" altLang="en-US" sz="2400" b="1" dirty="0">
              <a:solidFill>
                <a:srgbClr val="001E00"/>
              </a:solidFill>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7364ACC9-1095-FD55-8997-7BF6F6EB78E8}"/>
              </a:ext>
            </a:extLst>
          </p:cNvPr>
          <p:cNvPicPr>
            <a:picLocks noChangeAspect="1"/>
          </p:cNvPicPr>
          <p:nvPr/>
        </p:nvPicPr>
        <p:blipFill>
          <a:blip r:embed="rId5"/>
          <a:stretch>
            <a:fillRect/>
          </a:stretch>
        </p:blipFill>
        <p:spPr>
          <a:xfrm>
            <a:off x="746579" y="3141876"/>
            <a:ext cx="528651" cy="528651"/>
          </a:xfrm>
          <a:prstGeom prst="rect">
            <a:avLst/>
          </a:prstGeom>
        </p:spPr>
      </p:pic>
      <p:pic>
        <p:nvPicPr>
          <p:cNvPr id="16" name="Picture 15">
            <a:extLst>
              <a:ext uri="{FF2B5EF4-FFF2-40B4-BE49-F238E27FC236}">
                <a16:creationId xmlns:a16="http://schemas.microsoft.com/office/drawing/2014/main" id="{4A62AF05-272B-E202-4A85-9909EE0A6731}"/>
              </a:ext>
            </a:extLst>
          </p:cNvPr>
          <p:cNvPicPr>
            <a:picLocks noChangeAspect="1"/>
          </p:cNvPicPr>
          <p:nvPr/>
        </p:nvPicPr>
        <p:blipFill>
          <a:blip r:embed="rId6"/>
          <a:stretch>
            <a:fillRect/>
          </a:stretch>
        </p:blipFill>
        <p:spPr>
          <a:xfrm>
            <a:off x="8332254" y="4131830"/>
            <a:ext cx="2134109" cy="588140"/>
          </a:xfrm>
          <a:prstGeom prst="rect">
            <a:avLst/>
          </a:prstGeom>
        </p:spPr>
      </p:pic>
    </p:spTree>
    <p:extLst>
      <p:ext uri="{BB962C8B-B14F-4D97-AF65-F5344CB8AC3E}">
        <p14:creationId xmlns:p14="http://schemas.microsoft.com/office/powerpoint/2010/main" val="786312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E6800-EDA6-4580-92E3-A5F6ADBD2A0A}"/>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7BFA8601-B07A-1C8E-1940-40A3FA3FFAAF}"/>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输出特性</a:t>
            </a:r>
          </a:p>
        </p:txBody>
      </p:sp>
      <p:sp>
        <p:nvSpPr>
          <p:cNvPr id="8" name="Rectangle 7">
            <a:extLst>
              <a:ext uri="{FF2B5EF4-FFF2-40B4-BE49-F238E27FC236}">
                <a16:creationId xmlns:a16="http://schemas.microsoft.com/office/drawing/2014/main" id="{8D50A3BA-B3DE-243F-6FF7-47D03934AC7C}"/>
              </a:ext>
            </a:extLst>
          </p:cNvPr>
          <p:cNvSpPr/>
          <p:nvPr/>
        </p:nvSpPr>
        <p:spPr>
          <a:xfrm>
            <a:off x="5838094" y="1324960"/>
            <a:ext cx="5525354" cy="36550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7CD6CF0-FE78-5DE1-2221-F3658F6CE0F5}"/>
              </a:ext>
            </a:extLst>
          </p:cNvPr>
          <p:cNvSpPr/>
          <p:nvPr/>
        </p:nvSpPr>
        <p:spPr>
          <a:xfrm>
            <a:off x="5838094" y="832076"/>
            <a:ext cx="55253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低电平输出特性</a:t>
            </a:r>
          </a:p>
        </p:txBody>
      </p:sp>
      <p:sp>
        <p:nvSpPr>
          <p:cNvPr id="11" name="Rectangle 10">
            <a:extLst>
              <a:ext uri="{FF2B5EF4-FFF2-40B4-BE49-F238E27FC236}">
                <a16:creationId xmlns:a16="http://schemas.microsoft.com/office/drawing/2014/main" id="{3A68951B-494D-13DC-9E1D-F32437804653}"/>
              </a:ext>
            </a:extLst>
          </p:cNvPr>
          <p:cNvSpPr/>
          <p:nvPr/>
        </p:nvSpPr>
        <p:spPr>
          <a:xfrm>
            <a:off x="828552" y="1324960"/>
            <a:ext cx="4418698" cy="36550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126DB3A4-14AA-10E3-834F-BCE1462110B8}"/>
              </a:ext>
            </a:extLst>
          </p:cNvPr>
          <p:cNvSpPr/>
          <p:nvPr/>
        </p:nvSpPr>
        <p:spPr>
          <a:xfrm>
            <a:off x="828551" y="832076"/>
            <a:ext cx="4418699"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高电平输出特性</a:t>
            </a:r>
          </a:p>
        </p:txBody>
      </p:sp>
      <p:pic>
        <p:nvPicPr>
          <p:cNvPr id="13" name="Picture 8">
            <a:extLst>
              <a:ext uri="{FF2B5EF4-FFF2-40B4-BE49-F238E27FC236}">
                <a16:creationId xmlns:a16="http://schemas.microsoft.com/office/drawing/2014/main" id="{A40C5132-47A4-D8C1-6C2A-6A4475C0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70"/>
          <a:stretch>
            <a:fillRect/>
          </a:stretch>
        </p:blipFill>
        <p:spPr bwMode="auto">
          <a:xfrm>
            <a:off x="1266532" y="1460186"/>
            <a:ext cx="3600450" cy="33845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EC874CB-6CCB-8D0B-5710-E3D123117343}"/>
              </a:ext>
            </a:extLst>
          </p:cNvPr>
          <p:cNvSpPr/>
          <p:nvPr/>
        </p:nvSpPr>
        <p:spPr>
          <a:xfrm>
            <a:off x="3165231" y="1460186"/>
            <a:ext cx="393896" cy="3384550"/>
          </a:xfrm>
          <a:prstGeom prst="rect">
            <a:avLst/>
          </a:prstGeom>
          <a:solidFill>
            <a:srgbClr val="C9E0FF">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0E0B48D6-9350-3FCA-BF64-E4E7FDF30974}"/>
              </a:ext>
            </a:extLst>
          </p:cNvPr>
          <p:cNvSpPr/>
          <p:nvPr/>
        </p:nvSpPr>
        <p:spPr>
          <a:xfrm>
            <a:off x="1857376" y="1460186"/>
            <a:ext cx="1293788" cy="3384550"/>
          </a:xfrm>
          <a:prstGeom prst="rect">
            <a:avLst/>
          </a:prstGeom>
          <a:solidFill>
            <a:srgbClr val="FFD1C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23">
            <a:extLst>
              <a:ext uri="{FF2B5EF4-FFF2-40B4-BE49-F238E27FC236}">
                <a16:creationId xmlns:a16="http://schemas.microsoft.com/office/drawing/2014/main" id="{AA23A3BB-A0BB-9FAC-864F-446039E5CDCA}"/>
              </a:ext>
            </a:extLst>
          </p:cNvPr>
          <p:cNvGrpSpPr/>
          <p:nvPr/>
        </p:nvGrpSpPr>
        <p:grpSpPr>
          <a:xfrm>
            <a:off x="1580818" y="5081467"/>
            <a:ext cx="1570346" cy="1232371"/>
            <a:chOff x="1763697" y="5510147"/>
            <a:chExt cx="1570346" cy="1232371"/>
          </a:xfrm>
        </p:grpSpPr>
        <p:grpSp>
          <p:nvGrpSpPr>
            <p:cNvPr id="18" name="Group 17">
              <a:extLst>
                <a:ext uri="{FF2B5EF4-FFF2-40B4-BE49-F238E27FC236}">
                  <a16:creationId xmlns:a16="http://schemas.microsoft.com/office/drawing/2014/main" id="{44346AB2-F35E-F3F5-6E38-2B933BB3EF62}"/>
                </a:ext>
              </a:extLst>
            </p:cNvPr>
            <p:cNvGrpSpPr/>
            <p:nvPr/>
          </p:nvGrpSpPr>
          <p:grpSpPr>
            <a:xfrm>
              <a:off x="1763697" y="5510147"/>
              <a:ext cx="1570346" cy="1232371"/>
              <a:chOff x="7517776" y="1973904"/>
              <a:chExt cx="1570346" cy="1232371"/>
            </a:xfrm>
          </p:grpSpPr>
          <p:sp>
            <p:nvSpPr>
              <p:cNvPr id="20" name="Rectangle 19">
                <a:extLst>
                  <a:ext uri="{FF2B5EF4-FFF2-40B4-BE49-F238E27FC236}">
                    <a16:creationId xmlns:a16="http://schemas.microsoft.com/office/drawing/2014/main" id="{AD4F7DE8-8E84-E4F7-6F72-FE0ACCEFF3D7}"/>
                  </a:ext>
                </a:extLst>
              </p:cNvPr>
              <p:cNvSpPr/>
              <p:nvPr/>
            </p:nvSpPr>
            <p:spPr>
              <a:xfrm>
                <a:off x="7517776" y="2466788"/>
                <a:ext cx="1570346"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线性下降</a:t>
                </a:r>
              </a:p>
            </p:txBody>
          </p:sp>
          <p:sp>
            <p:nvSpPr>
              <p:cNvPr id="21" name="Rectangle 20">
                <a:extLst>
                  <a:ext uri="{FF2B5EF4-FFF2-40B4-BE49-F238E27FC236}">
                    <a16:creationId xmlns:a16="http://schemas.microsoft.com/office/drawing/2014/main" id="{23BA945A-3976-C5EB-B8A0-A22940DC9650}"/>
                  </a:ext>
                </a:extLst>
              </p:cNvPr>
              <p:cNvSpPr/>
              <p:nvPr/>
            </p:nvSpPr>
            <p:spPr>
              <a:xfrm>
                <a:off x="7517776" y="1973904"/>
                <a:ext cx="1570346"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23" name="Picture 22">
              <a:extLst>
                <a:ext uri="{FF2B5EF4-FFF2-40B4-BE49-F238E27FC236}">
                  <a16:creationId xmlns:a16="http://schemas.microsoft.com/office/drawing/2014/main" id="{6D06621F-270F-A5E6-A0D2-D2311911EDEE}"/>
                </a:ext>
              </a:extLst>
            </p:cNvPr>
            <p:cNvPicPr>
              <a:picLocks noChangeAspect="1"/>
            </p:cNvPicPr>
            <p:nvPr/>
          </p:nvPicPr>
          <p:blipFill>
            <a:blip r:embed="rId4"/>
            <a:stretch>
              <a:fillRect/>
            </a:stretch>
          </p:blipFill>
          <p:spPr>
            <a:xfrm>
              <a:off x="1874169" y="5533040"/>
              <a:ext cx="1282547" cy="489219"/>
            </a:xfrm>
            <a:prstGeom prst="rect">
              <a:avLst/>
            </a:prstGeom>
          </p:spPr>
        </p:pic>
      </p:grpSp>
      <p:grpSp>
        <p:nvGrpSpPr>
          <p:cNvPr id="26" name="Group 25">
            <a:extLst>
              <a:ext uri="{FF2B5EF4-FFF2-40B4-BE49-F238E27FC236}">
                <a16:creationId xmlns:a16="http://schemas.microsoft.com/office/drawing/2014/main" id="{E0BEE14A-D2F5-EED8-8FCF-8B6AACF1CEFF}"/>
              </a:ext>
            </a:extLst>
          </p:cNvPr>
          <p:cNvGrpSpPr/>
          <p:nvPr/>
        </p:nvGrpSpPr>
        <p:grpSpPr>
          <a:xfrm>
            <a:off x="3151164" y="5081467"/>
            <a:ext cx="1570346" cy="1232371"/>
            <a:chOff x="7517776" y="1973904"/>
            <a:chExt cx="1570346" cy="1232371"/>
          </a:xfrm>
        </p:grpSpPr>
        <p:sp>
          <p:nvSpPr>
            <p:cNvPr id="28" name="Rectangle 27">
              <a:extLst>
                <a:ext uri="{FF2B5EF4-FFF2-40B4-BE49-F238E27FC236}">
                  <a16:creationId xmlns:a16="http://schemas.microsoft.com/office/drawing/2014/main" id="{E2E964F4-90C0-EBEB-A703-E34946100A3E}"/>
                </a:ext>
              </a:extLst>
            </p:cNvPr>
            <p:cNvSpPr/>
            <p:nvPr/>
          </p:nvSpPr>
          <p:spPr>
            <a:xfrm>
              <a:off x="7517776" y="2466788"/>
              <a:ext cx="1570346"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变化很小</a:t>
              </a:r>
            </a:p>
          </p:txBody>
        </p:sp>
        <p:sp>
          <p:nvSpPr>
            <p:cNvPr id="29" name="Rectangle 28">
              <a:extLst>
                <a:ext uri="{FF2B5EF4-FFF2-40B4-BE49-F238E27FC236}">
                  <a16:creationId xmlns:a16="http://schemas.microsoft.com/office/drawing/2014/main" id="{822A5705-32CF-862C-DCAD-8ADA347E0CAA}"/>
                </a:ext>
              </a:extLst>
            </p:cNvPr>
            <p:cNvSpPr/>
            <p:nvPr/>
          </p:nvSpPr>
          <p:spPr>
            <a:xfrm>
              <a:off x="7517776" y="1973904"/>
              <a:ext cx="1570346"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31" name="Picture 30">
            <a:extLst>
              <a:ext uri="{FF2B5EF4-FFF2-40B4-BE49-F238E27FC236}">
                <a16:creationId xmlns:a16="http://schemas.microsoft.com/office/drawing/2014/main" id="{90476FE3-DB12-887C-8A02-5B166A75C85A}"/>
              </a:ext>
            </a:extLst>
          </p:cNvPr>
          <p:cNvPicPr>
            <a:picLocks noChangeAspect="1"/>
          </p:cNvPicPr>
          <p:nvPr/>
        </p:nvPicPr>
        <p:blipFill>
          <a:blip r:embed="rId5"/>
          <a:stretch>
            <a:fillRect/>
          </a:stretch>
        </p:blipFill>
        <p:spPr>
          <a:xfrm>
            <a:off x="3308684" y="5115189"/>
            <a:ext cx="1292156" cy="492884"/>
          </a:xfrm>
          <a:prstGeom prst="rect">
            <a:avLst/>
          </a:prstGeom>
        </p:spPr>
      </p:pic>
      <p:pic>
        <p:nvPicPr>
          <p:cNvPr id="33" name="Picture 5">
            <a:extLst>
              <a:ext uri="{FF2B5EF4-FFF2-40B4-BE49-F238E27FC236}">
                <a16:creationId xmlns:a16="http://schemas.microsoft.com/office/drawing/2014/main" id="{01DAFD26-A9D4-22BD-6FFE-F5F47717FA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5464" y="1526515"/>
            <a:ext cx="4824412" cy="30781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A2E0C349-8190-19AB-2AEA-52E3645A4E7A}"/>
              </a:ext>
            </a:extLst>
          </p:cNvPr>
          <p:cNvSpPr/>
          <p:nvPr/>
        </p:nvSpPr>
        <p:spPr>
          <a:xfrm>
            <a:off x="7118252" y="1955409"/>
            <a:ext cx="2672862" cy="2278966"/>
          </a:xfrm>
          <a:prstGeom prst="rect">
            <a:avLst/>
          </a:prstGeom>
          <a:solidFill>
            <a:srgbClr val="5ADC7C">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6">
            <a:extLst>
              <a:ext uri="{FF2B5EF4-FFF2-40B4-BE49-F238E27FC236}">
                <a16:creationId xmlns:a16="http://schemas.microsoft.com/office/drawing/2014/main" id="{9517465F-FDB9-5966-5FD3-42A635898FA6}"/>
              </a:ext>
            </a:extLst>
          </p:cNvPr>
          <p:cNvPicPr>
            <a:picLocks noChangeAspect="1"/>
          </p:cNvPicPr>
          <p:nvPr/>
        </p:nvPicPr>
        <p:blipFill>
          <a:blip r:embed="rId7"/>
          <a:stretch>
            <a:fillRect/>
          </a:stretch>
        </p:blipFill>
        <p:spPr>
          <a:xfrm>
            <a:off x="9137003" y="1460186"/>
            <a:ext cx="1788465" cy="492884"/>
          </a:xfrm>
          <a:prstGeom prst="rect">
            <a:avLst/>
          </a:prstGeom>
        </p:spPr>
      </p:pic>
      <p:sp>
        <p:nvSpPr>
          <p:cNvPr id="38" name="Rectangle 37">
            <a:extLst>
              <a:ext uri="{FF2B5EF4-FFF2-40B4-BE49-F238E27FC236}">
                <a16:creationId xmlns:a16="http://schemas.microsoft.com/office/drawing/2014/main" id="{0D4CC087-F3F8-4B6E-62EE-0C1033E03ADD}"/>
              </a:ext>
            </a:extLst>
          </p:cNvPr>
          <p:cNvSpPr/>
          <p:nvPr/>
        </p:nvSpPr>
        <p:spPr>
          <a:xfrm>
            <a:off x="7118252" y="4192002"/>
            <a:ext cx="2672862" cy="997103"/>
          </a:xfrm>
          <a:prstGeom prst="rect">
            <a:avLst/>
          </a:prstGeom>
          <a:solidFill>
            <a:srgbClr val="CADFFE">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Group 38">
            <a:extLst>
              <a:ext uri="{FF2B5EF4-FFF2-40B4-BE49-F238E27FC236}">
                <a16:creationId xmlns:a16="http://schemas.microsoft.com/office/drawing/2014/main" id="{941E524A-B505-8F1F-AB89-354912B79250}"/>
              </a:ext>
            </a:extLst>
          </p:cNvPr>
          <p:cNvGrpSpPr/>
          <p:nvPr/>
        </p:nvGrpSpPr>
        <p:grpSpPr>
          <a:xfrm>
            <a:off x="7118252" y="5222318"/>
            <a:ext cx="2672862" cy="1232371"/>
            <a:chOff x="6978985" y="1973904"/>
            <a:chExt cx="2672862" cy="1232371"/>
          </a:xfrm>
        </p:grpSpPr>
        <p:sp>
          <p:nvSpPr>
            <p:cNvPr id="40" name="Rectangle 39">
              <a:extLst>
                <a:ext uri="{FF2B5EF4-FFF2-40B4-BE49-F238E27FC236}">
                  <a16:creationId xmlns:a16="http://schemas.microsoft.com/office/drawing/2014/main" id="{EFBEC854-20C3-D1E1-155D-36BF4749487B}"/>
                </a:ext>
              </a:extLst>
            </p:cNvPr>
            <p:cNvSpPr/>
            <p:nvPr/>
          </p:nvSpPr>
          <p:spPr>
            <a:xfrm>
              <a:off x="6978985" y="2466788"/>
              <a:ext cx="2672862"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线性升高</a:t>
              </a:r>
            </a:p>
          </p:txBody>
        </p:sp>
        <p:sp>
          <p:nvSpPr>
            <p:cNvPr id="41" name="Rectangle 40">
              <a:extLst>
                <a:ext uri="{FF2B5EF4-FFF2-40B4-BE49-F238E27FC236}">
                  <a16:creationId xmlns:a16="http://schemas.microsoft.com/office/drawing/2014/main" id="{BA85E554-FE00-B431-A453-F3FB63C8E156}"/>
                </a:ext>
              </a:extLst>
            </p:cNvPr>
            <p:cNvSpPr/>
            <p:nvPr/>
          </p:nvSpPr>
          <p:spPr>
            <a:xfrm>
              <a:off x="6978985" y="1973904"/>
              <a:ext cx="2672862"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43" name="Picture 42">
            <a:extLst>
              <a:ext uri="{FF2B5EF4-FFF2-40B4-BE49-F238E27FC236}">
                <a16:creationId xmlns:a16="http://schemas.microsoft.com/office/drawing/2014/main" id="{4F1F822E-7023-B8EA-B301-B4FC7A7A867A}"/>
              </a:ext>
            </a:extLst>
          </p:cNvPr>
          <p:cNvPicPr>
            <a:picLocks noChangeAspect="1"/>
          </p:cNvPicPr>
          <p:nvPr/>
        </p:nvPicPr>
        <p:blipFill>
          <a:blip r:embed="rId8"/>
          <a:stretch>
            <a:fillRect/>
          </a:stretch>
        </p:blipFill>
        <p:spPr>
          <a:xfrm>
            <a:off x="7692953" y="5255531"/>
            <a:ext cx="1523460" cy="492884"/>
          </a:xfrm>
          <a:prstGeom prst="rect">
            <a:avLst/>
          </a:prstGeom>
        </p:spPr>
      </p:pic>
    </p:spTree>
    <p:extLst>
      <p:ext uri="{BB962C8B-B14F-4D97-AF65-F5344CB8AC3E}">
        <p14:creationId xmlns:p14="http://schemas.microsoft.com/office/powerpoint/2010/main" val="34015657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836B4-4634-0D49-C984-CC4E498C06AA}"/>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A64FD9F0-049D-552A-59BA-B429E3878C9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扇出系数</a:t>
            </a:r>
          </a:p>
        </p:txBody>
      </p:sp>
      <p:sp>
        <p:nvSpPr>
          <p:cNvPr id="6" name="TextBox 5">
            <a:extLst>
              <a:ext uri="{FF2B5EF4-FFF2-40B4-BE49-F238E27FC236}">
                <a16:creationId xmlns:a16="http://schemas.microsoft.com/office/drawing/2014/main" id="{8BFE576C-CD1C-06EA-EADC-B7741D32F9B4}"/>
              </a:ext>
            </a:extLst>
          </p:cNvPr>
          <p:cNvSpPr txBox="1"/>
          <p:nvPr/>
        </p:nvSpPr>
        <p:spPr>
          <a:xfrm>
            <a:off x="590256" y="571784"/>
            <a:ext cx="11011487"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以</a:t>
            </a:r>
            <a:r>
              <a:rPr lang="zh-CN" altLang="en-US" sz="2400" b="1" dirty="0">
                <a:solidFill>
                  <a:srgbClr val="FF0000"/>
                </a:solidFill>
                <a:latin typeface="微软雅黑" panose="020B0503020204020204" pitchFamily="34" charset="-122"/>
                <a:ea typeface="微软雅黑" panose="020B0503020204020204" pitchFamily="34" charset="-122"/>
              </a:rPr>
              <a:t>数字</a:t>
            </a:r>
            <a:r>
              <a:rPr lang="zh-CN" altLang="en-US" sz="2400" dirty="0">
                <a:latin typeface="微软雅黑" panose="020B0503020204020204" pitchFamily="34" charset="-122"/>
                <a:ea typeface="微软雅黑" panose="020B0503020204020204" pitchFamily="34" charset="-122"/>
              </a:rPr>
              <a:t>表示一个电路</a:t>
            </a:r>
            <a:r>
              <a:rPr lang="zh-CN" altLang="en-US" sz="2400" b="1" dirty="0">
                <a:solidFill>
                  <a:srgbClr val="FF0000"/>
                </a:solidFill>
                <a:latin typeface="微软雅黑" panose="020B0503020204020204" pitchFamily="34" charset="-122"/>
                <a:ea typeface="微软雅黑" panose="020B0503020204020204" pitchFamily="34" charset="-122"/>
              </a:rPr>
              <a:t>输出端</a:t>
            </a:r>
            <a:r>
              <a:rPr lang="zh-CN" altLang="en-US" sz="2400" dirty="0">
                <a:latin typeface="微软雅黑" panose="020B0503020204020204" pitchFamily="34" charset="-122"/>
                <a:ea typeface="微软雅黑" panose="020B0503020204020204" pitchFamily="34" charset="-122"/>
              </a:rPr>
              <a:t>能够驱动</a:t>
            </a:r>
            <a:r>
              <a:rPr lang="zh-CN" altLang="en-US" sz="2400" b="1" dirty="0">
                <a:solidFill>
                  <a:srgbClr val="FF0000"/>
                </a:solidFill>
                <a:latin typeface="微软雅黑" panose="020B0503020204020204" pitchFamily="34" charset="-122"/>
                <a:ea typeface="微软雅黑" panose="020B0503020204020204" pitchFamily="34" charset="-122"/>
              </a:rPr>
              <a:t>同类型</a:t>
            </a:r>
            <a:r>
              <a:rPr lang="zh-CN" altLang="en-US" sz="2400" dirty="0">
                <a:latin typeface="微软雅黑" panose="020B0503020204020204" pitchFamily="34" charset="-122"/>
                <a:ea typeface="微软雅黑" panose="020B0503020204020204" pitchFamily="34" charset="-122"/>
              </a:rPr>
              <a:t>负载电路</a:t>
            </a:r>
            <a:r>
              <a:rPr lang="zh-CN" altLang="en-US" sz="2400" b="1" dirty="0">
                <a:solidFill>
                  <a:srgbClr val="FF0000"/>
                </a:solidFill>
                <a:latin typeface="微软雅黑" panose="020B0503020204020204" pitchFamily="34" charset="-122"/>
                <a:ea typeface="微软雅黑" panose="020B0503020204020204" pitchFamily="34" charset="-122"/>
              </a:rPr>
              <a:t>输入端</a:t>
            </a:r>
            <a:r>
              <a:rPr lang="zh-CN" altLang="en-US" sz="2400"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数目，</a:t>
            </a:r>
            <a:r>
              <a:rPr lang="zh-CN" altLang="en-US" sz="2400" dirty="0">
                <a:latin typeface="微软雅黑" panose="020B0503020204020204" pitchFamily="34" charset="-122"/>
                <a:ea typeface="微软雅黑" panose="020B0503020204020204" pitchFamily="34" charset="-122"/>
              </a:rPr>
              <a:t>也就是表示门电路的带负载能力。</a:t>
            </a:r>
          </a:p>
        </p:txBody>
      </p:sp>
      <p:grpSp>
        <p:nvGrpSpPr>
          <p:cNvPr id="7" name="Group 6">
            <a:extLst>
              <a:ext uri="{FF2B5EF4-FFF2-40B4-BE49-F238E27FC236}">
                <a16:creationId xmlns:a16="http://schemas.microsoft.com/office/drawing/2014/main" id="{F9C2F94B-259A-0540-BA72-8DAD724B34FC}"/>
              </a:ext>
            </a:extLst>
          </p:cNvPr>
          <p:cNvGrpSpPr/>
          <p:nvPr/>
        </p:nvGrpSpPr>
        <p:grpSpPr>
          <a:xfrm>
            <a:off x="5010736" y="1338113"/>
            <a:ext cx="2170527" cy="1060704"/>
            <a:chOff x="3770946" y="5290149"/>
            <a:chExt cx="2170527" cy="1060704"/>
          </a:xfrm>
        </p:grpSpPr>
        <p:cxnSp>
          <p:nvCxnSpPr>
            <p:cNvPr id="8" name="Straight Connector 7">
              <a:extLst>
                <a:ext uri="{FF2B5EF4-FFF2-40B4-BE49-F238E27FC236}">
                  <a16:creationId xmlns:a16="http://schemas.microsoft.com/office/drawing/2014/main" id="{6CB1DE33-B1F8-170C-CF31-BE7BA3BB9F97}"/>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Isosceles Triangle 8">
              <a:extLst>
                <a:ext uri="{FF2B5EF4-FFF2-40B4-BE49-F238E27FC236}">
                  <a16:creationId xmlns:a16="http://schemas.microsoft.com/office/drawing/2014/main" id="{98677083-1E44-E2BD-703E-3678177539F3}"/>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Connector 9">
              <a:extLst>
                <a:ext uri="{FF2B5EF4-FFF2-40B4-BE49-F238E27FC236}">
                  <a16:creationId xmlns:a16="http://schemas.microsoft.com/office/drawing/2014/main" id="{E1D68615-2024-02D3-F409-495D05F0A9A2}"/>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7642BA-191A-B6DE-A828-87FEF269C1ED}"/>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Speech Bubble: Rectangle 11">
            <a:extLst>
              <a:ext uri="{FF2B5EF4-FFF2-40B4-BE49-F238E27FC236}">
                <a16:creationId xmlns:a16="http://schemas.microsoft.com/office/drawing/2014/main" id="{24B35756-A206-07A1-08CE-06F754F14B8C}"/>
              </a:ext>
            </a:extLst>
          </p:cNvPr>
          <p:cNvSpPr/>
          <p:nvPr/>
        </p:nvSpPr>
        <p:spPr>
          <a:xfrm>
            <a:off x="622352" y="2586183"/>
            <a:ext cx="2954216" cy="612648"/>
          </a:xfrm>
          <a:prstGeom prst="wedgeRectCallout">
            <a:avLst>
              <a:gd name="adj1" fmla="val 107213"/>
              <a:gd name="adj2" fmla="val -164825"/>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最大输入电流</a:t>
            </a:r>
          </a:p>
        </p:txBody>
      </p:sp>
      <p:sp>
        <p:nvSpPr>
          <p:cNvPr id="15" name="Rectangle 14">
            <a:extLst>
              <a:ext uri="{FF2B5EF4-FFF2-40B4-BE49-F238E27FC236}">
                <a16:creationId xmlns:a16="http://schemas.microsoft.com/office/drawing/2014/main" id="{CB42DFCA-BCE4-3BBE-BD70-D286604A8B10}"/>
              </a:ext>
            </a:extLst>
          </p:cNvPr>
          <p:cNvSpPr/>
          <p:nvPr/>
        </p:nvSpPr>
        <p:spPr>
          <a:xfrm>
            <a:off x="622352" y="3198831"/>
            <a:ext cx="2954216"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IH(max)</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E73780A0-AAC0-9E13-FA9F-205708A42BA0}"/>
              </a:ext>
            </a:extLst>
          </p:cNvPr>
          <p:cNvSpPr/>
          <p:nvPr/>
        </p:nvSpPr>
        <p:spPr>
          <a:xfrm>
            <a:off x="620668" y="3811479"/>
            <a:ext cx="2954216"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IL(max)</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17" name="Speech Bubble: Rectangle 16">
            <a:extLst>
              <a:ext uri="{FF2B5EF4-FFF2-40B4-BE49-F238E27FC236}">
                <a16:creationId xmlns:a16="http://schemas.microsoft.com/office/drawing/2014/main" id="{49C57172-E19B-B3AC-35F4-03B798E1F88A}"/>
              </a:ext>
            </a:extLst>
          </p:cNvPr>
          <p:cNvSpPr/>
          <p:nvPr/>
        </p:nvSpPr>
        <p:spPr>
          <a:xfrm>
            <a:off x="8113750" y="2672570"/>
            <a:ext cx="2954216" cy="612648"/>
          </a:xfrm>
          <a:prstGeom prst="wedgeRectCallout">
            <a:avLst>
              <a:gd name="adj1" fmla="val -91834"/>
              <a:gd name="adj2" fmla="val -164824"/>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最大输出电流</a:t>
            </a:r>
          </a:p>
        </p:txBody>
      </p:sp>
      <p:sp>
        <p:nvSpPr>
          <p:cNvPr id="18" name="Rectangle 17">
            <a:extLst>
              <a:ext uri="{FF2B5EF4-FFF2-40B4-BE49-F238E27FC236}">
                <a16:creationId xmlns:a16="http://schemas.microsoft.com/office/drawing/2014/main" id="{503BE193-B196-F375-AA74-37C42B9E9FCE}"/>
              </a:ext>
            </a:extLst>
          </p:cNvPr>
          <p:cNvSpPr/>
          <p:nvPr/>
        </p:nvSpPr>
        <p:spPr>
          <a:xfrm>
            <a:off x="8113750" y="3285218"/>
            <a:ext cx="2954216"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OH(max)</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19" name="Rectangle 18">
            <a:extLst>
              <a:ext uri="{FF2B5EF4-FFF2-40B4-BE49-F238E27FC236}">
                <a16:creationId xmlns:a16="http://schemas.microsoft.com/office/drawing/2014/main" id="{72710086-8CF6-2E90-7E8B-F8D76A8968FF}"/>
              </a:ext>
            </a:extLst>
          </p:cNvPr>
          <p:cNvSpPr/>
          <p:nvPr/>
        </p:nvSpPr>
        <p:spPr>
          <a:xfrm>
            <a:off x="8112066" y="3897866"/>
            <a:ext cx="2954216"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OL(max)</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23" name="Rectangle 22">
            <a:extLst>
              <a:ext uri="{FF2B5EF4-FFF2-40B4-BE49-F238E27FC236}">
                <a16:creationId xmlns:a16="http://schemas.microsoft.com/office/drawing/2014/main" id="{688EB067-BF7C-26B9-3235-D55C06761F10}"/>
              </a:ext>
            </a:extLst>
          </p:cNvPr>
          <p:cNvSpPr/>
          <p:nvPr/>
        </p:nvSpPr>
        <p:spPr>
          <a:xfrm>
            <a:off x="620668" y="5316456"/>
            <a:ext cx="2954214" cy="13326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4" name="Rectangle 23">
            <a:extLst>
              <a:ext uri="{FF2B5EF4-FFF2-40B4-BE49-F238E27FC236}">
                <a16:creationId xmlns:a16="http://schemas.microsoft.com/office/drawing/2014/main" id="{EE1C0005-E69F-08C8-E4D7-37EE042D5CCB}"/>
              </a:ext>
            </a:extLst>
          </p:cNvPr>
          <p:cNvSpPr/>
          <p:nvPr/>
        </p:nvSpPr>
        <p:spPr>
          <a:xfrm>
            <a:off x="627450" y="4576969"/>
            <a:ext cx="2954215" cy="739487"/>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高电平扇出系数</a:t>
            </a:r>
          </a:p>
        </p:txBody>
      </p:sp>
      <p:pic>
        <p:nvPicPr>
          <p:cNvPr id="30" name="Picture 29">
            <a:extLst>
              <a:ext uri="{FF2B5EF4-FFF2-40B4-BE49-F238E27FC236}">
                <a16:creationId xmlns:a16="http://schemas.microsoft.com/office/drawing/2014/main" id="{17BF7E0F-7A1D-2214-73FF-5C8C9E5D7F2A}"/>
              </a:ext>
            </a:extLst>
          </p:cNvPr>
          <p:cNvPicPr>
            <a:picLocks noChangeAspect="1"/>
          </p:cNvPicPr>
          <p:nvPr/>
        </p:nvPicPr>
        <p:blipFill>
          <a:blip r:embed="rId3"/>
          <a:stretch>
            <a:fillRect/>
          </a:stretch>
        </p:blipFill>
        <p:spPr>
          <a:xfrm>
            <a:off x="811330" y="5286313"/>
            <a:ext cx="2404019" cy="1400602"/>
          </a:xfrm>
          <a:prstGeom prst="rect">
            <a:avLst/>
          </a:prstGeom>
        </p:spPr>
      </p:pic>
      <p:sp>
        <p:nvSpPr>
          <p:cNvPr id="31" name="Rectangle 30">
            <a:extLst>
              <a:ext uri="{FF2B5EF4-FFF2-40B4-BE49-F238E27FC236}">
                <a16:creationId xmlns:a16="http://schemas.microsoft.com/office/drawing/2014/main" id="{62DE1D21-4C81-3FA0-AA82-356421A8B8FF}"/>
              </a:ext>
            </a:extLst>
          </p:cNvPr>
          <p:cNvSpPr/>
          <p:nvPr/>
        </p:nvSpPr>
        <p:spPr>
          <a:xfrm>
            <a:off x="8146983" y="5368644"/>
            <a:ext cx="2954214" cy="13326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32" name="Rectangle 31">
            <a:extLst>
              <a:ext uri="{FF2B5EF4-FFF2-40B4-BE49-F238E27FC236}">
                <a16:creationId xmlns:a16="http://schemas.microsoft.com/office/drawing/2014/main" id="{AFC47C1C-089A-5B58-450D-7E3228AA31B9}"/>
              </a:ext>
            </a:extLst>
          </p:cNvPr>
          <p:cNvSpPr/>
          <p:nvPr/>
        </p:nvSpPr>
        <p:spPr>
          <a:xfrm>
            <a:off x="8125629" y="4629157"/>
            <a:ext cx="2954215" cy="739487"/>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低电平扇出系数</a:t>
            </a:r>
          </a:p>
        </p:txBody>
      </p:sp>
      <p:pic>
        <p:nvPicPr>
          <p:cNvPr id="35" name="Picture 34">
            <a:extLst>
              <a:ext uri="{FF2B5EF4-FFF2-40B4-BE49-F238E27FC236}">
                <a16:creationId xmlns:a16="http://schemas.microsoft.com/office/drawing/2014/main" id="{99030BBB-EFD9-BB2B-6F7D-F62EDD572030}"/>
              </a:ext>
            </a:extLst>
          </p:cNvPr>
          <p:cNvPicPr>
            <a:picLocks noChangeAspect="1"/>
          </p:cNvPicPr>
          <p:nvPr/>
        </p:nvPicPr>
        <p:blipFill>
          <a:blip r:embed="rId4"/>
          <a:stretch>
            <a:fillRect/>
          </a:stretch>
        </p:blipFill>
        <p:spPr>
          <a:xfrm>
            <a:off x="8395273" y="5338501"/>
            <a:ext cx="2414926" cy="1406957"/>
          </a:xfrm>
          <a:prstGeom prst="rect">
            <a:avLst/>
          </a:prstGeom>
        </p:spPr>
      </p:pic>
      <p:sp>
        <p:nvSpPr>
          <p:cNvPr id="37" name="TextBox 36">
            <a:extLst>
              <a:ext uri="{FF2B5EF4-FFF2-40B4-BE49-F238E27FC236}">
                <a16:creationId xmlns:a16="http://schemas.microsoft.com/office/drawing/2014/main" id="{4B4B13A3-E6F2-1CCA-66DF-CC06CA6DDC66}"/>
              </a:ext>
            </a:extLst>
          </p:cNvPr>
          <p:cNvSpPr txBox="1"/>
          <p:nvPr/>
        </p:nvSpPr>
        <p:spPr>
          <a:xfrm>
            <a:off x="4177531" y="4248904"/>
            <a:ext cx="4208364" cy="523220"/>
          </a:xfrm>
          <a:prstGeom prst="rect">
            <a:avLst/>
          </a:prstGeom>
          <a:noFill/>
        </p:spPr>
        <p:txBody>
          <a:bodyPr wrap="square">
            <a:spAutoFit/>
          </a:bodyPr>
          <a:lstStyle/>
          <a:p>
            <a:r>
              <a:rPr lang="en-US" altLang="zh-CN" sz="2800" i="1" dirty="0">
                <a:latin typeface="微软雅黑" panose="020B0503020204020204" pitchFamily="34" charset="-122"/>
                <a:ea typeface="微软雅黑" panose="020B0503020204020204" pitchFamily="34" charset="-122"/>
                <a:sym typeface="Symbol" panose="05050102010706020507" pitchFamily="18" charset="2"/>
              </a:rPr>
              <a:t>N</a:t>
            </a:r>
            <a:r>
              <a:rPr lang="zh-CN" altLang="en-US" sz="28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800" dirty="0">
                <a:latin typeface="微软雅黑" panose="020B0503020204020204" pitchFamily="34" charset="-122"/>
                <a:ea typeface="微软雅黑" panose="020B0503020204020204" pitchFamily="34" charset="-122"/>
                <a:sym typeface="Symbol" panose="05050102010706020507" pitchFamily="18" charset="2"/>
              </a:rPr>
              <a:t>min</a:t>
            </a:r>
            <a:r>
              <a:rPr lang="zh-CN" altLang="en-US" sz="28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800" i="1" dirty="0">
                <a:latin typeface="微软雅黑" panose="020B0503020204020204" pitchFamily="34" charset="-122"/>
                <a:ea typeface="微软雅黑" panose="020B0503020204020204" pitchFamily="34" charset="-122"/>
                <a:sym typeface="Symbol" panose="05050102010706020507" pitchFamily="18" charset="2"/>
              </a:rPr>
              <a:t>N</a:t>
            </a:r>
            <a:r>
              <a:rPr lang="en-US" altLang="zh-CN" sz="2800" baseline="-25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8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800" i="1" dirty="0">
                <a:latin typeface="微软雅黑" panose="020B0503020204020204" pitchFamily="34" charset="-122"/>
                <a:ea typeface="微软雅黑" panose="020B0503020204020204" pitchFamily="34" charset="-122"/>
                <a:sym typeface="Symbol" panose="05050102010706020507" pitchFamily="18" charset="2"/>
              </a:rPr>
              <a:t>N</a:t>
            </a:r>
            <a:r>
              <a:rPr lang="en-US" altLang="zh-CN" sz="2800"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617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1CC97-2847-28DC-090F-5CB5429D3F2E}"/>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90A0E751-A777-F4E8-D3D5-2EF259FC3E6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扇出系数</a:t>
            </a:r>
          </a:p>
        </p:txBody>
      </p:sp>
      <p:sp>
        <p:nvSpPr>
          <p:cNvPr id="8" name="TextBox 7">
            <a:extLst>
              <a:ext uri="{FF2B5EF4-FFF2-40B4-BE49-F238E27FC236}">
                <a16:creationId xmlns:a16="http://schemas.microsoft.com/office/drawing/2014/main" id="{31C9641A-D230-4CC9-8C1F-C101AA89B92D}"/>
              </a:ext>
            </a:extLst>
          </p:cNvPr>
          <p:cNvSpPr txBox="1"/>
          <p:nvPr/>
        </p:nvSpPr>
        <p:spPr>
          <a:xfrm>
            <a:off x="364280" y="672725"/>
            <a:ext cx="7387018"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已知74系列TTL反相器的典型参数，求扇出系数</a:t>
            </a:r>
          </a:p>
        </p:txBody>
      </p:sp>
      <p:grpSp>
        <p:nvGrpSpPr>
          <p:cNvPr id="9" name="Group 8">
            <a:extLst>
              <a:ext uri="{FF2B5EF4-FFF2-40B4-BE49-F238E27FC236}">
                <a16:creationId xmlns:a16="http://schemas.microsoft.com/office/drawing/2014/main" id="{C1C3E039-0C27-B32B-49F3-2448A41C5042}"/>
              </a:ext>
            </a:extLst>
          </p:cNvPr>
          <p:cNvGrpSpPr/>
          <p:nvPr/>
        </p:nvGrpSpPr>
        <p:grpSpPr>
          <a:xfrm>
            <a:off x="5010736" y="1338113"/>
            <a:ext cx="2170527" cy="1060704"/>
            <a:chOff x="3770946" y="5290149"/>
            <a:chExt cx="2170527" cy="1060704"/>
          </a:xfrm>
        </p:grpSpPr>
        <p:cxnSp>
          <p:nvCxnSpPr>
            <p:cNvPr id="10" name="Straight Connector 9">
              <a:extLst>
                <a:ext uri="{FF2B5EF4-FFF2-40B4-BE49-F238E27FC236}">
                  <a16:creationId xmlns:a16="http://schemas.microsoft.com/office/drawing/2014/main" id="{8324E6A2-3EEF-18B4-8760-AA48ADF8232D}"/>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AD819E9F-A5D4-9747-D0B0-751C293ECDE4}"/>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Straight Connector 11">
              <a:extLst>
                <a:ext uri="{FF2B5EF4-FFF2-40B4-BE49-F238E27FC236}">
                  <a16:creationId xmlns:a16="http://schemas.microsoft.com/office/drawing/2014/main" id="{A45831F3-4312-FFC2-474D-86613AC5186D}"/>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0ED3C82-2DD4-F0A6-F863-163940ECD839}"/>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Speech Bubble: Rectangle 13">
            <a:extLst>
              <a:ext uri="{FF2B5EF4-FFF2-40B4-BE49-F238E27FC236}">
                <a16:creationId xmlns:a16="http://schemas.microsoft.com/office/drawing/2014/main" id="{6D23F991-560A-FB2B-B448-81D1B9284E36}"/>
              </a:ext>
            </a:extLst>
          </p:cNvPr>
          <p:cNvSpPr/>
          <p:nvPr/>
        </p:nvSpPr>
        <p:spPr>
          <a:xfrm>
            <a:off x="1350497" y="2644726"/>
            <a:ext cx="3516923" cy="612648"/>
          </a:xfrm>
          <a:prstGeom prst="wedgeRectCallout">
            <a:avLst>
              <a:gd name="adj1" fmla="val 59670"/>
              <a:gd name="adj2" fmla="val -160233"/>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最大输入电流</a:t>
            </a:r>
          </a:p>
        </p:txBody>
      </p:sp>
      <p:sp>
        <p:nvSpPr>
          <p:cNvPr id="15" name="Rectangle 14">
            <a:extLst>
              <a:ext uri="{FF2B5EF4-FFF2-40B4-BE49-F238E27FC236}">
                <a16:creationId xmlns:a16="http://schemas.microsoft.com/office/drawing/2014/main" id="{6F256519-A3F5-6C4B-67B2-6CCCA8181095}"/>
              </a:ext>
            </a:extLst>
          </p:cNvPr>
          <p:cNvSpPr/>
          <p:nvPr/>
        </p:nvSpPr>
        <p:spPr>
          <a:xfrm>
            <a:off x="1350498" y="3257374"/>
            <a:ext cx="3516924"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IH(max)</a:t>
            </a:r>
            <a:r>
              <a:rPr lang="en-US" altLang="zh-CN" sz="2400" b="1" i="1" dirty="0">
                <a:solidFill>
                  <a:schemeClr val="tx1"/>
                </a:solidFill>
                <a:latin typeface="微软雅黑" panose="020B0503020204020204" pitchFamily="34" charset="-122"/>
                <a:ea typeface="微软雅黑" panose="020B0503020204020204" pitchFamily="34" charset="-122"/>
              </a:rPr>
              <a:t>=40uA</a:t>
            </a:r>
            <a:endParaRPr lang="zh-CN" altLang="en-US" sz="2400" b="1" i="1" dirty="0">
              <a:solidFill>
                <a:schemeClr val="tx1"/>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E21C6265-CE67-E24C-E76F-38AEC8BC960A}"/>
              </a:ext>
            </a:extLst>
          </p:cNvPr>
          <p:cNvSpPr/>
          <p:nvPr/>
        </p:nvSpPr>
        <p:spPr>
          <a:xfrm>
            <a:off x="1348814" y="3870022"/>
            <a:ext cx="3516922"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IL(max)</a:t>
            </a:r>
            <a:r>
              <a:rPr lang="en-US" altLang="zh-CN" sz="2400" b="1" i="1" dirty="0">
                <a:solidFill>
                  <a:schemeClr val="tx1"/>
                </a:solidFill>
                <a:latin typeface="微软雅黑" panose="020B0503020204020204" pitchFamily="34" charset="-122"/>
                <a:ea typeface="微软雅黑" panose="020B0503020204020204" pitchFamily="34" charset="-122"/>
              </a:rPr>
              <a:t>=-1mA</a:t>
            </a:r>
            <a:endParaRPr lang="zh-CN" altLang="en-US" sz="2400" b="1" i="1" dirty="0">
              <a:solidFill>
                <a:schemeClr val="tx1"/>
              </a:solidFill>
              <a:latin typeface="微软雅黑" panose="020B0503020204020204" pitchFamily="34" charset="-122"/>
              <a:ea typeface="微软雅黑" panose="020B0503020204020204" pitchFamily="34" charset="-122"/>
            </a:endParaRPr>
          </a:p>
        </p:txBody>
      </p:sp>
      <p:sp>
        <p:nvSpPr>
          <p:cNvPr id="17" name="Speech Bubble: Rectangle 16">
            <a:extLst>
              <a:ext uri="{FF2B5EF4-FFF2-40B4-BE49-F238E27FC236}">
                <a16:creationId xmlns:a16="http://schemas.microsoft.com/office/drawing/2014/main" id="{5C9F341A-4E4A-0393-752C-631A9BEE7547}"/>
              </a:ext>
            </a:extLst>
          </p:cNvPr>
          <p:cNvSpPr/>
          <p:nvPr/>
        </p:nvSpPr>
        <p:spPr>
          <a:xfrm>
            <a:off x="6875793" y="2678925"/>
            <a:ext cx="4139210" cy="612648"/>
          </a:xfrm>
          <a:prstGeom prst="wedgeRectCallout">
            <a:avLst>
              <a:gd name="adj1" fmla="val -50882"/>
              <a:gd name="adj2" fmla="val -171713"/>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最大输出电流</a:t>
            </a:r>
          </a:p>
        </p:txBody>
      </p:sp>
      <p:sp>
        <p:nvSpPr>
          <p:cNvPr id="18" name="Rectangle 17">
            <a:extLst>
              <a:ext uri="{FF2B5EF4-FFF2-40B4-BE49-F238E27FC236}">
                <a16:creationId xmlns:a16="http://schemas.microsoft.com/office/drawing/2014/main" id="{E63E9FBC-08AF-3CD8-B7B2-6C56E6047340}"/>
              </a:ext>
            </a:extLst>
          </p:cNvPr>
          <p:cNvSpPr/>
          <p:nvPr/>
        </p:nvSpPr>
        <p:spPr>
          <a:xfrm>
            <a:off x="6875792" y="3291573"/>
            <a:ext cx="4139209"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OH(max)</a:t>
            </a:r>
            <a:r>
              <a:rPr lang="en-US" altLang="zh-CN" sz="2400" b="1" i="1" dirty="0">
                <a:solidFill>
                  <a:schemeClr val="tx1"/>
                </a:solidFill>
                <a:latin typeface="微软雅黑" panose="020B0503020204020204" pitchFamily="34" charset="-122"/>
                <a:ea typeface="微软雅黑" panose="020B0503020204020204" pitchFamily="34" charset="-122"/>
              </a:rPr>
              <a:t>=-0.4mA</a:t>
            </a:r>
            <a:endParaRPr lang="zh-CN" altLang="en-US" sz="2400" b="1" i="1" dirty="0">
              <a:solidFill>
                <a:schemeClr val="tx1"/>
              </a:solidFill>
              <a:latin typeface="微软雅黑" panose="020B0503020204020204" pitchFamily="34" charset="-122"/>
              <a:ea typeface="微软雅黑" panose="020B0503020204020204" pitchFamily="34" charset="-122"/>
            </a:endParaRPr>
          </a:p>
        </p:txBody>
      </p:sp>
      <p:sp>
        <p:nvSpPr>
          <p:cNvPr id="19" name="Rectangle 18">
            <a:extLst>
              <a:ext uri="{FF2B5EF4-FFF2-40B4-BE49-F238E27FC236}">
                <a16:creationId xmlns:a16="http://schemas.microsoft.com/office/drawing/2014/main" id="{712C1F17-212E-9C19-413F-F37C10A90B5F}"/>
              </a:ext>
            </a:extLst>
          </p:cNvPr>
          <p:cNvSpPr/>
          <p:nvPr/>
        </p:nvSpPr>
        <p:spPr>
          <a:xfrm>
            <a:off x="6874109" y="3904221"/>
            <a:ext cx="4139208" cy="612648"/>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a:t>
            </a:r>
            <a:r>
              <a:rPr lang="en-US" altLang="zh-CN" sz="2400" b="1" i="1" dirty="0">
                <a:solidFill>
                  <a:schemeClr val="tx1"/>
                </a:solidFill>
                <a:latin typeface="微软雅黑" panose="020B0503020204020204" pitchFamily="34" charset="-122"/>
                <a:ea typeface="微软雅黑" panose="020B0503020204020204" pitchFamily="34" charset="-122"/>
              </a:rPr>
              <a:t>I</a:t>
            </a:r>
            <a:r>
              <a:rPr lang="en-US" altLang="zh-CN" sz="2400" b="1" i="1" baseline="-25000" dirty="0">
                <a:solidFill>
                  <a:schemeClr val="tx1"/>
                </a:solidFill>
                <a:latin typeface="微软雅黑" panose="020B0503020204020204" pitchFamily="34" charset="-122"/>
                <a:ea typeface="微软雅黑" panose="020B0503020204020204" pitchFamily="34" charset="-122"/>
              </a:rPr>
              <a:t>OL(max)</a:t>
            </a:r>
            <a:r>
              <a:rPr lang="en-US" altLang="zh-CN" sz="2400" b="1" i="1" dirty="0">
                <a:solidFill>
                  <a:schemeClr val="tx1"/>
                </a:solidFill>
                <a:latin typeface="微软雅黑" panose="020B0503020204020204" pitchFamily="34" charset="-122"/>
                <a:ea typeface="微软雅黑" panose="020B0503020204020204" pitchFamily="34" charset="-122"/>
              </a:rPr>
              <a:t>=16mA</a:t>
            </a:r>
            <a:endParaRPr lang="zh-CN" altLang="en-US" sz="2400" b="1" i="1" dirty="0">
              <a:solidFill>
                <a:schemeClr val="tx1"/>
              </a:solidFill>
              <a:latin typeface="微软雅黑" panose="020B0503020204020204" pitchFamily="34" charset="-122"/>
              <a:ea typeface="微软雅黑" panose="020B0503020204020204" pitchFamily="34" charset="-122"/>
            </a:endParaRPr>
          </a:p>
        </p:txBody>
      </p:sp>
      <p:sp>
        <p:nvSpPr>
          <p:cNvPr id="20" name="Rectangle 19">
            <a:extLst>
              <a:ext uri="{FF2B5EF4-FFF2-40B4-BE49-F238E27FC236}">
                <a16:creationId xmlns:a16="http://schemas.microsoft.com/office/drawing/2014/main" id="{A1F97D88-0D9E-BE86-CF8B-F1165FE04C55}"/>
              </a:ext>
            </a:extLst>
          </p:cNvPr>
          <p:cNvSpPr/>
          <p:nvPr/>
        </p:nvSpPr>
        <p:spPr>
          <a:xfrm>
            <a:off x="1348814" y="5374999"/>
            <a:ext cx="3523704" cy="13326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1" name="Rectangle 20">
            <a:extLst>
              <a:ext uri="{FF2B5EF4-FFF2-40B4-BE49-F238E27FC236}">
                <a16:creationId xmlns:a16="http://schemas.microsoft.com/office/drawing/2014/main" id="{E5D9A205-1FD5-E2B5-927E-2248124B04B9}"/>
              </a:ext>
            </a:extLst>
          </p:cNvPr>
          <p:cNvSpPr/>
          <p:nvPr/>
        </p:nvSpPr>
        <p:spPr>
          <a:xfrm>
            <a:off x="1355596" y="4635512"/>
            <a:ext cx="3510140" cy="739487"/>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高电平扇出系数</a:t>
            </a:r>
          </a:p>
        </p:txBody>
      </p:sp>
      <p:sp>
        <p:nvSpPr>
          <p:cNvPr id="23" name="Rectangle 22">
            <a:extLst>
              <a:ext uri="{FF2B5EF4-FFF2-40B4-BE49-F238E27FC236}">
                <a16:creationId xmlns:a16="http://schemas.microsoft.com/office/drawing/2014/main" id="{40EFBDEC-3EAC-E0CE-9C54-2BD09CFEE937}"/>
              </a:ext>
            </a:extLst>
          </p:cNvPr>
          <p:cNvSpPr/>
          <p:nvPr/>
        </p:nvSpPr>
        <p:spPr>
          <a:xfrm>
            <a:off x="6880890" y="5374999"/>
            <a:ext cx="4145990" cy="13326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4" name="Rectangle 23">
            <a:extLst>
              <a:ext uri="{FF2B5EF4-FFF2-40B4-BE49-F238E27FC236}">
                <a16:creationId xmlns:a16="http://schemas.microsoft.com/office/drawing/2014/main" id="{935FC50D-2DFA-5186-D1FF-1D56F1B66E9C}"/>
              </a:ext>
            </a:extLst>
          </p:cNvPr>
          <p:cNvSpPr/>
          <p:nvPr/>
        </p:nvSpPr>
        <p:spPr>
          <a:xfrm>
            <a:off x="6887672" y="4635512"/>
            <a:ext cx="4139208" cy="739487"/>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低电平扇出系数</a:t>
            </a:r>
          </a:p>
        </p:txBody>
      </p:sp>
      <p:pic>
        <p:nvPicPr>
          <p:cNvPr id="27" name="Picture 26">
            <a:extLst>
              <a:ext uri="{FF2B5EF4-FFF2-40B4-BE49-F238E27FC236}">
                <a16:creationId xmlns:a16="http://schemas.microsoft.com/office/drawing/2014/main" id="{08678141-4A2F-3166-7C8E-CFE2FA2F2BDC}"/>
              </a:ext>
            </a:extLst>
          </p:cNvPr>
          <p:cNvPicPr>
            <a:picLocks noChangeAspect="1"/>
          </p:cNvPicPr>
          <p:nvPr/>
        </p:nvPicPr>
        <p:blipFill>
          <a:blip r:embed="rId3"/>
          <a:stretch>
            <a:fillRect/>
          </a:stretch>
        </p:blipFill>
        <p:spPr>
          <a:xfrm>
            <a:off x="7265637" y="5543210"/>
            <a:ext cx="3376495" cy="1142551"/>
          </a:xfrm>
          <a:prstGeom prst="rect">
            <a:avLst/>
          </a:prstGeom>
        </p:spPr>
      </p:pic>
      <p:pic>
        <p:nvPicPr>
          <p:cNvPr id="29" name="Picture 28">
            <a:extLst>
              <a:ext uri="{FF2B5EF4-FFF2-40B4-BE49-F238E27FC236}">
                <a16:creationId xmlns:a16="http://schemas.microsoft.com/office/drawing/2014/main" id="{DF8CB36D-D661-4CB8-5EC2-C70FD1CB2862}"/>
              </a:ext>
            </a:extLst>
          </p:cNvPr>
          <p:cNvPicPr>
            <a:picLocks noChangeAspect="1"/>
          </p:cNvPicPr>
          <p:nvPr/>
        </p:nvPicPr>
        <p:blipFill>
          <a:blip r:embed="rId4"/>
          <a:stretch>
            <a:fillRect/>
          </a:stretch>
        </p:blipFill>
        <p:spPr>
          <a:xfrm>
            <a:off x="1387136" y="5660924"/>
            <a:ext cx="3465035" cy="910421"/>
          </a:xfrm>
          <a:prstGeom prst="rect">
            <a:avLst/>
          </a:prstGeom>
        </p:spPr>
      </p:pic>
    </p:spTree>
    <p:extLst>
      <p:ext uri="{BB962C8B-B14F-4D97-AF65-F5344CB8AC3E}">
        <p14:creationId xmlns:p14="http://schemas.microsoft.com/office/powerpoint/2010/main" val="3151675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98BF-6465-2A08-2F0C-8BE964C9B2A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55D3BBC0-A3DD-B646-97EA-A7BC2661EA7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传输延迟时间</a:t>
            </a:r>
          </a:p>
        </p:txBody>
      </p:sp>
      <p:sp>
        <p:nvSpPr>
          <p:cNvPr id="3" name="Rectangle: Rounded Corners 2">
            <a:extLst>
              <a:ext uri="{FF2B5EF4-FFF2-40B4-BE49-F238E27FC236}">
                <a16:creationId xmlns:a16="http://schemas.microsoft.com/office/drawing/2014/main" id="{7F894268-1119-9EC7-2EAC-4E1A96D2D0C1}"/>
              </a:ext>
            </a:extLst>
          </p:cNvPr>
          <p:cNvSpPr/>
          <p:nvPr/>
        </p:nvSpPr>
        <p:spPr>
          <a:xfrm>
            <a:off x="1115368" y="1698170"/>
            <a:ext cx="3808326" cy="1346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二极管、三极管</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状态转变需要一定时间</a:t>
            </a:r>
          </a:p>
        </p:txBody>
      </p:sp>
      <p:sp>
        <p:nvSpPr>
          <p:cNvPr id="5" name="Rectangle: Rounded Corners 4">
            <a:extLst>
              <a:ext uri="{FF2B5EF4-FFF2-40B4-BE49-F238E27FC236}">
                <a16:creationId xmlns:a16="http://schemas.microsoft.com/office/drawing/2014/main" id="{462472FF-C63B-3AA1-9817-D9C8D0F29782}"/>
              </a:ext>
            </a:extLst>
          </p:cNvPr>
          <p:cNvSpPr/>
          <p:nvPr/>
        </p:nvSpPr>
        <p:spPr>
          <a:xfrm>
            <a:off x="1115368" y="3729612"/>
            <a:ext cx="3808326" cy="1346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二极管、三极管</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等存在寄生电容</a:t>
            </a:r>
          </a:p>
        </p:txBody>
      </p:sp>
      <p:sp>
        <p:nvSpPr>
          <p:cNvPr id="6" name="Rectangle: Rounded Corners 5">
            <a:extLst>
              <a:ext uri="{FF2B5EF4-FFF2-40B4-BE49-F238E27FC236}">
                <a16:creationId xmlns:a16="http://schemas.microsoft.com/office/drawing/2014/main" id="{0A765FC9-F964-44BB-4906-9544F5BD204C}"/>
              </a:ext>
            </a:extLst>
          </p:cNvPr>
          <p:cNvSpPr/>
          <p:nvPr/>
        </p:nvSpPr>
        <p:spPr>
          <a:xfrm>
            <a:off x="7236489" y="1698170"/>
            <a:ext cx="3808326" cy="1346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输出电压波形</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出现延迟</a:t>
            </a:r>
          </a:p>
        </p:txBody>
      </p:sp>
      <p:sp>
        <p:nvSpPr>
          <p:cNvPr id="7" name="Rectangle: Rounded Corners 6">
            <a:extLst>
              <a:ext uri="{FF2B5EF4-FFF2-40B4-BE49-F238E27FC236}">
                <a16:creationId xmlns:a16="http://schemas.microsoft.com/office/drawing/2014/main" id="{E635D18F-75AB-B7EA-6CDC-E47E4A4353AE}"/>
              </a:ext>
            </a:extLst>
          </p:cNvPr>
          <p:cNvSpPr/>
          <p:nvPr/>
        </p:nvSpPr>
        <p:spPr>
          <a:xfrm>
            <a:off x="7236489" y="3719563"/>
            <a:ext cx="3808326" cy="1346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波形的上升沿与下降沿</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变坏</a:t>
            </a:r>
          </a:p>
        </p:txBody>
      </p:sp>
      <p:sp>
        <p:nvSpPr>
          <p:cNvPr id="8" name="Arrow: Right 7">
            <a:extLst>
              <a:ext uri="{FF2B5EF4-FFF2-40B4-BE49-F238E27FC236}">
                <a16:creationId xmlns:a16="http://schemas.microsoft.com/office/drawing/2014/main" id="{205104CE-30F2-13BD-216C-DA04E54D60B4}"/>
              </a:ext>
            </a:extLst>
          </p:cNvPr>
          <p:cNvSpPr/>
          <p:nvPr/>
        </p:nvSpPr>
        <p:spPr>
          <a:xfrm>
            <a:off x="5145102" y="2838917"/>
            <a:ext cx="1793814" cy="10863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A795DDFB-D8F7-5F96-6CA5-04AE499C7449}"/>
              </a:ext>
            </a:extLst>
          </p:cNvPr>
          <p:cNvSpPr txBox="1"/>
          <p:nvPr/>
        </p:nvSpPr>
        <p:spPr>
          <a:xfrm>
            <a:off x="4923694" y="2654251"/>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对信号的传输有影响</a:t>
            </a:r>
          </a:p>
        </p:txBody>
      </p:sp>
      <p:sp>
        <p:nvSpPr>
          <p:cNvPr id="9" name="TextBox 8">
            <a:extLst>
              <a:ext uri="{FF2B5EF4-FFF2-40B4-BE49-F238E27FC236}">
                <a16:creationId xmlns:a16="http://schemas.microsoft.com/office/drawing/2014/main" id="{B11560F0-87DC-006B-2D0E-556F57675656}"/>
              </a:ext>
            </a:extLst>
          </p:cNvPr>
          <p:cNvSpPr txBox="1"/>
          <p:nvPr/>
        </p:nvSpPr>
        <p:spPr>
          <a:xfrm>
            <a:off x="8673404" y="5159830"/>
            <a:ext cx="1338828"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非瞬间完成</a:t>
            </a:r>
          </a:p>
        </p:txBody>
      </p:sp>
    </p:spTree>
    <p:extLst>
      <p:ext uri="{BB962C8B-B14F-4D97-AF65-F5344CB8AC3E}">
        <p14:creationId xmlns:p14="http://schemas.microsoft.com/office/powerpoint/2010/main" val="204920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2BDF-4330-BD12-6252-777D930EBFE7}"/>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58EAC8EC-C719-DC71-756A-3584C139871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最常见的复合逻辑运算</a:t>
            </a:r>
          </a:p>
        </p:txBody>
      </p:sp>
      <p:sp>
        <p:nvSpPr>
          <p:cNvPr id="6" name="object 6">
            <a:extLst>
              <a:ext uri="{FF2B5EF4-FFF2-40B4-BE49-F238E27FC236}">
                <a16:creationId xmlns:a16="http://schemas.microsoft.com/office/drawing/2014/main" id="{6F5BA492-B128-8093-FEAF-E6DCEA11136D}"/>
              </a:ext>
            </a:extLst>
          </p:cNvPr>
          <p:cNvSpPr/>
          <p:nvPr/>
        </p:nvSpPr>
        <p:spPr>
          <a:xfrm>
            <a:off x="2756326" y="1706904"/>
            <a:ext cx="2734056" cy="3853433"/>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966D1099-67A4-EC33-5069-DA5765595A0E}"/>
              </a:ext>
            </a:extLst>
          </p:cNvPr>
          <p:cNvSpPr txBox="1"/>
          <p:nvPr/>
        </p:nvSpPr>
        <p:spPr>
          <a:xfrm>
            <a:off x="3809664" y="5713755"/>
            <a:ext cx="5486400" cy="330200"/>
          </a:xfrm>
          <a:prstGeom prst="rect">
            <a:avLst/>
          </a:prstGeom>
        </p:spPr>
        <p:txBody>
          <a:bodyPr vert="horz" wrap="square" lIns="0" tIns="12065" rIns="0" bIns="0" rtlCol="0">
            <a:spAutoFit/>
          </a:bodyPr>
          <a:lstStyle/>
          <a:p>
            <a:pPr marL="12700">
              <a:lnSpc>
                <a:spcPct val="100000"/>
              </a:lnSpc>
              <a:spcBef>
                <a:spcPts val="95"/>
              </a:spcBef>
            </a:pPr>
            <a:r>
              <a:rPr sz="2000" b="1" spc="-15" dirty="0">
                <a:latin typeface="楷体"/>
                <a:cs typeface="楷体"/>
              </a:rPr>
              <a:t>图</a:t>
            </a:r>
            <a:r>
              <a:rPr sz="2000" b="1" spc="-10" dirty="0">
                <a:latin typeface="楷体"/>
                <a:cs typeface="楷体"/>
              </a:rPr>
              <a:t>4(a)</a:t>
            </a:r>
            <a:r>
              <a:rPr sz="2000" b="1" spc="-90" dirty="0">
                <a:latin typeface="楷体"/>
                <a:cs typeface="楷体"/>
              </a:rPr>
              <a:t> </a:t>
            </a:r>
            <a:r>
              <a:rPr sz="2000" b="1" spc="-10" dirty="0">
                <a:latin typeface="楷体"/>
                <a:cs typeface="楷体"/>
              </a:rPr>
              <a:t>“与非”复合逻辑的图形符号和运算符号</a:t>
            </a:r>
            <a:endParaRPr sz="2000">
              <a:latin typeface="楷体"/>
              <a:cs typeface="楷体"/>
            </a:endParaRPr>
          </a:p>
        </p:txBody>
      </p:sp>
      <p:graphicFrame>
        <p:nvGraphicFramePr>
          <p:cNvPr id="8" name="object 8">
            <a:extLst>
              <a:ext uri="{FF2B5EF4-FFF2-40B4-BE49-F238E27FC236}">
                <a16:creationId xmlns:a16="http://schemas.microsoft.com/office/drawing/2014/main" id="{AA9E3003-AD27-6A76-54D4-01AEA952FF92}"/>
              </a:ext>
            </a:extLst>
          </p:cNvPr>
          <p:cNvGraphicFramePr>
            <a:graphicFrameLocks noGrp="1"/>
          </p:cNvGraphicFramePr>
          <p:nvPr>
            <p:extLst>
              <p:ext uri="{D42A27DB-BD31-4B8C-83A1-F6EECF244321}">
                <p14:modId xmlns:p14="http://schemas.microsoft.com/office/powerpoint/2010/main" val="1657433608"/>
              </p:ext>
            </p:extLst>
          </p:nvPr>
        </p:nvGraphicFramePr>
        <p:xfrm>
          <a:off x="6034647" y="2488907"/>
          <a:ext cx="2807970" cy="2665475"/>
        </p:xfrm>
        <a:graphic>
          <a:graphicData uri="http://schemas.openxmlformats.org/drawingml/2006/table">
            <a:tbl>
              <a:tblPr firstRow="1" bandRow="1">
                <a:tableStyleId>{2D5ABB26-0587-4C30-8999-92F81FD0307C}</a:tableStyleId>
              </a:tblPr>
              <a:tblGrid>
                <a:gridCol w="594995">
                  <a:extLst>
                    <a:ext uri="{9D8B030D-6E8A-4147-A177-3AD203B41FA5}">
                      <a16:colId xmlns:a16="http://schemas.microsoft.com/office/drawing/2014/main" val="20000"/>
                    </a:ext>
                  </a:extLst>
                </a:gridCol>
                <a:gridCol w="642620">
                  <a:extLst>
                    <a:ext uri="{9D8B030D-6E8A-4147-A177-3AD203B41FA5}">
                      <a16:colId xmlns:a16="http://schemas.microsoft.com/office/drawing/2014/main" val="20001"/>
                    </a:ext>
                  </a:extLst>
                </a:gridCol>
                <a:gridCol w="1570355">
                  <a:extLst>
                    <a:ext uri="{9D8B030D-6E8A-4147-A177-3AD203B41FA5}">
                      <a16:colId xmlns:a16="http://schemas.microsoft.com/office/drawing/2014/main" val="20002"/>
                    </a:ext>
                  </a:extLst>
                </a:gridCol>
              </a:tblGrid>
              <a:tr h="528828">
                <a:tc>
                  <a:txBody>
                    <a:bodyPr/>
                    <a:lstStyle/>
                    <a:p>
                      <a:pPr marL="92075">
                        <a:lnSpc>
                          <a:spcPct val="100000"/>
                        </a:lnSpc>
                        <a:spcBef>
                          <a:spcPts val="290"/>
                        </a:spcBef>
                      </a:pPr>
                      <a:r>
                        <a:rPr sz="2800" b="1" dirty="0">
                          <a:solidFill>
                            <a:srgbClr val="FF0000"/>
                          </a:solidFill>
                          <a:latin typeface="Arial"/>
                          <a:cs typeface="Arial"/>
                        </a:rPr>
                        <a:t>A</a:t>
                      </a:r>
                      <a:endParaRPr sz="2800">
                        <a:latin typeface="Arial"/>
                        <a:cs typeface="Arial"/>
                      </a:endParaRPr>
                    </a:p>
                  </a:txBody>
                  <a:tcPr marL="0" marR="0" marT="36830" marB="0">
                    <a:lnT w="28575">
                      <a:solidFill>
                        <a:srgbClr val="000000"/>
                      </a:solidFill>
                      <a:prstDash val="solid"/>
                    </a:lnT>
                    <a:lnB w="19050">
                      <a:solidFill>
                        <a:srgbClr val="000000"/>
                      </a:solidFill>
                      <a:prstDash val="solid"/>
                    </a:lnB>
                  </a:tcPr>
                </a:tc>
                <a:tc>
                  <a:txBody>
                    <a:bodyPr/>
                    <a:lstStyle/>
                    <a:p>
                      <a:pPr marR="132080" algn="r">
                        <a:lnSpc>
                          <a:spcPct val="100000"/>
                        </a:lnSpc>
                        <a:spcBef>
                          <a:spcPts val="290"/>
                        </a:spcBef>
                      </a:pPr>
                      <a:r>
                        <a:rPr sz="2800" b="1" dirty="0">
                          <a:solidFill>
                            <a:srgbClr val="FF0000"/>
                          </a:solidFill>
                          <a:latin typeface="Arial"/>
                          <a:cs typeface="Arial"/>
                        </a:rPr>
                        <a:t>B</a:t>
                      </a:r>
                      <a:endParaRPr sz="2800">
                        <a:latin typeface="Arial"/>
                        <a:cs typeface="Arial"/>
                      </a:endParaRPr>
                    </a:p>
                  </a:txBody>
                  <a:tcPr marL="0" marR="0" marT="36830" marB="0">
                    <a:lnR w="12700">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290"/>
                        </a:spcBef>
                      </a:pPr>
                      <a:r>
                        <a:rPr sz="2800" b="1" dirty="0">
                          <a:solidFill>
                            <a:srgbClr val="FF0000"/>
                          </a:solidFill>
                          <a:latin typeface="Arial"/>
                          <a:cs typeface="Arial"/>
                        </a:rPr>
                        <a:t>Y</a:t>
                      </a:r>
                      <a:endParaRPr sz="2800">
                        <a:latin typeface="Arial"/>
                        <a:cs typeface="Arial"/>
                      </a:endParaRPr>
                    </a:p>
                  </a:txBody>
                  <a:tcPr marL="0" marR="0" marT="36830" marB="0">
                    <a:lnL w="12700">
                      <a:solidFill>
                        <a:srgbClr val="000000"/>
                      </a:solidFill>
                      <a:prstDash val="solid"/>
                    </a:lnL>
                    <a:lnT w="28575">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5473">
                <a:tc>
                  <a:txBody>
                    <a:bodyPr/>
                    <a:lstStyle/>
                    <a:p>
                      <a:pPr marL="92075">
                        <a:lnSpc>
                          <a:spcPct val="100000"/>
                        </a:lnSpc>
                        <a:spcBef>
                          <a:spcPts val="290"/>
                        </a:spcBef>
                      </a:pPr>
                      <a:r>
                        <a:rPr sz="2800" b="1" dirty="0">
                          <a:latin typeface="Arial"/>
                          <a:cs typeface="Arial"/>
                        </a:rPr>
                        <a:t>0</a:t>
                      </a:r>
                      <a:endParaRPr sz="2800">
                        <a:latin typeface="Arial"/>
                        <a:cs typeface="Arial"/>
                      </a:endParaRPr>
                    </a:p>
                  </a:txBody>
                  <a:tcPr marL="0" marR="0" marT="36830" marB="0">
                    <a:lnT w="19050">
                      <a:solidFill>
                        <a:srgbClr val="000000"/>
                      </a:solidFill>
                      <a:prstDash val="solid"/>
                    </a:lnT>
                  </a:tcPr>
                </a:tc>
                <a:tc>
                  <a:txBody>
                    <a:bodyPr/>
                    <a:lstStyle/>
                    <a:p>
                      <a:pPr marR="151130" algn="r">
                        <a:lnSpc>
                          <a:spcPct val="100000"/>
                        </a:lnSpc>
                        <a:spcBef>
                          <a:spcPts val="290"/>
                        </a:spcBef>
                      </a:pPr>
                      <a:r>
                        <a:rPr sz="2800" b="1" dirty="0">
                          <a:latin typeface="Arial"/>
                          <a:cs typeface="Arial"/>
                        </a:rPr>
                        <a:t>0</a:t>
                      </a:r>
                      <a:endParaRPr sz="2800">
                        <a:latin typeface="Arial"/>
                        <a:cs typeface="Arial"/>
                      </a:endParaRPr>
                    </a:p>
                  </a:txBody>
                  <a:tcPr marL="0" marR="0" marT="36830" marB="0">
                    <a:lnR w="12700">
                      <a:solidFill>
                        <a:srgbClr val="000000"/>
                      </a:solidFill>
                      <a:prstDash val="solid"/>
                    </a:lnR>
                    <a:lnT w="19050">
                      <a:solidFill>
                        <a:srgbClr val="000000"/>
                      </a:solidFill>
                      <a:prstDash val="solid"/>
                    </a:lnT>
                  </a:tcPr>
                </a:tc>
                <a:tc>
                  <a:txBody>
                    <a:bodyPr/>
                    <a:lstStyle/>
                    <a:p>
                      <a:pPr algn="ctr">
                        <a:lnSpc>
                          <a:spcPct val="100000"/>
                        </a:lnSpc>
                        <a:spcBef>
                          <a:spcPts val="290"/>
                        </a:spcBef>
                      </a:pPr>
                      <a:r>
                        <a:rPr sz="2800" b="1" dirty="0">
                          <a:latin typeface="Arial"/>
                          <a:cs typeface="Arial"/>
                        </a:rPr>
                        <a:t>1</a:t>
                      </a:r>
                      <a:endParaRPr sz="2800">
                        <a:latin typeface="Arial"/>
                        <a:cs typeface="Arial"/>
                      </a:endParaRPr>
                    </a:p>
                  </a:txBody>
                  <a:tcPr marL="0" marR="0" marT="3683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12821">
                <a:tc>
                  <a:txBody>
                    <a:bodyPr/>
                    <a:lstStyle/>
                    <a:p>
                      <a:pPr marL="92075">
                        <a:lnSpc>
                          <a:spcPct val="100000"/>
                        </a:lnSpc>
                        <a:spcBef>
                          <a:spcPts val="190"/>
                        </a:spcBef>
                      </a:pPr>
                      <a:r>
                        <a:rPr sz="2800" b="1" dirty="0">
                          <a:latin typeface="Arial"/>
                          <a:cs typeface="Arial"/>
                        </a:rPr>
                        <a:t>0</a:t>
                      </a:r>
                      <a:endParaRPr sz="2800">
                        <a:latin typeface="Arial"/>
                        <a:cs typeface="Arial"/>
                      </a:endParaRPr>
                    </a:p>
                  </a:txBody>
                  <a:tcPr marL="0" marR="0" marT="24130" marB="0"/>
                </a:tc>
                <a:tc>
                  <a:txBody>
                    <a:bodyPr/>
                    <a:lstStyle/>
                    <a:p>
                      <a:pPr marR="151130" algn="r">
                        <a:lnSpc>
                          <a:spcPct val="100000"/>
                        </a:lnSpc>
                        <a:spcBef>
                          <a:spcPts val="190"/>
                        </a:spcBef>
                      </a:pPr>
                      <a:r>
                        <a:rPr sz="2800" b="1" dirty="0">
                          <a:latin typeface="Arial"/>
                          <a:cs typeface="Arial"/>
                        </a:rPr>
                        <a:t>1</a:t>
                      </a:r>
                      <a:endParaRPr sz="2800">
                        <a:latin typeface="Arial"/>
                        <a:cs typeface="Arial"/>
                      </a:endParaRPr>
                    </a:p>
                  </a:txBody>
                  <a:tcPr marL="0" marR="0" marT="24130" marB="0">
                    <a:lnR w="12700">
                      <a:solidFill>
                        <a:srgbClr val="000000"/>
                      </a:solidFill>
                      <a:prstDash val="solid"/>
                    </a:lnR>
                  </a:tcPr>
                </a:tc>
                <a:tc>
                  <a:txBody>
                    <a:bodyPr/>
                    <a:lstStyle/>
                    <a:p>
                      <a:pPr algn="ctr">
                        <a:lnSpc>
                          <a:spcPct val="100000"/>
                        </a:lnSpc>
                        <a:spcBef>
                          <a:spcPts val="190"/>
                        </a:spcBef>
                      </a:pPr>
                      <a:r>
                        <a:rPr sz="2800" b="1" dirty="0">
                          <a:latin typeface="Arial"/>
                          <a:cs typeface="Arial"/>
                        </a:rPr>
                        <a:t>1</a:t>
                      </a:r>
                      <a:endParaRPr sz="2800">
                        <a:latin typeface="Arial"/>
                        <a:cs typeface="Arial"/>
                      </a:endParaRPr>
                    </a:p>
                  </a:txBody>
                  <a:tcPr marL="0" marR="0" marT="24130" marB="0">
                    <a:lnL w="12700">
                      <a:solidFill>
                        <a:srgbClr val="000000"/>
                      </a:solidFill>
                      <a:prstDash val="solid"/>
                    </a:lnL>
                  </a:tcPr>
                </a:tc>
                <a:extLst>
                  <a:ext uri="{0D108BD9-81ED-4DB2-BD59-A6C34878D82A}">
                    <a16:rowId xmlns:a16="http://schemas.microsoft.com/office/drawing/2014/main" val="10002"/>
                  </a:ext>
                </a:extLst>
              </a:tr>
              <a:tr h="512821">
                <a:tc>
                  <a:txBody>
                    <a:bodyPr/>
                    <a:lstStyle/>
                    <a:p>
                      <a:pPr marL="92075">
                        <a:lnSpc>
                          <a:spcPct val="100000"/>
                        </a:lnSpc>
                        <a:spcBef>
                          <a:spcPts val="190"/>
                        </a:spcBef>
                      </a:pPr>
                      <a:r>
                        <a:rPr sz="2800" b="1" dirty="0">
                          <a:latin typeface="Arial"/>
                          <a:cs typeface="Arial"/>
                        </a:rPr>
                        <a:t>1</a:t>
                      </a:r>
                      <a:endParaRPr sz="2800">
                        <a:latin typeface="Arial"/>
                        <a:cs typeface="Arial"/>
                      </a:endParaRPr>
                    </a:p>
                  </a:txBody>
                  <a:tcPr marL="0" marR="0" marT="24130" marB="0"/>
                </a:tc>
                <a:tc>
                  <a:txBody>
                    <a:bodyPr/>
                    <a:lstStyle/>
                    <a:p>
                      <a:pPr marR="151130" algn="r">
                        <a:lnSpc>
                          <a:spcPct val="100000"/>
                        </a:lnSpc>
                        <a:spcBef>
                          <a:spcPts val="190"/>
                        </a:spcBef>
                      </a:pPr>
                      <a:r>
                        <a:rPr sz="2800" b="1" dirty="0">
                          <a:latin typeface="Arial"/>
                          <a:cs typeface="Arial"/>
                        </a:rPr>
                        <a:t>0</a:t>
                      </a:r>
                      <a:endParaRPr sz="2800">
                        <a:latin typeface="Arial"/>
                        <a:cs typeface="Arial"/>
                      </a:endParaRPr>
                    </a:p>
                  </a:txBody>
                  <a:tcPr marL="0" marR="0" marT="24130" marB="0">
                    <a:lnR w="12700">
                      <a:solidFill>
                        <a:srgbClr val="000000"/>
                      </a:solidFill>
                      <a:prstDash val="solid"/>
                    </a:lnR>
                  </a:tcPr>
                </a:tc>
                <a:tc>
                  <a:txBody>
                    <a:bodyPr/>
                    <a:lstStyle/>
                    <a:p>
                      <a:pPr algn="ctr">
                        <a:lnSpc>
                          <a:spcPct val="100000"/>
                        </a:lnSpc>
                        <a:spcBef>
                          <a:spcPts val="190"/>
                        </a:spcBef>
                      </a:pPr>
                      <a:r>
                        <a:rPr sz="2800" b="1" dirty="0">
                          <a:latin typeface="Arial"/>
                          <a:cs typeface="Arial"/>
                        </a:rPr>
                        <a:t>1</a:t>
                      </a:r>
                      <a:endParaRPr sz="2800">
                        <a:latin typeface="Arial"/>
                        <a:cs typeface="Arial"/>
                      </a:endParaRPr>
                    </a:p>
                  </a:txBody>
                  <a:tcPr marL="0" marR="0" marT="24130" marB="0">
                    <a:lnL w="12700">
                      <a:solidFill>
                        <a:srgbClr val="000000"/>
                      </a:solidFill>
                      <a:prstDash val="solid"/>
                    </a:lnL>
                  </a:tcPr>
                </a:tc>
                <a:extLst>
                  <a:ext uri="{0D108BD9-81ED-4DB2-BD59-A6C34878D82A}">
                    <a16:rowId xmlns:a16="http://schemas.microsoft.com/office/drawing/2014/main" val="10003"/>
                  </a:ext>
                </a:extLst>
              </a:tr>
              <a:tr h="585532">
                <a:tc>
                  <a:txBody>
                    <a:bodyPr/>
                    <a:lstStyle/>
                    <a:p>
                      <a:pPr marL="92075">
                        <a:lnSpc>
                          <a:spcPct val="100000"/>
                        </a:lnSpc>
                        <a:spcBef>
                          <a:spcPts val="190"/>
                        </a:spcBef>
                      </a:pPr>
                      <a:r>
                        <a:rPr sz="2800" b="1" dirty="0">
                          <a:latin typeface="Arial"/>
                          <a:cs typeface="Arial"/>
                        </a:rPr>
                        <a:t>1</a:t>
                      </a:r>
                      <a:endParaRPr sz="2800">
                        <a:latin typeface="Arial"/>
                        <a:cs typeface="Arial"/>
                      </a:endParaRPr>
                    </a:p>
                  </a:txBody>
                  <a:tcPr marL="0" marR="0" marT="24130" marB="0">
                    <a:lnB w="38100">
                      <a:solidFill>
                        <a:srgbClr val="000000"/>
                      </a:solidFill>
                      <a:prstDash val="solid"/>
                    </a:lnB>
                  </a:tcPr>
                </a:tc>
                <a:tc>
                  <a:txBody>
                    <a:bodyPr/>
                    <a:lstStyle/>
                    <a:p>
                      <a:pPr marR="151130" algn="r">
                        <a:lnSpc>
                          <a:spcPct val="100000"/>
                        </a:lnSpc>
                        <a:spcBef>
                          <a:spcPts val="190"/>
                        </a:spcBef>
                      </a:pPr>
                      <a:r>
                        <a:rPr sz="2800" b="1" dirty="0">
                          <a:latin typeface="Arial"/>
                          <a:cs typeface="Arial"/>
                        </a:rPr>
                        <a:t>1</a:t>
                      </a:r>
                      <a:endParaRPr sz="2800">
                        <a:latin typeface="Arial"/>
                        <a:cs typeface="Arial"/>
                      </a:endParaRPr>
                    </a:p>
                  </a:txBody>
                  <a:tcPr marL="0" marR="0" marT="24130" marB="0">
                    <a:lnR w="12700">
                      <a:solidFill>
                        <a:srgbClr val="000000"/>
                      </a:solidFill>
                      <a:prstDash val="solid"/>
                    </a:lnR>
                    <a:lnB w="38100">
                      <a:solidFill>
                        <a:srgbClr val="000000"/>
                      </a:solidFill>
                      <a:prstDash val="solid"/>
                    </a:lnB>
                  </a:tcPr>
                </a:tc>
                <a:tc>
                  <a:txBody>
                    <a:bodyPr/>
                    <a:lstStyle/>
                    <a:p>
                      <a:pPr algn="ctr">
                        <a:lnSpc>
                          <a:spcPct val="100000"/>
                        </a:lnSpc>
                        <a:spcBef>
                          <a:spcPts val="190"/>
                        </a:spcBef>
                      </a:pPr>
                      <a:r>
                        <a:rPr sz="2800" b="1" dirty="0">
                          <a:latin typeface="Arial"/>
                          <a:cs typeface="Arial"/>
                        </a:rPr>
                        <a:t>0</a:t>
                      </a:r>
                      <a:endParaRPr sz="2800">
                        <a:latin typeface="Arial"/>
                        <a:cs typeface="Arial"/>
                      </a:endParaRPr>
                    </a:p>
                  </a:txBody>
                  <a:tcPr marL="0" marR="0" marT="24130" marB="0">
                    <a:lnL w="12700">
                      <a:solidFill>
                        <a:srgbClr val="000000"/>
                      </a:solidFill>
                      <a:prstDash val="solid"/>
                    </a:lnL>
                    <a:lnB w="38100">
                      <a:solidFill>
                        <a:srgbClr val="000000"/>
                      </a:solidFill>
                      <a:prstDash val="solid"/>
                    </a:lnB>
                  </a:tcPr>
                </a:tc>
                <a:extLst>
                  <a:ext uri="{0D108BD9-81ED-4DB2-BD59-A6C34878D82A}">
                    <a16:rowId xmlns:a16="http://schemas.microsoft.com/office/drawing/2014/main" val="10004"/>
                  </a:ext>
                </a:extLst>
              </a:tr>
            </a:tbl>
          </a:graphicData>
        </a:graphic>
      </p:graphicFrame>
      <p:sp>
        <p:nvSpPr>
          <p:cNvPr id="9" name="object 9">
            <a:extLst>
              <a:ext uri="{FF2B5EF4-FFF2-40B4-BE49-F238E27FC236}">
                <a16:creationId xmlns:a16="http://schemas.microsoft.com/office/drawing/2014/main" id="{96CF48EB-DF34-489C-1EE1-4C06C467C152}"/>
              </a:ext>
            </a:extLst>
          </p:cNvPr>
          <p:cNvSpPr txBox="1"/>
          <p:nvPr/>
        </p:nvSpPr>
        <p:spPr>
          <a:xfrm>
            <a:off x="2239182" y="869720"/>
            <a:ext cx="6555105" cy="1430020"/>
          </a:xfrm>
          <a:prstGeom prst="rect">
            <a:avLst/>
          </a:prstGeom>
        </p:spPr>
        <p:txBody>
          <a:bodyPr vert="horz" wrap="square" lIns="0" tIns="12700" rIns="0" bIns="0" rtlCol="0">
            <a:spAutoFit/>
          </a:bodyPr>
          <a:lstStyle/>
          <a:p>
            <a:pPr marL="469900" indent="-457200">
              <a:lnSpc>
                <a:spcPct val="100000"/>
              </a:lnSpc>
              <a:spcBef>
                <a:spcPts val="100"/>
              </a:spcBef>
              <a:buClr>
                <a:srgbClr val="33339A"/>
              </a:buClr>
              <a:buChar char="◆"/>
              <a:tabLst>
                <a:tab pos="469900" algn="l"/>
              </a:tabLst>
            </a:pPr>
            <a:r>
              <a:rPr sz="2400" b="1" spc="-10" dirty="0">
                <a:latin typeface="宋体"/>
                <a:cs typeface="宋体"/>
              </a:rPr>
              <a:t>最常见的</a:t>
            </a:r>
            <a:r>
              <a:rPr sz="2400" b="1" spc="-10" dirty="0">
                <a:solidFill>
                  <a:srgbClr val="33339A"/>
                </a:solidFill>
                <a:latin typeface="宋体"/>
                <a:cs typeface="宋体"/>
              </a:rPr>
              <a:t>复合逻辑</a:t>
            </a:r>
            <a:r>
              <a:rPr sz="2400" b="1" spc="-10" dirty="0">
                <a:latin typeface="宋体"/>
                <a:cs typeface="宋体"/>
              </a:rPr>
              <a:t>运</a:t>
            </a:r>
            <a:r>
              <a:rPr sz="2400" b="1" spc="-5" dirty="0">
                <a:latin typeface="宋体"/>
                <a:cs typeface="宋体"/>
              </a:rPr>
              <a:t>算</a:t>
            </a:r>
            <a:r>
              <a:rPr sz="2400" b="1" spc="-5" dirty="0">
                <a:solidFill>
                  <a:srgbClr val="FF0000"/>
                </a:solidFill>
                <a:latin typeface="Times New Roman"/>
                <a:cs typeface="Times New Roman"/>
              </a:rPr>
              <a:t>——“</a:t>
            </a:r>
            <a:r>
              <a:rPr sz="2400" b="1" spc="-10" dirty="0">
                <a:solidFill>
                  <a:srgbClr val="FF0000"/>
                </a:solidFill>
                <a:latin typeface="宋体"/>
                <a:cs typeface="宋体"/>
              </a:rPr>
              <a:t>与</a:t>
            </a:r>
            <a:r>
              <a:rPr sz="2400" b="1" spc="-5" dirty="0">
                <a:solidFill>
                  <a:srgbClr val="FF0000"/>
                </a:solidFill>
                <a:latin typeface="宋体"/>
                <a:cs typeface="宋体"/>
              </a:rPr>
              <a:t>非</a:t>
            </a:r>
            <a:r>
              <a:rPr sz="2400" b="1" spc="-5" dirty="0">
                <a:solidFill>
                  <a:srgbClr val="FF0000"/>
                </a:solidFill>
                <a:latin typeface="Times New Roman"/>
                <a:cs typeface="Times New Roman"/>
              </a:rPr>
              <a:t>”</a:t>
            </a:r>
            <a:r>
              <a:rPr sz="2400" b="1" spc="-5" dirty="0">
                <a:solidFill>
                  <a:srgbClr val="FF0000"/>
                </a:solidFill>
                <a:latin typeface="宋体"/>
                <a:cs typeface="宋体"/>
              </a:rPr>
              <a:t>（</a:t>
            </a:r>
            <a:r>
              <a:rPr sz="2400" b="1" spc="-5" dirty="0">
                <a:solidFill>
                  <a:srgbClr val="FF0000"/>
                </a:solidFill>
                <a:latin typeface="Times New Roman"/>
                <a:cs typeface="Times New Roman"/>
              </a:rPr>
              <a:t>NAND</a:t>
            </a:r>
            <a:r>
              <a:rPr sz="2400" b="1" spc="-5" dirty="0">
                <a:solidFill>
                  <a:srgbClr val="FF0000"/>
                </a:solidFill>
                <a:latin typeface="宋体"/>
                <a:cs typeface="宋体"/>
              </a:rPr>
              <a:t>）</a:t>
            </a:r>
            <a:endParaRPr sz="2400">
              <a:latin typeface="宋体"/>
              <a:cs typeface="宋体"/>
            </a:endParaRPr>
          </a:p>
          <a:p>
            <a:pPr>
              <a:lnSpc>
                <a:spcPct val="100000"/>
              </a:lnSpc>
            </a:pPr>
            <a:endParaRPr sz="2600">
              <a:latin typeface="Times New Roman"/>
              <a:cs typeface="Times New Roman"/>
            </a:endParaRPr>
          </a:p>
          <a:p>
            <a:pPr>
              <a:lnSpc>
                <a:spcPct val="100000"/>
              </a:lnSpc>
              <a:spcBef>
                <a:spcPts val="25"/>
              </a:spcBef>
            </a:pPr>
            <a:endParaRPr sz="2400">
              <a:latin typeface="Times New Roman"/>
              <a:cs typeface="Times New Roman"/>
            </a:endParaRPr>
          </a:p>
          <a:p>
            <a:pPr marL="3747135">
              <a:lnSpc>
                <a:spcPct val="100000"/>
              </a:lnSpc>
            </a:pPr>
            <a:r>
              <a:rPr sz="2000" b="1" spc="-15" dirty="0">
                <a:latin typeface="楷体"/>
                <a:cs typeface="楷体"/>
              </a:rPr>
              <a:t>表</a:t>
            </a:r>
            <a:r>
              <a:rPr sz="2000" b="1" spc="-10" dirty="0">
                <a:latin typeface="楷体"/>
                <a:cs typeface="楷体"/>
              </a:rPr>
              <a:t>4</a:t>
            </a:r>
            <a:r>
              <a:rPr sz="2000" b="1" spc="-90" dirty="0">
                <a:latin typeface="楷体"/>
                <a:cs typeface="楷体"/>
              </a:rPr>
              <a:t> </a:t>
            </a:r>
            <a:r>
              <a:rPr sz="2000" b="1" spc="-10" dirty="0">
                <a:latin typeface="楷体"/>
                <a:cs typeface="楷体"/>
              </a:rPr>
              <a:t>“与非”逻辑真值表</a:t>
            </a:r>
            <a:endParaRPr sz="2000">
              <a:latin typeface="楷体"/>
              <a:cs typeface="楷体"/>
            </a:endParaRPr>
          </a:p>
        </p:txBody>
      </p:sp>
    </p:spTree>
    <p:extLst>
      <p:ext uri="{BB962C8B-B14F-4D97-AF65-F5344CB8AC3E}">
        <p14:creationId xmlns:p14="http://schemas.microsoft.com/office/powerpoint/2010/main" val="1134547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F581-A6B2-2407-1751-0883C4E423B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31696699-2406-6C0E-2A07-01033A25984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传输延迟时间</a:t>
            </a:r>
          </a:p>
        </p:txBody>
      </p:sp>
      <p:sp>
        <p:nvSpPr>
          <p:cNvPr id="3" name="Text Box 6">
            <a:extLst>
              <a:ext uri="{FF2B5EF4-FFF2-40B4-BE49-F238E27FC236}">
                <a16:creationId xmlns:a16="http://schemas.microsoft.com/office/drawing/2014/main" id="{0D000370-E745-8DC8-53E4-10CE4052C86E}"/>
              </a:ext>
            </a:extLst>
          </p:cNvPr>
          <p:cNvSpPr txBox="1">
            <a:spLocks noChangeArrowheads="1"/>
          </p:cNvSpPr>
          <p:nvPr/>
        </p:nvSpPr>
        <p:spPr bwMode="auto">
          <a:xfrm>
            <a:off x="71437" y="687275"/>
            <a:ext cx="118585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en-US" altLang="zh-CN" dirty="0"/>
              <a:t>        </a:t>
            </a:r>
            <a:r>
              <a:rPr kumimoji="1" lang="zh-CN" altLang="en-US" dirty="0"/>
              <a:t>信号通过一级门电路的延迟时间称为平均传输延迟时间，它是表示门电路工作速度的重要指标。如图所示</a:t>
            </a:r>
          </a:p>
        </p:txBody>
      </p:sp>
      <p:pic>
        <p:nvPicPr>
          <p:cNvPr id="6" name="Picture 7">
            <a:extLst>
              <a:ext uri="{FF2B5EF4-FFF2-40B4-BE49-F238E27FC236}">
                <a16:creationId xmlns:a16="http://schemas.microsoft.com/office/drawing/2014/main" id="{1FEE81AF-06A5-6F45-E7B1-A1EC8CA45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858" t="6058" r="7582" b="3029"/>
          <a:stretch>
            <a:fillRect/>
          </a:stretch>
        </p:blipFill>
        <p:spPr bwMode="auto">
          <a:xfrm>
            <a:off x="6096000" y="1395095"/>
            <a:ext cx="5727401" cy="484548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10">
            <a:extLst>
              <a:ext uri="{FF2B5EF4-FFF2-40B4-BE49-F238E27FC236}">
                <a16:creationId xmlns:a16="http://schemas.microsoft.com/office/drawing/2014/main" id="{41B1BAE6-69CD-8F34-9425-A42B755032ED}"/>
              </a:ext>
            </a:extLst>
          </p:cNvPr>
          <p:cNvSpPr txBox="1">
            <a:spLocks noChangeArrowheads="1"/>
          </p:cNvSpPr>
          <p:nvPr/>
        </p:nvSpPr>
        <p:spPr bwMode="auto">
          <a:xfrm>
            <a:off x="759926" y="1833133"/>
            <a:ext cx="39608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en-US" altLang="zh-CN" dirty="0" err="1"/>
              <a:t>t</a:t>
            </a:r>
            <a:r>
              <a:rPr kumimoji="1" lang="en-US" altLang="zh-CN" baseline="-25000" dirty="0" err="1"/>
              <a:t>PHL</a:t>
            </a:r>
            <a:r>
              <a:rPr kumimoji="1" lang="zh-CN" altLang="en-US" dirty="0"/>
              <a:t>－输出信号下降到</a:t>
            </a:r>
            <a:r>
              <a:rPr kumimoji="1" lang="en-US" altLang="zh-CN" dirty="0" err="1"/>
              <a:t>V</a:t>
            </a:r>
            <a:r>
              <a:rPr kumimoji="1" lang="en-US" altLang="zh-CN" baseline="-25000" dirty="0" err="1"/>
              <a:t>m</a:t>
            </a:r>
            <a:r>
              <a:rPr kumimoji="1" lang="en-US" altLang="zh-CN" baseline="-25000" dirty="0"/>
              <a:t> </a:t>
            </a:r>
            <a:r>
              <a:rPr kumimoji="1" lang="en-US" altLang="zh-CN" dirty="0"/>
              <a:t>/ 2  </a:t>
            </a:r>
            <a:r>
              <a:rPr kumimoji="1" lang="zh-CN" altLang="en-US" dirty="0"/>
              <a:t>相对于输入信号上升到 </a:t>
            </a:r>
            <a:r>
              <a:rPr kumimoji="1" lang="en-US" altLang="zh-CN" dirty="0" err="1"/>
              <a:t>V</a:t>
            </a:r>
            <a:r>
              <a:rPr kumimoji="1" lang="en-US" altLang="zh-CN" baseline="-25000" dirty="0" err="1"/>
              <a:t>m</a:t>
            </a:r>
            <a:r>
              <a:rPr kumimoji="1" lang="en-US" altLang="zh-CN" baseline="-25000" dirty="0"/>
              <a:t> </a:t>
            </a:r>
            <a:r>
              <a:rPr kumimoji="1" lang="en-US" altLang="zh-CN" dirty="0"/>
              <a:t>/ 2 </a:t>
            </a:r>
            <a:r>
              <a:rPr kumimoji="1" lang="zh-CN" altLang="en-US" dirty="0"/>
              <a:t>之间的延迟时间</a:t>
            </a:r>
          </a:p>
        </p:txBody>
      </p:sp>
      <p:sp>
        <p:nvSpPr>
          <p:cNvPr id="9" name="Text Box 12">
            <a:extLst>
              <a:ext uri="{FF2B5EF4-FFF2-40B4-BE49-F238E27FC236}">
                <a16:creationId xmlns:a16="http://schemas.microsoft.com/office/drawing/2014/main" id="{87DBDFFE-B4E3-4970-7BAE-04E56DCCCEED}"/>
              </a:ext>
            </a:extLst>
          </p:cNvPr>
          <p:cNvSpPr txBox="1">
            <a:spLocks noChangeArrowheads="1"/>
          </p:cNvSpPr>
          <p:nvPr/>
        </p:nvSpPr>
        <p:spPr bwMode="auto">
          <a:xfrm>
            <a:off x="759926" y="3817835"/>
            <a:ext cx="403225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en-US" altLang="zh-CN" dirty="0" err="1"/>
              <a:t>t</a:t>
            </a:r>
            <a:r>
              <a:rPr lang="en-US" altLang="zh-CN" baseline="-25000" dirty="0" err="1"/>
              <a:t>PLH</a:t>
            </a:r>
            <a:r>
              <a:rPr lang="zh-CN" altLang="en-US" dirty="0"/>
              <a:t>－输出信号上升到</a:t>
            </a:r>
            <a:r>
              <a:rPr lang="en-US" altLang="zh-CN" dirty="0" err="1"/>
              <a:t>V</a:t>
            </a:r>
            <a:r>
              <a:rPr lang="en-US" altLang="zh-CN" baseline="-25000" dirty="0" err="1"/>
              <a:t>m</a:t>
            </a:r>
            <a:r>
              <a:rPr lang="en-US" altLang="zh-CN" baseline="-25000" dirty="0"/>
              <a:t> </a:t>
            </a:r>
            <a:r>
              <a:rPr lang="en-US" altLang="zh-CN" dirty="0"/>
              <a:t>/ 2  </a:t>
            </a:r>
            <a:r>
              <a:rPr lang="zh-CN" altLang="en-US" dirty="0"/>
              <a:t>相对于输入信号下降到 </a:t>
            </a:r>
            <a:r>
              <a:rPr lang="en-US" altLang="zh-CN" dirty="0" err="1"/>
              <a:t>V</a:t>
            </a:r>
            <a:r>
              <a:rPr lang="en-US" altLang="zh-CN" baseline="-25000" dirty="0" err="1"/>
              <a:t>m</a:t>
            </a:r>
            <a:r>
              <a:rPr lang="en-US" altLang="zh-CN" baseline="-25000" dirty="0"/>
              <a:t> </a:t>
            </a:r>
            <a:r>
              <a:rPr lang="en-US" altLang="zh-CN" dirty="0"/>
              <a:t>/ 2 </a:t>
            </a:r>
            <a:r>
              <a:rPr lang="zh-CN" altLang="en-US" dirty="0"/>
              <a:t>之间的延迟时间</a:t>
            </a:r>
          </a:p>
        </p:txBody>
      </p:sp>
      <p:grpSp>
        <p:nvGrpSpPr>
          <p:cNvPr id="10" name="Group 15">
            <a:extLst>
              <a:ext uri="{FF2B5EF4-FFF2-40B4-BE49-F238E27FC236}">
                <a16:creationId xmlns:a16="http://schemas.microsoft.com/office/drawing/2014/main" id="{749264EA-30E8-0307-8419-8820D2E5D347}"/>
              </a:ext>
            </a:extLst>
          </p:cNvPr>
          <p:cNvGrpSpPr>
            <a:grpSpLocks/>
          </p:cNvGrpSpPr>
          <p:nvPr/>
        </p:nvGrpSpPr>
        <p:grpSpPr bwMode="auto">
          <a:xfrm>
            <a:off x="368599" y="5731100"/>
            <a:ext cx="6850894" cy="992187"/>
            <a:chOff x="113" y="3612"/>
            <a:chExt cx="3355" cy="625"/>
          </a:xfrm>
        </p:grpSpPr>
        <p:sp>
          <p:nvSpPr>
            <p:cNvPr id="11" name="Text Box 13">
              <a:extLst>
                <a:ext uri="{FF2B5EF4-FFF2-40B4-BE49-F238E27FC236}">
                  <a16:creationId xmlns:a16="http://schemas.microsoft.com/office/drawing/2014/main" id="{014F7154-1BF8-FFFB-ECEE-A33CAA4F2298}"/>
                </a:ext>
              </a:extLst>
            </p:cNvPr>
            <p:cNvSpPr txBox="1">
              <a:spLocks noChangeArrowheads="1"/>
            </p:cNvSpPr>
            <p:nvPr/>
          </p:nvSpPr>
          <p:spPr bwMode="auto">
            <a:xfrm>
              <a:off x="113" y="3612"/>
              <a:ext cx="2631"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zh-CN" altLang="en-US" u="sng" dirty="0"/>
                <a:t>原因：结电容和寄生电容的存在。</a:t>
              </a:r>
            </a:p>
          </p:txBody>
        </p:sp>
        <p:sp>
          <p:nvSpPr>
            <p:cNvPr id="12" name="Rectangle 14">
              <a:extLst>
                <a:ext uri="{FF2B5EF4-FFF2-40B4-BE49-F238E27FC236}">
                  <a16:creationId xmlns:a16="http://schemas.microsoft.com/office/drawing/2014/main" id="{B7AEF990-05C8-3906-3589-5DF1D661295D}"/>
                </a:ext>
              </a:extLst>
            </p:cNvPr>
            <p:cNvSpPr>
              <a:spLocks noChangeArrowheads="1"/>
            </p:cNvSpPr>
            <p:nvPr/>
          </p:nvSpPr>
          <p:spPr bwMode="auto">
            <a:xfrm>
              <a:off x="113" y="3910"/>
              <a:ext cx="335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en-US" altLang="zh-CN" dirty="0"/>
                <a:t>TTL</a:t>
              </a:r>
              <a:r>
                <a:rPr kumimoji="1" lang="zh-CN" altLang="en-US" dirty="0"/>
                <a:t>门的平均传输延时为</a:t>
              </a:r>
              <a:r>
                <a:rPr kumimoji="1" lang="en-US" altLang="zh-CN" dirty="0"/>
                <a:t>3 ~ 40ns</a:t>
              </a:r>
            </a:p>
          </p:txBody>
        </p:sp>
      </p:grpSp>
      <p:sp>
        <p:nvSpPr>
          <p:cNvPr id="13" name="Rectangle 12">
            <a:extLst>
              <a:ext uri="{FF2B5EF4-FFF2-40B4-BE49-F238E27FC236}">
                <a16:creationId xmlns:a16="http://schemas.microsoft.com/office/drawing/2014/main" id="{B30017BA-7511-9807-18E4-43C97AD91AC5}"/>
              </a:ext>
            </a:extLst>
          </p:cNvPr>
          <p:cNvSpPr/>
          <p:nvPr/>
        </p:nvSpPr>
        <p:spPr>
          <a:xfrm>
            <a:off x="7433535" y="1395095"/>
            <a:ext cx="430306" cy="4845480"/>
          </a:xfrm>
          <a:prstGeom prst="rect">
            <a:avLst/>
          </a:prstGeom>
          <a:solidFill>
            <a:srgbClr val="FF00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20002E0D-F271-2B20-2F58-B5462C24B9F6}"/>
              </a:ext>
            </a:extLst>
          </p:cNvPr>
          <p:cNvSpPr/>
          <p:nvPr/>
        </p:nvSpPr>
        <p:spPr>
          <a:xfrm>
            <a:off x="9434831" y="1395095"/>
            <a:ext cx="655842" cy="4845480"/>
          </a:xfrm>
          <a:prstGeom prst="rect">
            <a:avLst/>
          </a:prstGeom>
          <a:solidFill>
            <a:srgbClr val="00AA48">
              <a:alpha val="1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56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8" grpId="0" autoUpdateAnimBg="0"/>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636-2FF0-8B1C-5B28-59CAB5A3D084}"/>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4589F580-3A6B-3241-3F37-21D755222FEF}"/>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交流噪声容限</a:t>
            </a:r>
          </a:p>
        </p:txBody>
      </p:sp>
      <p:sp>
        <p:nvSpPr>
          <p:cNvPr id="11" name="Rectangle: Rounded Corners 10">
            <a:extLst>
              <a:ext uri="{FF2B5EF4-FFF2-40B4-BE49-F238E27FC236}">
                <a16:creationId xmlns:a16="http://schemas.microsoft.com/office/drawing/2014/main" id="{D524266D-B8CA-E892-D4E0-98AEF18F44C7}"/>
              </a:ext>
            </a:extLst>
          </p:cNvPr>
          <p:cNvSpPr/>
          <p:nvPr/>
        </p:nvSpPr>
        <p:spPr>
          <a:xfrm>
            <a:off x="1086522" y="672725"/>
            <a:ext cx="2151530" cy="1032734"/>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三极管</a:t>
            </a:r>
            <a:r>
              <a:rPr lang="zh-CN" altLang="en-US" b="1" dirty="0">
                <a:solidFill>
                  <a:srgbClr val="FF0000"/>
                </a:solidFill>
                <a:latin typeface="微软雅黑" panose="020B0503020204020204" pitchFamily="34" charset="-122"/>
                <a:ea typeface="微软雅黑" panose="020B0503020204020204" pitchFamily="34" charset="-122"/>
              </a:rPr>
              <a:t>开关时间</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分布电容</a:t>
            </a:r>
            <a:r>
              <a:rPr lang="zh-CN" altLang="en-US" b="1" dirty="0">
                <a:solidFill>
                  <a:srgbClr val="FF0000"/>
                </a:solidFill>
                <a:latin typeface="微软雅黑" panose="020B0503020204020204" pitchFamily="34" charset="-122"/>
                <a:ea typeface="微软雅黑" panose="020B0503020204020204" pitchFamily="34" charset="-122"/>
              </a:rPr>
              <a:t>充放电</a:t>
            </a:r>
          </a:p>
        </p:txBody>
      </p:sp>
      <p:sp>
        <p:nvSpPr>
          <p:cNvPr id="12" name="Rectangle: Rounded Corners 11">
            <a:extLst>
              <a:ext uri="{FF2B5EF4-FFF2-40B4-BE49-F238E27FC236}">
                <a16:creationId xmlns:a16="http://schemas.microsoft.com/office/drawing/2014/main" id="{BC33C145-4C21-1654-D1E0-3E5C0F3B7263}"/>
              </a:ext>
            </a:extLst>
          </p:cNvPr>
          <p:cNvSpPr/>
          <p:nvPr/>
        </p:nvSpPr>
        <p:spPr>
          <a:xfrm>
            <a:off x="4857078" y="672725"/>
            <a:ext cx="2151530" cy="1032734"/>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对窄脉冲信号</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具有</a:t>
            </a:r>
            <a:r>
              <a:rPr lang="zh-CN" altLang="en-US" b="1" dirty="0">
                <a:solidFill>
                  <a:srgbClr val="FF0000"/>
                </a:solidFill>
                <a:latin typeface="微软雅黑" panose="020B0503020204020204" pitchFamily="34" charset="-122"/>
                <a:ea typeface="微软雅黑" panose="020B0503020204020204" pitchFamily="34" charset="-122"/>
              </a:rPr>
              <a:t>缓冲</a:t>
            </a:r>
            <a:r>
              <a:rPr lang="zh-CN" altLang="en-US" b="1" dirty="0">
                <a:solidFill>
                  <a:schemeClr val="tx1"/>
                </a:solidFill>
                <a:latin typeface="微软雅黑" panose="020B0503020204020204" pitchFamily="34" charset="-122"/>
                <a:ea typeface="微软雅黑" panose="020B0503020204020204" pitchFamily="34" charset="-122"/>
              </a:rPr>
              <a:t>作用</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94B77B4B-087C-D459-0C7C-0DC41F8A2477}"/>
              </a:ext>
            </a:extLst>
          </p:cNvPr>
          <p:cNvSpPr/>
          <p:nvPr/>
        </p:nvSpPr>
        <p:spPr>
          <a:xfrm>
            <a:off x="8627634" y="672725"/>
            <a:ext cx="2151530" cy="1032734"/>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交流噪声容限</a:t>
            </a:r>
            <a:r>
              <a:rPr lang="zh-CN" altLang="en-US" b="1" dirty="0">
                <a:solidFill>
                  <a:srgbClr val="FF0000"/>
                </a:solidFill>
                <a:latin typeface="微软雅黑" panose="020B0503020204020204" pitchFamily="34" charset="-122"/>
                <a:ea typeface="微软雅黑" panose="020B0503020204020204" pitchFamily="34" charset="-122"/>
              </a:rPr>
              <a:t>远大于</a:t>
            </a:r>
            <a:r>
              <a:rPr lang="zh-CN" altLang="en-US" b="1" dirty="0">
                <a:solidFill>
                  <a:schemeClr val="tx1"/>
                </a:solidFill>
                <a:latin typeface="微软雅黑" panose="020B0503020204020204" pitchFamily="34" charset="-122"/>
                <a:ea typeface="微软雅黑" panose="020B0503020204020204" pitchFamily="34" charset="-122"/>
              </a:rPr>
              <a:t>直流噪声容限</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5" name="Picture 7">
            <a:extLst>
              <a:ext uri="{FF2B5EF4-FFF2-40B4-BE49-F238E27FC236}">
                <a16:creationId xmlns:a16="http://schemas.microsoft.com/office/drawing/2014/main" id="{54705ECB-3F42-7553-5CDA-A740C1F2E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97" r="2316" b="55167"/>
          <a:stretch>
            <a:fillRect/>
          </a:stretch>
        </p:blipFill>
        <p:spPr bwMode="auto">
          <a:xfrm>
            <a:off x="714656" y="2116605"/>
            <a:ext cx="4826000" cy="312420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C22199B8-E71B-BC1B-56AA-BB87006F0907}"/>
              </a:ext>
            </a:extLst>
          </p:cNvPr>
          <p:cNvGrpSpPr/>
          <p:nvPr/>
        </p:nvGrpSpPr>
        <p:grpSpPr>
          <a:xfrm>
            <a:off x="1438850" y="5547248"/>
            <a:ext cx="3006867" cy="1188200"/>
            <a:chOff x="1342031" y="4889871"/>
            <a:chExt cx="3006867" cy="1188200"/>
          </a:xfrm>
        </p:grpSpPr>
        <p:sp>
          <p:nvSpPr>
            <p:cNvPr id="17" name="Rectangle 16">
              <a:extLst>
                <a:ext uri="{FF2B5EF4-FFF2-40B4-BE49-F238E27FC236}">
                  <a16:creationId xmlns:a16="http://schemas.microsoft.com/office/drawing/2014/main" id="{6479CEAA-063F-2657-5950-3A0F589983E8}"/>
                </a:ext>
              </a:extLst>
            </p:cNvPr>
            <p:cNvSpPr/>
            <p:nvPr/>
          </p:nvSpPr>
          <p:spPr>
            <a:xfrm>
              <a:off x="1348815" y="5374999"/>
              <a:ext cx="2986518" cy="7030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8" name="Rectangle 17">
              <a:extLst>
                <a:ext uri="{FF2B5EF4-FFF2-40B4-BE49-F238E27FC236}">
                  <a16:creationId xmlns:a16="http://schemas.microsoft.com/office/drawing/2014/main" id="{D4C6309E-7577-44F6-7803-E20E26684BBB}"/>
                </a:ext>
              </a:extLst>
            </p:cNvPr>
            <p:cNvSpPr/>
            <p:nvPr/>
          </p:nvSpPr>
          <p:spPr>
            <a:xfrm>
              <a:off x="1342031" y="4889871"/>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正脉冲噪声容限</a:t>
              </a:r>
            </a:p>
          </p:txBody>
        </p:sp>
        <p:pic>
          <p:nvPicPr>
            <p:cNvPr id="21" name="Picture 20">
              <a:extLst>
                <a:ext uri="{FF2B5EF4-FFF2-40B4-BE49-F238E27FC236}">
                  <a16:creationId xmlns:a16="http://schemas.microsoft.com/office/drawing/2014/main" id="{B804F652-B313-1B44-34C6-00AA85E2239C}"/>
                </a:ext>
              </a:extLst>
            </p:cNvPr>
            <p:cNvPicPr>
              <a:picLocks noChangeAspect="1"/>
            </p:cNvPicPr>
            <p:nvPr/>
          </p:nvPicPr>
          <p:blipFill>
            <a:blip r:embed="rId4"/>
            <a:stretch>
              <a:fillRect/>
            </a:stretch>
          </p:blipFill>
          <p:spPr>
            <a:xfrm>
              <a:off x="1348814" y="5509193"/>
              <a:ext cx="1631794" cy="485128"/>
            </a:xfrm>
            <a:prstGeom prst="rect">
              <a:avLst/>
            </a:prstGeom>
          </p:spPr>
        </p:pic>
        <p:sp>
          <p:nvSpPr>
            <p:cNvPr id="22" name="TextBox 21">
              <a:extLst>
                <a:ext uri="{FF2B5EF4-FFF2-40B4-BE49-F238E27FC236}">
                  <a16:creationId xmlns:a16="http://schemas.microsoft.com/office/drawing/2014/main" id="{11CAE870-3926-33CB-C4F1-CBDE6B6C8F9A}"/>
                </a:ext>
              </a:extLst>
            </p:cNvPr>
            <p:cNvSpPr txBox="1"/>
            <p:nvPr/>
          </p:nvSpPr>
          <p:spPr>
            <a:xfrm>
              <a:off x="2881830" y="5506385"/>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的脉冲幅度</a:t>
              </a:r>
            </a:p>
          </p:txBody>
        </p:sp>
      </p:grpSp>
      <p:grpSp>
        <p:nvGrpSpPr>
          <p:cNvPr id="24" name="Group 23">
            <a:extLst>
              <a:ext uri="{FF2B5EF4-FFF2-40B4-BE49-F238E27FC236}">
                <a16:creationId xmlns:a16="http://schemas.microsoft.com/office/drawing/2014/main" id="{BBB8F31E-95B4-473B-6772-0F93C0306333}"/>
              </a:ext>
            </a:extLst>
          </p:cNvPr>
          <p:cNvGrpSpPr/>
          <p:nvPr/>
        </p:nvGrpSpPr>
        <p:grpSpPr>
          <a:xfrm>
            <a:off x="7619053" y="5547248"/>
            <a:ext cx="3006867" cy="1188200"/>
            <a:chOff x="1342031" y="4889871"/>
            <a:chExt cx="3006867" cy="1188200"/>
          </a:xfrm>
        </p:grpSpPr>
        <p:sp>
          <p:nvSpPr>
            <p:cNvPr id="25" name="Rectangle 24">
              <a:extLst>
                <a:ext uri="{FF2B5EF4-FFF2-40B4-BE49-F238E27FC236}">
                  <a16:creationId xmlns:a16="http://schemas.microsoft.com/office/drawing/2014/main" id="{E740BE6D-35C2-A871-ED62-7538DD646807}"/>
                </a:ext>
              </a:extLst>
            </p:cNvPr>
            <p:cNvSpPr/>
            <p:nvPr/>
          </p:nvSpPr>
          <p:spPr>
            <a:xfrm>
              <a:off x="1348815" y="5374999"/>
              <a:ext cx="2986518" cy="7030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6" name="Rectangle 25">
              <a:extLst>
                <a:ext uri="{FF2B5EF4-FFF2-40B4-BE49-F238E27FC236}">
                  <a16:creationId xmlns:a16="http://schemas.microsoft.com/office/drawing/2014/main" id="{C08802BF-F78D-3786-1D6F-93524B9C636D}"/>
                </a:ext>
              </a:extLst>
            </p:cNvPr>
            <p:cNvSpPr/>
            <p:nvPr/>
          </p:nvSpPr>
          <p:spPr>
            <a:xfrm>
              <a:off x="1342031" y="4889871"/>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负脉冲噪声容限</a:t>
              </a:r>
            </a:p>
          </p:txBody>
        </p:sp>
        <p:sp>
          <p:nvSpPr>
            <p:cNvPr id="28" name="TextBox 27">
              <a:extLst>
                <a:ext uri="{FF2B5EF4-FFF2-40B4-BE49-F238E27FC236}">
                  <a16:creationId xmlns:a16="http://schemas.microsoft.com/office/drawing/2014/main" id="{0A524CB9-66C0-0551-D70F-CB29D7B0C7B1}"/>
                </a:ext>
              </a:extLst>
            </p:cNvPr>
            <p:cNvSpPr txBox="1"/>
            <p:nvPr/>
          </p:nvSpPr>
          <p:spPr>
            <a:xfrm>
              <a:off x="2881830" y="5506385"/>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的脉冲幅度</a:t>
              </a:r>
            </a:p>
          </p:txBody>
        </p:sp>
      </p:grpSp>
      <p:pic>
        <p:nvPicPr>
          <p:cNvPr id="30" name="Picture 29">
            <a:extLst>
              <a:ext uri="{FF2B5EF4-FFF2-40B4-BE49-F238E27FC236}">
                <a16:creationId xmlns:a16="http://schemas.microsoft.com/office/drawing/2014/main" id="{E5403BBE-02B2-866B-D796-EAC698889378}"/>
              </a:ext>
            </a:extLst>
          </p:cNvPr>
          <p:cNvPicPr>
            <a:picLocks noChangeAspect="1"/>
          </p:cNvPicPr>
          <p:nvPr/>
        </p:nvPicPr>
        <p:blipFill>
          <a:blip r:embed="rId5"/>
          <a:stretch>
            <a:fillRect/>
          </a:stretch>
        </p:blipFill>
        <p:spPr>
          <a:xfrm>
            <a:off x="7679626" y="6163762"/>
            <a:ext cx="1587692" cy="485128"/>
          </a:xfrm>
          <a:prstGeom prst="rect">
            <a:avLst/>
          </a:prstGeom>
        </p:spPr>
      </p:pic>
      <p:pic>
        <p:nvPicPr>
          <p:cNvPr id="32" name="Picture 6">
            <a:extLst>
              <a:ext uri="{FF2B5EF4-FFF2-40B4-BE49-F238E27FC236}">
                <a16:creationId xmlns:a16="http://schemas.microsoft.com/office/drawing/2014/main" id="{1D79210D-DE05-ECBF-ABB0-1BB09EAAA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45" t="53775" r="5190" b="5069"/>
          <a:stretch>
            <a:fillRect/>
          </a:stretch>
        </p:blipFill>
        <p:spPr bwMode="auto">
          <a:xfrm>
            <a:off x="6454923" y="2127717"/>
            <a:ext cx="4897438" cy="3101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94C91702-51C8-00C3-2E95-7DD3528ABFFB}"/>
              </a:ext>
            </a:extLst>
          </p:cNvPr>
          <p:cNvCxnSpPr>
            <a:cxnSpLocks/>
            <a:stCxn id="11" idx="3"/>
            <a:endCxn id="12" idx="1"/>
          </p:cNvCxnSpPr>
          <p:nvPr/>
        </p:nvCxnSpPr>
        <p:spPr>
          <a:xfrm>
            <a:off x="3238052" y="1189092"/>
            <a:ext cx="1619026"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710E99-BACB-0FA2-8750-D1CAA5DC2503}"/>
              </a:ext>
            </a:extLst>
          </p:cNvPr>
          <p:cNvCxnSpPr>
            <a:stCxn id="12" idx="3"/>
            <a:endCxn id="13" idx="1"/>
          </p:cNvCxnSpPr>
          <p:nvPr/>
        </p:nvCxnSpPr>
        <p:spPr>
          <a:xfrm>
            <a:off x="7008608" y="1189092"/>
            <a:ext cx="1619026" cy="0"/>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9824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33407-8A07-B35E-147C-F003AB47BF5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24D9AEE-262A-9903-F778-5544BE28D5B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动态尖峰电流</a:t>
            </a:r>
          </a:p>
        </p:txBody>
      </p:sp>
      <p:sp>
        <p:nvSpPr>
          <p:cNvPr id="5" name="Rectangle: Rounded Corners 4">
            <a:extLst>
              <a:ext uri="{FF2B5EF4-FFF2-40B4-BE49-F238E27FC236}">
                <a16:creationId xmlns:a16="http://schemas.microsoft.com/office/drawing/2014/main" id="{09E3E1B6-9E7B-914C-431C-E7DAA636D7EC}"/>
              </a:ext>
            </a:extLst>
          </p:cNvPr>
          <p:cNvSpPr/>
          <p:nvPr/>
        </p:nvSpPr>
        <p:spPr>
          <a:xfrm>
            <a:off x="623943" y="860612"/>
            <a:ext cx="2936838" cy="5282004"/>
          </a:xfrm>
          <a:prstGeom prst="roundRect">
            <a:avLst>
              <a:gd name="adj" fmla="val 11905"/>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2B8D0227-DF6B-18F8-4469-0F23A4270EE7}"/>
              </a:ext>
            </a:extLst>
          </p:cNvPr>
          <p:cNvSpPr txBox="1"/>
          <p:nvPr/>
        </p:nvSpPr>
        <p:spPr>
          <a:xfrm>
            <a:off x="1646730" y="982053"/>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静态</a:t>
            </a:r>
          </a:p>
        </p:txBody>
      </p:sp>
      <p:sp>
        <p:nvSpPr>
          <p:cNvPr id="7" name="Rectangle: Rounded Corners 6">
            <a:extLst>
              <a:ext uri="{FF2B5EF4-FFF2-40B4-BE49-F238E27FC236}">
                <a16:creationId xmlns:a16="http://schemas.microsoft.com/office/drawing/2014/main" id="{E97B57A9-C576-C6B3-AE1C-0BBAAEF8B1B6}"/>
              </a:ext>
            </a:extLst>
          </p:cNvPr>
          <p:cNvSpPr/>
          <p:nvPr/>
        </p:nvSpPr>
        <p:spPr>
          <a:xfrm>
            <a:off x="4621824" y="860612"/>
            <a:ext cx="2936838" cy="5282004"/>
          </a:xfrm>
          <a:prstGeom prst="roundRect">
            <a:avLst>
              <a:gd name="adj" fmla="val 11905"/>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a:extLst>
              <a:ext uri="{FF2B5EF4-FFF2-40B4-BE49-F238E27FC236}">
                <a16:creationId xmlns:a16="http://schemas.microsoft.com/office/drawing/2014/main" id="{E14C4CB4-6DEF-373B-EB27-FCC330AC993C}"/>
              </a:ext>
            </a:extLst>
          </p:cNvPr>
          <p:cNvSpPr txBox="1"/>
          <p:nvPr/>
        </p:nvSpPr>
        <p:spPr>
          <a:xfrm>
            <a:off x="5772287" y="982053"/>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动态</a:t>
            </a:r>
          </a:p>
        </p:txBody>
      </p:sp>
      <p:sp>
        <p:nvSpPr>
          <p:cNvPr id="9" name="Rectangle: Rounded Corners 8">
            <a:extLst>
              <a:ext uri="{FF2B5EF4-FFF2-40B4-BE49-F238E27FC236}">
                <a16:creationId xmlns:a16="http://schemas.microsoft.com/office/drawing/2014/main" id="{FFD75BD2-B1C3-AED4-9AFB-815B2761A9DA}"/>
              </a:ext>
            </a:extLst>
          </p:cNvPr>
          <p:cNvSpPr/>
          <p:nvPr/>
        </p:nvSpPr>
        <p:spPr>
          <a:xfrm>
            <a:off x="8543365" y="787998"/>
            <a:ext cx="2936838" cy="5282004"/>
          </a:xfrm>
          <a:prstGeom prst="roundRect">
            <a:avLst>
              <a:gd name="adj" fmla="val 11905"/>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D6081332-2FEF-5ABB-6A47-37F950A054A5}"/>
              </a:ext>
            </a:extLst>
          </p:cNvPr>
          <p:cNvSpPr txBox="1"/>
          <p:nvPr/>
        </p:nvSpPr>
        <p:spPr>
          <a:xfrm>
            <a:off x="9662970" y="1002335"/>
            <a:ext cx="69762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静态</a:t>
            </a:r>
          </a:p>
        </p:txBody>
      </p:sp>
      <p:sp>
        <p:nvSpPr>
          <p:cNvPr id="11" name="Rectangle: Rounded Corners 10">
            <a:extLst>
              <a:ext uri="{FF2B5EF4-FFF2-40B4-BE49-F238E27FC236}">
                <a16:creationId xmlns:a16="http://schemas.microsoft.com/office/drawing/2014/main" id="{C945EB89-8F14-C763-E684-7ADE8751C5B1}"/>
              </a:ext>
            </a:extLst>
          </p:cNvPr>
          <p:cNvSpPr/>
          <p:nvPr/>
        </p:nvSpPr>
        <p:spPr>
          <a:xfrm>
            <a:off x="5303519" y="1570050"/>
            <a:ext cx="1635162" cy="1118796"/>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低</a:t>
            </a:r>
            <a:r>
              <a:rPr lang="zh-CN" altLang="en-US" sz="2400" b="0" i="0" dirty="0">
                <a:solidFill>
                  <a:schemeClr val="tx1"/>
                </a:solidFill>
                <a:effectLst/>
                <a:latin typeface="微软雅黑" panose="020B0503020204020204" pitchFamily="34" charset="-122"/>
                <a:ea typeface="微软雅黑" panose="020B0503020204020204" pitchFamily="34" charset="-122"/>
              </a:rPr>
              <a:t>→高</a:t>
            </a:r>
            <a:endParaRPr lang="en-US" altLang="zh-CN" sz="2400" dirty="0">
              <a:solidFill>
                <a:schemeClr val="tx1"/>
              </a:solidFill>
              <a:latin typeface="微软雅黑" panose="020B0503020204020204" pitchFamily="34" charset="-122"/>
              <a:ea typeface="微软雅黑" panose="020B0503020204020204" pitchFamily="34" charset="-122"/>
            </a:endParaRPr>
          </a:p>
          <a:p>
            <a:pPr algn="ctr"/>
            <a:r>
              <a:rPr lang="en-US" altLang="zh-CN" sz="2400" i="1" dirty="0">
                <a:solidFill>
                  <a:schemeClr val="tx1"/>
                </a:solidFill>
                <a:latin typeface="微软雅黑" panose="020B0503020204020204" pitchFamily="34" charset="-122"/>
                <a:ea typeface="微软雅黑" panose="020B0503020204020204" pitchFamily="34" charset="-122"/>
              </a:rPr>
              <a:t>I</a:t>
            </a:r>
            <a:r>
              <a:rPr lang="en-US" altLang="zh-CN" sz="2400" i="1" baseline="-25000" dirty="0">
                <a:solidFill>
                  <a:schemeClr val="tx1"/>
                </a:solidFill>
                <a:latin typeface="微软雅黑" panose="020B0503020204020204" pitchFamily="34" charset="-122"/>
                <a:ea typeface="微软雅黑" panose="020B0503020204020204" pitchFamily="34" charset="-122"/>
              </a:rPr>
              <a:t>CCM</a:t>
            </a:r>
            <a:endParaRPr lang="zh-CN" altLang="en-US" sz="2400" i="1" baseline="-25000" dirty="0">
              <a:solidFill>
                <a:schemeClr val="tx1"/>
              </a:solidFill>
              <a:latin typeface="微软雅黑" panose="020B0503020204020204" pitchFamily="34" charset="-122"/>
              <a:ea typeface="微软雅黑" panose="020B0503020204020204" pitchFamily="34" charset="-122"/>
            </a:endParaRPr>
          </a:p>
        </p:txBody>
      </p:sp>
      <p:sp>
        <p:nvSpPr>
          <p:cNvPr id="12" name="Rectangle: Rounded Corners 11">
            <a:extLst>
              <a:ext uri="{FF2B5EF4-FFF2-40B4-BE49-F238E27FC236}">
                <a16:creationId xmlns:a16="http://schemas.microsoft.com/office/drawing/2014/main" id="{DEAB38B2-7929-0E93-AF0E-838E99C607FB}"/>
              </a:ext>
            </a:extLst>
          </p:cNvPr>
          <p:cNvSpPr/>
          <p:nvPr/>
        </p:nvSpPr>
        <p:spPr>
          <a:xfrm>
            <a:off x="5303519" y="4307576"/>
            <a:ext cx="1635162" cy="1118796"/>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高</a:t>
            </a:r>
            <a:r>
              <a:rPr lang="zh-CN" altLang="en-US" sz="2400" b="0" i="0" dirty="0">
                <a:solidFill>
                  <a:schemeClr val="tx1"/>
                </a:solidFill>
                <a:effectLst/>
                <a:latin typeface="微软雅黑" panose="020B0503020204020204" pitchFamily="34" charset="-122"/>
                <a:ea typeface="微软雅黑" panose="020B0503020204020204" pitchFamily="34" charset="-122"/>
              </a:rPr>
              <a:t>→低</a:t>
            </a:r>
            <a:endParaRPr lang="en-US" altLang="zh-CN" sz="2400" dirty="0">
              <a:solidFill>
                <a:schemeClr val="tx1"/>
              </a:solidFill>
              <a:latin typeface="微软雅黑" panose="020B0503020204020204" pitchFamily="34" charset="-122"/>
              <a:ea typeface="微软雅黑" panose="020B0503020204020204" pitchFamily="34" charset="-122"/>
            </a:endParaRPr>
          </a:p>
          <a:p>
            <a:pPr algn="ctr"/>
            <a:r>
              <a:rPr lang="en-US" altLang="zh-CN" sz="2400" i="1" dirty="0">
                <a:solidFill>
                  <a:schemeClr val="tx1"/>
                </a:solidFill>
                <a:latin typeface="微软雅黑" panose="020B0503020204020204" pitchFamily="34" charset="-122"/>
                <a:ea typeface="微软雅黑" panose="020B0503020204020204" pitchFamily="34" charset="-122"/>
              </a:rPr>
              <a:t>I</a:t>
            </a:r>
            <a:r>
              <a:rPr lang="en-US" altLang="zh-CN" sz="2400" i="1" baseline="-25000" dirty="0">
                <a:solidFill>
                  <a:schemeClr val="tx1"/>
                </a:solidFill>
                <a:latin typeface="微软雅黑" panose="020B0503020204020204" pitchFamily="34" charset="-122"/>
                <a:ea typeface="微软雅黑" panose="020B0503020204020204" pitchFamily="34" charset="-122"/>
              </a:rPr>
              <a:t>CCM</a:t>
            </a:r>
            <a:endParaRPr lang="zh-CN" altLang="en-US" sz="2400" i="1" baseline="-25000" dirty="0">
              <a:solidFill>
                <a:schemeClr val="tx1"/>
              </a:solidFill>
              <a:latin typeface="微软雅黑" panose="020B0503020204020204" pitchFamily="34" charset="-122"/>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212964C0-8ED5-8E60-F1E0-645BFBEBDBCE}"/>
              </a:ext>
            </a:extLst>
          </p:cNvPr>
          <p:cNvSpPr/>
          <p:nvPr/>
        </p:nvSpPr>
        <p:spPr>
          <a:xfrm>
            <a:off x="1035423" y="2869602"/>
            <a:ext cx="1920240" cy="1118796"/>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低电平</a:t>
            </a:r>
            <a:r>
              <a:rPr lang="zh-CN" altLang="en-US" sz="2400" dirty="0">
                <a:solidFill>
                  <a:schemeClr val="tx1"/>
                </a:solidFill>
                <a:latin typeface="微软雅黑" panose="020B0503020204020204" pitchFamily="34" charset="-122"/>
                <a:ea typeface="微软雅黑" panose="020B0503020204020204" pitchFamily="34" charset="-122"/>
              </a:rPr>
              <a:t>输出</a:t>
            </a:r>
            <a:endParaRPr lang="en-US" altLang="zh-CN" sz="2400" dirty="0">
              <a:solidFill>
                <a:schemeClr val="tx1"/>
              </a:solidFill>
              <a:latin typeface="微软雅黑" panose="020B0503020204020204" pitchFamily="34" charset="-122"/>
              <a:ea typeface="微软雅黑" panose="020B0503020204020204" pitchFamily="34" charset="-122"/>
            </a:endParaRPr>
          </a:p>
          <a:p>
            <a:pPr algn="ctr"/>
            <a:r>
              <a:rPr lang="en-US" altLang="zh-CN" sz="2400" i="1" dirty="0">
                <a:solidFill>
                  <a:schemeClr val="tx1"/>
                </a:solidFill>
                <a:latin typeface="微软雅黑" panose="020B0503020204020204" pitchFamily="34" charset="-122"/>
                <a:ea typeface="微软雅黑" panose="020B0503020204020204" pitchFamily="34" charset="-122"/>
              </a:rPr>
              <a:t>I</a:t>
            </a:r>
            <a:r>
              <a:rPr lang="en-US" altLang="zh-CN" sz="2400" i="1" baseline="-25000" dirty="0">
                <a:solidFill>
                  <a:schemeClr val="tx1"/>
                </a:solidFill>
                <a:latin typeface="微软雅黑" panose="020B0503020204020204" pitchFamily="34" charset="-122"/>
                <a:ea typeface="微软雅黑" panose="020B0503020204020204" pitchFamily="34" charset="-122"/>
              </a:rPr>
              <a:t>CCL</a:t>
            </a:r>
            <a:endParaRPr lang="zh-CN" altLang="en-US" sz="2400" i="1" baseline="-25000" dirty="0">
              <a:solidFill>
                <a:schemeClr val="tx1"/>
              </a:solidFill>
              <a:latin typeface="微软雅黑" panose="020B0503020204020204" pitchFamily="34" charset="-122"/>
              <a:ea typeface="微软雅黑" panose="020B0503020204020204" pitchFamily="34" charset="-122"/>
            </a:endParaRPr>
          </a:p>
        </p:txBody>
      </p:sp>
      <p:sp>
        <p:nvSpPr>
          <p:cNvPr id="14" name="Rectangle: Rounded Corners 13">
            <a:extLst>
              <a:ext uri="{FF2B5EF4-FFF2-40B4-BE49-F238E27FC236}">
                <a16:creationId xmlns:a16="http://schemas.microsoft.com/office/drawing/2014/main" id="{E423887F-A1EC-0937-73AE-3372F54554F9}"/>
              </a:ext>
            </a:extLst>
          </p:cNvPr>
          <p:cNvSpPr/>
          <p:nvPr/>
        </p:nvSpPr>
        <p:spPr>
          <a:xfrm>
            <a:off x="9142207" y="2856155"/>
            <a:ext cx="1920240" cy="1118796"/>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高电平</a:t>
            </a:r>
            <a:r>
              <a:rPr lang="zh-CN" altLang="en-US" sz="2400" dirty="0">
                <a:solidFill>
                  <a:schemeClr val="tx1"/>
                </a:solidFill>
                <a:latin typeface="微软雅黑" panose="020B0503020204020204" pitchFamily="34" charset="-122"/>
                <a:ea typeface="微软雅黑" panose="020B0503020204020204" pitchFamily="34" charset="-122"/>
              </a:rPr>
              <a:t>输出</a:t>
            </a:r>
            <a:endParaRPr lang="en-US" altLang="zh-CN" sz="2400" dirty="0">
              <a:solidFill>
                <a:schemeClr val="tx1"/>
              </a:solidFill>
              <a:latin typeface="微软雅黑" panose="020B0503020204020204" pitchFamily="34" charset="-122"/>
              <a:ea typeface="微软雅黑" panose="020B0503020204020204" pitchFamily="34" charset="-122"/>
            </a:endParaRPr>
          </a:p>
          <a:p>
            <a:pPr algn="ctr"/>
            <a:r>
              <a:rPr lang="en-US" altLang="zh-CN" sz="2400" i="1" dirty="0">
                <a:solidFill>
                  <a:schemeClr val="tx1"/>
                </a:solidFill>
                <a:latin typeface="微软雅黑" panose="020B0503020204020204" pitchFamily="34" charset="-122"/>
                <a:ea typeface="微软雅黑" panose="020B0503020204020204" pitchFamily="34" charset="-122"/>
              </a:rPr>
              <a:t>I</a:t>
            </a:r>
            <a:r>
              <a:rPr lang="en-US" altLang="zh-CN" sz="2400" i="1" baseline="-25000" dirty="0">
                <a:solidFill>
                  <a:schemeClr val="tx1"/>
                </a:solidFill>
                <a:latin typeface="微软雅黑" panose="020B0503020204020204" pitchFamily="34" charset="-122"/>
                <a:ea typeface="微软雅黑" panose="020B0503020204020204" pitchFamily="34" charset="-122"/>
              </a:rPr>
              <a:t>CCH</a:t>
            </a:r>
            <a:endParaRPr lang="zh-CN" altLang="en-US" sz="2400" i="1" baseline="-25000" dirty="0">
              <a:solidFill>
                <a:schemeClr val="tx1"/>
              </a:solidFill>
              <a:latin typeface="微软雅黑" panose="020B0503020204020204" pitchFamily="34" charset="-122"/>
              <a:ea typeface="微软雅黑" panose="020B0503020204020204" pitchFamily="34" charset="-122"/>
            </a:endParaRPr>
          </a:p>
        </p:txBody>
      </p:sp>
      <p:sp>
        <p:nvSpPr>
          <p:cNvPr id="15" name="Arrow: Bent 14">
            <a:extLst>
              <a:ext uri="{FF2B5EF4-FFF2-40B4-BE49-F238E27FC236}">
                <a16:creationId xmlns:a16="http://schemas.microsoft.com/office/drawing/2014/main" id="{657B68E3-A5BC-118D-1C94-8541FDC92E12}"/>
              </a:ext>
            </a:extLst>
          </p:cNvPr>
          <p:cNvSpPr/>
          <p:nvPr/>
        </p:nvSpPr>
        <p:spPr>
          <a:xfrm>
            <a:off x="1914861" y="1895907"/>
            <a:ext cx="3411356" cy="960247"/>
          </a:xfrm>
          <a:prstGeom prst="bentArrow">
            <a:avLst>
              <a:gd name="adj1" fmla="val 25000"/>
              <a:gd name="adj2" fmla="val 26322"/>
              <a:gd name="adj3" fmla="val 25000"/>
              <a:gd name="adj4" fmla="val 39784"/>
            </a:avLst>
          </a:prstGeom>
          <a:solidFill>
            <a:srgbClr val="00D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Bent-Up 16">
            <a:extLst>
              <a:ext uri="{FF2B5EF4-FFF2-40B4-BE49-F238E27FC236}">
                <a16:creationId xmlns:a16="http://schemas.microsoft.com/office/drawing/2014/main" id="{3987A2F4-A8EF-36C1-ADD3-90261C5F72C4}"/>
              </a:ext>
            </a:extLst>
          </p:cNvPr>
          <p:cNvSpPr/>
          <p:nvPr/>
        </p:nvSpPr>
        <p:spPr>
          <a:xfrm rot="10800000" flipH="1">
            <a:off x="6938681" y="2001010"/>
            <a:ext cx="3364590" cy="852853"/>
          </a:xfrm>
          <a:prstGeom prst="bentUpArrow">
            <a:avLst/>
          </a:prstGeom>
          <a:solidFill>
            <a:srgbClr val="00D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rrow: Bent-Up 18">
            <a:extLst>
              <a:ext uri="{FF2B5EF4-FFF2-40B4-BE49-F238E27FC236}">
                <a16:creationId xmlns:a16="http://schemas.microsoft.com/office/drawing/2014/main" id="{6DA6C8E2-D624-2E7E-F151-CC8BDA38736E}"/>
              </a:ext>
            </a:extLst>
          </p:cNvPr>
          <p:cNvSpPr/>
          <p:nvPr/>
        </p:nvSpPr>
        <p:spPr>
          <a:xfrm rot="16200000" flipH="1">
            <a:off x="8039702" y="2868399"/>
            <a:ext cx="1157017" cy="3370121"/>
          </a:xfrm>
          <a:prstGeom prst="bentUpArrow">
            <a:avLst>
              <a:gd name="adj1" fmla="val 25000"/>
              <a:gd name="adj2" fmla="val 25000"/>
              <a:gd name="adj3" fmla="val 46679"/>
            </a:avLst>
          </a:prstGeom>
          <a:solidFill>
            <a:srgbClr val="00D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rrow: Bent 19">
            <a:extLst>
              <a:ext uri="{FF2B5EF4-FFF2-40B4-BE49-F238E27FC236}">
                <a16:creationId xmlns:a16="http://schemas.microsoft.com/office/drawing/2014/main" id="{5105F5FF-893F-25A0-7B28-7DED9F5F3913}"/>
              </a:ext>
            </a:extLst>
          </p:cNvPr>
          <p:cNvSpPr/>
          <p:nvPr/>
        </p:nvSpPr>
        <p:spPr>
          <a:xfrm rot="16200000">
            <a:off x="3018351" y="2808578"/>
            <a:ext cx="1118797" cy="3451539"/>
          </a:xfrm>
          <a:prstGeom prst="bentArrow">
            <a:avLst>
              <a:gd name="adj1" fmla="val 25000"/>
              <a:gd name="adj2" fmla="val 15679"/>
              <a:gd name="adj3" fmla="val 25000"/>
              <a:gd name="adj4" fmla="val 39784"/>
            </a:avLst>
          </a:prstGeom>
          <a:solidFill>
            <a:srgbClr val="00D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049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294EC-5CD4-CCF3-DFC3-C32D5A23D5FC}"/>
            </a:ext>
          </a:extLst>
        </p:cNvPr>
        <p:cNvGrpSpPr/>
        <p:nvPr/>
      </p:nvGrpSpPr>
      <p:grpSpPr>
        <a:xfrm>
          <a:off x="0" y="0"/>
          <a:ext cx="0" cy="0"/>
          <a:chOff x="0" y="0"/>
          <a:chExt cx="0" cy="0"/>
        </a:xfrm>
      </p:grpSpPr>
      <p:grpSp>
        <p:nvGrpSpPr>
          <p:cNvPr id="2" name="Group 12">
            <a:extLst>
              <a:ext uri="{FF2B5EF4-FFF2-40B4-BE49-F238E27FC236}">
                <a16:creationId xmlns:a16="http://schemas.microsoft.com/office/drawing/2014/main" id="{29BD1CB9-074D-205B-BB9F-247614FE1219}"/>
              </a:ext>
            </a:extLst>
          </p:cNvPr>
          <p:cNvGrpSpPr>
            <a:grpSpLocks/>
          </p:cNvGrpSpPr>
          <p:nvPr/>
        </p:nvGrpSpPr>
        <p:grpSpPr bwMode="auto">
          <a:xfrm>
            <a:off x="1416452" y="672725"/>
            <a:ext cx="9136800" cy="3579672"/>
            <a:chOff x="158" y="618"/>
            <a:chExt cx="5307" cy="2086"/>
          </a:xfrm>
        </p:grpSpPr>
        <p:pic>
          <p:nvPicPr>
            <p:cNvPr id="3" name="Picture 4">
              <a:extLst>
                <a:ext uri="{FF2B5EF4-FFF2-40B4-BE49-F238E27FC236}">
                  <a16:creationId xmlns:a16="http://schemas.microsoft.com/office/drawing/2014/main" id="{D7A44CE7-0E40-907D-B063-40D748A68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697"/>
            <a:stretch>
              <a:fillRect/>
            </a:stretch>
          </p:blipFill>
          <p:spPr bwMode="auto">
            <a:xfrm>
              <a:off x="158" y="618"/>
              <a:ext cx="5307" cy="2086"/>
            </a:xfrm>
            <a:prstGeom prst="rect">
              <a:avLst/>
            </a:prstGeom>
            <a:solidFill>
              <a:srgbClr val="FFFFFF"/>
            </a:solidFill>
            <a:ln w="57150" cmpd="thickThin">
              <a:solidFill>
                <a:srgbClr val="FF0000"/>
              </a:solidFill>
              <a:miter lim="800000"/>
              <a:headEnd/>
              <a:tailEnd/>
            </a:ln>
          </p:spPr>
        </p:pic>
        <p:graphicFrame>
          <p:nvGraphicFramePr>
            <p:cNvPr id="5" name="Object 5">
              <a:extLst>
                <a:ext uri="{FF2B5EF4-FFF2-40B4-BE49-F238E27FC236}">
                  <a16:creationId xmlns:a16="http://schemas.microsoft.com/office/drawing/2014/main" id="{3C387180-42C7-D46C-E4CE-BA27EF07FC34}"/>
                </a:ext>
              </a:extLst>
            </p:cNvPr>
            <p:cNvGraphicFramePr>
              <a:graphicFrameLocks noChangeAspect="1"/>
            </p:cNvGraphicFramePr>
            <p:nvPr/>
          </p:nvGraphicFramePr>
          <p:xfrm>
            <a:off x="158" y="663"/>
            <a:ext cx="635" cy="251"/>
          </p:xfrm>
          <a:graphic>
            <a:graphicData uri="http://schemas.openxmlformats.org/presentationml/2006/ole">
              <mc:AlternateContent xmlns:mc="http://schemas.openxmlformats.org/markup-compatibility/2006">
                <mc:Choice xmlns:v="urn:schemas-microsoft-com:vml" Requires="v">
                  <p:oleObj spid="_x0000_s30725" name="公式" r:id="rId5" imgW="482391" imgH="190417" progId="Equation.3">
                    <p:embed/>
                  </p:oleObj>
                </mc:Choice>
                <mc:Fallback>
                  <p:oleObj name="公式" r:id="rId5" imgW="482391" imgH="190417" progId="Equation.3">
                    <p:embed/>
                    <p:pic>
                      <p:nvPicPr>
                        <p:cNvPr id="5" name="Object 5">
                          <a:extLst>
                            <a:ext uri="{FF2B5EF4-FFF2-40B4-BE49-F238E27FC236}">
                              <a16:creationId xmlns:a16="http://schemas.microsoft.com/office/drawing/2014/main" id="{3C387180-42C7-D46C-E4CE-BA27EF07FC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663"/>
                          <a:ext cx="635" cy="251"/>
                        </a:xfrm>
                        <a:prstGeom prst="rect">
                          <a:avLst/>
                        </a:prstGeom>
                        <a:solidFill>
                          <a:srgbClr val="FFFFFF"/>
                        </a:solidFill>
                        <a:ln>
                          <a:noFill/>
                        </a:ln>
                        <a:effectLst/>
                        <a:extLs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DB3712C5-0764-C7B6-D879-A314A787768B}"/>
                </a:ext>
              </a:extLst>
            </p:cNvPr>
            <p:cNvGraphicFramePr>
              <a:graphicFrameLocks noChangeAspect="1"/>
            </p:cNvGraphicFramePr>
            <p:nvPr/>
          </p:nvGraphicFramePr>
          <p:xfrm>
            <a:off x="2834" y="754"/>
            <a:ext cx="589" cy="227"/>
          </p:xfrm>
          <a:graphic>
            <a:graphicData uri="http://schemas.openxmlformats.org/presentationml/2006/ole">
              <mc:AlternateContent xmlns:mc="http://schemas.openxmlformats.org/markup-compatibility/2006">
                <mc:Choice xmlns:v="urn:schemas-microsoft-com:vml" Requires="v">
                  <p:oleObj spid="_x0000_s30726" name="公式" r:id="rId7" imgW="495085" imgH="190417" progId="Equation.3">
                    <p:embed/>
                  </p:oleObj>
                </mc:Choice>
                <mc:Fallback>
                  <p:oleObj name="公式" r:id="rId7" imgW="495085" imgH="190417" progId="Equation.3">
                    <p:embed/>
                    <p:pic>
                      <p:nvPicPr>
                        <p:cNvPr id="6" name="Object 6">
                          <a:extLst>
                            <a:ext uri="{FF2B5EF4-FFF2-40B4-BE49-F238E27FC236}">
                              <a16:creationId xmlns:a16="http://schemas.microsoft.com/office/drawing/2014/main" id="{DB3712C5-0764-C7B6-D879-A314A78776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4" y="754"/>
                          <a:ext cx="589" cy="227"/>
                        </a:xfrm>
                        <a:prstGeom prst="rect">
                          <a:avLst/>
                        </a:prstGeom>
                        <a:solidFill>
                          <a:srgbClr val="FFFFFF"/>
                        </a:solidFill>
                        <a:ln>
                          <a:noFill/>
                        </a:ln>
                        <a:effectLst/>
                        <a:extLs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 name="Object 7">
            <a:extLst>
              <a:ext uri="{FF2B5EF4-FFF2-40B4-BE49-F238E27FC236}">
                <a16:creationId xmlns:a16="http://schemas.microsoft.com/office/drawing/2014/main" id="{FECDD877-2BB4-D0BB-6374-18D478556B80}"/>
              </a:ext>
            </a:extLst>
          </p:cNvPr>
          <p:cNvGraphicFramePr>
            <a:graphicFrameLocks noChangeAspect="1"/>
          </p:cNvGraphicFramePr>
          <p:nvPr>
            <p:extLst>
              <p:ext uri="{D42A27DB-BD31-4B8C-83A1-F6EECF244321}">
                <p14:modId xmlns:p14="http://schemas.microsoft.com/office/powerpoint/2010/main" val="4101125772"/>
              </p:ext>
            </p:extLst>
          </p:nvPr>
        </p:nvGraphicFramePr>
        <p:xfrm>
          <a:off x="1401023" y="4794307"/>
          <a:ext cx="9245132" cy="1735585"/>
        </p:xfrm>
        <a:graphic>
          <a:graphicData uri="http://schemas.openxmlformats.org/presentationml/2006/ole">
            <mc:AlternateContent xmlns:mc="http://schemas.openxmlformats.org/markup-compatibility/2006">
              <mc:Choice xmlns:v="urn:schemas-microsoft-com:vml" Requires="v">
                <p:oleObj spid="_x0000_s30727" name="公式" r:id="rId9" imgW="4318000" imgH="889000" progId="Equation.3">
                  <p:embed/>
                </p:oleObj>
              </mc:Choice>
              <mc:Fallback>
                <p:oleObj name="公式" r:id="rId9" imgW="4318000" imgH="889000" progId="Equation.3">
                  <p:embed/>
                  <p:pic>
                    <p:nvPicPr>
                      <p:cNvPr id="7" name="Object 7">
                        <a:extLst>
                          <a:ext uri="{FF2B5EF4-FFF2-40B4-BE49-F238E27FC236}">
                            <a16:creationId xmlns:a16="http://schemas.microsoft.com/office/drawing/2014/main" id="{FECDD877-2BB4-D0BB-6374-18D478556B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1023" y="4794307"/>
                        <a:ext cx="9245132" cy="1735585"/>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8" name="Oval 7">
            <a:extLst>
              <a:ext uri="{FF2B5EF4-FFF2-40B4-BE49-F238E27FC236}">
                <a16:creationId xmlns:a16="http://schemas.microsoft.com/office/drawing/2014/main" id="{DF8A58B3-4CEC-1796-D4E8-991B5D126D0C}"/>
              </a:ext>
            </a:extLst>
          </p:cNvPr>
          <p:cNvSpPr/>
          <p:nvPr/>
        </p:nvSpPr>
        <p:spPr>
          <a:xfrm>
            <a:off x="2182436" y="2405560"/>
            <a:ext cx="731811" cy="675725"/>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7A39EC0C-33D6-5B12-3474-2E3D3443482C}"/>
              </a:ext>
            </a:extLst>
          </p:cNvPr>
          <p:cNvSpPr/>
          <p:nvPr/>
        </p:nvSpPr>
        <p:spPr>
          <a:xfrm>
            <a:off x="3138671" y="2544176"/>
            <a:ext cx="731811" cy="675726"/>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EDAD725F-55A0-8423-4353-EA68E6E46068}"/>
              </a:ext>
            </a:extLst>
          </p:cNvPr>
          <p:cNvSpPr/>
          <p:nvPr/>
        </p:nvSpPr>
        <p:spPr>
          <a:xfrm>
            <a:off x="4094906" y="2949950"/>
            <a:ext cx="731811" cy="675726"/>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54B01DD0-16E4-5E6D-AC62-A59089B234D7}"/>
              </a:ext>
            </a:extLst>
          </p:cNvPr>
          <p:cNvSpPr/>
          <p:nvPr/>
        </p:nvSpPr>
        <p:spPr>
          <a:xfrm>
            <a:off x="4013029" y="1628343"/>
            <a:ext cx="731811" cy="675725"/>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1D22081A-173A-F47A-B609-719C1633F63C}"/>
              </a:ext>
            </a:extLst>
          </p:cNvPr>
          <p:cNvSpPr/>
          <p:nvPr/>
        </p:nvSpPr>
        <p:spPr>
          <a:xfrm>
            <a:off x="7758483" y="2544177"/>
            <a:ext cx="731811" cy="675725"/>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A2BEA302-44FA-86C8-5E46-8BE8CF7AD03D}"/>
              </a:ext>
            </a:extLst>
          </p:cNvPr>
          <p:cNvSpPr/>
          <p:nvPr/>
        </p:nvSpPr>
        <p:spPr>
          <a:xfrm>
            <a:off x="8588615" y="2949951"/>
            <a:ext cx="731811" cy="675725"/>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7BAF1638-1397-8F75-2FCF-B6FB4ADCECB1}"/>
              </a:ext>
            </a:extLst>
          </p:cNvPr>
          <p:cNvSpPr/>
          <p:nvPr/>
        </p:nvSpPr>
        <p:spPr>
          <a:xfrm>
            <a:off x="6773360" y="2362454"/>
            <a:ext cx="731811" cy="675726"/>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7B5FB748-0F45-9C26-10A2-18EBF5B1F150}"/>
              </a:ext>
            </a:extLst>
          </p:cNvPr>
          <p:cNvSpPr/>
          <p:nvPr/>
        </p:nvSpPr>
        <p:spPr>
          <a:xfrm>
            <a:off x="8588614" y="1660616"/>
            <a:ext cx="731811" cy="675726"/>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89070C14-83D1-3D8C-7AF6-042C74A28C4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动态尖峰电流</a:t>
            </a:r>
          </a:p>
        </p:txBody>
      </p:sp>
    </p:spTree>
    <p:extLst>
      <p:ext uri="{BB962C8B-B14F-4D97-AF65-F5344CB8AC3E}">
        <p14:creationId xmlns:p14="http://schemas.microsoft.com/office/powerpoint/2010/main" val="17217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F967-CECA-7393-2713-C66D817A90B9}"/>
            </a:ext>
          </a:extLst>
        </p:cNvPr>
        <p:cNvGrpSpPr/>
        <p:nvPr/>
      </p:nvGrpSpPr>
      <p:grpSpPr>
        <a:xfrm>
          <a:off x="0" y="0"/>
          <a:ext cx="0" cy="0"/>
          <a:chOff x="0" y="0"/>
          <a:chExt cx="0" cy="0"/>
        </a:xfrm>
      </p:grpSpPr>
      <p:pic>
        <p:nvPicPr>
          <p:cNvPr id="2" name="Picture 5">
            <a:extLst>
              <a:ext uri="{FF2B5EF4-FFF2-40B4-BE49-F238E27FC236}">
                <a16:creationId xmlns:a16="http://schemas.microsoft.com/office/drawing/2014/main" id="{AA142A19-313B-FB3D-766D-331647A0E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314971"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29A09290-0E0B-7173-4F7B-834FDBA75F3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动态尖峰电流</a:t>
            </a:r>
          </a:p>
        </p:txBody>
      </p:sp>
      <p:cxnSp>
        <p:nvCxnSpPr>
          <p:cNvPr id="6" name="Straight Connector 5">
            <a:extLst>
              <a:ext uri="{FF2B5EF4-FFF2-40B4-BE49-F238E27FC236}">
                <a16:creationId xmlns:a16="http://schemas.microsoft.com/office/drawing/2014/main" id="{A5D59BF0-6CB6-4B66-5BFF-795B51942E3D}"/>
              </a:ext>
            </a:extLst>
          </p:cNvPr>
          <p:cNvCxnSpPr/>
          <p:nvPr/>
        </p:nvCxnSpPr>
        <p:spPr>
          <a:xfrm>
            <a:off x="2646381" y="903642"/>
            <a:ext cx="3356386"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FE9F90-1E0C-0FA6-2F05-A960F39F9F5B}"/>
              </a:ext>
            </a:extLst>
          </p:cNvPr>
          <p:cNvCxnSpPr>
            <a:cxnSpLocks/>
          </p:cNvCxnSpPr>
          <p:nvPr/>
        </p:nvCxnSpPr>
        <p:spPr>
          <a:xfrm>
            <a:off x="2646381" y="903642"/>
            <a:ext cx="0" cy="2216076"/>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24F9B-3301-2A66-43C0-D941D4DEDC79}"/>
              </a:ext>
            </a:extLst>
          </p:cNvPr>
          <p:cNvCxnSpPr>
            <a:cxnSpLocks/>
          </p:cNvCxnSpPr>
          <p:nvPr/>
        </p:nvCxnSpPr>
        <p:spPr>
          <a:xfrm>
            <a:off x="4272580" y="903642"/>
            <a:ext cx="0" cy="1484556"/>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F9F532-E34B-3DEA-5B19-5EDC5DB34F1A}"/>
              </a:ext>
            </a:extLst>
          </p:cNvPr>
          <p:cNvCxnSpPr>
            <a:cxnSpLocks/>
          </p:cNvCxnSpPr>
          <p:nvPr/>
        </p:nvCxnSpPr>
        <p:spPr>
          <a:xfrm>
            <a:off x="5554532" y="903642"/>
            <a:ext cx="0" cy="3989294"/>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7CFE89-A462-65F1-1075-F03EEF1B41B4}"/>
              </a:ext>
            </a:extLst>
          </p:cNvPr>
          <p:cNvCxnSpPr/>
          <p:nvPr/>
        </p:nvCxnSpPr>
        <p:spPr>
          <a:xfrm>
            <a:off x="4272580" y="2248349"/>
            <a:ext cx="611392"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EDFEAE-7FBE-1810-71E8-8A40D6D6BF47}"/>
              </a:ext>
            </a:extLst>
          </p:cNvPr>
          <p:cNvCxnSpPr/>
          <p:nvPr/>
        </p:nvCxnSpPr>
        <p:spPr>
          <a:xfrm>
            <a:off x="4819426" y="2269864"/>
            <a:ext cx="516367" cy="29045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4B7CD7-76A7-15AE-E3F9-CAD87FB5D5C0}"/>
              </a:ext>
            </a:extLst>
          </p:cNvPr>
          <p:cNvCxnSpPr>
            <a:cxnSpLocks/>
          </p:cNvCxnSpPr>
          <p:nvPr/>
        </p:nvCxnSpPr>
        <p:spPr>
          <a:xfrm>
            <a:off x="5335793" y="2560320"/>
            <a:ext cx="0" cy="2332616"/>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3E044C7-A3B5-2C79-CBD0-7FD90B7687E9}"/>
              </a:ext>
            </a:extLst>
          </p:cNvPr>
          <p:cNvPicPr>
            <a:picLocks noChangeAspect="1"/>
          </p:cNvPicPr>
          <p:nvPr/>
        </p:nvPicPr>
        <p:blipFill>
          <a:blip r:embed="rId4"/>
          <a:stretch>
            <a:fillRect/>
          </a:stretch>
        </p:blipFill>
        <p:spPr>
          <a:xfrm>
            <a:off x="8345253" y="928409"/>
            <a:ext cx="2323791" cy="1083271"/>
          </a:xfrm>
          <a:prstGeom prst="rect">
            <a:avLst/>
          </a:prstGeom>
        </p:spPr>
      </p:pic>
      <p:pic>
        <p:nvPicPr>
          <p:cNvPr id="28" name="Picture 27">
            <a:extLst>
              <a:ext uri="{FF2B5EF4-FFF2-40B4-BE49-F238E27FC236}">
                <a16:creationId xmlns:a16="http://schemas.microsoft.com/office/drawing/2014/main" id="{4A4C59B6-EC2A-8956-8BFD-F345D26892D3}"/>
              </a:ext>
            </a:extLst>
          </p:cNvPr>
          <p:cNvPicPr>
            <a:picLocks noChangeAspect="1"/>
          </p:cNvPicPr>
          <p:nvPr/>
        </p:nvPicPr>
        <p:blipFill>
          <a:blip r:embed="rId5"/>
          <a:stretch>
            <a:fillRect/>
          </a:stretch>
        </p:blipFill>
        <p:spPr>
          <a:xfrm>
            <a:off x="7600116" y="2356653"/>
            <a:ext cx="4349750" cy="1083271"/>
          </a:xfrm>
          <a:prstGeom prst="rect">
            <a:avLst/>
          </a:prstGeom>
        </p:spPr>
      </p:pic>
      <p:pic>
        <p:nvPicPr>
          <p:cNvPr id="30" name="Picture 29">
            <a:extLst>
              <a:ext uri="{FF2B5EF4-FFF2-40B4-BE49-F238E27FC236}">
                <a16:creationId xmlns:a16="http://schemas.microsoft.com/office/drawing/2014/main" id="{9F321A1D-2297-8447-1283-681545D65937}"/>
              </a:ext>
            </a:extLst>
          </p:cNvPr>
          <p:cNvPicPr>
            <a:picLocks noChangeAspect="1"/>
          </p:cNvPicPr>
          <p:nvPr/>
        </p:nvPicPr>
        <p:blipFill>
          <a:blip r:embed="rId6"/>
          <a:stretch>
            <a:fillRect/>
          </a:stretch>
        </p:blipFill>
        <p:spPr>
          <a:xfrm>
            <a:off x="7299970" y="3999323"/>
            <a:ext cx="4749727" cy="1083271"/>
          </a:xfrm>
          <a:prstGeom prst="rect">
            <a:avLst/>
          </a:prstGeom>
        </p:spPr>
      </p:pic>
      <p:pic>
        <p:nvPicPr>
          <p:cNvPr id="32" name="Picture 31">
            <a:extLst>
              <a:ext uri="{FF2B5EF4-FFF2-40B4-BE49-F238E27FC236}">
                <a16:creationId xmlns:a16="http://schemas.microsoft.com/office/drawing/2014/main" id="{7CC6850A-B4E8-572F-E654-31C68CA09AE8}"/>
              </a:ext>
            </a:extLst>
          </p:cNvPr>
          <p:cNvPicPr>
            <a:picLocks noChangeAspect="1"/>
          </p:cNvPicPr>
          <p:nvPr/>
        </p:nvPicPr>
        <p:blipFill>
          <a:blip r:embed="rId7"/>
          <a:stretch>
            <a:fillRect/>
          </a:stretch>
        </p:blipFill>
        <p:spPr>
          <a:xfrm>
            <a:off x="7453052" y="5653092"/>
            <a:ext cx="4423977" cy="552997"/>
          </a:xfrm>
          <a:prstGeom prst="rect">
            <a:avLst/>
          </a:prstGeom>
        </p:spPr>
      </p:pic>
    </p:spTree>
    <p:extLst>
      <p:ext uri="{BB962C8B-B14F-4D97-AF65-F5344CB8AC3E}">
        <p14:creationId xmlns:p14="http://schemas.microsoft.com/office/powerpoint/2010/main" val="3186205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38787-F98C-2CF3-96A5-794D12D90E38}"/>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EEE5A9A7-970B-812D-E57D-625424277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801" t="4709" r="5083"/>
          <a:stretch>
            <a:fillRect/>
          </a:stretch>
        </p:blipFill>
        <p:spPr bwMode="auto">
          <a:xfrm>
            <a:off x="3308684" y="672725"/>
            <a:ext cx="5232888" cy="4040974"/>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789DF83A-D573-4551-56A0-B7A813679D3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反相器的动态特性</a:t>
            </a:r>
            <a:r>
              <a:rPr lang="en-US" altLang="zh-CN" dirty="0"/>
              <a:t>——</a:t>
            </a:r>
            <a:r>
              <a:rPr lang="zh-CN" altLang="en-US" dirty="0"/>
              <a:t>动态尖峰电流</a:t>
            </a:r>
          </a:p>
        </p:txBody>
      </p:sp>
      <p:cxnSp>
        <p:nvCxnSpPr>
          <p:cNvPr id="6" name="Straight Connector 5">
            <a:extLst>
              <a:ext uri="{FF2B5EF4-FFF2-40B4-BE49-F238E27FC236}">
                <a16:creationId xmlns:a16="http://schemas.microsoft.com/office/drawing/2014/main" id="{B7D34216-C2FD-D31A-BB2A-ADBA28DB1581}"/>
              </a:ext>
            </a:extLst>
          </p:cNvPr>
          <p:cNvCxnSpPr/>
          <p:nvPr/>
        </p:nvCxnSpPr>
        <p:spPr>
          <a:xfrm>
            <a:off x="4148488" y="2366682"/>
            <a:ext cx="4937760" cy="0"/>
          </a:xfrm>
          <a:prstGeom prst="line">
            <a:avLst/>
          </a:prstGeom>
          <a:ln w="635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E8CE2E-9ECF-AC27-3A3A-738CAD25E197}"/>
              </a:ext>
            </a:extLst>
          </p:cNvPr>
          <p:cNvCxnSpPr/>
          <p:nvPr/>
        </p:nvCxnSpPr>
        <p:spPr>
          <a:xfrm>
            <a:off x="4148488" y="3594847"/>
            <a:ext cx="4937760" cy="0"/>
          </a:xfrm>
          <a:prstGeom prst="line">
            <a:avLst/>
          </a:prstGeom>
          <a:ln w="635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ABB133-CB55-C2BE-DA63-1129CD15CE66}"/>
              </a:ext>
            </a:extLst>
          </p:cNvPr>
          <p:cNvCxnSpPr/>
          <p:nvPr/>
        </p:nvCxnSpPr>
        <p:spPr>
          <a:xfrm>
            <a:off x="4148488" y="4160520"/>
            <a:ext cx="4937760" cy="0"/>
          </a:xfrm>
          <a:prstGeom prst="line">
            <a:avLst/>
          </a:prstGeom>
          <a:ln w="63500">
            <a:solidFill>
              <a:srgbClr val="7030A0"/>
            </a:solidFill>
            <a:prstDash val="sys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B93955-FFB7-E2FD-C5E7-C2DE4BF02EA3}"/>
              </a:ext>
            </a:extLst>
          </p:cNvPr>
          <p:cNvPicPr>
            <a:picLocks noChangeAspect="1"/>
          </p:cNvPicPr>
          <p:nvPr/>
        </p:nvPicPr>
        <p:blipFill>
          <a:blip r:embed="rId4"/>
          <a:stretch>
            <a:fillRect/>
          </a:stretch>
        </p:blipFill>
        <p:spPr>
          <a:xfrm>
            <a:off x="9252632" y="3350598"/>
            <a:ext cx="592119" cy="488498"/>
          </a:xfrm>
          <a:prstGeom prst="rect">
            <a:avLst/>
          </a:prstGeom>
        </p:spPr>
      </p:pic>
      <p:pic>
        <p:nvPicPr>
          <p:cNvPr id="16" name="Picture 15">
            <a:extLst>
              <a:ext uri="{FF2B5EF4-FFF2-40B4-BE49-F238E27FC236}">
                <a16:creationId xmlns:a16="http://schemas.microsoft.com/office/drawing/2014/main" id="{CD494372-6EEF-835D-4EAD-E6FF62FFFDB0}"/>
              </a:ext>
            </a:extLst>
          </p:cNvPr>
          <p:cNvPicPr>
            <a:picLocks noChangeAspect="1"/>
          </p:cNvPicPr>
          <p:nvPr/>
        </p:nvPicPr>
        <p:blipFill>
          <a:blip r:embed="rId5"/>
          <a:stretch>
            <a:fillRect/>
          </a:stretch>
        </p:blipFill>
        <p:spPr>
          <a:xfrm>
            <a:off x="9171331" y="3926866"/>
            <a:ext cx="673420" cy="505065"/>
          </a:xfrm>
          <a:prstGeom prst="rect">
            <a:avLst/>
          </a:prstGeom>
        </p:spPr>
      </p:pic>
      <p:grpSp>
        <p:nvGrpSpPr>
          <p:cNvPr id="17" name="Group 16">
            <a:extLst>
              <a:ext uri="{FF2B5EF4-FFF2-40B4-BE49-F238E27FC236}">
                <a16:creationId xmlns:a16="http://schemas.microsoft.com/office/drawing/2014/main" id="{9DB6D532-B2E5-379A-2EB0-58FC6739CB3B}"/>
              </a:ext>
            </a:extLst>
          </p:cNvPr>
          <p:cNvGrpSpPr/>
          <p:nvPr/>
        </p:nvGrpSpPr>
        <p:grpSpPr>
          <a:xfrm>
            <a:off x="2019763" y="4953148"/>
            <a:ext cx="2993302" cy="1188200"/>
            <a:chOff x="1342031" y="4889871"/>
            <a:chExt cx="2993302" cy="1188200"/>
          </a:xfrm>
        </p:grpSpPr>
        <p:sp>
          <p:nvSpPr>
            <p:cNvPr id="18" name="Rectangle 17">
              <a:extLst>
                <a:ext uri="{FF2B5EF4-FFF2-40B4-BE49-F238E27FC236}">
                  <a16:creationId xmlns:a16="http://schemas.microsoft.com/office/drawing/2014/main" id="{D17B3D8C-ACD0-0E4A-3F1F-2AE87C0730B3}"/>
                </a:ext>
              </a:extLst>
            </p:cNvPr>
            <p:cNvSpPr/>
            <p:nvPr/>
          </p:nvSpPr>
          <p:spPr>
            <a:xfrm>
              <a:off x="1348815" y="5374999"/>
              <a:ext cx="2986518" cy="7030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9" name="Rectangle 18">
              <a:extLst>
                <a:ext uri="{FF2B5EF4-FFF2-40B4-BE49-F238E27FC236}">
                  <a16:creationId xmlns:a16="http://schemas.microsoft.com/office/drawing/2014/main" id="{B5ECCC2B-1082-97BC-BA01-08418C3F60C4}"/>
                </a:ext>
              </a:extLst>
            </p:cNvPr>
            <p:cNvSpPr/>
            <p:nvPr/>
          </p:nvSpPr>
          <p:spPr>
            <a:xfrm>
              <a:off x="1342031" y="4889871"/>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a:t>
              </a:r>
              <a:r>
                <a:rPr lang="zh-CN" altLang="en-US" sz="2400" b="0" i="0" dirty="0">
                  <a:solidFill>
                    <a:schemeClr val="tx1"/>
                  </a:solidFill>
                  <a:effectLst/>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低</a:t>
              </a:r>
            </a:p>
          </p:txBody>
        </p:sp>
        <p:sp>
          <p:nvSpPr>
            <p:cNvPr id="21" name="TextBox 20">
              <a:extLst>
                <a:ext uri="{FF2B5EF4-FFF2-40B4-BE49-F238E27FC236}">
                  <a16:creationId xmlns:a16="http://schemas.microsoft.com/office/drawing/2014/main" id="{34E9AD0A-C036-B6B5-D75E-E1A528130310}"/>
                </a:ext>
              </a:extLst>
            </p:cNvPr>
            <p:cNvSpPr txBox="1"/>
            <p:nvPr/>
          </p:nvSpPr>
          <p:spPr>
            <a:xfrm>
              <a:off x="1720426" y="5526480"/>
              <a:ext cx="223651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时间极短，可忽略</a:t>
              </a:r>
            </a:p>
          </p:txBody>
        </p:sp>
      </p:grpSp>
      <p:grpSp>
        <p:nvGrpSpPr>
          <p:cNvPr id="22" name="Group 21">
            <a:extLst>
              <a:ext uri="{FF2B5EF4-FFF2-40B4-BE49-F238E27FC236}">
                <a16:creationId xmlns:a16="http://schemas.microsoft.com/office/drawing/2014/main" id="{66BB7E6D-6C33-B740-0191-AD81FC8A6D9D}"/>
              </a:ext>
            </a:extLst>
          </p:cNvPr>
          <p:cNvGrpSpPr/>
          <p:nvPr/>
        </p:nvGrpSpPr>
        <p:grpSpPr>
          <a:xfrm>
            <a:off x="7285566" y="4953148"/>
            <a:ext cx="2993302" cy="1188200"/>
            <a:chOff x="1342031" y="4889871"/>
            <a:chExt cx="2993302" cy="1188200"/>
          </a:xfrm>
        </p:grpSpPr>
        <p:sp>
          <p:nvSpPr>
            <p:cNvPr id="23" name="Rectangle 22">
              <a:extLst>
                <a:ext uri="{FF2B5EF4-FFF2-40B4-BE49-F238E27FC236}">
                  <a16:creationId xmlns:a16="http://schemas.microsoft.com/office/drawing/2014/main" id="{BAF72FD4-BD15-2812-8698-CC60A9A4ADB8}"/>
                </a:ext>
              </a:extLst>
            </p:cNvPr>
            <p:cNvSpPr/>
            <p:nvPr/>
          </p:nvSpPr>
          <p:spPr>
            <a:xfrm>
              <a:off x="1348815" y="5374999"/>
              <a:ext cx="2986518" cy="7030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4" name="Rectangle 23">
              <a:extLst>
                <a:ext uri="{FF2B5EF4-FFF2-40B4-BE49-F238E27FC236}">
                  <a16:creationId xmlns:a16="http://schemas.microsoft.com/office/drawing/2014/main" id="{7C7675BB-8A16-B38F-B311-5DA7CEBFA401}"/>
                </a:ext>
              </a:extLst>
            </p:cNvPr>
            <p:cNvSpPr/>
            <p:nvPr/>
          </p:nvSpPr>
          <p:spPr>
            <a:xfrm>
              <a:off x="1342031" y="4889871"/>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a:t>
              </a:r>
              <a:r>
                <a:rPr lang="zh-CN" altLang="en-US" sz="2400" b="0" i="0" dirty="0">
                  <a:solidFill>
                    <a:schemeClr val="tx1"/>
                  </a:solidFill>
                  <a:effectLst/>
                  <a:latin typeface="微软雅黑" panose="020B0503020204020204" pitchFamily="34" charset="-122"/>
                  <a:ea typeface="微软雅黑" panose="020B0503020204020204" pitchFamily="34" charset="-122"/>
                </a:rPr>
                <a:t>→</a:t>
              </a:r>
              <a:r>
                <a:rPr lang="zh-CN" altLang="en-US" sz="2400" b="1" dirty="0">
                  <a:solidFill>
                    <a:schemeClr val="tx1"/>
                  </a:solidFill>
                  <a:latin typeface="微软雅黑" panose="020B0503020204020204" pitchFamily="34" charset="-122"/>
                  <a:ea typeface="微软雅黑" panose="020B0503020204020204" pitchFamily="34" charset="-122"/>
                </a:rPr>
                <a:t>高</a:t>
              </a:r>
            </a:p>
          </p:txBody>
        </p:sp>
        <p:sp>
          <p:nvSpPr>
            <p:cNvPr id="25" name="TextBox 24">
              <a:extLst>
                <a:ext uri="{FF2B5EF4-FFF2-40B4-BE49-F238E27FC236}">
                  <a16:creationId xmlns:a16="http://schemas.microsoft.com/office/drawing/2014/main" id="{54CA0B71-CFF8-E1CB-EDB0-5E3E9BCE68DD}"/>
                </a:ext>
              </a:extLst>
            </p:cNvPr>
            <p:cNvSpPr txBox="1"/>
            <p:nvPr/>
          </p:nvSpPr>
          <p:spPr>
            <a:xfrm>
              <a:off x="2032534" y="5529184"/>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瞬态尖峰电流</a:t>
              </a:r>
            </a:p>
          </p:txBody>
        </p:sp>
      </p:grpSp>
      <p:sp>
        <p:nvSpPr>
          <p:cNvPr id="27" name="Rectangle 26">
            <a:extLst>
              <a:ext uri="{FF2B5EF4-FFF2-40B4-BE49-F238E27FC236}">
                <a16:creationId xmlns:a16="http://schemas.microsoft.com/office/drawing/2014/main" id="{19B10D83-9A06-E76B-9CF7-23E6CF000070}"/>
              </a:ext>
            </a:extLst>
          </p:cNvPr>
          <p:cNvSpPr/>
          <p:nvPr/>
        </p:nvSpPr>
        <p:spPr>
          <a:xfrm>
            <a:off x="4419515" y="672724"/>
            <a:ext cx="98697" cy="4116697"/>
          </a:xfrm>
          <a:prstGeom prst="rect">
            <a:avLst/>
          </a:prstGeom>
          <a:solidFill>
            <a:srgbClr val="FF00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7">
            <a:extLst>
              <a:ext uri="{FF2B5EF4-FFF2-40B4-BE49-F238E27FC236}">
                <a16:creationId xmlns:a16="http://schemas.microsoft.com/office/drawing/2014/main" id="{9C7D8AAC-9652-7FEA-3E1F-A4A3D3DFDCA2}"/>
              </a:ext>
            </a:extLst>
          </p:cNvPr>
          <p:cNvSpPr/>
          <p:nvPr/>
        </p:nvSpPr>
        <p:spPr>
          <a:xfrm>
            <a:off x="5396203" y="672724"/>
            <a:ext cx="232840" cy="4040974"/>
          </a:xfrm>
          <a:prstGeom prst="rect">
            <a:avLst/>
          </a:prstGeom>
          <a:solidFill>
            <a:srgbClr val="00AA48">
              <a:alpha val="1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E7C2B119-D901-FAF9-9454-07121CF7F247}"/>
              </a:ext>
            </a:extLst>
          </p:cNvPr>
          <p:cNvSpPr/>
          <p:nvPr/>
        </p:nvSpPr>
        <p:spPr>
          <a:xfrm>
            <a:off x="6451979" y="634864"/>
            <a:ext cx="98697" cy="4116697"/>
          </a:xfrm>
          <a:prstGeom prst="rect">
            <a:avLst/>
          </a:prstGeom>
          <a:solidFill>
            <a:srgbClr val="FF00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30">
            <a:extLst>
              <a:ext uri="{FF2B5EF4-FFF2-40B4-BE49-F238E27FC236}">
                <a16:creationId xmlns:a16="http://schemas.microsoft.com/office/drawing/2014/main" id="{B2101601-C7F9-4BBF-1AC2-D0D1A6A41289}"/>
              </a:ext>
            </a:extLst>
          </p:cNvPr>
          <p:cNvSpPr/>
          <p:nvPr/>
        </p:nvSpPr>
        <p:spPr>
          <a:xfrm>
            <a:off x="7457172" y="673082"/>
            <a:ext cx="232840" cy="4040974"/>
          </a:xfrm>
          <a:prstGeom prst="rect">
            <a:avLst/>
          </a:prstGeom>
          <a:solidFill>
            <a:srgbClr val="00AA48">
              <a:alpha val="1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83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E70B8-725A-7799-3656-8DED73753A56}"/>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B730939-59AD-FD5D-62B7-796013A5E8F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其他</a:t>
            </a:r>
            <a:r>
              <a:rPr lang="en-US" altLang="zh-CN" dirty="0"/>
              <a:t>TTL</a:t>
            </a:r>
            <a:r>
              <a:rPr lang="zh-CN" altLang="en-US" dirty="0"/>
              <a:t>电路</a:t>
            </a:r>
            <a:r>
              <a:rPr lang="en-US" altLang="zh-CN" dirty="0"/>
              <a:t>——</a:t>
            </a:r>
            <a:r>
              <a:rPr lang="zh-CN" altLang="en-US" dirty="0"/>
              <a:t>与非门</a:t>
            </a:r>
          </a:p>
        </p:txBody>
      </p:sp>
      <p:grpSp>
        <p:nvGrpSpPr>
          <p:cNvPr id="2" name="Group 21">
            <a:extLst>
              <a:ext uri="{FF2B5EF4-FFF2-40B4-BE49-F238E27FC236}">
                <a16:creationId xmlns:a16="http://schemas.microsoft.com/office/drawing/2014/main" id="{5BD5C0F9-B75F-C48E-B675-C795EA6ECB6B}"/>
              </a:ext>
            </a:extLst>
          </p:cNvPr>
          <p:cNvGrpSpPr>
            <a:grpSpLocks/>
          </p:cNvGrpSpPr>
          <p:nvPr/>
        </p:nvGrpSpPr>
        <p:grpSpPr bwMode="auto">
          <a:xfrm>
            <a:off x="750289" y="882595"/>
            <a:ext cx="5607479" cy="5550478"/>
            <a:chOff x="295" y="1634"/>
            <a:chExt cx="2903" cy="2777"/>
          </a:xfrm>
        </p:grpSpPr>
        <p:grpSp>
          <p:nvGrpSpPr>
            <p:cNvPr id="3" name="Group 10">
              <a:extLst>
                <a:ext uri="{FF2B5EF4-FFF2-40B4-BE49-F238E27FC236}">
                  <a16:creationId xmlns:a16="http://schemas.microsoft.com/office/drawing/2014/main" id="{7DC2EDD4-6EA4-2F68-E846-66229AF4C46A}"/>
                </a:ext>
              </a:extLst>
            </p:cNvPr>
            <p:cNvGrpSpPr>
              <a:grpSpLocks/>
            </p:cNvGrpSpPr>
            <p:nvPr/>
          </p:nvGrpSpPr>
          <p:grpSpPr bwMode="auto">
            <a:xfrm>
              <a:off x="295" y="1634"/>
              <a:ext cx="2903" cy="2777"/>
              <a:chOff x="2699" y="1071"/>
              <a:chExt cx="2903" cy="2777"/>
            </a:xfrm>
          </p:grpSpPr>
          <p:pic>
            <p:nvPicPr>
              <p:cNvPr id="11" name="Picture 7">
                <a:extLst>
                  <a:ext uri="{FF2B5EF4-FFF2-40B4-BE49-F238E27FC236}">
                    <a16:creationId xmlns:a16="http://schemas.microsoft.com/office/drawing/2014/main" id="{62C68F1E-BE51-34DA-0067-7DE2C67A3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387"/>
              <a:stretch>
                <a:fillRect/>
              </a:stretch>
            </p:blipFill>
            <p:spPr bwMode="auto">
              <a:xfrm>
                <a:off x="2699" y="1071"/>
                <a:ext cx="2903" cy="233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9">
                <a:extLst>
                  <a:ext uri="{FF2B5EF4-FFF2-40B4-BE49-F238E27FC236}">
                    <a16:creationId xmlns:a16="http://schemas.microsoft.com/office/drawing/2014/main" id="{8812C17D-8BB1-FA6A-A1EE-694584428246}"/>
                  </a:ext>
                </a:extLst>
              </p:cNvPr>
              <p:cNvSpPr>
                <a:spLocks noChangeArrowheads="1"/>
              </p:cNvSpPr>
              <p:nvPr/>
            </p:nvSpPr>
            <p:spPr bwMode="auto">
              <a:xfrm>
                <a:off x="3310" y="3521"/>
                <a:ext cx="17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dirty="0"/>
                  <a:t>TTL</a:t>
                </a:r>
                <a:r>
                  <a:rPr lang="zh-CN" altLang="en-US" dirty="0"/>
                  <a:t>与非门电路</a:t>
                </a:r>
              </a:p>
            </p:txBody>
          </p:sp>
        </p:grpSp>
        <p:sp>
          <p:nvSpPr>
            <p:cNvPr id="5" name="Line 15">
              <a:extLst>
                <a:ext uri="{FF2B5EF4-FFF2-40B4-BE49-F238E27FC236}">
                  <a16:creationId xmlns:a16="http://schemas.microsoft.com/office/drawing/2014/main" id="{9EE65B0A-D1A0-BF13-9048-F13A4BE2369C}"/>
                </a:ext>
              </a:extLst>
            </p:cNvPr>
            <p:cNvSpPr>
              <a:spLocks noChangeShapeType="1"/>
            </p:cNvSpPr>
            <p:nvPr/>
          </p:nvSpPr>
          <p:spPr bwMode="auto">
            <a:xfrm>
              <a:off x="1610" y="1661"/>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Line 16">
              <a:extLst>
                <a:ext uri="{FF2B5EF4-FFF2-40B4-BE49-F238E27FC236}">
                  <a16:creationId xmlns:a16="http://schemas.microsoft.com/office/drawing/2014/main" id="{D933DC97-1CC1-3816-43CE-89A058CA6569}"/>
                </a:ext>
              </a:extLst>
            </p:cNvPr>
            <p:cNvSpPr>
              <a:spLocks noChangeShapeType="1"/>
            </p:cNvSpPr>
            <p:nvPr/>
          </p:nvSpPr>
          <p:spPr bwMode="auto">
            <a:xfrm>
              <a:off x="2200" y="1752"/>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Line 17">
              <a:extLst>
                <a:ext uri="{FF2B5EF4-FFF2-40B4-BE49-F238E27FC236}">
                  <a16:creationId xmlns:a16="http://schemas.microsoft.com/office/drawing/2014/main" id="{B34BF407-7EC9-6CE2-52C9-AA811D6B3C65}"/>
                </a:ext>
              </a:extLst>
            </p:cNvPr>
            <p:cNvSpPr>
              <a:spLocks noChangeShapeType="1"/>
            </p:cNvSpPr>
            <p:nvPr/>
          </p:nvSpPr>
          <p:spPr bwMode="auto">
            <a:xfrm>
              <a:off x="3016" y="1706"/>
              <a:ext cx="0" cy="2132"/>
            </a:xfrm>
            <a:prstGeom prst="line">
              <a:avLst/>
            </a:prstGeom>
            <a:noFill/>
            <a:ln w="28575">
              <a:solidFill>
                <a:srgbClr val="FF0000"/>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18">
              <a:extLst>
                <a:ext uri="{FF2B5EF4-FFF2-40B4-BE49-F238E27FC236}">
                  <a16:creationId xmlns:a16="http://schemas.microsoft.com/office/drawing/2014/main" id="{15618227-BF46-BB9B-CB0C-E2889CA9A8F9}"/>
                </a:ext>
              </a:extLst>
            </p:cNvPr>
            <p:cNvSpPr txBox="1">
              <a:spLocks noChangeArrowheads="1"/>
            </p:cNvSpPr>
            <p:nvPr/>
          </p:nvSpPr>
          <p:spPr bwMode="auto">
            <a:xfrm>
              <a:off x="521" y="2523"/>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zh-CN" altLang="en-US" sz="2400">
                  <a:solidFill>
                    <a:srgbClr val="080808"/>
                  </a:solidFill>
                </a:rPr>
                <a:t>输入级</a:t>
              </a:r>
            </a:p>
          </p:txBody>
        </p:sp>
        <p:sp>
          <p:nvSpPr>
            <p:cNvPr id="9" name="Text Box 19">
              <a:extLst>
                <a:ext uri="{FF2B5EF4-FFF2-40B4-BE49-F238E27FC236}">
                  <a16:creationId xmlns:a16="http://schemas.microsoft.com/office/drawing/2014/main" id="{6C5A0661-CD0D-039C-4E11-A8D83CA74766}"/>
                </a:ext>
              </a:extLst>
            </p:cNvPr>
            <p:cNvSpPr txBox="1">
              <a:spLocks noChangeArrowheads="1"/>
            </p:cNvSpPr>
            <p:nvPr/>
          </p:nvSpPr>
          <p:spPr bwMode="auto">
            <a:xfrm>
              <a:off x="1519" y="2478"/>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zh-CN" altLang="en-US" sz="2400">
                  <a:solidFill>
                    <a:srgbClr val="080808"/>
                  </a:solidFill>
                </a:rPr>
                <a:t>倒相级</a:t>
              </a:r>
            </a:p>
          </p:txBody>
        </p:sp>
        <p:sp>
          <p:nvSpPr>
            <p:cNvPr id="10" name="Text Box 20">
              <a:extLst>
                <a:ext uri="{FF2B5EF4-FFF2-40B4-BE49-F238E27FC236}">
                  <a16:creationId xmlns:a16="http://schemas.microsoft.com/office/drawing/2014/main" id="{86C7E337-CE06-DFA0-79C2-93C68CF5758B}"/>
                </a:ext>
              </a:extLst>
            </p:cNvPr>
            <p:cNvSpPr txBox="1">
              <a:spLocks noChangeArrowheads="1"/>
            </p:cNvSpPr>
            <p:nvPr/>
          </p:nvSpPr>
          <p:spPr bwMode="auto">
            <a:xfrm>
              <a:off x="2290" y="3430"/>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zh-CN" altLang="en-US" sz="2400">
                  <a:solidFill>
                    <a:srgbClr val="080808"/>
                  </a:solidFill>
                </a:rPr>
                <a:t>输出级</a:t>
              </a:r>
            </a:p>
          </p:txBody>
        </p:sp>
      </p:grpSp>
      <p:graphicFrame>
        <p:nvGraphicFramePr>
          <p:cNvPr id="16" name="Object 4">
            <a:extLst>
              <a:ext uri="{FF2B5EF4-FFF2-40B4-BE49-F238E27FC236}">
                <a16:creationId xmlns:a16="http://schemas.microsoft.com/office/drawing/2014/main" id="{591F6860-1770-0507-1D69-51549F249A62}"/>
              </a:ext>
            </a:extLst>
          </p:cNvPr>
          <p:cNvGraphicFramePr>
            <a:graphicFrameLocks noChangeAspect="1"/>
          </p:cNvGraphicFramePr>
          <p:nvPr>
            <p:extLst>
              <p:ext uri="{D42A27DB-BD31-4B8C-83A1-F6EECF244321}">
                <p14:modId xmlns:p14="http://schemas.microsoft.com/office/powerpoint/2010/main" val="3339556624"/>
              </p:ext>
            </p:extLst>
          </p:nvPr>
        </p:nvGraphicFramePr>
        <p:xfrm>
          <a:off x="7319711" y="882595"/>
          <a:ext cx="3889375" cy="2865438"/>
        </p:xfrm>
        <a:graphic>
          <a:graphicData uri="http://schemas.openxmlformats.org/presentationml/2006/ole">
            <mc:AlternateContent xmlns:mc="http://schemas.openxmlformats.org/markup-compatibility/2006">
              <mc:Choice xmlns:v="urn:schemas-microsoft-com:vml" Requires="v">
                <p:oleObj spid="_x0000_s31748" name="公式" r:id="rId5" imgW="1778000" imgH="1397000" progId="Equation.3">
                  <p:embed/>
                </p:oleObj>
              </mc:Choice>
              <mc:Fallback>
                <p:oleObj name="公式" r:id="rId5" imgW="1778000" imgH="1397000" progId="Equation.3">
                  <p:embed/>
                  <p:pic>
                    <p:nvPicPr>
                      <p:cNvPr id="16" name="Object 4">
                        <a:extLst>
                          <a:ext uri="{FF2B5EF4-FFF2-40B4-BE49-F238E27FC236}">
                            <a16:creationId xmlns:a16="http://schemas.microsoft.com/office/drawing/2014/main" id="{591F6860-1770-0507-1D69-51549F249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711" y="882595"/>
                        <a:ext cx="3889375" cy="286543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6">
            <a:extLst>
              <a:ext uri="{FF2B5EF4-FFF2-40B4-BE49-F238E27FC236}">
                <a16:creationId xmlns:a16="http://schemas.microsoft.com/office/drawing/2014/main" id="{A8A2D634-8B53-0B02-66F2-0EE12F8B7143}"/>
              </a:ext>
            </a:extLst>
          </p:cNvPr>
          <p:cNvSpPr txBox="1">
            <a:spLocks noChangeArrowheads="1"/>
          </p:cNvSpPr>
          <p:nvPr/>
        </p:nvSpPr>
        <p:spPr bwMode="auto">
          <a:xfrm>
            <a:off x="7166008" y="4050692"/>
            <a:ext cx="1008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故：</a:t>
            </a:r>
          </a:p>
        </p:txBody>
      </p:sp>
      <p:graphicFrame>
        <p:nvGraphicFramePr>
          <p:cNvPr id="18" name="Object 17">
            <a:extLst>
              <a:ext uri="{FF2B5EF4-FFF2-40B4-BE49-F238E27FC236}">
                <a16:creationId xmlns:a16="http://schemas.microsoft.com/office/drawing/2014/main" id="{98A09E2A-6ADF-9C86-37A7-4CF37E55B430}"/>
              </a:ext>
            </a:extLst>
          </p:cNvPr>
          <p:cNvGraphicFramePr>
            <a:graphicFrameLocks noChangeAspect="1"/>
          </p:cNvGraphicFramePr>
          <p:nvPr>
            <p:extLst>
              <p:ext uri="{D42A27DB-BD31-4B8C-83A1-F6EECF244321}">
                <p14:modId xmlns:p14="http://schemas.microsoft.com/office/powerpoint/2010/main" val="2193208026"/>
              </p:ext>
            </p:extLst>
          </p:nvPr>
        </p:nvGraphicFramePr>
        <p:xfrm>
          <a:off x="8453170" y="5047952"/>
          <a:ext cx="1584325" cy="506413"/>
        </p:xfrm>
        <a:graphic>
          <a:graphicData uri="http://schemas.openxmlformats.org/presentationml/2006/ole">
            <mc:AlternateContent xmlns:mc="http://schemas.openxmlformats.org/markup-compatibility/2006">
              <mc:Choice xmlns:v="urn:schemas-microsoft-com:vml" Requires="v">
                <p:oleObj spid="_x0000_s31749" name="公式" r:id="rId7" imgW="634725" imgH="203112" progId="Equation.3">
                  <p:embed/>
                </p:oleObj>
              </mc:Choice>
              <mc:Fallback>
                <p:oleObj name="公式" r:id="rId7" imgW="634725" imgH="203112" progId="Equation.3">
                  <p:embed/>
                  <p:pic>
                    <p:nvPicPr>
                      <p:cNvPr id="18" name="Object 17">
                        <a:extLst>
                          <a:ext uri="{FF2B5EF4-FFF2-40B4-BE49-F238E27FC236}">
                            <a16:creationId xmlns:a16="http://schemas.microsoft.com/office/drawing/2014/main" id="{98A09E2A-6ADF-9C86-37A7-4CF37E55B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3170" y="5047952"/>
                        <a:ext cx="1584325" cy="50641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6997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ppt_x</p:attrName>
                                        </p:attrNameLst>
                                      </p:cBhvr>
                                      <p:tavLst>
                                        <p:tav tm="0">
                                          <p:val>
                                            <p:strVal val="#ppt_x-.2"/>
                                          </p:val>
                                        </p:tav>
                                        <p:tav tm="100000">
                                          <p:val>
                                            <p:strVal val="#ppt_x"/>
                                          </p:val>
                                        </p:tav>
                                      </p:tavLst>
                                    </p:anim>
                                    <p:anim calcmode="lin" valueType="num">
                                      <p:cBhvr>
                                        <p:cTn id="1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strVal val="2/3*#ppt_w"/>
                                          </p:val>
                                        </p:tav>
                                        <p:tav tm="100000">
                                          <p:val>
                                            <p:strVal val="#ppt_w"/>
                                          </p:val>
                                        </p:tav>
                                      </p:tavLst>
                                    </p:anim>
                                    <p:anim calcmode="lin" valueType="num">
                                      <p:cBhvr>
                                        <p:cTn id="20" dur="1000" fill="hold"/>
                                        <p:tgtEl>
                                          <p:spTgt spid="17"/>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82BE5-45BB-288A-3A31-03B31673D72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EEF344E-48D8-C114-7D46-460802B2E3E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其他</a:t>
            </a:r>
            <a:r>
              <a:rPr lang="en-US" altLang="zh-CN" dirty="0"/>
              <a:t>TTL</a:t>
            </a:r>
            <a:r>
              <a:rPr lang="zh-CN" altLang="en-US" dirty="0"/>
              <a:t>电路</a:t>
            </a:r>
          </a:p>
        </p:txBody>
      </p:sp>
      <p:sp>
        <p:nvSpPr>
          <p:cNvPr id="25" name="Text Box 4">
            <a:extLst>
              <a:ext uri="{FF2B5EF4-FFF2-40B4-BE49-F238E27FC236}">
                <a16:creationId xmlns:a16="http://schemas.microsoft.com/office/drawing/2014/main" id="{5301A17E-EEFF-407A-4AFE-17949DAC7577}"/>
              </a:ext>
            </a:extLst>
          </p:cNvPr>
          <p:cNvSpPr txBox="1">
            <a:spLocks noChangeArrowheads="1"/>
          </p:cNvSpPr>
          <p:nvPr/>
        </p:nvSpPr>
        <p:spPr bwMode="auto">
          <a:xfrm>
            <a:off x="211661" y="441698"/>
            <a:ext cx="11406598"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例</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如图所示电路，已知</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TTL</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与非门的参数为</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OH</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0.5mA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OL</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8mA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IL</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0.4mA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IH</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40μA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，问可以驱动多少个同类逻辑门？</a:t>
            </a:r>
          </a:p>
        </p:txBody>
      </p:sp>
      <p:sp>
        <p:nvSpPr>
          <p:cNvPr id="27" name="Text Box 6">
            <a:extLst>
              <a:ext uri="{FF2B5EF4-FFF2-40B4-BE49-F238E27FC236}">
                <a16:creationId xmlns:a16="http://schemas.microsoft.com/office/drawing/2014/main" id="{E0317F37-14DC-92B1-ED98-93DF59AB6562}"/>
              </a:ext>
            </a:extLst>
          </p:cNvPr>
          <p:cNvSpPr txBox="1">
            <a:spLocks noChangeArrowheads="1"/>
          </p:cNvSpPr>
          <p:nvPr/>
        </p:nvSpPr>
        <p:spPr bwMode="auto">
          <a:xfrm>
            <a:off x="211661" y="1737098"/>
            <a:ext cx="87278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解：设输出为高电平时，可以带</a:t>
            </a:r>
            <a:r>
              <a:rPr kumimoji="1"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N</a:t>
            </a:r>
            <a:r>
              <a:rPr kumimoji="1"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1</a:t>
            </a: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个同类逻辑门，则</a:t>
            </a:r>
          </a:p>
        </p:txBody>
      </p:sp>
      <p:sp>
        <p:nvSpPr>
          <p:cNvPr id="28" name="Text Box 7">
            <a:extLst>
              <a:ext uri="{FF2B5EF4-FFF2-40B4-BE49-F238E27FC236}">
                <a16:creationId xmlns:a16="http://schemas.microsoft.com/office/drawing/2014/main" id="{C2BCBC80-C3AD-912F-54F8-EA7ABC3DEBB0}"/>
              </a:ext>
            </a:extLst>
          </p:cNvPr>
          <p:cNvSpPr txBox="1">
            <a:spLocks noChangeArrowheads="1"/>
          </p:cNvSpPr>
          <p:nvPr/>
        </p:nvSpPr>
        <p:spPr bwMode="auto">
          <a:xfrm>
            <a:off x="782564" y="2205548"/>
            <a:ext cx="456433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fontAlgn="base">
              <a:spcBef>
                <a:spcPct val="50000"/>
              </a:spcBef>
              <a:spcAft>
                <a:spcPct val="0"/>
              </a:spcAft>
            </a:pPr>
            <a:r>
              <a:rPr kumimoji="1" lang="en-US" altLang="zh-CN" dirty="0">
                <a:ea typeface="宋体" panose="02010600030101010101" pitchFamily="2" charset="-122"/>
              </a:rPr>
              <a:t>  </a:t>
            </a:r>
            <a:r>
              <a:rPr kumimoji="1" lang="en-US" altLang="zh-CN" i="1" dirty="0">
                <a:ea typeface="宋体" panose="02010600030101010101" pitchFamily="2" charset="-122"/>
              </a:rPr>
              <a:t>N</a:t>
            </a:r>
            <a:r>
              <a:rPr kumimoji="1" lang="en-US" altLang="zh-CN" baseline="-25000" dirty="0">
                <a:ea typeface="宋体" panose="02010600030101010101" pitchFamily="2" charset="-122"/>
              </a:rPr>
              <a:t>1</a:t>
            </a:r>
            <a:r>
              <a:rPr kumimoji="1" lang="en-US" altLang="zh-CN" i="1" dirty="0">
                <a:ea typeface="宋体" panose="02010600030101010101" pitchFamily="2" charset="-122"/>
              </a:rPr>
              <a:t>I</a:t>
            </a:r>
            <a:r>
              <a:rPr kumimoji="1" lang="en-US" altLang="zh-CN" baseline="-25000" dirty="0">
                <a:ea typeface="宋体" panose="02010600030101010101" pitchFamily="2" charset="-122"/>
              </a:rPr>
              <a:t>IH</a:t>
            </a:r>
            <a:r>
              <a:rPr kumimoji="1" lang="en-US" altLang="zh-CN" dirty="0">
                <a:ea typeface="宋体" panose="02010600030101010101" pitchFamily="2" charset="-122"/>
              </a:rPr>
              <a:t>≤</a:t>
            </a:r>
            <a:r>
              <a:rPr kumimoji="1" lang="en-US" altLang="zh-CN" i="1" dirty="0">
                <a:ea typeface="宋体" panose="02010600030101010101" pitchFamily="2" charset="-122"/>
              </a:rPr>
              <a:t>I</a:t>
            </a:r>
            <a:r>
              <a:rPr kumimoji="1" lang="en-US" altLang="zh-CN" baseline="-25000" dirty="0">
                <a:ea typeface="宋体" panose="02010600030101010101" pitchFamily="2" charset="-122"/>
              </a:rPr>
              <a:t>OH</a:t>
            </a:r>
            <a:endParaRPr kumimoji="1" lang="en-US" altLang="zh-CN" dirty="0">
              <a:ea typeface="宋体" panose="02010600030101010101" pitchFamily="2" charset="-122"/>
            </a:endParaRPr>
          </a:p>
        </p:txBody>
      </p:sp>
      <p:graphicFrame>
        <p:nvGraphicFramePr>
          <p:cNvPr id="29" name="Object 8">
            <a:extLst>
              <a:ext uri="{FF2B5EF4-FFF2-40B4-BE49-F238E27FC236}">
                <a16:creationId xmlns:a16="http://schemas.microsoft.com/office/drawing/2014/main" id="{6C33701D-49A4-AAA1-C9F8-6B4DC94EF0D0}"/>
              </a:ext>
            </a:extLst>
          </p:cNvPr>
          <p:cNvGraphicFramePr>
            <a:graphicFrameLocks noChangeAspect="1"/>
          </p:cNvGraphicFramePr>
          <p:nvPr>
            <p:extLst>
              <p:ext uri="{D42A27DB-BD31-4B8C-83A1-F6EECF244321}">
                <p14:modId xmlns:p14="http://schemas.microsoft.com/office/powerpoint/2010/main" val="3511588716"/>
              </p:ext>
            </p:extLst>
          </p:nvPr>
        </p:nvGraphicFramePr>
        <p:xfrm>
          <a:off x="1081171" y="2895973"/>
          <a:ext cx="5536197" cy="1005795"/>
        </p:xfrm>
        <a:graphic>
          <a:graphicData uri="http://schemas.openxmlformats.org/presentationml/2006/ole">
            <mc:AlternateContent xmlns:mc="http://schemas.openxmlformats.org/markup-compatibility/2006">
              <mc:Choice xmlns:v="urn:schemas-microsoft-com:vml" Requires="v">
                <p:oleObj spid="_x0000_s32772" name="Equation" r:id="rId4" imgW="1892160" imgH="457200" progId="Equation.DSMT4">
                  <p:embed/>
                </p:oleObj>
              </mc:Choice>
              <mc:Fallback>
                <p:oleObj name="Equation" r:id="rId4" imgW="1892160" imgH="457200" progId="Equation.DSMT4">
                  <p:embed/>
                  <p:pic>
                    <p:nvPicPr>
                      <p:cNvPr id="29" name="Object 8">
                        <a:extLst>
                          <a:ext uri="{FF2B5EF4-FFF2-40B4-BE49-F238E27FC236}">
                            <a16:creationId xmlns:a16="http://schemas.microsoft.com/office/drawing/2014/main" id="{6C33701D-49A4-AAA1-C9F8-6B4DC94EF0D0}"/>
                          </a:ext>
                        </a:extLst>
                      </p:cNvPr>
                      <p:cNvPicPr>
                        <a:picLocks noChangeAspect="1" noChangeArrowheads="1"/>
                      </p:cNvPicPr>
                      <p:nvPr/>
                    </p:nvPicPr>
                    <p:blipFill>
                      <a:blip r:embed="rId5"/>
                      <a:srcRect/>
                      <a:stretch>
                        <a:fillRect/>
                      </a:stretch>
                    </p:blipFill>
                    <p:spPr bwMode="auto">
                      <a:xfrm>
                        <a:off x="1081171" y="2895973"/>
                        <a:ext cx="5536197" cy="1005795"/>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30" name="Text Box 9">
            <a:extLst>
              <a:ext uri="{FF2B5EF4-FFF2-40B4-BE49-F238E27FC236}">
                <a16:creationId xmlns:a16="http://schemas.microsoft.com/office/drawing/2014/main" id="{AF0D8574-184A-5DBF-F1F6-29783A538E6E}"/>
              </a:ext>
            </a:extLst>
          </p:cNvPr>
          <p:cNvSpPr txBox="1">
            <a:spLocks noChangeArrowheads="1"/>
          </p:cNvSpPr>
          <p:nvPr/>
        </p:nvSpPr>
        <p:spPr bwMode="auto">
          <a:xfrm>
            <a:off x="861407" y="4278686"/>
            <a:ext cx="742830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设输出为低电平时，可以带</a:t>
            </a:r>
            <a:r>
              <a:rPr kumimoji="1"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N</a:t>
            </a:r>
            <a:r>
              <a:rPr kumimoji="1"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2</a:t>
            </a: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个逻辑门，则</a:t>
            </a:r>
          </a:p>
        </p:txBody>
      </p:sp>
      <p:sp>
        <p:nvSpPr>
          <p:cNvPr id="31" name="Text Box 10">
            <a:extLst>
              <a:ext uri="{FF2B5EF4-FFF2-40B4-BE49-F238E27FC236}">
                <a16:creationId xmlns:a16="http://schemas.microsoft.com/office/drawing/2014/main" id="{3F84BBB9-94A5-F31D-71E1-90F9B049C748}"/>
              </a:ext>
            </a:extLst>
          </p:cNvPr>
          <p:cNvSpPr txBox="1">
            <a:spLocks noChangeArrowheads="1"/>
          </p:cNvSpPr>
          <p:nvPr/>
        </p:nvSpPr>
        <p:spPr bwMode="auto">
          <a:xfrm>
            <a:off x="861407" y="4818436"/>
            <a:ext cx="263716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fontAlgn="base">
              <a:spcBef>
                <a:spcPct val="50000"/>
              </a:spcBef>
              <a:spcAft>
                <a:spcPct val="0"/>
              </a:spcAft>
            </a:pPr>
            <a:r>
              <a:rPr kumimoji="1" lang="en-US" altLang="zh-CN" i="1" dirty="0">
                <a:ea typeface="宋体" panose="02010600030101010101" pitchFamily="2" charset="-122"/>
              </a:rPr>
              <a:t>N</a:t>
            </a:r>
            <a:r>
              <a:rPr kumimoji="1" lang="en-US" altLang="zh-CN" baseline="-25000" dirty="0">
                <a:ea typeface="宋体" panose="02010600030101010101" pitchFamily="2" charset="-122"/>
              </a:rPr>
              <a:t>2</a:t>
            </a:r>
            <a:r>
              <a:rPr kumimoji="1" lang="en-US" altLang="zh-CN" i="1" dirty="0">
                <a:ea typeface="宋体" panose="02010600030101010101" pitchFamily="2" charset="-122"/>
              </a:rPr>
              <a:t>I</a:t>
            </a:r>
            <a:r>
              <a:rPr kumimoji="1" lang="en-US" altLang="zh-CN" baseline="-25000" dirty="0">
                <a:ea typeface="宋体" panose="02010600030101010101" pitchFamily="2" charset="-122"/>
              </a:rPr>
              <a:t>IL</a:t>
            </a:r>
            <a:r>
              <a:rPr kumimoji="1" lang="en-US" altLang="zh-CN" dirty="0">
                <a:ea typeface="宋体" panose="02010600030101010101" pitchFamily="2" charset="-122"/>
              </a:rPr>
              <a:t>≤</a:t>
            </a:r>
            <a:r>
              <a:rPr kumimoji="1" lang="en-US" altLang="zh-CN" i="1" dirty="0">
                <a:ea typeface="宋体" panose="02010600030101010101" pitchFamily="2" charset="-122"/>
              </a:rPr>
              <a:t>I</a:t>
            </a:r>
            <a:r>
              <a:rPr kumimoji="1" lang="en-US" altLang="zh-CN" baseline="-25000" dirty="0">
                <a:ea typeface="宋体" panose="02010600030101010101" pitchFamily="2" charset="-122"/>
              </a:rPr>
              <a:t>OL</a:t>
            </a:r>
            <a:endParaRPr kumimoji="1" lang="en-US" altLang="zh-CN" dirty="0">
              <a:ea typeface="宋体" panose="02010600030101010101" pitchFamily="2" charset="-122"/>
            </a:endParaRPr>
          </a:p>
        </p:txBody>
      </p:sp>
      <p:graphicFrame>
        <p:nvGraphicFramePr>
          <p:cNvPr id="32" name="Object 11">
            <a:extLst>
              <a:ext uri="{FF2B5EF4-FFF2-40B4-BE49-F238E27FC236}">
                <a16:creationId xmlns:a16="http://schemas.microsoft.com/office/drawing/2014/main" id="{A71847DC-F801-E028-80D7-5E49407DCF19}"/>
              </a:ext>
            </a:extLst>
          </p:cNvPr>
          <p:cNvGraphicFramePr>
            <a:graphicFrameLocks noChangeAspect="1"/>
          </p:cNvGraphicFramePr>
          <p:nvPr>
            <p:extLst>
              <p:ext uri="{D42A27DB-BD31-4B8C-83A1-F6EECF244321}">
                <p14:modId xmlns:p14="http://schemas.microsoft.com/office/powerpoint/2010/main" val="4116817885"/>
              </p:ext>
            </p:extLst>
          </p:nvPr>
        </p:nvGraphicFramePr>
        <p:xfrm>
          <a:off x="1079940" y="5575950"/>
          <a:ext cx="4887637" cy="1084263"/>
        </p:xfrm>
        <a:graphic>
          <a:graphicData uri="http://schemas.openxmlformats.org/presentationml/2006/ole">
            <mc:AlternateContent xmlns:mc="http://schemas.openxmlformats.org/markup-compatibility/2006">
              <mc:Choice xmlns:v="urn:schemas-microsoft-com:vml" Requires="v">
                <p:oleObj spid="_x0000_s32773" name="Equation" r:id="rId6" imgW="1675673" imgH="495085" progId="Equation.3">
                  <p:embed/>
                </p:oleObj>
              </mc:Choice>
              <mc:Fallback>
                <p:oleObj name="Equation" r:id="rId6" imgW="1675673" imgH="495085" progId="Equation.3">
                  <p:embed/>
                  <p:pic>
                    <p:nvPicPr>
                      <p:cNvPr id="32" name="Object 11">
                        <a:extLst>
                          <a:ext uri="{FF2B5EF4-FFF2-40B4-BE49-F238E27FC236}">
                            <a16:creationId xmlns:a16="http://schemas.microsoft.com/office/drawing/2014/main" id="{A71847DC-F801-E028-80D7-5E49407DCF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940" y="5575950"/>
                        <a:ext cx="4887637" cy="1084263"/>
                      </a:xfrm>
                      <a:prstGeom prst="rect">
                        <a:avLst/>
                      </a:prstGeom>
                      <a:solidFill>
                        <a:srgbClr val="FFFFFF"/>
                      </a:solidFill>
                      <a:ln w="57150" cmpd="thickThin">
                        <a:solidFill>
                          <a:srgbClr val="FF0000"/>
                        </a:solidFill>
                        <a:miter lim="800000"/>
                        <a:headEnd/>
                        <a:tailEnd/>
                      </a:ln>
                      <a:effectLst/>
                    </p:spPr>
                  </p:pic>
                </p:oleObj>
              </mc:Fallback>
            </mc:AlternateContent>
          </a:graphicData>
        </a:graphic>
      </p:graphicFrame>
      <p:sp>
        <p:nvSpPr>
          <p:cNvPr id="33" name="Text Box 12">
            <a:extLst>
              <a:ext uri="{FF2B5EF4-FFF2-40B4-BE49-F238E27FC236}">
                <a16:creationId xmlns:a16="http://schemas.microsoft.com/office/drawing/2014/main" id="{40D3E08F-8365-99DD-061B-9ACC23C847B9}"/>
              </a:ext>
            </a:extLst>
          </p:cNvPr>
          <p:cNvSpPr txBox="1">
            <a:spLocks noChangeArrowheads="1"/>
          </p:cNvSpPr>
          <p:nvPr/>
        </p:nvSpPr>
        <p:spPr bwMode="auto">
          <a:xfrm>
            <a:off x="6524897" y="6002975"/>
            <a:ext cx="294145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故取</a:t>
            </a:r>
            <a:r>
              <a:rPr kumimoji="1"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N</a:t>
            </a: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r>
              <a:rPr kumimoji="1"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12</a:t>
            </a:r>
          </a:p>
        </p:txBody>
      </p:sp>
      <p:pic>
        <p:nvPicPr>
          <p:cNvPr id="35" name="Picture 34">
            <a:extLst>
              <a:ext uri="{FF2B5EF4-FFF2-40B4-BE49-F238E27FC236}">
                <a16:creationId xmlns:a16="http://schemas.microsoft.com/office/drawing/2014/main" id="{80BE7AFD-5EC7-9576-9253-1038F8585707}"/>
              </a:ext>
            </a:extLst>
          </p:cNvPr>
          <p:cNvPicPr>
            <a:picLocks noChangeAspect="1"/>
          </p:cNvPicPr>
          <p:nvPr/>
        </p:nvPicPr>
        <p:blipFill>
          <a:blip r:embed="rId8"/>
          <a:stretch>
            <a:fillRect/>
          </a:stretch>
        </p:blipFill>
        <p:spPr>
          <a:xfrm>
            <a:off x="7474003" y="2514318"/>
            <a:ext cx="4628994" cy="3225523"/>
          </a:xfrm>
          <a:prstGeom prst="rect">
            <a:avLst/>
          </a:prstGeom>
        </p:spPr>
      </p:pic>
    </p:spTree>
    <p:extLst>
      <p:ext uri="{BB962C8B-B14F-4D97-AF65-F5344CB8AC3E}">
        <p14:creationId xmlns:p14="http://schemas.microsoft.com/office/powerpoint/2010/main" val="18496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amond(in)">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ox(i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ox(i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ppt_x</p:attrName>
                                        </p:attrNameLst>
                                      </p:cBhvr>
                                      <p:tavLst>
                                        <p:tav tm="0">
                                          <p:val>
                                            <p:strVal val="#ppt_x-.2"/>
                                          </p:val>
                                        </p:tav>
                                        <p:tav tm="100000">
                                          <p:val>
                                            <p:strVal val="#ppt_x"/>
                                          </p:val>
                                        </p:tav>
                                      </p:tavLst>
                                    </p:anim>
                                    <p:anim calcmode="lin" valueType="num">
                                      <p:cBhvr>
                                        <p:cTn id="43" dur="1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7" grpId="0" autoUpdateAnimBg="0"/>
      <p:bldP spid="28" grpId="0" autoUpdateAnimBg="0"/>
      <p:bldP spid="30" grpId="0" autoUpdateAnimBg="0"/>
      <p:bldP spid="31" grpId="0" autoUpdateAnimBg="0"/>
      <p:bldP spid="3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34CB9-CAAB-539D-DC8D-4A76D12B782C}"/>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DD5997BA-C761-C7AC-6CD4-434EF54CCC1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其他</a:t>
            </a:r>
            <a:r>
              <a:rPr lang="en-US" altLang="zh-CN" dirty="0"/>
              <a:t>TTL</a:t>
            </a:r>
            <a:r>
              <a:rPr lang="zh-CN" altLang="en-US" dirty="0"/>
              <a:t>电路</a:t>
            </a:r>
            <a:r>
              <a:rPr lang="en-US" altLang="zh-CN" dirty="0"/>
              <a:t>——</a:t>
            </a:r>
            <a:r>
              <a:rPr lang="zh-CN" altLang="en-US" dirty="0"/>
              <a:t>或非门</a:t>
            </a:r>
          </a:p>
        </p:txBody>
      </p:sp>
      <p:sp>
        <p:nvSpPr>
          <p:cNvPr id="14" name="Text Box 6">
            <a:extLst>
              <a:ext uri="{FF2B5EF4-FFF2-40B4-BE49-F238E27FC236}">
                <a16:creationId xmlns:a16="http://schemas.microsoft.com/office/drawing/2014/main" id="{8042A94A-FA1C-9FB9-5DC7-016EF4AAEE77}"/>
              </a:ext>
            </a:extLst>
          </p:cNvPr>
          <p:cNvSpPr txBox="1">
            <a:spLocks noChangeArrowheads="1"/>
          </p:cNvSpPr>
          <p:nvPr/>
        </p:nvSpPr>
        <p:spPr bwMode="auto">
          <a:xfrm>
            <a:off x="224380" y="739400"/>
            <a:ext cx="77252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如图为</a:t>
            </a:r>
            <a:r>
              <a:rPr kumimoji="1"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TTL</a:t>
            </a:r>
            <a:r>
              <a:rPr kumimoji="1"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或非门的电路，其输出为</a:t>
            </a:r>
          </a:p>
        </p:txBody>
      </p:sp>
      <p:graphicFrame>
        <p:nvGraphicFramePr>
          <p:cNvPr id="15" name="Object 7">
            <a:extLst>
              <a:ext uri="{FF2B5EF4-FFF2-40B4-BE49-F238E27FC236}">
                <a16:creationId xmlns:a16="http://schemas.microsoft.com/office/drawing/2014/main" id="{26044499-8F13-3551-A03B-2F83CA6752FC}"/>
              </a:ext>
            </a:extLst>
          </p:cNvPr>
          <p:cNvGraphicFramePr>
            <a:graphicFrameLocks noChangeAspect="1"/>
          </p:cNvGraphicFramePr>
          <p:nvPr>
            <p:extLst>
              <p:ext uri="{D42A27DB-BD31-4B8C-83A1-F6EECF244321}">
                <p14:modId xmlns:p14="http://schemas.microsoft.com/office/powerpoint/2010/main" val="4177841867"/>
              </p:ext>
            </p:extLst>
          </p:nvPr>
        </p:nvGraphicFramePr>
        <p:xfrm>
          <a:off x="2403287" y="1550521"/>
          <a:ext cx="2035175" cy="525463"/>
        </p:xfrm>
        <a:graphic>
          <a:graphicData uri="http://schemas.openxmlformats.org/presentationml/2006/ole">
            <mc:AlternateContent xmlns:mc="http://schemas.openxmlformats.org/markup-compatibility/2006">
              <mc:Choice xmlns:v="urn:schemas-microsoft-com:vml" Requires="v">
                <p:oleObj spid="_x0000_s33797" name="公式" r:id="rId4" imgW="787058" imgH="203112" progId="Equation.3">
                  <p:embed/>
                </p:oleObj>
              </mc:Choice>
              <mc:Fallback>
                <p:oleObj name="公式" r:id="rId4" imgW="787058" imgH="203112" progId="Equation.3">
                  <p:embed/>
                  <p:pic>
                    <p:nvPicPr>
                      <p:cNvPr id="15" name="Object 7">
                        <a:extLst>
                          <a:ext uri="{FF2B5EF4-FFF2-40B4-BE49-F238E27FC236}">
                            <a16:creationId xmlns:a16="http://schemas.microsoft.com/office/drawing/2014/main" id="{26044499-8F13-3551-A03B-2F83CA675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87" y="1550521"/>
                        <a:ext cx="2035175" cy="525463"/>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3">
            <a:extLst>
              <a:ext uri="{FF2B5EF4-FFF2-40B4-BE49-F238E27FC236}">
                <a16:creationId xmlns:a16="http://schemas.microsoft.com/office/drawing/2014/main" id="{2D014A91-A3DD-93E3-3D08-CE8D6FC4B713}"/>
              </a:ext>
            </a:extLst>
          </p:cNvPr>
          <p:cNvGraphicFramePr>
            <a:graphicFrameLocks noChangeAspect="1"/>
          </p:cNvGraphicFramePr>
          <p:nvPr>
            <p:extLst>
              <p:ext uri="{D42A27DB-BD31-4B8C-83A1-F6EECF244321}">
                <p14:modId xmlns:p14="http://schemas.microsoft.com/office/powerpoint/2010/main" val="3809162530"/>
              </p:ext>
            </p:extLst>
          </p:nvPr>
        </p:nvGraphicFramePr>
        <p:xfrm>
          <a:off x="504324" y="2339975"/>
          <a:ext cx="3455988" cy="2409825"/>
        </p:xfrm>
        <a:graphic>
          <a:graphicData uri="http://schemas.openxmlformats.org/presentationml/2006/ole">
            <mc:AlternateContent xmlns:mc="http://schemas.openxmlformats.org/markup-compatibility/2006">
              <mc:Choice xmlns:v="urn:schemas-microsoft-com:vml" Requires="v">
                <p:oleObj spid="_x0000_s33798" name="公式" r:id="rId6" imgW="1765300" imgH="1231900" progId="Equation.3">
                  <p:embed/>
                </p:oleObj>
              </mc:Choice>
              <mc:Fallback>
                <p:oleObj name="公式" r:id="rId6" imgW="1765300" imgH="1231900" progId="Equation.3">
                  <p:embed/>
                  <p:pic>
                    <p:nvPicPr>
                      <p:cNvPr id="22" name="Object 13">
                        <a:extLst>
                          <a:ext uri="{FF2B5EF4-FFF2-40B4-BE49-F238E27FC236}">
                            <a16:creationId xmlns:a16="http://schemas.microsoft.com/office/drawing/2014/main" id="{2D014A91-A3DD-93E3-3D08-CE8D6FC4B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24" y="2339975"/>
                        <a:ext cx="3455988" cy="240982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4">
            <a:extLst>
              <a:ext uri="{FF2B5EF4-FFF2-40B4-BE49-F238E27FC236}">
                <a16:creationId xmlns:a16="http://schemas.microsoft.com/office/drawing/2014/main" id="{CCAB75BE-5150-A702-9A0A-4CEB8CD2F200}"/>
              </a:ext>
            </a:extLst>
          </p:cNvPr>
          <p:cNvGraphicFramePr>
            <a:graphicFrameLocks noChangeAspect="1"/>
          </p:cNvGraphicFramePr>
          <p:nvPr>
            <p:extLst>
              <p:ext uri="{D42A27DB-BD31-4B8C-83A1-F6EECF244321}">
                <p14:modId xmlns:p14="http://schemas.microsoft.com/office/powerpoint/2010/main" val="159980376"/>
              </p:ext>
            </p:extLst>
          </p:nvPr>
        </p:nvGraphicFramePr>
        <p:xfrm>
          <a:off x="504324" y="5541775"/>
          <a:ext cx="8496300" cy="1106487"/>
        </p:xfrm>
        <a:graphic>
          <a:graphicData uri="http://schemas.openxmlformats.org/presentationml/2006/ole">
            <mc:AlternateContent xmlns:mc="http://schemas.openxmlformats.org/markup-compatibility/2006">
              <mc:Choice xmlns:v="urn:schemas-microsoft-com:vml" Requires="v">
                <p:oleObj spid="_x0000_s33799" name="公式" r:id="rId8" imgW="3251200" imgH="457200" progId="Equation.3">
                  <p:embed/>
                </p:oleObj>
              </mc:Choice>
              <mc:Fallback>
                <p:oleObj name="公式" r:id="rId8" imgW="3251200" imgH="457200" progId="Equation.3">
                  <p:embed/>
                  <p:pic>
                    <p:nvPicPr>
                      <p:cNvPr id="23" name="Object 14">
                        <a:extLst>
                          <a:ext uri="{FF2B5EF4-FFF2-40B4-BE49-F238E27FC236}">
                            <a16:creationId xmlns:a16="http://schemas.microsoft.com/office/drawing/2014/main" id="{CCAB75BE-5150-A702-9A0A-4CEB8CD2F2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324" y="5541775"/>
                        <a:ext cx="8496300" cy="1106487"/>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15">
            <a:extLst>
              <a:ext uri="{FF2B5EF4-FFF2-40B4-BE49-F238E27FC236}">
                <a16:creationId xmlns:a16="http://schemas.microsoft.com/office/drawing/2014/main" id="{22AFB908-2D88-C01E-A75A-0CD01C6DE3D3}"/>
              </a:ext>
            </a:extLst>
          </p:cNvPr>
          <p:cNvGrpSpPr>
            <a:grpSpLocks/>
          </p:cNvGrpSpPr>
          <p:nvPr/>
        </p:nvGrpSpPr>
        <p:grpSpPr bwMode="auto">
          <a:xfrm>
            <a:off x="6617368" y="643872"/>
            <a:ext cx="4859338" cy="4633912"/>
            <a:chOff x="2562" y="391"/>
            <a:chExt cx="3061" cy="2919"/>
          </a:xfrm>
        </p:grpSpPr>
        <p:pic>
          <p:nvPicPr>
            <p:cNvPr id="26" name="Picture 10">
              <a:extLst>
                <a:ext uri="{FF2B5EF4-FFF2-40B4-BE49-F238E27FC236}">
                  <a16:creationId xmlns:a16="http://schemas.microsoft.com/office/drawing/2014/main" id="{7FC58A81-499A-31D3-AE54-75BE3BF60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 y="391"/>
              <a:ext cx="3061" cy="258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11">
              <a:extLst>
                <a:ext uri="{FF2B5EF4-FFF2-40B4-BE49-F238E27FC236}">
                  <a16:creationId xmlns:a16="http://schemas.microsoft.com/office/drawing/2014/main" id="{0C33CA08-4463-DF53-ADF1-B35E48BB7762}"/>
                </a:ext>
              </a:extLst>
            </p:cNvPr>
            <p:cNvSpPr>
              <a:spLocks noChangeArrowheads="1"/>
            </p:cNvSpPr>
            <p:nvPr/>
          </p:nvSpPr>
          <p:spPr bwMode="auto">
            <a:xfrm>
              <a:off x="3358" y="3019"/>
              <a:ext cx="16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kumimoji="1" lang="en-US" altLang="zh-CN" sz="2400" dirty="0"/>
                <a:t>TTL</a:t>
              </a:r>
              <a:r>
                <a:rPr kumimoji="1" lang="zh-CN" altLang="en-US" sz="2400" dirty="0"/>
                <a:t>或非门的电路</a:t>
              </a:r>
            </a:p>
          </p:txBody>
        </p:sp>
      </p:grpSp>
    </p:spTree>
    <p:extLst>
      <p:ext uri="{BB962C8B-B14F-4D97-AF65-F5344CB8AC3E}">
        <p14:creationId xmlns:p14="http://schemas.microsoft.com/office/powerpoint/2010/main" val="203075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2C3D-D659-894B-E825-492291FF2D2D}"/>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962DDF7-F43D-E5FC-626D-3891342CDF5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其他</a:t>
            </a:r>
            <a:r>
              <a:rPr lang="en-US" altLang="zh-CN" dirty="0"/>
              <a:t>TTL</a:t>
            </a:r>
            <a:r>
              <a:rPr lang="zh-CN" altLang="en-US" dirty="0"/>
              <a:t>电路</a:t>
            </a:r>
            <a:r>
              <a:rPr lang="en-US" altLang="zh-CN" dirty="0"/>
              <a:t>——</a:t>
            </a:r>
            <a:r>
              <a:rPr lang="zh-CN" altLang="en-US" dirty="0"/>
              <a:t>与或非门</a:t>
            </a:r>
          </a:p>
        </p:txBody>
      </p:sp>
      <p:sp>
        <p:nvSpPr>
          <p:cNvPr id="11" name="Text Box 6">
            <a:extLst>
              <a:ext uri="{FF2B5EF4-FFF2-40B4-BE49-F238E27FC236}">
                <a16:creationId xmlns:a16="http://schemas.microsoft.com/office/drawing/2014/main" id="{9C118A2C-A3DB-049B-7294-590D8AA17D50}"/>
              </a:ext>
            </a:extLst>
          </p:cNvPr>
          <p:cNvSpPr txBox="1">
            <a:spLocks noChangeArrowheads="1"/>
          </p:cNvSpPr>
          <p:nvPr/>
        </p:nvSpPr>
        <p:spPr bwMode="auto">
          <a:xfrm>
            <a:off x="0" y="961650"/>
            <a:ext cx="5916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      </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与或非门电路如图所示，</a:t>
            </a:r>
          </a:p>
        </p:txBody>
      </p:sp>
      <p:grpSp>
        <p:nvGrpSpPr>
          <p:cNvPr id="12" name="Group 8">
            <a:extLst>
              <a:ext uri="{FF2B5EF4-FFF2-40B4-BE49-F238E27FC236}">
                <a16:creationId xmlns:a16="http://schemas.microsoft.com/office/drawing/2014/main" id="{C6B9DF8C-AC21-66C2-40D7-82032C72115C}"/>
              </a:ext>
            </a:extLst>
          </p:cNvPr>
          <p:cNvGrpSpPr>
            <a:grpSpLocks/>
          </p:cNvGrpSpPr>
          <p:nvPr/>
        </p:nvGrpSpPr>
        <p:grpSpPr bwMode="auto">
          <a:xfrm>
            <a:off x="6616701" y="762000"/>
            <a:ext cx="4608512" cy="5191125"/>
            <a:chOff x="4168" y="480"/>
            <a:chExt cx="2903" cy="3270"/>
          </a:xfrm>
        </p:grpSpPr>
        <p:pic>
          <p:nvPicPr>
            <p:cNvPr id="16" name="Picture 5">
              <a:extLst>
                <a:ext uri="{FF2B5EF4-FFF2-40B4-BE49-F238E27FC236}">
                  <a16:creationId xmlns:a16="http://schemas.microsoft.com/office/drawing/2014/main" id="{74C2D8CD-67D4-8430-29FF-3493B65B2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 y="480"/>
              <a:ext cx="2903" cy="277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7">
              <a:extLst>
                <a:ext uri="{FF2B5EF4-FFF2-40B4-BE49-F238E27FC236}">
                  <a16:creationId xmlns:a16="http://schemas.microsoft.com/office/drawing/2014/main" id="{2554F245-730C-1ED7-BE6D-DAECB5D53E20}"/>
                </a:ext>
              </a:extLst>
            </p:cNvPr>
            <p:cNvSpPr>
              <a:spLocks noChangeArrowheads="1"/>
            </p:cNvSpPr>
            <p:nvPr/>
          </p:nvSpPr>
          <p:spPr bwMode="auto">
            <a:xfrm>
              <a:off x="5009" y="3423"/>
              <a:ext cx="15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与或非门电路</a:t>
              </a:r>
            </a:p>
          </p:txBody>
        </p:sp>
      </p:grpSp>
      <p:sp>
        <p:nvSpPr>
          <p:cNvPr id="18" name="Text Box 9">
            <a:extLst>
              <a:ext uri="{FF2B5EF4-FFF2-40B4-BE49-F238E27FC236}">
                <a16:creationId xmlns:a16="http://schemas.microsoft.com/office/drawing/2014/main" id="{55CC0645-4F97-DA8C-8CC9-792F64464C90}"/>
              </a:ext>
            </a:extLst>
          </p:cNvPr>
          <p:cNvSpPr txBox="1">
            <a:spLocks noChangeArrowheads="1"/>
          </p:cNvSpPr>
          <p:nvPr/>
        </p:nvSpPr>
        <p:spPr bwMode="auto">
          <a:xfrm>
            <a:off x="551657" y="2044005"/>
            <a:ext cx="559276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与或门相比，输入管</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1</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和</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T</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sym typeface="Symbol" panose="05050102010706020507" pitchFamily="18" charset="2"/>
              </a:rPr>
              <a:t></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1</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都是多发射极的三极管，构成与门电路，其输出为</a:t>
            </a:r>
            <a:endParaRPr kumimoji="0" lang="zh-CN" altLang="en-US"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endParaRPr>
          </a:p>
        </p:txBody>
      </p:sp>
      <p:graphicFrame>
        <p:nvGraphicFramePr>
          <p:cNvPr id="19" name="Object 10">
            <a:extLst>
              <a:ext uri="{FF2B5EF4-FFF2-40B4-BE49-F238E27FC236}">
                <a16:creationId xmlns:a16="http://schemas.microsoft.com/office/drawing/2014/main" id="{B5774DB1-F65E-8B10-D4A9-C9B6E7D28609}"/>
              </a:ext>
            </a:extLst>
          </p:cNvPr>
          <p:cNvGraphicFramePr>
            <a:graphicFrameLocks noChangeAspect="1"/>
          </p:cNvGraphicFramePr>
          <p:nvPr>
            <p:extLst>
              <p:ext uri="{D42A27DB-BD31-4B8C-83A1-F6EECF244321}">
                <p14:modId xmlns:p14="http://schemas.microsoft.com/office/powerpoint/2010/main" val="3331936603"/>
              </p:ext>
            </p:extLst>
          </p:nvPr>
        </p:nvGraphicFramePr>
        <p:xfrm>
          <a:off x="1943894" y="4216080"/>
          <a:ext cx="2808288" cy="584200"/>
        </p:xfrm>
        <a:graphic>
          <a:graphicData uri="http://schemas.openxmlformats.org/presentationml/2006/ole">
            <mc:AlternateContent xmlns:mc="http://schemas.openxmlformats.org/markup-compatibility/2006">
              <mc:Choice xmlns:v="urn:schemas-microsoft-com:vml" Requires="v">
                <p:oleObj spid="_x0000_s34819" name="公式" r:id="rId5" imgW="977476" imgH="203112" progId="Equation.3">
                  <p:embed/>
                </p:oleObj>
              </mc:Choice>
              <mc:Fallback>
                <p:oleObj name="公式" r:id="rId5" imgW="977476" imgH="203112" progId="Equation.3">
                  <p:embed/>
                  <p:pic>
                    <p:nvPicPr>
                      <p:cNvPr id="19" name="Object 10">
                        <a:extLst>
                          <a:ext uri="{FF2B5EF4-FFF2-40B4-BE49-F238E27FC236}">
                            <a16:creationId xmlns:a16="http://schemas.microsoft.com/office/drawing/2014/main" id="{B5774DB1-F65E-8B10-D4A9-C9B6E7D286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894" y="4216080"/>
                        <a:ext cx="2808288" cy="5842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819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18C0E-282E-51B4-B031-7D893D76697B}"/>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E9BC637F-2A26-7E3B-28CC-3238308B0DB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最常见的复合逻辑运算</a:t>
            </a:r>
          </a:p>
        </p:txBody>
      </p:sp>
      <p:sp>
        <p:nvSpPr>
          <p:cNvPr id="2" name="object 6">
            <a:extLst>
              <a:ext uri="{FF2B5EF4-FFF2-40B4-BE49-F238E27FC236}">
                <a16:creationId xmlns:a16="http://schemas.microsoft.com/office/drawing/2014/main" id="{1DE9033B-A475-607C-E86E-77622658A2D4}"/>
              </a:ext>
            </a:extLst>
          </p:cNvPr>
          <p:cNvSpPr/>
          <p:nvPr/>
        </p:nvSpPr>
        <p:spPr>
          <a:xfrm>
            <a:off x="2058067" y="1629934"/>
            <a:ext cx="3031235" cy="3972305"/>
          </a:xfrm>
          <a:prstGeom prst="rect">
            <a:avLst/>
          </a:prstGeom>
          <a:blipFill>
            <a:blip r:embed="rId3" cstate="print"/>
            <a:stretch>
              <a:fillRect/>
            </a:stretch>
          </a:blipFill>
        </p:spPr>
        <p:txBody>
          <a:bodyPr wrap="square" lIns="0" tIns="0" rIns="0" bIns="0" rtlCol="0"/>
          <a:lstStyle/>
          <a:p>
            <a:endParaRPr/>
          </a:p>
        </p:txBody>
      </p:sp>
      <p:sp>
        <p:nvSpPr>
          <p:cNvPr id="3" name="object 7">
            <a:extLst>
              <a:ext uri="{FF2B5EF4-FFF2-40B4-BE49-F238E27FC236}">
                <a16:creationId xmlns:a16="http://schemas.microsoft.com/office/drawing/2014/main" id="{D3173AB8-5945-8AC9-5BE1-6CDE526A1D40}"/>
              </a:ext>
            </a:extLst>
          </p:cNvPr>
          <p:cNvSpPr txBox="1"/>
          <p:nvPr/>
        </p:nvSpPr>
        <p:spPr>
          <a:xfrm>
            <a:off x="1897539" y="814849"/>
            <a:ext cx="6342380" cy="391160"/>
          </a:xfrm>
          <a:prstGeom prst="rect">
            <a:avLst/>
          </a:prstGeom>
        </p:spPr>
        <p:txBody>
          <a:bodyPr vert="horz" wrap="square" lIns="0" tIns="12700" rIns="0" bIns="0" rtlCol="0">
            <a:spAutoFit/>
          </a:bodyPr>
          <a:lstStyle/>
          <a:p>
            <a:pPr marL="469900" indent="-457200">
              <a:lnSpc>
                <a:spcPct val="100000"/>
              </a:lnSpc>
              <a:spcBef>
                <a:spcPts val="100"/>
              </a:spcBef>
              <a:buClr>
                <a:srgbClr val="33339A"/>
              </a:buClr>
              <a:buChar char="◆"/>
              <a:tabLst>
                <a:tab pos="469900" algn="l"/>
              </a:tabLst>
            </a:pPr>
            <a:r>
              <a:rPr sz="2400" b="1" spc="-10" dirty="0">
                <a:latin typeface="宋体"/>
                <a:cs typeface="宋体"/>
              </a:rPr>
              <a:t>最常见的</a:t>
            </a:r>
            <a:r>
              <a:rPr sz="2400" b="1" spc="-10" dirty="0">
                <a:solidFill>
                  <a:srgbClr val="33339A"/>
                </a:solidFill>
                <a:latin typeface="宋体"/>
                <a:cs typeface="宋体"/>
              </a:rPr>
              <a:t>复合逻辑</a:t>
            </a:r>
            <a:r>
              <a:rPr sz="2400" b="1" spc="-10" dirty="0">
                <a:latin typeface="宋体"/>
                <a:cs typeface="宋体"/>
              </a:rPr>
              <a:t>运</a:t>
            </a:r>
            <a:r>
              <a:rPr sz="2400" b="1" spc="-5" dirty="0">
                <a:latin typeface="宋体"/>
                <a:cs typeface="宋体"/>
              </a:rPr>
              <a:t>算</a:t>
            </a:r>
            <a:r>
              <a:rPr sz="2400" b="1" spc="-5" dirty="0">
                <a:solidFill>
                  <a:srgbClr val="FF0000"/>
                </a:solidFill>
                <a:latin typeface="Times New Roman"/>
                <a:cs typeface="Times New Roman"/>
              </a:rPr>
              <a:t>——</a:t>
            </a:r>
            <a:r>
              <a:rPr sz="2400" b="1" dirty="0">
                <a:solidFill>
                  <a:srgbClr val="FF0000"/>
                </a:solidFill>
                <a:latin typeface="Times New Roman"/>
                <a:cs typeface="Times New Roman"/>
              </a:rPr>
              <a:t>“</a:t>
            </a:r>
            <a:r>
              <a:rPr sz="2400" b="1" spc="-10" dirty="0">
                <a:solidFill>
                  <a:srgbClr val="FF0000"/>
                </a:solidFill>
                <a:latin typeface="宋体"/>
                <a:cs typeface="宋体"/>
              </a:rPr>
              <a:t>或</a:t>
            </a:r>
            <a:r>
              <a:rPr sz="2400" b="1" spc="-5" dirty="0">
                <a:solidFill>
                  <a:srgbClr val="FF0000"/>
                </a:solidFill>
                <a:latin typeface="宋体"/>
                <a:cs typeface="宋体"/>
              </a:rPr>
              <a:t>非</a:t>
            </a:r>
            <a:r>
              <a:rPr sz="2400" b="1" spc="-10" dirty="0">
                <a:solidFill>
                  <a:srgbClr val="FF0000"/>
                </a:solidFill>
                <a:latin typeface="Times New Roman"/>
                <a:cs typeface="Times New Roman"/>
              </a:rPr>
              <a:t>”</a:t>
            </a:r>
            <a:r>
              <a:rPr sz="2400" b="1" spc="-10" dirty="0">
                <a:solidFill>
                  <a:srgbClr val="FF0000"/>
                </a:solidFill>
                <a:latin typeface="宋体"/>
                <a:cs typeface="宋体"/>
              </a:rPr>
              <a:t>（</a:t>
            </a:r>
            <a:r>
              <a:rPr sz="2400" b="1" spc="-5" dirty="0">
                <a:solidFill>
                  <a:srgbClr val="FF0000"/>
                </a:solidFill>
                <a:latin typeface="Times New Roman"/>
                <a:cs typeface="Times New Roman"/>
              </a:rPr>
              <a:t>NO</a:t>
            </a:r>
            <a:r>
              <a:rPr sz="2400" b="1" dirty="0">
                <a:solidFill>
                  <a:srgbClr val="FF0000"/>
                </a:solidFill>
                <a:latin typeface="Times New Roman"/>
                <a:cs typeface="Times New Roman"/>
              </a:rPr>
              <a:t>R</a:t>
            </a:r>
            <a:r>
              <a:rPr sz="2400" b="1" spc="-10" dirty="0">
                <a:solidFill>
                  <a:srgbClr val="FF0000"/>
                </a:solidFill>
                <a:latin typeface="宋体"/>
                <a:cs typeface="宋体"/>
              </a:rPr>
              <a:t>）</a:t>
            </a:r>
            <a:endParaRPr sz="2400">
              <a:latin typeface="宋体"/>
              <a:cs typeface="宋体"/>
            </a:endParaRPr>
          </a:p>
        </p:txBody>
      </p:sp>
      <p:sp>
        <p:nvSpPr>
          <p:cNvPr id="4" name="object 8">
            <a:extLst>
              <a:ext uri="{FF2B5EF4-FFF2-40B4-BE49-F238E27FC236}">
                <a16:creationId xmlns:a16="http://schemas.microsoft.com/office/drawing/2014/main" id="{3F211940-11B9-A71A-1B09-712470623FBA}"/>
              </a:ext>
            </a:extLst>
          </p:cNvPr>
          <p:cNvSpPr txBox="1"/>
          <p:nvPr/>
        </p:nvSpPr>
        <p:spPr>
          <a:xfrm>
            <a:off x="3116739" y="5874529"/>
            <a:ext cx="5613400" cy="330200"/>
          </a:xfrm>
          <a:prstGeom prst="rect">
            <a:avLst/>
          </a:prstGeom>
        </p:spPr>
        <p:txBody>
          <a:bodyPr vert="horz" wrap="square" lIns="0" tIns="12065" rIns="0" bIns="0" rtlCol="0">
            <a:spAutoFit/>
          </a:bodyPr>
          <a:lstStyle/>
          <a:p>
            <a:pPr marL="12700">
              <a:lnSpc>
                <a:spcPct val="100000"/>
              </a:lnSpc>
              <a:spcBef>
                <a:spcPts val="95"/>
              </a:spcBef>
            </a:pPr>
            <a:r>
              <a:rPr sz="2000" b="1" spc="-10" dirty="0">
                <a:latin typeface="楷体"/>
                <a:cs typeface="楷体"/>
              </a:rPr>
              <a:t>图</a:t>
            </a:r>
            <a:r>
              <a:rPr sz="2000" b="1" spc="-40" dirty="0">
                <a:latin typeface="楷体"/>
                <a:cs typeface="楷体"/>
              </a:rPr>
              <a:t> </a:t>
            </a:r>
            <a:r>
              <a:rPr sz="2000" b="1" spc="-15" dirty="0">
                <a:latin typeface="楷体"/>
                <a:cs typeface="楷体"/>
              </a:rPr>
              <a:t>4(b)</a:t>
            </a:r>
            <a:r>
              <a:rPr sz="2000" b="1" spc="-45" dirty="0">
                <a:latin typeface="楷体"/>
                <a:cs typeface="楷体"/>
              </a:rPr>
              <a:t> </a:t>
            </a:r>
            <a:r>
              <a:rPr sz="2000" b="1" spc="-10" dirty="0">
                <a:latin typeface="楷体"/>
                <a:cs typeface="楷体"/>
              </a:rPr>
              <a:t>“或非”复合逻辑的图形符号和运算符号</a:t>
            </a:r>
            <a:endParaRPr sz="2000">
              <a:latin typeface="楷体"/>
              <a:cs typeface="楷体"/>
            </a:endParaRPr>
          </a:p>
        </p:txBody>
      </p:sp>
      <p:graphicFrame>
        <p:nvGraphicFramePr>
          <p:cNvPr id="5" name="object 9">
            <a:extLst>
              <a:ext uri="{FF2B5EF4-FFF2-40B4-BE49-F238E27FC236}">
                <a16:creationId xmlns:a16="http://schemas.microsoft.com/office/drawing/2014/main" id="{EDEBE7A6-1872-9F2C-73FD-FBAE542D53FF}"/>
              </a:ext>
            </a:extLst>
          </p:cNvPr>
          <p:cNvGraphicFramePr>
            <a:graphicFrameLocks noGrp="1"/>
          </p:cNvGraphicFramePr>
          <p:nvPr>
            <p:extLst>
              <p:ext uri="{D42A27DB-BD31-4B8C-83A1-F6EECF244321}">
                <p14:modId xmlns:p14="http://schemas.microsoft.com/office/powerpoint/2010/main" val="4255617883"/>
              </p:ext>
            </p:extLst>
          </p:nvPr>
        </p:nvGraphicFramePr>
        <p:xfrm>
          <a:off x="5693004" y="2649681"/>
          <a:ext cx="2807970" cy="2665475"/>
        </p:xfrm>
        <a:graphic>
          <a:graphicData uri="http://schemas.openxmlformats.org/drawingml/2006/table">
            <a:tbl>
              <a:tblPr firstRow="1" bandRow="1">
                <a:tableStyleId>{2D5ABB26-0587-4C30-8999-92F81FD0307C}</a:tableStyleId>
              </a:tblPr>
              <a:tblGrid>
                <a:gridCol w="594995">
                  <a:extLst>
                    <a:ext uri="{9D8B030D-6E8A-4147-A177-3AD203B41FA5}">
                      <a16:colId xmlns:a16="http://schemas.microsoft.com/office/drawing/2014/main" val="20000"/>
                    </a:ext>
                  </a:extLst>
                </a:gridCol>
                <a:gridCol w="642620">
                  <a:extLst>
                    <a:ext uri="{9D8B030D-6E8A-4147-A177-3AD203B41FA5}">
                      <a16:colId xmlns:a16="http://schemas.microsoft.com/office/drawing/2014/main" val="20001"/>
                    </a:ext>
                  </a:extLst>
                </a:gridCol>
                <a:gridCol w="1570355">
                  <a:extLst>
                    <a:ext uri="{9D8B030D-6E8A-4147-A177-3AD203B41FA5}">
                      <a16:colId xmlns:a16="http://schemas.microsoft.com/office/drawing/2014/main" val="20002"/>
                    </a:ext>
                  </a:extLst>
                </a:gridCol>
              </a:tblGrid>
              <a:tr h="528828">
                <a:tc>
                  <a:txBody>
                    <a:bodyPr/>
                    <a:lstStyle/>
                    <a:p>
                      <a:pPr marL="92075">
                        <a:lnSpc>
                          <a:spcPct val="100000"/>
                        </a:lnSpc>
                        <a:spcBef>
                          <a:spcPts val="290"/>
                        </a:spcBef>
                      </a:pPr>
                      <a:r>
                        <a:rPr sz="2800" b="1" dirty="0">
                          <a:solidFill>
                            <a:srgbClr val="FF0000"/>
                          </a:solidFill>
                          <a:latin typeface="Arial"/>
                          <a:cs typeface="Arial"/>
                        </a:rPr>
                        <a:t>A</a:t>
                      </a:r>
                      <a:endParaRPr sz="2800">
                        <a:latin typeface="Arial"/>
                        <a:cs typeface="Arial"/>
                      </a:endParaRPr>
                    </a:p>
                  </a:txBody>
                  <a:tcPr marL="0" marR="0" marT="36830" marB="0">
                    <a:lnT w="28575">
                      <a:solidFill>
                        <a:srgbClr val="000000"/>
                      </a:solidFill>
                      <a:prstDash val="solid"/>
                    </a:lnT>
                    <a:lnB w="19050">
                      <a:solidFill>
                        <a:srgbClr val="000000"/>
                      </a:solidFill>
                      <a:prstDash val="solid"/>
                    </a:lnB>
                  </a:tcPr>
                </a:tc>
                <a:tc>
                  <a:txBody>
                    <a:bodyPr/>
                    <a:lstStyle/>
                    <a:p>
                      <a:pPr marR="132080" algn="r">
                        <a:lnSpc>
                          <a:spcPct val="100000"/>
                        </a:lnSpc>
                        <a:spcBef>
                          <a:spcPts val="290"/>
                        </a:spcBef>
                      </a:pPr>
                      <a:r>
                        <a:rPr sz="2800" b="1" dirty="0">
                          <a:solidFill>
                            <a:srgbClr val="FF0000"/>
                          </a:solidFill>
                          <a:latin typeface="Arial"/>
                          <a:cs typeface="Arial"/>
                        </a:rPr>
                        <a:t>B</a:t>
                      </a:r>
                      <a:endParaRPr sz="2800">
                        <a:latin typeface="Arial"/>
                        <a:cs typeface="Arial"/>
                      </a:endParaRPr>
                    </a:p>
                  </a:txBody>
                  <a:tcPr marL="0" marR="0" marT="36830" marB="0">
                    <a:lnR w="12700">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290"/>
                        </a:spcBef>
                      </a:pPr>
                      <a:r>
                        <a:rPr sz="2800" b="1" dirty="0">
                          <a:solidFill>
                            <a:srgbClr val="FF0000"/>
                          </a:solidFill>
                          <a:latin typeface="Arial"/>
                          <a:cs typeface="Arial"/>
                        </a:rPr>
                        <a:t>Y</a:t>
                      </a:r>
                      <a:endParaRPr sz="2800">
                        <a:latin typeface="Arial"/>
                        <a:cs typeface="Arial"/>
                      </a:endParaRPr>
                    </a:p>
                  </a:txBody>
                  <a:tcPr marL="0" marR="0" marT="36830" marB="0">
                    <a:lnL w="12700">
                      <a:solidFill>
                        <a:srgbClr val="000000"/>
                      </a:solidFill>
                      <a:prstDash val="solid"/>
                    </a:lnL>
                    <a:lnT w="28575">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5473">
                <a:tc>
                  <a:txBody>
                    <a:bodyPr/>
                    <a:lstStyle/>
                    <a:p>
                      <a:pPr marL="92075">
                        <a:lnSpc>
                          <a:spcPct val="100000"/>
                        </a:lnSpc>
                        <a:spcBef>
                          <a:spcPts val="290"/>
                        </a:spcBef>
                      </a:pPr>
                      <a:r>
                        <a:rPr sz="2800" b="1" dirty="0">
                          <a:latin typeface="Arial"/>
                          <a:cs typeface="Arial"/>
                        </a:rPr>
                        <a:t>0</a:t>
                      </a:r>
                      <a:endParaRPr sz="2800">
                        <a:latin typeface="Arial"/>
                        <a:cs typeface="Arial"/>
                      </a:endParaRPr>
                    </a:p>
                  </a:txBody>
                  <a:tcPr marL="0" marR="0" marT="36830" marB="0">
                    <a:lnT w="19050">
                      <a:solidFill>
                        <a:srgbClr val="000000"/>
                      </a:solidFill>
                      <a:prstDash val="solid"/>
                    </a:lnT>
                  </a:tcPr>
                </a:tc>
                <a:tc>
                  <a:txBody>
                    <a:bodyPr/>
                    <a:lstStyle/>
                    <a:p>
                      <a:pPr marR="151130" algn="r">
                        <a:lnSpc>
                          <a:spcPct val="100000"/>
                        </a:lnSpc>
                        <a:spcBef>
                          <a:spcPts val="290"/>
                        </a:spcBef>
                      </a:pPr>
                      <a:r>
                        <a:rPr sz="2800" b="1" dirty="0">
                          <a:latin typeface="Arial"/>
                          <a:cs typeface="Arial"/>
                        </a:rPr>
                        <a:t>0</a:t>
                      </a:r>
                      <a:endParaRPr sz="2800">
                        <a:latin typeface="Arial"/>
                        <a:cs typeface="Arial"/>
                      </a:endParaRPr>
                    </a:p>
                  </a:txBody>
                  <a:tcPr marL="0" marR="0" marT="36830" marB="0">
                    <a:lnR w="12700">
                      <a:solidFill>
                        <a:srgbClr val="000000"/>
                      </a:solidFill>
                      <a:prstDash val="solid"/>
                    </a:lnR>
                    <a:lnT w="19050">
                      <a:solidFill>
                        <a:srgbClr val="000000"/>
                      </a:solidFill>
                      <a:prstDash val="solid"/>
                    </a:lnT>
                  </a:tcPr>
                </a:tc>
                <a:tc>
                  <a:txBody>
                    <a:bodyPr/>
                    <a:lstStyle/>
                    <a:p>
                      <a:pPr algn="ctr">
                        <a:lnSpc>
                          <a:spcPct val="100000"/>
                        </a:lnSpc>
                        <a:spcBef>
                          <a:spcPts val="290"/>
                        </a:spcBef>
                      </a:pPr>
                      <a:r>
                        <a:rPr sz="2800" b="1" dirty="0">
                          <a:latin typeface="Arial"/>
                          <a:cs typeface="Arial"/>
                        </a:rPr>
                        <a:t>1</a:t>
                      </a:r>
                      <a:endParaRPr sz="2800">
                        <a:latin typeface="Arial"/>
                        <a:cs typeface="Arial"/>
                      </a:endParaRPr>
                    </a:p>
                  </a:txBody>
                  <a:tcPr marL="0" marR="0" marT="3683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01"/>
                  </a:ext>
                </a:extLst>
              </a:tr>
              <a:tr h="512821">
                <a:tc>
                  <a:txBody>
                    <a:bodyPr/>
                    <a:lstStyle/>
                    <a:p>
                      <a:pPr marL="92075">
                        <a:lnSpc>
                          <a:spcPct val="100000"/>
                        </a:lnSpc>
                        <a:spcBef>
                          <a:spcPts val="190"/>
                        </a:spcBef>
                      </a:pPr>
                      <a:r>
                        <a:rPr sz="2800" b="1" dirty="0">
                          <a:latin typeface="Arial"/>
                          <a:cs typeface="Arial"/>
                        </a:rPr>
                        <a:t>0</a:t>
                      </a:r>
                      <a:endParaRPr sz="2800">
                        <a:latin typeface="Arial"/>
                        <a:cs typeface="Arial"/>
                      </a:endParaRPr>
                    </a:p>
                  </a:txBody>
                  <a:tcPr marL="0" marR="0" marT="24130" marB="0"/>
                </a:tc>
                <a:tc>
                  <a:txBody>
                    <a:bodyPr/>
                    <a:lstStyle/>
                    <a:p>
                      <a:pPr marR="151130" algn="r">
                        <a:lnSpc>
                          <a:spcPct val="100000"/>
                        </a:lnSpc>
                        <a:spcBef>
                          <a:spcPts val="190"/>
                        </a:spcBef>
                      </a:pPr>
                      <a:r>
                        <a:rPr sz="2800" b="1" dirty="0">
                          <a:latin typeface="Arial"/>
                          <a:cs typeface="Arial"/>
                        </a:rPr>
                        <a:t>1</a:t>
                      </a:r>
                      <a:endParaRPr sz="2800">
                        <a:latin typeface="Arial"/>
                        <a:cs typeface="Arial"/>
                      </a:endParaRPr>
                    </a:p>
                  </a:txBody>
                  <a:tcPr marL="0" marR="0" marT="24130" marB="0">
                    <a:lnR w="12700">
                      <a:solidFill>
                        <a:srgbClr val="000000"/>
                      </a:solidFill>
                      <a:prstDash val="solid"/>
                    </a:lnR>
                  </a:tcPr>
                </a:tc>
                <a:tc>
                  <a:txBody>
                    <a:bodyPr/>
                    <a:lstStyle/>
                    <a:p>
                      <a:pPr algn="ctr">
                        <a:lnSpc>
                          <a:spcPct val="100000"/>
                        </a:lnSpc>
                        <a:spcBef>
                          <a:spcPts val="190"/>
                        </a:spcBef>
                      </a:pPr>
                      <a:r>
                        <a:rPr sz="2800" b="1" dirty="0">
                          <a:latin typeface="Arial"/>
                          <a:cs typeface="Arial"/>
                        </a:rPr>
                        <a:t>0</a:t>
                      </a:r>
                      <a:endParaRPr sz="2800">
                        <a:latin typeface="Arial"/>
                        <a:cs typeface="Arial"/>
                      </a:endParaRPr>
                    </a:p>
                  </a:txBody>
                  <a:tcPr marL="0" marR="0" marT="24130" marB="0">
                    <a:lnL w="12700">
                      <a:solidFill>
                        <a:srgbClr val="000000"/>
                      </a:solidFill>
                      <a:prstDash val="solid"/>
                    </a:lnL>
                  </a:tcPr>
                </a:tc>
                <a:extLst>
                  <a:ext uri="{0D108BD9-81ED-4DB2-BD59-A6C34878D82A}">
                    <a16:rowId xmlns:a16="http://schemas.microsoft.com/office/drawing/2014/main" val="10002"/>
                  </a:ext>
                </a:extLst>
              </a:tr>
              <a:tr h="512821">
                <a:tc>
                  <a:txBody>
                    <a:bodyPr/>
                    <a:lstStyle/>
                    <a:p>
                      <a:pPr marL="92075">
                        <a:lnSpc>
                          <a:spcPct val="100000"/>
                        </a:lnSpc>
                        <a:spcBef>
                          <a:spcPts val="190"/>
                        </a:spcBef>
                      </a:pPr>
                      <a:r>
                        <a:rPr sz="2800" b="1" dirty="0">
                          <a:latin typeface="Arial"/>
                          <a:cs typeface="Arial"/>
                        </a:rPr>
                        <a:t>1</a:t>
                      </a:r>
                      <a:endParaRPr sz="2800">
                        <a:latin typeface="Arial"/>
                        <a:cs typeface="Arial"/>
                      </a:endParaRPr>
                    </a:p>
                  </a:txBody>
                  <a:tcPr marL="0" marR="0" marT="24130" marB="0"/>
                </a:tc>
                <a:tc>
                  <a:txBody>
                    <a:bodyPr/>
                    <a:lstStyle/>
                    <a:p>
                      <a:pPr marR="151130" algn="r">
                        <a:lnSpc>
                          <a:spcPct val="100000"/>
                        </a:lnSpc>
                        <a:spcBef>
                          <a:spcPts val="190"/>
                        </a:spcBef>
                      </a:pPr>
                      <a:r>
                        <a:rPr sz="2800" b="1" dirty="0">
                          <a:latin typeface="Arial"/>
                          <a:cs typeface="Arial"/>
                        </a:rPr>
                        <a:t>0</a:t>
                      </a:r>
                      <a:endParaRPr sz="2800">
                        <a:latin typeface="Arial"/>
                        <a:cs typeface="Arial"/>
                      </a:endParaRPr>
                    </a:p>
                  </a:txBody>
                  <a:tcPr marL="0" marR="0" marT="24130" marB="0">
                    <a:lnR w="12700">
                      <a:solidFill>
                        <a:srgbClr val="000000"/>
                      </a:solidFill>
                      <a:prstDash val="solid"/>
                    </a:lnR>
                  </a:tcPr>
                </a:tc>
                <a:tc>
                  <a:txBody>
                    <a:bodyPr/>
                    <a:lstStyle/>
                    <a:p>
                      <a:pPr algn="ctr">
                        <a:lnSpc>
                          <a:spcPct val="100000"/>
                        </a:lnSpc>
                        <a:spcBef>
                          <a:spcPts val="190"/>
                        </a:spcBef>
                      </a:pPr>
                      <a:r>
                        <a:rPr sz="2800" b="1" dirty="0">
                          <a:latin typeface="Arial"/>
                          <a:cs typeface="Arial"/>
                        </a:rPr>
                        <a:t>0</a:t>
                      </a:r>
                      <a:endParaRPr sz="2800">
                        <a:latin typeface="Arial"/>
                        <a:cs typeface="Arial"/>
                      </a:endParaRPr>
                    </a:p>
                  </a:txBody>
                  <a:tcPr marL="0" marR="0" marT="24130" marB="0">
                    <a:lnL w="12700">
                      <a:solidFill>
                        <a:srgbClr val="000000"/>
                      </a:solidFill>
                      <a:prstDash val="solid"/>
                    </a:lnL>
                  </a:tcPr>
                </a:tc>
                <a:extLst>
                  <a:ext uri="{0D108BD9-81ED-4DB2-BD59-A6C34878D82A}">
                    <a16:rowId xmlns:a16="http://schemas.microsoft.com/office/drawing/2014/main" val="10003"/>
                  </a:ext>
                </a:extLst>
              </a:tr>
              <a:tr h="585532">
                <a:tc>
                  <a:txBody>
                    <a:bodyPr/>
                    <a:lstStyle/>
                    <a:p>
                      <a:pPr marL="92075">
                        <a:lnSpc>
                          <a:spcPct val="100000"/>
                        </a:lnSpc>
                        <a:spcBef>
                          <a:spcPts val="190"/>
                        </a:spcBef>
                      </a:pPr>
                      <a:r>
                        <a:rPr sz="2800" b="1" dirty="0">
                          <a:latin typeface="Arial"/>
                          <a:cs typeface="Arial"/>
                        </a:rPr>
                        <a:t>1</a:t>
                      </a:r>
                      <a:endParaRPr sz="2800">
                        <a:latin typeface="Arial"/>
                        <a:cs typeface="Arial"/>
                      </a:endParaRPr>
                    </a:p>
                  </a:txBody>
                  <a:tcPr marL="0" marR="0" marT="24130" marB="0">
                    <a:lnB w="38100">
                      <a:solidFill>
                        <a:srgbClr val="000000"/>
                      </a:solidFill>
                      <a:prstDash val="solid"/>
                    </a:lnB>
                  </a:tcPr>
                </a:tc>
                <a:tc>
                  <a:txBody>
                    <a:bodyPr/>
                    <a:lstStyle/>
                    <a:p>
                      <a:pPr marR="151130" algn="r">
                        <a:lnSpc>
                          <a:spcPct val="100000"/>
                        </a:lnSpc>
                        <a:spcBef>
                          <a:spcPts val="190"/>
                        </a:spcBef>
                      </a:pPr>
                      <a:r>
                        <a:rPr sz="2800" b="1" dirty="0">
                          <a:latin typeface="Arial"/>
                          <a:cs typeface="Arial"/>
                        </a:rPr>
                        <a:t>1</a:t>
                      </a:r>
                      <a:endParaRPr sz="2800">
                        <a:latin typeface="Arial"/>
                        <a:cs typeface="Arial"/>
                      </a:endParaRPr>
                    </a:p>
                  </a:txBody>
                  <a:tcPr marL="0" marR="0" marT="24130" marB="0">
                    <a:lnR w="12700">
                      <a:solidFill>
                        <a:srgbClr val="000000"/>
                      </a:solidFill>
                      <a:prstDash val="solid"/>
                    </a:lnR>
                    <a:lnB w="38100">
                      <a:solidFill>
                        <a:srgbClr val="000000"/>
                      </a:solidFill>
                      <a:prstDash val="solid"/>
                    </a:lnB>
                  </a:tcPr>
                </a:tc>
                <a:tc>
                  <a:txBody>
                    <a:bodyPr/>
                    <a:lstStyle/>
                    <a:p>
                      <a:pPr algn="ctr">
                        <a:lnSpc>
                          <a:spcPct val="100000"/>
                        </a:lnSpc>
                        <a:spcBef>
                          <a:spcPts val="190"/>
                        </a:spcBef>
                      </a:pPr>
                      <a:r>
                        <a:rPr sz="2800" b="1" dirty="0">
                          <a:latin typeface="Arial"/>
                          <a:cs typeface="Arial"/>
                        </a:rPr>
                        <a:t>0</a:t>
                      </a:r>
                      <a:endParaRPr sz="2800">
                        <a:latin typeface="Arial"/>
                        <a:cs typeface="Arial"/>
                      </a:endParaRPr>
                    </a:p>
                  </a:txBody>
                  <a:tcPr marL="0" marR="0" marT="24130" marB="0">
                    <a:lnL w="12700">
                      <a:solidFill>
                        <a:srgbClr val="000000"/>
                      </a:solidFill>
                      <a:prstDash val="solid"/>
                    </a:lnL>
                    <a:lnB w="38100">
                      <a:solidFill>
                        <a:srgbClr val="000000"/>
                      </a:solidFill>
                      <a:prstDash val="solid"/>
                    </a:lnB>
                  </a:tcPr>
                </a:tc>
                <a:extLst>
                  <a:ext uri="{0D108BD9-81ED-4DB2-BD59-A6C34878D82A}">
                    <a16:rowId xmlns:a16="http://schemas.microsoft.com/office/drawing/2014/main" val="10004"/>
                  </a:ext>
                </a:extLst>
              </a:tr>
            </a:tbl>
          </a:graphicData>
        </a:graphic>
      </p:graphicFrame>
      <p:sp>
        <p:nvSpPr>
          <p:cNvPr id="6" name="object 10">
            <a:extLst>
              <a:ext uri="{FF2B5EF4-FFF2-40B4-BE49-F238E27FC236}">
                <a16:creationId xmlns:a16="http://schemas.microsoft.com/office/drawing/2014/main" id="{FA158167-CC44-A217-C4E2-F2DDF1529288}"/>
              </a:ext>
            </a:extLst>
          </p:cNvPr>
          <p:cNvSpPr txBox="1"/>
          <p:nvPr/>
        </p:nvSpPr>
        <p:spPr>
          <a:xfrm>
            <a:off x="5703729" y="2130060"/>
            <a:ext cx="2820035" cy="330200"/>
          </a:xfrm>
          <a:prstGeom prst="rect">
            <a:avLst/>
          </a:prstGeom>
        </p:spPr>
        <p:txBody>
          <a:bodyPr vert="horz" wrap="square" lIns="0" tIns="12065" rIns="0" bIns="0" rtlCol="0">
            <a:spAutoFit/>
          </a:bodyPr>
          <a:lstStyle/>
          <a:p>
            <a:pPr marL="12700">
              <a:lnSpc>
                <a:spcPct val="100000"/>
              </a:lnSpc>
              <a:spcBef>
                <a:spcPts val="95"/>
              </a:spcBef>
            </a:pPr>
            <a:r>
              <a:rPr sz="2000" b="1" spc="-15" dirty="0">
                <a:latin typeface="楷体"/>
                <a:cs typeface="楷体"/>
              </a:rPr>
              <a:t>表</a:t>
            </a:r>
            <a:r>
              <a:rPr sz="2000" b="1" spc="-10" dirty="0">
                <a:latin typeface="楷体"/>
                <a:cs typeface="楷体"/>
              </a:rPr>
              <a:t>5</a:t>
            </a:r>
            <a:r>
              <a:rPr sz="2000" b="1" spc="-90" dirty="0">
                <a:latin typeface="楷体"/>
                <a:cs typeface="楷体"/>
              </a:rPr>
              <a:t> </a:t>
            </a:r>
            <a:r>
              <a:rPr sz="2000" b="1" spc="-10" dirty="0">
                <a:latin typeface="楷体"/>
                <a:cs typeface="楷体"/>
              </a:rPr>
              <a:t>“或非”逻辑真值表</a:t>
            </a:r>
            <a:endParaRPr sz="2000">
              <a:latin typeface="楷体"/>
              <a:cs typeface="楷体"/>
            </a:endParaRPr>
          </a:p>
        </p:txBody>
      </p:sp>
    </p:spTree>
    <p:extLst>
      <p:ext uri="{BB962C8B-B14F-4D97-AF65-F5344CB8AC3E}">
        <p14:creationId xmlns:p14="http://schemas.microsoft.com/office/powerpoint/2010/main" val="842955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D7BBE-E665-5D05-6045-FAE2CC1DF6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33F4F9F-18D3-3050-310E-7B69142B4132}"/>
              </a:ext>
            </a:extLst>
          </p:cNvPr>
          <p:cNvSpPr/>
          <p:nvPr/>
        </p:nvSpPr>
        <p:spPr>
          <a:xfrm>
            <a:off x="0"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5422CEE2-924C-BC75-A2FB-D55B3C7389E7}"/>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110A4153-1A7D-D06D-BAB1-35AB891A05F0}"/>
              </a:ext>
            </a:extLst>
          </p:cNvPr>
          <p:cNvSpPr/>
          <p:nvPr/>
        </p:nvSpPr>
        <p:spPr>
          <a:xfrm>
            <a:off x="4494254" y="-99924"/>
            <a:ext cx="6821446" cy="6856557"/>
          </a:xfrm>
          <a:prstGeom prst="rect">
            <a:avLst/>
          </a:prstGeom>
        </p:spPr>
        <p:txBody>
          <a:bodyPr wrap="square">
            <a:spAutoFit/>
          </a:bodyPr>
          <a:lstStyle/>
          <a:p>
            <a:pPr marL="0" lvl="2" indent="0" algn="l" fontAlgn="auto">
              <a:lnSpc>
                <a:spcPct val="200000"/>
              </a:lnSpc>
              <a:spcBef>
                <a:spcPts val="0"/>
              </a:spcBef>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管工作区的选择 </a:t>
            </a:r>
            <a:endPar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 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管单开关电路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反相器结构与工作原理</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四、</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反相器的传输特性与噪声容限</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五、</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反相器的输入与输出特性</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六、</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反相器的动态特性</a:t>
            </a: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七、漏极开路输出的门电路</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OD</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门</a:t>
            </a:r>
          </a:p>
          <a:p>
            <a:pPr marL="0" lvl="2">
              <a:lnSpc>
                <a:spcPct val="20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八、</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传输门及三态输出的门电路</a:t>
            </a:r>
          </a:p>
        </p:txBody>
      </p:sp>
      <p:sp>
        <p:nvSpPr>
          <p:cNvPr id="9" name="文本框 5">
            <a:extLst>
              <a:ext uri="{FF2B5EF4-FFF2-40B4-BE49-F238E27FC236}">
                <a16:creationId xmlns:a16="http://schemas.microsoft.com/office/drawing/2014/main" id="{F3EA94CA-55B0-2AD7-4CED-DD7E3253414E}"/>
              </a:ext>
            </a:extLst>
          </p:cNvPr>
          <p:cNvSpPr txBox="1"/>
          <p:nvPr/>
        </p:nvSpPr>
        <p:spPr>
          <a:xfrm>
            <a:off x="135273" y="1858158"/>
            <a:ext cx="2736399" cy="1938992"/>
          </a:xfrm>
          <a:prstGeom prst="rect">
            <a:avLst/>
          </a:prstGeom>
          <a:noFill/>
        </p:spPr>
        <p:txBody>
          <a:bodyPr wrap="square" rtlCol="0">
            <a:sp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rPr>
              <a:t>CMOS</a:t>
            </a:r>
            <a:r>
              <a:rPr lang="zh-CN" altLang="en-US" sz="6000" b="1" dirty="0">
                <a:solidFill>
                  <a:schemeClr val="bg1"/>
                </a:solidFill>
                <a:latin typeface="微软雅黑" panose="020B0503020204020204" pitchFamily="34" charset="-122"/>
                <a:ea typeface="微软雅黑" panose="020B0503020204020204" pitchFamily="34" charset="-122"/>
              </a:rPr>
              <a:t>门电路</a:t>
            </a:r>
          </a:p>
        </p:txBody>
      </p:sp>
      <p:pic>
        <p:nvPicPr>
          <p:cNvPr id="10" name="图片 27">
            <a:extLst>
              <a:ext uri="{FF2B5EF4-FFF2-40B4-BE49-F238E27FC236}">
                <a16:creationId xmlns:a16="http://schemas.microsoft.com/office/drawing/2014/main" id="{798E9850-9BFD-6FF2-462C-CDFEDCD5CB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6385778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a:extLst>
              <a:ext uri="{FF2B5EF4-FFF2-40B4-BE49-F238E27FC236}">
                <a16:creationId xmlns:a16="http://schemas.microsoft.com/office/drawing/2014/main" id="{71D3AABD-53AC-0414-6E08-16C4AA806A21}"/>
              </a:ext>
            </a:extLst>
          </p:cNvPr>
          <p:cNvSpPr txBox="1">
            <a:spLocks noChangeArrowheads="1"/>
          </p:cNvSpPr>
          <p:nvPr/>
        </p:nvSpPr>
        <p:spPr bwMode="auto">
          <a:xfrm>
            <a:off x="242274" y="977521"/>
            <a:ext cx="1156433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en-US" altLang="zh-CN" dirty="0"/>
              <a:t>       CMOS</a:t>
            </a:r>
            <a:r>
              <a:rPr kumimoji="1" lang="zh-CN" altLang="en-US" dirty="0"/>
              <a:t>逻辑门电路是在</a:t>
            </a:r>
            <a:r>
              <a:rPr kumimoji="1" lang="en-US" altLang="zh-CN" dirty="0"/>
              <a:t>TTL</a:t>
            </a:r>
            <a:r>
              <a:rPr kumimoji="1" lang="zh-CN" altLang="en-US" dirty="0"/>
              <a:t>器件之后，出现的应用比较广泛的数字逻辑器件，在功耗、抗干扰、带负载能力上优于</a:t>
            </a:r>
            <a:r>
              <a:rPr kumimoji="1" lang="en-US" altLang="zh-CN" dirty="0" err="1"/>
              <a:t>TTl</a:t>
            </a:r>
            <a:r>
              <a:rPr kumimoji="1" lang="zh-CN" altLang="en-US" dirty="0"/>
              <a:t>逻辑门，所以超大规模器件几乎都采用</a:t>
            </a:r>
            <a:r>
              <a:rPr kumimoji="1" lang="en-US" altLang="zh-CN" dirty="0"/>
              <a:t>CMOS</a:t>
            </a:r>
            <a:r>
              <a:rPr kumimoji="1" lang="zh-CN" altLang="en-US" dirty="0"/>
              <a:t>门电路，如存储器</a:t>
            </a:r>
            <a:r>
              <a:rPr kumimoji="1" lang="en-US" altLang="zh-CN" dirty="0"/>
              <a:t>ROM</a:t>
            </a:r>
            <a:r>
              <a:rPr kumimoji="1" lang="zh-CN" altLang="en-US" dirty="0"/>
              <a:t>、可编程逻辑器件</a:t>
            </a:r>
            <a:r>
              <a:rPr kumimoji="1" lang="en-US" altLang="zh-CN" dirty="0"/>
              <a:t>PLD</a:t>
            </a:r>
            <a:r>
              <a:rPr kumimoji="1" lang="zh-CN" altLang="en-US" dirty="0"/>
              <a:t>等</a:t>
            </a:r>
          </a:p>
        </p:txBody>
      </p:sp>
      <p:sp>
        <p:nvSpPr>
          <p:cNvPr id="6" name="Text Box 6">
            <a:extLst>
              <a:ext uri="{FF2B5EF4-FFF2-40B4-BE49-F238E27FC236}">
                <a16:creationId xmlns:a16="http://schemas.microsoft.com/office/drawing/2014/main" id="{7853DF59-F191-C442-02EC-513D3AE98A03}"/>
              </a:ext>
            </a:extLst>
          </p:cNvPr>
          <p:cNvSpPr txBox="1">
            <a:spLocks noChangeArrowheads="1"/>
          </p:cNvSpPr>
          <p:nvPr/>
        </p:nvSpPr>
        <p:spPr bwMode="auto">
          <a:xfrm>
            <a:off x="242274" y="2736502"/>
            <a:ext cx="1164580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algn="just" eaLnBrk="1" hangingPunct="1">
              <a:spcBef>
                <a:spcPct val="50000"/>
              </a:spcBef>
            </a:pPr>
            <a:r>
              <a:rPr kumimoji="1" lang="en-US" altLang="zh-CN" dirty="0"/>
              <a:t>        </a:t>
            </a:r>
            <a:r>
              <a:rPr kumimoji="1" lang="zh-CN" altLang="en-US" dirty="0"/>
              <a:t>国产的</a:t>
            </a:r>
            <a:r>
              <a:rPr kumimoji="1" lang="en-US" altLang="zh-CN" dirty="0"/>
              <a:t>CMOS</a:t>
            </a:r>
            <a:r>
              <a:rPr kumimoji="1" lang="zh-CN" altLang="en-US" dirty="0"/>
              <a:t>器件有</a:t>
            </a:r>
            <a:r>
              <a:rPr kumimoji="1" lang="en-US" altLang="zh-CN" dirty="0"/>
              <a:t>CC4000(</a:t>
            </a:r>
            <a:r>
              <a:rPr kumimoji="1" lang="zh-CN" altLang="en-US" dirty="0"/>
              <a:t>国际</a:t>
            </a:r>
            <a:r>
              <a:rPr kumimoji="1" lang="en-US" altLang="zh-CN" dirty="0"/>
              <a:t>CD4000/MC4000)</a:t>
            </a:r>
            <a:r>
              <a:rPr kumimoji="1" lang="zh-CN" altLang="en-US" dirty="0"/>
              <a:t>、高速</a:t>
            </a:r>
            <a:r>
              <a:rPr kumimoji="1" lang="en-US" altLang="zh-CN" dirty="0"/>
              <a:t>54HC/74HC</a:t>
            </a:r>
            <a:r>
              <a:rPr kumimoji="1" lang="zh-CN" altLang="en-US" dirty="0"/>
              <a:t>系列（国际</a:t>
            </a:r>
            <a:r>
              <a:rPr kumimoji="1" lang="en-US" altLang="zh-CN" dirty="0"/>
              <a:t>MC54HC/74HC),</a:t>
            </a:r>
            <a:r>
              <a:rPr kumimoji="1" lang="zh-CN" altLang="en-US" dirty="0"/>
              <a:t>此外还有兼容型的</a:t>
            </a:r>
            <a:r>
              <a:rPr kumimoji="1" lang="en-US" altLang="zh-CN" dirty="0"/>
              <a:t>74HCT</a:t>
            </a:r>
            <a:r>
              <a:rPr kumimoji="1" lang="zh-CN" altLang="en-US" dirty="0"/>
              <a:t>和</a:t>
            </a:r>
            <a:r>
              <a:rPr kumimoji="1" lang="en-US" altLang="zh-CN" dirty="0"/>
              <a:t>74BCT</a:t>
            </a:r>
            <a:r>
              <a:rPr kumimoji="1" lang="zh-CN" altLang="en-US" dirty="0"/>
              <a:t>系列（</a:t>
            </a:r>
            <a:r>
              <a:rPr kumimoji="1" lang="en-US" altLang="zh-CN" dirty="0" err="1"/>
              <a:t>BiCMOS</a:t>
            </a:r>
            <a:r>
              <a:rPr kumimoji="1" lang="zh-CN" altLang="en-US" dirty="0"/>
              <a:t>） </a:t>
            </a:r>
          </a:p>
        </p:txBody>
      </p:sp>
      <p:sp>
        <p:nvSpPr>
          <p:cNvPr id="7" name="Text Box 7">
            <a:extLst>
              <a:ext uri="{FF2B5EF4-FFF2-40B4-BE49-F238E27FC236}">
                <a16:creationId xmlns:a16="http://schemas.microsoft.com/office/drawing/2014/main" id="{84F5B5DA-9D2F-9B43-4FCD-63A1C3E763D1}"/>
              </a:ext>
            </a:extLst>
          </p:cNvPr>
          <p:cNvSpPr txBox="1">
            <a:spLocks noChangeArrowheads="1"/>
          </p:cNvSpPr>
          <p:nvPr/>
        </p:nvSpPr>
        <p:spPr bwMode="auto">
          <a:xfrm>
            <a:off x="242274" y="4495483"/>
            <a:ext cx="11443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en-US" altLang="zh-CN" dirty="0"/>
              <a:t>        </a:t>
            </a:r>
            <a:r>
              <a:rPr kumimoji="1" lang="zh-CN" altLang="en-US" dirty="0"/>
              <a:t>先介绍</a:t>
            </a:r>
            <a:r>
              <a:rPr kumimoji="1" lang="en-US" altLang="zh-CN" dirty="0"/>
              <a:t>74</a:t>
            </a:r>
            <a:r>
              <a:rPr kumimoji="1" lang="zh-CN" altLang="en-US" dirty="0"/>
              <a:t>系列的反相器和逻辑门，再简单介绍其它系列的逻辑门</a:t>
            </a:r>
          </a:p>
        </p:txBody>
      </p:sp>
      <p:sp>
        <p:nvSpPr>
          <p:cNvPr id="8" name="标题 1">
            <a:extLst>
              <a:ext uri="{FF2B5EF4-FFF2-40B4-BE49-F238E27FC236}">
                <a16:creationId xmlns:a16="http://schemas.microsoft.com/office/drawing/2014/main" id="{4A338A3F-C52C-33BC-1A14-F2399DC1602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门电路</a:t>
            </a:r>
          </a:p>
        </p:txBody>
      </p:sp>
    </p:spTree>
    <p:extLst>
      <p:ext uri="{BB962C8B-B14F-4D97-AF65-F5344CB8AC3E}">
        <p14:creationId xmlns:p14="http://schemas.microsoft.com/office/powerpoint/2010/main" val="279339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1DF82-E471-BC5A-057F-5D15E836172B}"/>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A9792D04-588F-0390-DA47-C0510BA05EB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a:t>
            </a:r>
          </a:p>
        </p:txBody>
      </p:sp>
      <p:pic>
        <p:nvPicPr>
          <p:cNvPr id="2" name="Picture 15">
            <a:extLst>
              <a:ext uri="{FF2B5EF4-FFF2-40B4-BE49-F238E27FC236}">
                <a16:creationId xmlns:a16="http://schemas.microsoft.com/office/drawing/2014/main" id="{51AC6B94-DE84-56B6-988A-1BD03701B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24" y="1859863"/>
            <a:ext cx="3825041" cy="3777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125715-2A8E-C096-B619-0D9504CDEF8E}"/>
              </a:ext>
            </a:extLst>
          </p:cNvPr>
          <p:cNvSpPr txBox="1"/>
          <p:nvPr/>
        </p:nvSpPr>
        <p:spPr>
          <a:xfrm>
            <a:off x="904724" y="676147"/>
            <a:ext cx="7711373"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MOS管是金属-氧化物-半导体场效应品体管(MOSFET)的简称。</a:t>
            </a:r>
          </a:p>
        </p:txBody>
      </p:sp>
      <p:sp>
        <p:nvSpPr>
          <p:cNvPr id="8" name="Rectangle 7">
            <a:extLst>
              <a:ext uri="{FF2B5EF4-FFF2-40B4-BE49-F238E27FC236}">
                <a16:creationId xmlns:a16="http://schemas.microsoft.com/office/drawing/2014/main" id="{985E0A28-E64B-12DB-0E1D-D52247807EE4}"/>
              </a:ext>
            </a:extLst>
          </p:cNvPr>
          <p:cNvSpPr/>
          <p:nvPr/>
        </p:nvSpPr>
        <p:spPr>
          <a:xfrm>
            <a:off x="2280671" y="32401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主回路输入</a:t>
            </a:r>
          </a:p>
        </p:txBody>
      </p:sp>
      <p:sp>
        <p:nvSpPr>
          <p:cNvPr id="9" name="Rectangle 8">
            <a:extLst>
              <a:ext uri="{FF2B5EF4-FFF2-40B4-BE49-F238E27FC236}">
                <a16:creationId xmlns:a16="http://schemas.microsoft.com/office/drawing/2014/main" id="{03B19C15-1EC8-CCD4-4D54-90252CE591C7}"/>
              </a:ext>
            </a:extLst>
          </p:cNvPr>
          <p:cNvSpPr/>
          <p:nvPr/>
        </p:nvSpPr>
        <p:spPr>
          <a:xfrm>
            <a:off x="2280671" y="496109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主回路输出</a:t>
            </a:r>
          </a:p>
        </p:txBody>
      </p:sp>
      <p:sp>
        <p:nvSpPr>
          <p:cNvPr id="10" name="Rectangle 9">
            <a:extLst>
              <a:ext uri="{FF2B5EF4-FFF2-40B4-BE49-F238E27FC236}">
                <a16:creationId xmlns:a16="http://schemas.microsoft.com/office/drawing/2014/main" id="{A7093EDB-D4BB-B6CD-C44C-1A2A4BE36066}"/>
              </a:ext>
            </a:extLst>
          </p:cNvPr>
          <p:cNvSpPr/>
          <p:nvPr/>
        </p:nvSpPr>
        <p:spPr>
          <a:xfrm>
            <a:off x="904724" y="3544135"/>
            <a:ext cx="986404"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p>
        </p:txBody>
      </p:sp>
      <p:cxnSp>
        <p:nvCxnSpPr>
          <p:cNvPr id="12" name="Straight Arrow Connector 11">
            <a:extLst>
              <a:ext uri="{FF2B5EF4-FFF2-40B4-BE49-F238E27FC236}">
                <a16:creationId xmlns:a16="http://schemas.microsoft.com/office/drawing/2014/main" id="{73C5BD9B-C30D-F2AE-6BD0-9FC5E5FC20A6}"/>
              </a:ext>
            </a:extLst>
          </p:cNvPr>
          <p:cNvCxnSpPr/>
          <p:nvPr/>
        </p:nvCxnSpPr>
        <p:spPr>
          <a:xfrm>
            <a:off x="1676400" y="4257675"/>
            <a:ext cx="7048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0F9823-0378-9917-0049-D9DD520C1C57}"/>
              </a:ext>
            </a:extLst>
          </p:cNvPr>
          <p:cNvSpPr/>
          <p:nvPr/>
        </p:nvSpPr>
        <p:spPr>
          <a:xfrm>
            <a:off x="2457450" y="3943350"/>
            <a:ext cx="914400" cy="942974"/>
          </a:xfrm>
          <a:prstGeom prst="rect">
            <a:avLst/>
          </a:prstGeom>
          <a:solidFill>
            <a:srgbClr val="F2C9CB">
              <a:alpha val="59000"/>
            </a:srgbClr>
          </a:solid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Arrow Connector 14">
            <a:extLst>
              <a:ext uri="{FF2B5EF4-FFF2-40B4-BE49-F238E27FC236}">
                <a16:creationId xmlns:a16="http://schemas.microsoft.com/office/drawing/2014/main" id="{73259D73-601F-D635-2E9D-E8F7F71CA664}"/>
              </a:ext>
            </a:extLst>
          </p:cNvPr>
          <p:cNvCxnSpPr/>
          <p:nvPr/>
        </p:nvCxnSpPr>
        <p:spPr>
          <a:xfrm>
            <a:off x="3200400" y="3848101"/>
            <a:ext cx="0" cy="103822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4096CD9-9D6B-BBCB-CFFB-EF4F8AD7BE32}"/>
              </a:ext>
            </a:extLst>
          </p:cNvPr>
          <p:cNvGrpSpPr/>
          <p:nvPr/>
        </p:nvGrpSpPr>
        <p:grpSpPr>
          <a:xfrm>
            <a:off x="5214937" y="1351421"/>
            <a:ext cx="6554787" cy="4794250"/>
            <a:chOff x="833438" y="1225550"/>
            <a:chExt cx="6554787" cy="4794250"/>
          </a:xfrm>
        </p:grpSpPr>
        <p:graphicFrame>
          <p:nvGraphicFramePr>
            <p:cNvPr id="17" name="Object 7">
              <a:extLst>
                <a:ext uri="{FF2B5EF4-FFF2-40B4-BE49-F238E27FC236}">
                  <a16:creationId xmlns:a16="http://schemas.microsoft.com/office/drawing/2014/main" id="{891C2888-AFA6-F480-D1B6-1578C101146E}"/>
                </a:ext>
              </a:extLst>
            </p:cNvPr>
            <p:cNvGraphicFramePr>
              <a:graphicFrameLocks noChangeAspect="1"/>
            </p:cNvGraphicFramePr>
            <p:nvPr>
              <p:extLst>
                <p:ext uri="{D42A27DB-BD31-4B8C-83A1-F6EECF244321}">
                  <p14:modId xmlns:p14="http://schemas.microsoft.com/office/powerpoint/2010/main" val="4215926811"/>
                </p:ext>
              </p:extLst>
            </p:nvPr>
          </p:nvGraphicFramePr>
          <p:xfrm>
            <a:off x="833438" y="1225550"/>
            <a:ext cx="6459537" cy="4794250"/>
          </p:xfrm>
          <a:graphic>
            <a:graphicData uri="http://schemas.openxmlformats.org/presentationml/2006/ole">
              <mc:AlternateContent xmlns:mc="http://schemas.openxmlformats.org/markup-compatibility/2006">
                <mc:Choice xmlns:v="urn:schemas-microsoft-com:vml" Requires="v">
                  <p:oleObj spid="_x0000_s35843" name="Picture" r:id="rId5" imgW="1943280" imgH="1409760" progId="Word.Picture.8">
                    <p:embed/>
                  </p:oleObj>
                </mc:Choice>
                <mc:Fallback>
                  <p:oleObj name="Picture" r:id="rId5" imgW="1943280" imgH="1409760" progId="Word.Picture.8">
                    <p:embed/>
                    <p:pic>
                      <p:nvPicPr>
                        <p:cNvPr id="17" name="Object 7">
                          <a:extLst>
                            <a:ext uri="{FF2B5EF4-FFF2-40B4-BE49-F238E27FC236}">
                              <a16:creationId xmlns:a16="http://schemas.microsoft.com/office/drawing/2014/main" id="{891C2888-AFA6-F480-D1B6-1578C101146E}"/>
                            </a:ext>
                          </a:extLst>
                        </p:cNvPr>
                        <p:cNvPicPr>
                          <a:picLocks noChangeAspect="1" noChangeArrowheads="1"/>
                        </p:cNvPicPr>
                        <p:nvPr/>
                      </p:nvPicPr>
                      <p:blipFill>
                        <a:blip r:embed="rId6"/>
                        <a:srcRect/>
                        <a:stretch>
                          <a:fillRect/>
                        </a:stretch>
                      </p:blipFill>
                      <p:spPr bwMode="auto">
                        <a:xfrm>
                          <a:off x="833438" y="1225550"/>
                          <a:ext cx="6459537" cy="4794250"/>
                        </a:xfrm>
                        <a:prstGeom prst="rect">
                          <a:avLst/>
                        </a:prstGeom>
                        <a:noFill/>
                        <a:ln>
                          <a:noFill/>
                        </a:ln>
                      </p:spPr>
                    </p:pic>
                  </p:oleObj>
                </mc:Fallback>
              </mc:AlternateContent>
            </a:graphicData>
          </a:graphic>
        </p:graphicFrame>
        <p:sp>
          <p:nvSpPr>
            <p:cNvPr id="18" name="TextBox 17">
              <a:extLst>
                <a:ext uri="{FF2B5EF4-FFF2-40B4-BE49-F238E27FC236}">
                  <a16:creationId xmlns:a16="http://schemas.microsoft.com/office/drawing/2014/main" id="{2B3C2EDA-8ECD-58AD-6C4C-603F88C55CA5}"/>
                </a:ext>
              </a:extLst>
            </p:cNvPr>
            <p:cNvSpPr txBox="1"/>
            <p:nvPr/>
          </p:nvSpPr>
          <p:spPr>
            <a:xfrm>
              <a:off x="3171825" y="2771775"/>
              <a:ext cx="198002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氧化物层</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绝缘层</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9" name="Rectangle 18">
              <a:extLst>
                <a:ext uri="{FF2B5EF4-FFF2-40B4-BE49-F238E27FC236}">
                  <a16:creationId xmlns:a16="http://schemas.microsoft.com/office/drawing/2014/main" id="{D859AFD6-0EC4-44C6-6997-53CC8BD9F076}"/>
                </a:ext>
              </a:extLst>
            </p:cNvPr>
            <p:cNvSpPr/>
            <p:nvPr/>
          </p:nvSpPr>
          <p:spPr>
            <a:xfrm>
              <a:off x="871538"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主回路输入</a:t>
              </a:r>
              <a:r>
                <a:rPr lang="en-US" altLang="zh-CN" b="1" dirty="0">
                  <a:solidFill>
                    <a:schemeClr val="tx1"/>
                  </a:solidFill>
                  <a:latin typeface="微软雅黑" panose="020B0503020204020204" pitchFamily="34" charset="-122"/>
                  <a:ea typeface="微软雅黑" panose="020B0503020204020204" pitchFamily="34" charset="-122"/>
                </a:rPr>
                <a:t>D</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0" name="Rectangle 19">
              <a:extLst>
                <a:ext uri="{FF2B5EF4-FFF2-40B4-BE49-F238E27FC236}">
                  <a16:creationId xmlns:a16="http://schemas.microsoft.com/office/drawing/2014/main" id="{2311FA07-03D2-F523-8F4E-C8C4FFB360D9}"/>
                </a:ext>
              </a:extLst>
            </p:cNvPr>
            <p:cNvSpPr/>
            <p:nvPr/>
          </p:nvSpPr>
          <p:spPr>
            <a:xfrm>
              <a:off x="6401821"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主回路输出</a:t>
              </a:r>
              <a:r>
                <a:rPr lang="en-US" altLang="zh-CN" b="1" dirty="0">
                  <a:solidFill>
                    <a:schemeClr val="tx1"/>
                  </a:solidFill>
                  <a:latin typeface="微软雅黑" panose="020B0503020204020204" pitchFamily="34" charset="-122"/>
                  <a:ea typeface="微软雅黑" panose="020B0503020204020204" pitchFamily="34" charset="-122"/>
                </a:rPr>
                <a:t>S</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1" name="Rectangle 20">
              <a:extLst>
                <a:ext uri="{FF2B5EF4-FFF2-40B4-BE49-F238E27FC236}">
                  <a16:creationId xmlns:a16="http://schemas.microsoft.com/office/drawing/2014/main" id="{6718B158-C0AF-5843-FD60-D852CE9CAF86}"/>
                </a:ext>
              </a:extLst>
            </p:cNvPr>
            <p:cNvSpPr/>
            <p:nvPr/>
          </p:nvSpPr>
          <p:spPr>
            <a:xfrm>
              <a:off x="3492121" y="1754269"/>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G</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2" name="Straight Connector 21">
              <a:extLst>
                <a:ext uri="{FF2B5EF4-FFF2-40B4-BE49-F238E27FC236}">
                  <a16:creationId xmlns:a16="http://schemas.microsoft.com/office/drawing/2014/main" id="{BF0661D7-F7C1-A8D8-6A11-CC6860E4030A}"/>
                </a:ext>
              </a:extLst>
            </p:cNvPr>
            <p:cNvCxnSpPr/>
            <p:nvPr/>
          </p:nvCxnSpPr>
          <p:spPr>
            <a:xfrm>
              <a:off x="971550" y="2466975"/>
              <a:ext cx="1038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8CF36D-6C5E-576C-2A48-178FF6DB72F3}"/>
                </a:ext>
              </a:extLst>
            </p:cNvPr>
            <p:cNvCxnSpPr>
              <a:cxnSpLocks/>
            </p:cNvCxnSpPr>
            <p:nvPr/>
          </p:nvCxnSpPr>
          <p:spPr>
            <a:xfrm>
              <a:off x="2019300" y="2466975"/>
              <a:ext cx="0" cy="20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9262D8-D72A-CF5C-B55B-B5F24C89E98B}"/>
                </a:ext>
              </a:extLst>
            </p:cNvPr>
            <p:cNvCxnSpPr/>
            <p:nvPr/>
          </p:nvCxnSpPr>
          <p:spPr>
            <a:xfrm flipV="1">
              <a:off x="6174769" y="2466975"/>
              <a:ext cx="0" cy="200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FA5BD10-C762-CC8E-A65C-0B6A774FA4F9}"/>
                </a:ext>
              </a:extLst>
            </p:cNvPr>
            <p:cNvCxnSpPr/>
            <p:nvPr/>
          </p:nvCxnSpPr>
          <p:spPr>
            <a:xfrm>
              <a:off x="6174769" y="2466975"/>
              <a:ext cx="10137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B171C51-28C9-3E73-FE3A-AFF6E955AA0A}"/>
                </a:ext>
              </a:extLst>
            </p:cNvPr>
            <p:cNvCxnSpPr>
              <a:cxnSpLocks/>
              <a:stCxn id="21" idx="2"/>
            </p:cNvCxnSpPr>
            <p:nvPr/>
          </p:nvCxnSpPr>
          <p:spPr>
            <a:xfrm>
              <a:off x="4087509" y="2362201"/>
              <a:ext cx="297" cy="304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4DBA5D8-765F-CAE6-8246-931F9C82E14E}"/>
                </a:ext>
              </a:extLst>
            </p:cNvPr>
            <p:cNvSpPr/>
            <p:nvPr/>
          </p:nvSpPr>
          <p:spPr>
            <a:xfrm>
              <a:off x="3514883" y="5160290"/>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B</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E86ED88-D612-A3D5-C3C1-B8854793736E}"/>
                </a:ext>
              </a:extLst>
            </p:cNvPr>
            <p:cNvCxnSpPr/>
            <p:nvPr/>
          </p:nvCxnSpPr>
          <p:spPr>
            <a:xfrm>
              <a:off x="4087509" y="4770304"/>
              <a:ext cx="0" cy="38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10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4A815-E632-B604-5DDB-4E7CB1A18C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36EA568-E559-3644-D792-6D20DA28607A}"/>
              </a:ext>
            </a:extLst>
          </p:cNvPr>
          <p:cNvPicPr>
            <a:picLocks noChangeAspect="1"/>
          </p:cNvPicPr>
          <p:nvPr/>
        </p:nvPicPr>
        <p:blipFill>
          <a:blip r:embed="rId3"/>
          <a:stretch>
            <a:fillRect/>
          </a:stretch>
        </p:blipFill>
        <p:spPr>
          <a:xfrm>
            <a:off x="1222234" y="3583594"/>
            <a:ext cx="3449354" cy="2695992"/>
          </a:xfrm>
          <a:prstGeom prst="rect">
            <a:avLst/>
          </a:prstGeom>
        </p:spPr>
      </p:pic>
      <p:pic>
        <p:nvPicPr>
          <p:cNvPr id="29" name="Picture 28">
            <a:extLst>
              <a:ext uri="{FF2B5EF4-FFF2-40B4-BE49-F238E27FC236}">
                <a16:creationId xmlns:a16="http://schemas.microsoft.com/office/drawing/2014/main" id="{91DE963D-C1C8-0B74-21DC-014FD14F4D96}"/>
              </a:ext>
            </a:extLst>
          </p:cNvPr>
          <p:cNvPicPr>
            <a:picLocks noChangeAspect="1"/>
          </p:cNvPicPr>
          <p:nvPr/>
        </p:nvPicPr>
        <p:blipFill>
          <a:blip r:embed="rId4"/>
          <a:stretch>
            <a:fillRect/>
          </a:stretch>
        </p:blipFill>
        <p:spPr>
          <a:xfrm>
            <a:off x="874348" y="284229"/>
            <a:ext cx="4303581" cy="3144771"/>
          </a:xfrm>
          <a:prstGeom prst="rect">
            <a:avLst/>
          </a:prstGeom>
        </p:spPr>
      </p:pic>
      <p:pic>
        <p:nvPicPr>
          <p:cNvPr id="5" name="Picture 4">
            <a:extLst>
              <a:ext uri="{FF2B5EF4-FFF2-40B4-BE49-F238E27FC236}">
                <a16:creationId xmlns:a16="http://schemas.microsoft.com/office/drawing/2014/main" id="{5A6C35DF-C4C7-26AC-9FF3-CBAC04C66A1C}"/>
              </a:ext>
            </a:extLst>
          </p:cNvPr>
          <p:cNvPicPr>
            <a:picLocks noChangeAspect="1"/>
          </p:cNvPicPr>
          <p:nvPr/>
        </p:nvPicPr>
        <p:blipFill>
          <a:blip r:embed="rId5"/>
          <a:stretch>
            <a:fillRect/>
          </a:stretch>
        </p:blipFill>
        <p:spPr>
          <a:xfrm>
            <a:off x="6448881" y="284229"/>
            <a:ext cx="4520885" cy="3299365"/>
          </a:xfrm>
          <a:prstGeom prst="rect">
            <a:avLst/>
          </a:prstGeom>
        </p:spPr>
      </p:pic>
      <p:pic>
        <p:nvPicPr>
          <p:cNvPr id="6" name="Picture 5">
            <a:extLst>
              <a:ext uri="{FF2B5EF4-FFF2-40B4-BE49-F238E27FC236}">
                <a16:creationId xmlns:a16="http://schemas.microsoft.com/office/drawing/2014/main" id="{B4D614D2-DFDE-2BA3-19CE-B773AA5EDF0C}"/>
              </a:ext>
            </a:extLst>
          </p:cNvPr>
          <p:cNvPicPr>
            <a:picLocks noChangeAspect="1"/>
          </p:cNvPicPr>
          <p:nvPr/>
        </p:nvPicPr>
        <p:blipFill>
          <a:blip r:embed="rId6"/>
          <a:stretch>
            <a:fillRect/>
          </a:stretch>
        </p:blipFill>
        <p:spPr>
          <a:xfrm>
            <a:off x="7148638" y="3583594"/>
            <a:ext cx="2859857" cy="3103853"/>
          </a:xfrm>
          <a:prstGeom prst="rect">
            <a:avLst/>
          </a:prstGeom>
        </p:spPr>
      </p:pic>
      <p:sp>
        <p:nvSpPr>
          <p:cNvPr id="7" name="TextBox 6">
            <a:extLst>
              <a:ext uri="{FF2B5EF4-FFF2-40B4-BE49-F238E27FC236}">
                <a16:creationId xmlns:a16="http://schemas.microsoft.com/office/drawing/2014/main" id="{6760FCFB-4526-5037-46C8-DEE636C8C00B}"/>
              </a:ext>
            </a:extLst>
          </p:cNvPr>
          <p:cNvSpPr txBox="1"/>
          <p:nvPr/>
        </p:nvSpPr>
        <p:spPr>
          <a:xfrm>
            <a:off x="2262948" y="6434180"/>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沟道增强型</a:t>
            </a:r>
          </a:p>
        </p:txBody>
      </p:sp>
      <p:sp>
        <p:nvSpPr>
          <p:cNvPr id="8" name="TextBox 7">
            <a:extLst>
              <a:ext uri="{FF2B5EF4-FFF2-40B4-BE49-F238E27FC236}">
                <a16:creationId xmlns:a16="http://schemas.microsoft.com/office/drawing/2014/main" id="{F1C70AFA-5C18-A5D1-17D7-E337094127A0}"/>
              </a:ext>
            </a:extLst>
          </p:cNvPr>
          <p:cNvSpPr txBox="1"/>
          <p:nvPr/>
        </p:nvSpPr>
        <p:spPr>
          <a:xfrm>
            <a:off x="7815376" y="6453922"/>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a:t>
            </a:r>
            <a:r>
              <a:rPr lang="zh-CN" altLang="en-US" b="1" dirty="0">
                <a:latin typeface="微软雅黑" panose="020B0503020204020204" pitchFamily="34" charset="-122"/>
                <a:ea typeface="微软雅黑" panose="020B0503020204020204" pitchFamily="34" charset="-122"/>
              </a:rPr>
              <a:t>沟道增强型</a:t>
            </a:r>
          </a:p>
        </p:txBody>
      </p:sp>
      <p:sp>
        <p:nvSpPr>
          <p:cNvPr id="9" name="标题 1">
            <a:extLst>
              <a:ext uri="{FF2B5EF4-FFF2-40B4-BE49-F238E27FC236}">
                <a16:creationId xmlns:a16="http://schemas.microsoft.com/office/drawing/2014/main" id="{69673E02-A466-B5ED-FF99-6189D114EFC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a:t>
            </a:r>
          </a:p>
        </p:txBody>
      </p:sp>
    </p:spTree>
    <p:extLst>
      <p:ext uri="{BB962C8B-B14F-4D97-AF65-F5344CB8AC3E}">
        <p14:creationId xmlns:p14="http://schemas.microsoft.com/office/powerpoint/2010/main" val="17692801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8438B-AC3C-364B-7C7F-CEC2AE99DA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09D82F-7C9F-2940-E425-DF7E797E424E}"/>
              </a:ext>
            </a:extLst>
          </p:cNvPr>
          <p:cNvSpPr txBox="1"/>
          <p:nvPr/>
        </p:nvSpPr>
        <p:spPr>
          <a:xfrm>
            <a:off x="966730" y="728945"/>
            <a:ext cx="745015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通常将</a:t>
            </a:r>
            <a:r>
              <a:rPr lang="zh-CN" altLang="en-US" sz="2000" b="1" dirty="0">
                <a:solidFill>
                  <a:srgbClr val="FF0000"/>
                </a:solidFill>
                <a:latin typeface="微软雅黑" panose="020B0503020204020204" pitchFamily="34" charset="-122"/>
                <a:ea typeface="微软雅黑" panose="020B0503020204020204" pitchFamily="34" charset="-122"/>
              </a:rPr>
              <a:t>衬底</a:t>
            </a:r>
            <a:r>
              <a:rPr lang="en-US" altLang="zh-CN" sz="2000" b="1" dirty="0">
                <a:solidFill>
                  <a:srgbClr val="FF0000"/>
                </a:solidFill>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FF0000"/>
                </a:solidFill>
                <a:latin typeface="微软雅黑" panose="020B0503020204020204" pitchFamily="34" charset="-122"/>
                <a:ea typeface="微软雅黑" panose="020B0503020204020204" pitchFamily="34" charset="-122"/>
              </a:rPr>
              <a:t>源极</a:t>
            </a:r>
            <a:r>
              <a:rPr lang="en-US" altLang="zh-CN" sz="2000" b="1" dirty="0">
                <a:solidFill>
                  <a:srgbClr val="FF0000"/>
                </a:solidFill>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相连，防止电流从衬底流向源极和导电沟道</a:t>
            </a:r>
          </a:p>
        </p:txBody>
      </p:sp>
      <p:sp>
        <p:nvSpPr>
          <p:cNvPr id="4" name="标题 1">
            <a:extLst>
              <a:ext uri="{FF2B5EF4-FFF2-40B4-BE49-F238E27FC236}">
                <a16:creationId xmlns:a16="http://schemas.microsoft.com/office/drawing/2014/main" id="{9E14FCD5-1635-6858-7931-8E5AE997891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管常用的接线方法</a:t>
            </a:r>
          </a:p>
        </p:txBody>
      </p:sp>
      <p:pic>
        <p:nvPicPr>
          <p:cNvPr id="5" name="Picture 4">
            <a:extLst>
              <a:ext uri="{FF2B5EF4-FFF2-40B4-BE49-F238E27FC236}">
                <a16:creationId xmlns:a16="http://schemas.microsoft.com/office/drawing/2014/main" id="{C6E6F09C-A258-DC64-3342-C194626BC413}"/>
              </a:ext>
            </a:extLst>
          </p:cNvPr>
          <p:cNvPicPr>
            <a:picLocks noChangeAspect="1"/>
          </p:cNvPicPr>
          <p:nvPr/>
        </p:nvPicPr>
        <p:blipFill>
          <a:blip r:embed="rId3"/>
          <a:stretch>
            <a:fillRect/>
          </a:stretch>
        </p:blipFill>
        <p:spPr>
          <a:xfrm>
            <a:off x="635301" y="1628287"/>
            <a:ext cx="5460699" cy="3990316"/>
          </a:xfrm>
          <a:prstGeom prst="rect">
            <a:avLst/>
          </a:prstGeom>
        </p:spPr>
      </p:pic>
      <p:cxnSp>
        <p:nvCxnSpPr>
          <p:cNvPr id="7" name="Straight Connector 6">
            <a:extLst>
              <a:ext uri="{FF2B5EF4-FFF2-40B4-BE49-F238E27FC236}">
                <a16:creationId xmlns:a16="http://schemas.microsoft.com/office/drawing/2014/main" id="{E90C6C53-14CB-1DDD-0152-565B79268442}"/>
              </a:ext>
            </a:extLst>
          </p:cNvPr>
          <p:cNvCxnSpPr>
            <a:cxnSpLocks/>
          </p:cNvCxnSpPr>
          <p:nvPr/>
        </p:nvCxnSpPr>
        <p:spPr>
          <a:xfrm>
            <a:off x="3343616" y="4715219"/>
            <a:ext cx="2730350" cy="0"/>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0BDC0D-BC62-54E3-8E7F-487DFEF43725}"/>
              </a:ext>
            </a:extLst>
          </p:cNvPr>
          <p:cNvCxnSpPr>
            <a:cxnSpLocks/>
          </p:cNvCxnSpPr>
          <p:nvPr/>
        </p:nvCxnSpPr>
        <p:spPr>
          <a:xfrm flipV="1">
            <a:off x="6073966" y="2842352"/>
            <a:ext cx="0" cy="1872867"/>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939014-5F16-A42D-3AC9-ADFEB717A14E}"/>
              </a:ext>
            </a:extLst>
          </p:cNvPr>
          <p:cNvCxnSpPr/>
          <p:nvPr/>
        </p:nvCxnSpPr>
        <p:spPr>
          <a:xfrm flipH="1">
            <a:off x="5574535" y="2842352"/>
            <a:ext cx="499431" cy="0"/>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1C2224-1972-6423-BE45-AF0BFAA583CE}"/>
              </a:ext>
            </a:extLst>
          </p:cNvPr>
          <p:cNvCxnSpPr/>
          <p:nvPr/>
        </p:nvCxnSpPr>
        <p:spPr>
          <a:xfrm flipV="1">
            <a:off x="5574535" y="2677099"/>
            <a:ext cx="0" cy="165253"/>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AE63E6E-B57E-03A1-6668-394E71B4D140}"/>
              </a:ext>
            </a:extLst>
          </p:cNvPr>
          <p:cNvGrpSpPr/>
          <p:nvPr/>
        </p:nvGrpSpPr>
        <p:grpSpPr>
          <a:xfrm>
            <a:off x="8174808" y="1881257"/>
            <a:ext cx="3010952" cy="2950051"/>
            <a:chOff x="8174808" y="1881257"/>
            <a:chExt cx="3010952" cy="2950051"/>
          </a:xfrm>
        </p:grpSpPr>
        <p:grpSp>
          <p:nvGrpSpPr>
            <p:cNvPr id="18" name="Group 17">
              <a:extLst>
                <a:ext uri="{FF2B5EF4-FFF2-40B4-BE49-F238E27FC236}">
                  <a16:creationId xmlns:a16="http://schemas.microsoft.com/office/drawing/2014/main" id="{643A1385-E9A4-69DB-F495-97128253A649}"/>
                </a:ext>
              </a:extLst>
            </p:cNvPr>
            <p:cNvGrpSpPr/>
            <p:nvPr/>
          </p:nvGrpSpPr>
          <p:grpSpPr>
            <a:xfrm>
              <a:off x="8174808" y="1881257"/>
              <a:ext cx="3010952" cy="2950051"/>
              <a:chOff x="2617789" y="2028825"/>
              <a:chExt cx="1582738" cy="1600200"/>
            </a:xfrm>
          </p:grpSpPr>
          <p:grpSp>
            <p:nvGrpSpPr>
              <p:cNvPr id="23" name="Group 80">
                <a:extLst>
                  <a:ext uri="{FF2B5EF4-FFF2-40B4-BE49-F238E27FC236}">
                    <a16:creationId xmlns:a16="http://schemas.microsoft.com/office/drawing/2014/main" id="{C5BA79BA-ADA2-2A8A-39D6-54B3C9E86518}"/>
                  </a:ext>
                </a:extLst>
              </p:cNvPr>
              <p:cNvGrpSpPr>
                <a:grpSpLocks/>
              </p:cNvGrpSpPr>
              <p:nvPr/>
            </p:nvGrpSpPr>
            <p:grpSpPr bwMode="auto">
              <a:xfrm>
                <a:off x="2617789" y="2028825"/>
                <a:ext cx="1582738" cy="1524000"/>
                <a:chOff x="453" y="480"/>
                <a:chExt cx="997" cy="960"/>
              </a:xfrm>
            </p:grpSpPr>
            <p:grpSp>
              <p:nvGrpSpPr>
                <p:cNvPr id="26" name="Group 81">
                  <a:extLst>
                    <a:ext uri="{FF2B5EF4-FFF2-40B4-BE49-F238E27FC236}">
                      <a16:creationId xmlns:a16="http://schemas.microsoft.com/office/drawing/2014/main" id="{A6D3DCE6-55A0-A9B7-4D81-59BD19A4AA88}"/>
                    </a:ext>
                  </a:extLst>
                </p:cNvPr>
                <p:cNvGrpSpPr>
                  <a:grpSpLocks/>
                </p:cNvGrpSpPr>
                <p:nvPr/>
              </p:nvGrpSpPr>
              <p:grpSpPr bwMode="auto">
                <a:xfrm>
                  <a:off x="453" y="480"/>
                  <a:ext cx="762" cy="960"/>
                  <a:chOff x="4293" y="2784"/>
                  <a:chExt cx="762" cy="960"/>
                </a:xfrm>
              </p:grpSpPr>
              <p:sp>
                <p:nvSpPr>
                  <p:cNvPr id="28" name="Line 100">
                    <a:extLst>
                      <a:ext uri="{FF2B5EF4-FFF2-40B4-BE49-F238E27FC236}">
                        <a16:creationId xmlns:a16="http://schemas.microsoft.com/office/drawing/2014/main" id="{45B0CA86-8934-3079-D0E3-293A13B882A4}"/>
                      </a:ext>
                    </a:extLst>
                  </p:cNvPr>
                  <p:cNvSpPr>
                    <a:spLocks noChangeShapeType="1"/>
                  </p:cNvSpPr>
                  <p:nvPr/>
                </p:nvSpPr>
                <p:spPr bwMode="auto">
                  <a:xfrm>
                    <a:off x="4608" y="3168"/>
                    <a:ext cx="0" cy="288"/>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101">
                    <a:extLst>
                      <a:ext uri="{FF2B5EF4-FFF2-40B4-BE49-F238E27FC236}">
                        <a16:creationId xmlns:a16="http://schemas.microsoft.com/office/drawing/2014/main" id="{FA708AE6-93A8-1396-D7FA-7FBBB8582A51}"/>
                      </a:ext>
                    </a:extLst>
                  </p:cNvPr>
                  <p:cNvSpPr>
                    <a:spLocks noChangeShapeType="1"/>
                  </p:cNvSpPr>
                  <p:nvPr/>
                </p:nvSpPr>
                <p:spPr bwMode="auto">
                  <a:xfrm>
                    <a:off x="4704" y="3120"/>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 name="Line 102">
                    <a:extLst>
                      <a:ext uri="{FF2B5EF4-FFF2-40B4-BE49-F238E27FC236}">
                        <a16:creationId xmlns:a16="http://schemas.microsoft.com/office/drawing/2014/main" id="{2AE3534D-446F-0EBD-6A95-34820BDE0B1D}"/>
                      </a:ext>
                    </a:extLst>
                  </p:cNvPr>
                  <p:cNvSpPr>
                    <a:spLocks noChangeShapeType="1"/>
                  </p:cNvSpPr>
                  <p:nvPr/>
                </p:nvSpPr>
                <p:spPr bwMode="auto">
                  <a:xfrm>
                    <a:off x="4704" y="3264"/>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Line 103">
                    <a:extLst>
                      <a:ext uri="{FF2B5EF4-FFF2-40B4-BE49-F238E27FC236}">
                        <a16:creationId xmlns:a16="http://schemas.microsoft.com/office/drawing/2014/main" id="{888F338D-F10C-4BCD-0D97-BD918D02D345}"/>
                      </a:ext>
                    </a:extLst>
                  </p:cNvPr>
                  <p:cNvSpPr>
                    <a:spLocks noChangeShapeType="1"/>
                  </p:cNvSpPr>
                  <p:nvPr/>
                </p:nvSpPr>
                <p:spPr bwMode="auto">
                  <a:xfrm>
                    <a:off x="4704" y="3408"/>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104">
                    <a:extLst>
                      <a:ext uri="{FF2B5EF4-FFF2-40B4-BE49-F238E27FC236}">
                        <a16:creationId xmlns:a16="http://schemas.microsoft.com/office/drawing/2014/main" id="{D4B54BBE-F0AE-397C-1642-8ABF49F431AA}"/>
                      </a:ext>
                    </a:extLst>
                  </p:cNvPr>
                  <p:cNvSpPr>
                    <a:spLocks noChangeShapeType="1"/>
                  </p:cNvSpPr>
                  <p:nvPr/>
                </p:nvSpPr>
                <p:spPr bwMode="auto">
                  <a:xfrm>
                    <a:off x="4704" y="3168"/>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3" name="Line 105">
                    <a:extLst>
                      <a:ext uri="{FF2B5EF4-FFF2-40B4-BE49-F238E27FC236}">
                        <a16:creationId xmlns:a16="http://schemas.microsoft.com/office/drawing/2014/main" id="{247809E8-7023-7889-889E-6F42A82CBA18}"/>
                      </a:ext>
                    </a:extLst>
                  </p:cNvPr>
                  <p:cNvSpPr>
                    <a:spLocks noChangeShapeType="1"/>
                  </p:cNvSpPr>
                  <p:nvPr/>
                </p:nvSpPr>
                <p:spPr bwMode="auto">
                  <a:xfrm flipV="1">
                    <a:off x="4704" y="3312"/>
                    <a:ext cx="96" cy="0"/>
                  </a:xfrm>
                  <a:prstGeom prst="line">
                    <a:avLst/>
                  </a:prstGeom>
                  <a:noFill/>
                  <a:ln w="28575" cap="flat" algn="ctr">
                    <a:solidFill>
                      <a:srgbClr val="000000"/>
                    </a:solidFill>
                    <a:prstDash val="solid"/>
                    <a:round/>
                    <a:headEnd type="stealth" w="med" len="med"/>
                    <a:tailEnd type="non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4" name="Line 106">
                    <a:extLst>
                      <a:ext uri="{FF2B5EF4-FFF2-40B4-BE49-F238E27FC236}">
                        <a16:creationId xmlns:a16="http://schemas.microsoft.com/office/drawing/2014/main" id="{DD68DC9D-1EDA-6A4E-4CEB-B906FDB2E2A4}"/>
                      </a:ext>
                    </a:extLst>
                  </p:cNvPr>
                  <p:cNvSpPr>
                    <a:spLocks noChangeShapeType="1"/>
                  </p:cNvSpPr>
                  <p:nvPr/>
                </p:nvSpPr>
                <p:spPr bwMode="auto">
                  <a:xfrm>
                    <a:off x="4704" y="3456"/>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107">
                    <a:extLst>
                      <a:ext uri="{FF2B5EF4-FFF2-40B4-BE49-F238E27FC236}">
                        <a16:creationId xmlns:a16="http://schemas.microsoft.com/office/drawing/2014/main" id="{2E85ABB9-74F6-F882-9A53-FEDB0749B299}"/>
                      </a:ext>
                    </a:extLst>
                  </p:cNvPr>
                  <p:cNvSpPr>
                    <a:spLocks noChangeShapeType="1"/>
                  </p:cNvSpPr>
                  <p:nvPr/>
                </p:nvSpPr>
                <p:spPr bwMode="auto">
                  <a:xfrm flipV="1">
                    <a:off x="4800" y="2928"/>
                    <a:ext cx="0" cy="24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Line 108">
                    <a:extLst>
                      <a:ext uri="{FF2B5EF4-FFF2-40B4-BE49-F238E27FC236}">
                        <a16:creationId xmlns:a16="http://schemas.microsoft.com/office/drawing/2014/main" id="{5071AB92-64F3-6A9B-60D6-73175B1A61F5}"/>
                      </a:ext>
                    </a:extLst>
                  </p:cNvPr>
                  <p:cNvSpPr>
                    <a:spLocks noChangeShapeType="1"/>
                  </p:cNvSpPr>
                  <p:nvPr/>
                </p:nvSpPr>
                <p:spPr bwMode="auto">
                  <a:xfrm>
                    <a:off x="4416" y="3456"/>
                    <a:ext cx="192"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Oval 109">
                    <a:extLst>
                      <a:ext uri="{FF2B5EF4-FFF2-40B4-BE49-F238E27FC236}">
                        <a16:creationId xmlns:a16="http://schemas.microsoft.com/office/drawing/2014/main" id="{9C9CCC26-5B98-475B-8BBF-F139D902C7F8}"/>
                      </a:ext>
                    </a:extLst>
                  </p:cNvPr>
                  <p:cNvSpPr>
                    <a:spLocks noChangeArrowheads="1"/>
                  </p:cNvSpPr>
                  <p:nvPr/>
                </p:nvSpPr>
                <p:spPr bwMode="auto">
                  <a:xfrm>
                    <a:off x="4368" y="3433"/>
                    <a:ext cx="48" cy="48"/>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38" name="Line 110">
                    <a:extLst>
                      <a:ext uri="{FF2B5EF4-FFF2-40B4-BE49-F238E27FC236}">
                        <a16:creationId xmlns:a16="http://schemas.microsoft.com/office/drawing/2014/main" id="{81276FE5-D0E9-C575-605A-A11D1C8CFD1A}"/>
                      </a:ext>
                    </a:extLst>
                  </p:cNvPr>
                  <p:cNvSpPr>
                    <a:spLocks noChangeShapeType="1"/>
                  </p:cNvSpPr>
                  <p:nvPr/>
                </p:nvSpPr>
                <p:spPr bwMode="auto">
                  <a:xfrm flipV="1">
                    <a:off x="4800" y="3456"/>
                    <a:ext cx="0" cy="288"/>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Rectangle 114">
                    <a:extLst>
                      <a:ext uri="{FF2B5EF4-FFF2-40B4-BE49-F238E27FC236}">
                        <a16:creationId xmlns:a16="http://schemas.microsoft.com/office/drawing/2014/main" id="{6750E98A-4D8F-D538-6FB8-C291B73BE882}"/>
                      </a:ext>
                    </a:extLst>
                  </p:cNvPr>
                  <p:cNvSpPr>
                    <a:spLocks noChangeArrowheads="1"/>
                  </p:cNvSpPr>
                  <p:nvPr/>
                </p:nvSpPr>
                <p:spPr bwMode="auto">
                  <a:xfrm>
                    <a:off x="4784" y="3362"/>
                    <a:ext cx="22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S</a:t>
                    </a:r>
                  </a:p>
                </p:txBody>
              </p:sp>
              <p:sp>
                <p:nvSpPr>
                  <p:cNvPr id="40" name="Rectangle 115">
                    <a:extLst>
                      <a:ext uri="{FF2B5EF4-FFF2-40B4-BE49-F238E27FC236}">
                        <a16:creationId xmlns:a16="http://schemas.microsoft.com/office/drawing/2014/main" id="{128C1322-9B40-816B-2ECC-1790B59C2E75}"/>
                      </a:ext>
                    </a:extLst>
                  </p:cNvPr>
                  <p:cNvSpPr>
                    <a:spLocks noChangeArrowheads="1"/>
                  </p:cNvSpPr>
                  <p:nvPr/>
                </p:nvSpPr>
                <p:spPr bwMode="auto">
                  <a:xfrm>
                    <a:off x="4293" y="3307"/>
                    <a:ext cx="24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3300"/>
                        </a:solidFill>
                        <a:latin typeface="Times New Roman" panose="02020603050405020304" pitchFamily="18" charset="0"/>
                        <a:ea typeface="华文宋体" charset="-122"/>
                      </a:rPr>
                      <a:t>G</a:t>
                    </a:r>
                  </a:p>
                </p:txBody>
              </p:sp>
              <p:sp>
                <p:nvSpPr>
                  <p:cNvPr id="41" name="Rectangle 116">
                    <a:extLst>
                      <a:ext uri="{FF2B5EF4-FFF2-40B4-BE49-F238E27FC236}">
                        <a16:creationId xmlns:a16="http://schemas.microsoft.com/office/drawing/2014/main" id="{3CDDBCF2-029B-7605-A03D-9FB292709140}"/>
                      </a:ext>
                    </a:extLst>
                  </p:cNvPr>
                  <p:cNvSpPr>
                    <a:spLocks noChangeArrowheads="1"/>
                  </p:cNvSpPr>
                  <p:nvPr/>
                </p:nvSpPr>
                <p:spPr bwMode="auto">
                  <a:xfrm>
                    <a:off x="4800" y="2784"/>
                    <a:ext cx="25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3300"/>
                        </a:solidFill>
                        <a:latin typeface="Times New Roman" panose="02020603050405020304" pitchFamily="18" charset="0"/>
                        <a:ea typeface="华文宋体" charset="-122"/>
                      </a:rPr>
                      <a:t>D</a:t>
                    </a:r>
                  </a:p>
                </p:txBody>
              </p:sp>
              <p:sp>
                <p:nvSpPr>
                  <p:cNvPr id="42" name="Rectangle 117">
                    <a:extLst>
                      <a:ext uri="{FF2B5EF4-FFF2-40B4-BE49-F238E27FC236}">
                        <a16:creationId xmlns:a16="http://schemas.microsoft.com/office/drawing/2014/main" id="{3E31070B-5C07-7CBA-DAAE-BC1C63851D7A}"/>
                      </a:ext>
                    </a:extLst>
                  </p:cNvPr>
                  <p:cNvSpPr>
                    <a:spLocks noChangeArrowheads="1"/>
                  </p:cNvSpPr>
                  <p:nvPr/>
                </p:nvSpPr>
                <p:spPr bwMode="auto">
                  <a:xfrm>
                    <a:off x="4752" y="3207"/>
                    <a:ext cx="22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33CC"/>
                        </a:solidFill>
                        <a:latin typeface="Times New Roman" panose="02020603050405020304" pitchFamily="18" charset="0"/>
                        <a:ea typeface="华文宋体" charset="-122"/>
                      </a:rPr>
                      <a:t>B</a:t>
                    </a:r>
                  </a:p>
                </p:txBody>
              </p:sp>
            </p:grpSp>
            <p:sp>
              <p:nvSpPr>
                <p:cNvPr id="27" name="Text Box 119">
                  <a:extLst>
                    <a:ext uri="{FF2B5EF4-FFF2-40B4-BE49-F238E27FC236}">
                      <a16:creationId xmlns:a16="http://schemas.microsoft.com/office/drawing/2014/main" id="{F16CC1D0-8F38-C6EA-1438-135F244A7A31}"/>
                    </a:ext>
                  </a:extLst>
                </p:cNvPr>
                <p:cNvSpPr>
                  <a:spLocks noChangeArrowheads="1"/>
                </p:cNvSpPr>
                <p:nvPr/>
              </p:nvSpPr>
              <p:spPr bwMode="auto">
                <a:xfrm>
                  <a:off x="1104" y="672"/>
                  <a:ext cx="346"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b="1" baseline="-25000">
                    <a:solidFill>
                      <a:srgbClr val="0033CC"/>
                    </a:solidFill>
                    <a:latin typeface="Times New Roman" panose="02020603050405020304" pitchFamily="18" charset="0"/>
                    <a:ea typeface="华文宋体" charset="-122"/>
                  </a:endParaRPr>
                </a:p>
              </p:txBody>
            </p:sp>
          </p:grpSp>
          <p:sp>
            <p:nvSpPr>
              <p:cNvPr id="24" name="Oval 109">
                <a:extLst>
                  <a:ext uri="{FF2B5EF4-FFF2-40B4-BE49-F238E27FC236}">
                    <a16:creationId xmlns:a16="http://schemas.microsoft.com/office/drawing/2014/main" id="{03DAD87A-7A0F-C28E-EC6E-9167B7A8EB8B}"/>
                  </a:ext>
                </a:extLst>
              </p:cNvPr>
              <p:cNvSpPr>
                <a:spLocks noChangeArrowheads="1"/>
              </p:cNvSpPr>
              <p:nvPr/>
            </p:nvSpPr>
            <p:spPr bwMode="auto">
              <a:xfrm>
                <a:off x="3384550" y="21812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25" name="Oval 109">
                <a:extLst>
                  <a:ext uri="{FF2B5EF4-FFF2-40B4-BE49-F238E27FC236}">
                    <a16:creationId xmlns:a16="http://schemas.microsoft.com/office/drawing/2014/main" id="{4A65D9AE-A8C4-100B-84E8-C772AA9ECC92}"/>
                  </a:ext>
                </a:extLst>
              </p:cNvPr>
              <p:cNvSpPr>
                <a:spLocks noChangeArrowheads="1"/>
              </p:cNvSpPr>
              <p:nvPr/>
            </p:nvSpPr>
            <p:spPr bwMode="auto">
              <a:xfrm>
                <a:off x="3384550" y="35528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grpSp>
        <p:sp>
          <p:nvSpPr>
            <p:cNvPr id="19" name="Rectangle 18">
              <a:extLst>
                <a:ext uri="{FF2B5EF4-FFF2-40B4-BE49-F238E27FC236}">
                  <a16:creationId xmlns:a16="http://schemas.microsoft.com/office/drawing/2014/main" id="{ABBD3363-4DEB-BDE7-A67A-68CA5DA6F5A4}"/>
                </a:ext>
              </a:extLst>
            </p:cNvPr>
            <p:cNvSpPr/>
            <p:nvPr/>
          </p:nvSpPr>
          <p:spPr>
            <a:xfrm>
              <a:off x="10027021" y="2148380"/>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漏极</a:t>
              </a:r>
            </a:p>
          </p:txBody>
        </p:sp>
        <p:sp>
          <p:nvSpPr>
            <p:cNvPr id="20" name="Rectangle 19">
              <a:extLst>
                <a:ext uri="{FF2B5EF4-FFF2-40B4-BE49-F238E27FC236}">
                  <a16:creationId xmlns:a16="http://schemas.microsoft.com/office/drawing/2014/main" id="{251243A0-03CD-BC4D-E8B2-6F49F0FD28F5}"/>
                </a:ext>
              </a:extLst>
            </p:cNvPr>
            <p:cNvSpPr/>
            <p:nvPr/>
          </p:nvSpPr>
          <p:spPr>
            <a:xfrm>
              <a:off x="10027020" y="4494421"/>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源极</a:t>
              </a:r>
            </a:p>
          </p:txBody>
        </p:sp>
        <p:sp>
          <p:nvSpPr>
            <p:cNvPr id="21" name="Rectangle 20">
              <a:extLst>
                <a:ext uri="{FF2B5EF4-FFF2-40B4-BE49-F238E27FC236}">
                  <a16:creationId xmlns:a16="http://schemas.microsoft.com/office/drawing/2014/main" id="{6482C91C-2724-93E7-5C3C-CD8354AD0DFF}"/>
                </a:ext>
              </a:extLst>
            </p:cNvPr>
            <p:cNvSpPr/>
            <p:nvPr/>
          </p:nvSpPr>
          <p:spPr>
            <a:xfrm>
              <a:off x="8204750" y="4064729"/>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栅极</a:t>
              </a:r>
            </a:p>
          </p:txBody>
        </p:sp>
      </p:grpSp>
      <p:cxnSp>
        <p:nvCxnSpPr>
          <p:cNvPr id="45" name="Straight Connector 44">
            <a:extLst>
              <a:ext uri="{FF2B5EF4-FFF2-40B4-BE49-F238E27FC236}">
                <a16:creationId xmlns:a16="http://schemas.microsoft.com/office/drawing/2014/main" id="{AF0C60BF-9173-621E-CD29-0C37F2F63A44}"/>
              </a:ext>
            </a:extLst>
          </p:cNvPr>
          <p:cNvCxnSpPr>
            <a:cxnSpLocks/>
            <a:endCxn id="34" idx="1"/>
          </p:cNvCxnSpPr>
          <p:nvPr/>
        </p:nvCxnSpPr>
        <p:spPr>
          <a:xfrm>
            <a:off x="9705954" y="3426520"/>
            <a:ext cx="0" cy="421437"/>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8279132-6F55-198E-7902-E9157E76CC2B}"/>
              </a:ext>
            </a:extLst>
          </p:cNvPr>
          <p:cNvSpPr/>
          <p:nvPr/>
        </p:nvSpPr>
        <p:spPr>
          <a:xfrm>
            <a:off x="9671262" y="3809811"/>
            <a:ext cx="72254" cy="76293"/>
          </a:xfrm>
          <a:prstGeom prst="ellipse">
            <a:avLst/>
          </a:prstGeom>
          <a:ln w="635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09755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CD5C4-059F-B7CA-022D-7AE1491D93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A04854-E7C1-5DEE-A159-8ADB9F89E73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管实现开关功能</a:t>
            </a:r>
          </a:p>
        </p:txBody>
      </p:sp>
      <p:sp>
        <p:nvSpPr>
          <p:cNvPr id="4" name="TextBox 3">
            <a:extLst>
              <a:ext uri="{FF2B5EF4-FFF2-40B4-BE49-F238E27FC236}">
                <a16:creationId xmlns:a16="http://schemas.microsoft.com/office/drawing/2014/main" id="{7E4DF283-48B8-301A-BFD1-1E797E055487}"/>
              </a:ext>
            </a:extLst>
          </p:cNvPr>
          <p:cNvSpPr txBox="1"/>
          <p:nvPr/>
        </p:nvSpPr>
        <p:spPr>
          <a:xfrm>
            <a:off x="368968" y="672725"/>
            <a:ext cx="3065894"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以N沟道增强型为例</a:t>
            </a:r>
          </a:p>
        </p:txBody>
      </p:sp>
      <p:graphicFrame>
        <p:nvGraphicFramePr>
          <p:cNvPr id="5" name="Object 6">
            <a:extLst>
              <a:ext uri="{FF2B5EF4-FFF2-40B4-BE49-F238E27FC236}">
                <a16:creationId xmlns:a16="http://schemas.microsoft.com/office/drawing/2014/main" id="{CAFEF842-3418-5443-367D-C7518ED34CE0}"/>
              </a:ext>
            </a:extLst>
          </p:cNvPr>
          <p:cNvGraphicFramePr>
            <a:graphicFrameLocks noChangeAspect="1"/>
          </p:cNvGraphicFramePr>
          <p:nvPr>
            <p:extLst>
              <p:ext uri="{D42A27DB-BD31-4B8C-83A1-F6EECF244321}">
                <p14:modId xmlns:p14="http://schemas.microsoft.com/office/powerpoint/2010/main" val="921044792"/>
              </p:ext>
            </p:extLst>
          </p:nvPr>
        </p:nvGraphicFramePr>
        <p:xfrm>
          <a:off x="729331" y="1323731"/>
          <a:ext cx="4518025" cy="3076575"/>
        </p:xfrm>
        <a:graphic>
          <a:graphicData uri="http://schemas.openxmlformats.org/presentationml/2006/ole">
            <mc:AlternateContent xmlns:mc="http://schemas.openxmlformats.org/markup-compatibility/2006">
              <mc:Choice xmlns:v="urn:schemas-microsoft-com:vml" Requires="v">
                <p:oleObj spid="_x0000_s36868" name="Picture" r:id="rId4" imgW="1952640" imgH="1428840" progId="Word.Picture.8">
                  <p:embed/>
                </p:oleObj>
              </mc:Choice>
              <mc:Fallback>
                <p:oleObj name="Picture" r:id="rId4" imgW="1952640" imgH="1428840" progId="Word.Picture.8">
                  <p:embed/>
                  <p:pic>
                    <p:nvPicPr>
                      <p:cNvPr id="5" name="Object 6">
                        <a:extLst>
                          <a:ext uri="{FF2B5EF4-FFF2-40B4-BE49-F238E27FC236}">
                            <a16:creationId xmlns:a16="http://schemas.microsoft.com/office/drawing/2014/main" id="{CAFEF842-3418-5443-367D-C7518ED34CE0}"/>
                          </a:ext>
                        </a:extLst>
                      </p:cNvPr>
                      <p:cNvPicPr>
                        <a:picLocks noChangeAspect="1" noChangeArrowheads="1"/>
                      </p:cNvPicPr>
                      <p:nvPr/>
                    </p:nvPicPr>
                    <p:blipFill>
                      <a:blip r:embed="rId5"/>
                      <a:srcRect l="-3688" r="-3688"/>
                      <a:stretch>
                        <a:fillRect/>
                      </a:stretch>
                    </p:blipFill>
                    <p:spPr bwMode="auto">
                      <a:xfrm>
                        <a:off x="729331" y="1323731"/>
                        <a:ext cx="4518025" cy="3076575"/>
                      </a:xfrm>
                      <a:prstGeom prst="rect">
                        <a:avLst/>
                      </a:prstGeom>
                      <a:solidFill>
                        <a:srgbClr val="FFFFFF"/>
                      </a:solidFill>
                      <a:ln>
                        <a:noFill/>
                      </a:ln>
                    </p:spPr>
                  </p:pic>
                </p:oleObj>
              </mc:Fallback>
            </mc:AlternateContent>
          </a:graphicData>
        </a:graphic>
      </p:graphicFrame>
      <p:sp>
        <p:nvSpPr>
          <p:cNvPr id="6" name="Rectangle 5">
            <a:extLst>
              <a:ext uri="{FF2B5EF4-FFF2-40B4-BE49-F238E27FC236}">
                <a16:creationId xmlns:a16="http://schemas.microsoft.com/office/drawing/2014/main" id="{CA08F046-ACD4-33B8-6BB4-2E692E220906}"/>
              </a:ext>
            </a:extLst>
          </p:cNvPr>
          <p:cNvSpPr/>
          <p:nvPr/>
        </p:nvSpPr>
        <p:spPr>
          <a:xfrm>
            <a:off x="729331" y="4583723"/>
            <a:ext cx="4518025" cy="1922585"/>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17B5C0CC-E7F5-362E-79A3-0433DB1C251E}"/>
              </a:ext>
            </a:extLst>
          </p:cNvPr>
          <p:cNvSpPr/>
          <p:nvPr/>
        </p:nvSpPr>
        <p:spPr>
          <a:xfrm>
            <a:off x="1235743" y="5149532"/>
            <a:ext cx="3505200"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无导电沟道</a:t>
            </a:r>
          </a:p>
        </p:txBody>
      </p:sp>
      <p:sp>
        <p:nvSpPr>
          <p:cNvPr id="9" name="Rectangle 8">
            <a:extLst>
              <a:ext uri="{FF2B5EF4-FFF2-40B4-BE49-F238E27FC236}">
                <a16:creationId xmlns:a16="http://schemas.microsoft.com/office/drawing/2014/main" id="{AEBCA5E0-D320-02DA-15B2-F99BA8D5711D}"/>
              </a:ext>
            </a:extLst>
          </p:cNvPr>
          <p:cNvSpPr/>
          <p:nvPr/>
        </p:nvSpPr>
        <p:spPr>
          <a:xfrm>
            <a:off x="1235743" y="5827920"/>
            <a:ext cx="3505200" cy="559607"/>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开关断开</a:t>
            </a:r>
          </a:p>
        </p:txBody>
      </p:sp>
      <p:pic>
        <p:nvPicPr>
          <p:cNvPr id="11" name="Picture 10">
            <a:extLst>
              <a:ext uri="{FF2B5EF4-FFF2-40B4-BE49-F238E27FC236}">
                <a16:creationId xmlns:a16="http://schemas.microsoft.com/office/drawing/2014/main" id="{81943FE9-4135-0B9F-A689-6FBBC88B39C2}"/>
              </a:ext>
            </a:extLst>
          </p:cNvPr>
          <p:cNvPicPr>
            <a:picLocks noChangeAspect="1"/>
          </p:cNvPicPr>
          <p:nvPr/>
        </p:nvPicPr>
        <p:blipFill>
          <a:blip r:embed="rId6"/>
          <a:stretch>
            <a:fillRect/>
          </a:stretch>
        </p:blipFill>
        <p:spPr>
          <a:xfrm>
            <a:off x="2163144" y="4583723"/>
            <a:ext cx="1582889" cy="559607"/>
          </a:xfrm>
          <a:prstGeom prst="rect">
            <a:avLst/>
          </a:prstGeom>
        </p:spPr>
      </p:pic>
      <p:graphicFrame>
        <p:nvGraphicFramePr>
          <p:cNvPr id="12" name="Object 7">
            <a:extLst>
              <a:ext uri="{FF2B5EF4-FFF2-40B4-BE49-F238E27FC236}">
                <a16:creationId xmlns:a16="http://schemas.microsoft.com/office/drawing/2014/main" id="{77320370-C1EE-44EA-D3AB-BE92E5A53BF8}"/>
              </a:ext>
            </a:extLst>
          </p:cNvPr>
          <p:cNvGraphicFramePr>
            <a:graphicFrameLocks noChangeAspect="1"/>
          </p:cNvGraphicFramePr>
          <p:nvPr>
            <p:extLst>
              <p:ext uri="{D42A27DB-BD31-4B8C-83A1-F6EECF244321}">
                <p14:modId xmlns:p14="http://schemas.microsoft.com/office/powerpoint/2010/main" val="2091221228"/>
              </p:ext>
            </p:extLst>
          </p:nvPr>
        </p:nvGraphicFramePr>
        <p:xfrm>
          <a:off x="6617368" y="1326906"/>
          <a:ext cx="4505325" cy="3074988"/>
        </p:xfrm>
        <a:graphic>
          <a:graphicData uri="http://schemas.openxmlformats.org/presentationml/2006/ole">
            <mc:AlternateContent xmlns:mc="http://schemas.openxmlformats.org/markup-compatibility/2006">
              <mc:Choice xmlns:v="urn:schemas-microsoft-com:vml" Requires="v">
                <p:oleObj spid="_x0000_s36869" name="Picture" r:id="rId7" imgW="1951781" imgH="1430274" progId="Word.Picture.8">
                  <p:embed/>
                </p:oleObj>
              </mc:Choice>
              <mc:Fallback>
                <p:oleObj name="Picture" r:id="rId7" imgW="1951781" imgH="1430274" progId="Word.Picture.8">
                  <p:embed/>
                  <p:pic>
                    <p:nvPicPr>
                      <p:cNvPr id="12" name="Object 7">
                        <a:extLst>
                          <a:ext uri="{FF2B5EF4-FFF2-40B4-BE49-F238E27FC236}">
                            <a16:creationId xmlns:a16="http://schemas.microsoft.com/office/drawing/2014/main" id="{77320370-C1EE-44EA-D3AB-BE92E5A53BF8}"/>
                          </a:ext>
                        </a:extLst>
                      </p:cNvPr>
                      <p:cNvPicPr>
                        <a:picLocks noChangeAspect="1" noChangeArrowheads="1"/>
                      </p:cNvPicPr>
                      <p:nvPr/>
                    </p:nvPicPr>
                    <p:blipFill>
                      <a:blip r:embed="rId8"/>
                      <a:srcRect l="-3688" r="-3688"/>
                      <a:stretch>
                        <a:fillRect/>
                      </a:stretch>
                    </p:blipFill>
                    <p:spPr bwMode="auto">
                      <a:xfrm>
                        <a:off x="6617368" y="1326906"/>
                        <a:ext cx="4505325" cy="3074988"/>
                      </a:xfrm>
                      <a:prstGeom prst="rect">
                        <a:avLst/>
                      </a:prstGeom>
                      <a:solidFill>
                        <a:srgbClr val="FFFFFF"/>
                      </a:solidFill>
                      <a:ln>
                        <a:noFill/>
                      </a:ln>
                    </p:spPr>
                  </p:pic>
                </p:oleObj>
              </mc:Fallback>
            </mc:AlternateContent>
          </a:graphicData>
        </a:graphic>
      </p:graphicFrame>
      <p:sp>
        <p:nvSpPr>
          <p:cNvPr id="13" name="TextBox 12">
            <a:extLst>
              <a:ext uri="{FF2B5EF4-FFF2-40B4-BE49-F238E27FC236}">
                <a16:creationId xmlns:a16="http://schemas.microsoft.com/office/drawing/2014/main" id="{F04D0992-BC7B-F2CE-455D-9DC663856DC0}"/>
              </a:ext>
            </a:extLst>
          </p:cNvPr>
          <p:cNvSpPr txBox="1"/>
          <p:nvPr/>
        </p:nvSpPr>
        <p:spPr>
          <a:xfrm>
            <a:off x="8709937" y="280951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a:t>
            </a:r>
          </a:p>
        </p:txBody>
      </p:sp>
      <p:sp>
        <p:nvSpPr>
          <p:cNvPr id="14" name="Rectangle 13">
            <a:extLst>
              <a:ext uri="{FF2B5EF4-FFF2-40B4-BE49-F238E27FC236}">
                <a16:creationId xmlns:a16="http://schemas.microsoft.com/office/drawing/2014/main" id="{E2B6146E-25FE-C481-F33D-30315FA24243}"/>
              </a:ext>
            </a:extLst>
          </p:cNvPr>
          <p:cNvSpPr/>
          <p:nvPr/>
        </p:nvSpPr>
        <p:spPr>
          <a:xfrm>
            <a:off x="6604668" y="4583723"/>
            <a:ext cx="4518025" cy="1922585"/>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E5AB8532-56FA-AEF4-555D-4853271B4E87}"/>
              </a:ext>
            </a:extLst>
          </p:cNvPr>
          <p:cNvSpPr/>
          <p:nvPr/>
        </p:nvSpPr>
        <p:spPr>
          <a:xfrm>
            <a:off x="7111080" y="5149532"/>
            <a:ext cx="3505200"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有</a:t>
            </a:r>
            <a:r>
              <a:rPr lang="en-US" altLang="zh-CN" sz="2000" b="1" dirty="0">
                <a:solidFill>
                  <a:srgbClr val="FF0000"/>
                </a:solidFill>
                <a:latin typeface="微软雅黑" panose="020B0503020204020204" pitchFamily="34" charset="-122"/>
                <a:ea typeface="微软雅黑" panose="020B0503020204020204" pitchFamily="34" charset="-122"/>
              </a:rPr>
              <a:t>N</a:t>
            </a:r>
            <a:r>
              <a:rPr lang="zh-CN" altLang="en-US" sz="2000" b="1" dirty="0">
                <a:solidFill>
                  <a:srgbClr val="FF0000"/>
                </a:solidFill>
                <a:latin typeface="微软雅黑" panose="020B0503020204020204" pitchFamily="34" charset="-122"/>
                <a:ea typeface="微软雅黑" panose="020B0503020204020204" pitchFamily="34" charset="-122"/>
              </a:rPr>
              <a:t>型</a:t>
            </a:r>
            <a:r>
              <a:rPr lang="zh-CN" altLang="en-US" sz="2000" b="1" dirty="0">
                <a:solidFill>
                  <a:schemeClr val="tx1"/>
                </a:solidFill>
                <a:latin typeface="微软雅黑" panose="020B0503020204020204" pitchFamily="34" charset="-122"/>
                <a:ea typeface="微软雅黑" panose="020B0503020204020204" pitchFamily="34" charset="-122"/>
              </a:rPr>
              <a:t>导电沟道</a:t>
            </a:r>
          </a:p>
        </p:txBody>
      </p:sp>
      <p:sp>
        <p:nvSpPr>
          <p:cNvPr id="16" name="Rectangle 15">
            <a:extLst>
              <a:ext uri="{FF2B5EF4-FFF2-40B4-BE49-F238E27FC236}">
                <a16:creationId xmlns:a16="http://schemas.microsoft.com/office/drawing/2014/main" id="{604F42DA-3FF4-ADD7-E099-674FF2676637}"/>
              </a:ext>
            </a:extLst>
          </p:cNvPr>
          <p:cNvSpPr/>
          <p:nvPr/>
        </p:nvSpPr>
        <p:spPr>
          <a:xfrm>
            <a:off x="7111080" y="5827920"/>
            <a:ext cx="3505200" cy="559607"/>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开关闭合</a:t>
            </a:r>
          </a:p>
        </p:txBody>
      </p:sp>
      <p:pic>
        <p:nvPicPr>
          <p:cNvPr id="19" name="Picture 18">
            <a:extLst>
              <a:ext uri="{FF2B5EF4-FFF2-40B4-BE49-F238E27FC236}">
                <a16:creationId xmlns:a16="http://schemas.microsoft.com/office/drawing/2014/main" id="{056F58C6-DB46-D974-F857-430C260D9FB2}"/>
              </a:ext>
            </a:extLst>
          </p:cNvPr>
          <p:cNvPicPr>
            <a:picLocks noChangeAspect="1"/>
          </p:cNvPicPr>
          <p:nvPr/>
        </p:nvPicPr>
        <p:blipFill>
          <a:blip r:embed="rId9"/>
          <a:stretch>
            <a:fillRect/>
          </a:stretch>
        </p:blipFill>
        <p:spPr>
          <a:xfrm>
            <a:off x="8149792" y="4616486"/>
            <a:ext cx="1440475" cy="509259"/>
          </a:xfrm>
          <a:prstGeom prst="rect">
            <a:avLst/>
          </a:prstGeom>
        </p:spPr>
      </p:pic>
      <p:sp>
        <p:nvSpPr>
          <p:cNvPr id="20" name="TextBox 19">
            <a:extLst>
              <a:ext uri="{FF2B5EF4-FFF2-40B4-BE49-F238E27FC236}">
                <a16:creationId xmlns:a16="http://schemas.microsoft.com/office/drawing/2014/main" id="{C819FD94-D02E-CB5A-0891-1429F3288ADE}"/>
              </a:ext>
            </a:extLst>
          </p:cNvPr>
          <p:cNvSpPr txBox="1"/>
          <p:nvPr/>
        </p:nvSpPr>
        <p:spPr>
          <a:xfrm>
            <a:off x="8149792" y="2321397"/>
            <a:ext cx="1595309"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1" name="TextBox 20">
            <a:extLst>
              <a:ext uri="{FF2B5EF4-FFF2-40B4-BE49-F238E27FC236}">
                <a16:creationId xmlns:a16="http://schemas.microsoft.com/office/drawing/2014/main" id="{31288100-0EE8-DC70-7746-596A0B39A3A2}"/>
              </a:ext>
            </a:extLst>
          </p:cNvPr>
          <p:cNvSpPr txBox="1"/>
          <p:nvPr/>
        </p:nvSpPr>
        <p:spPr>
          <a:xfrm>
            <a:off x="8149792" y="2780751"/>
            <a:ext cx="1598515"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3963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D87B3-F178-42E3-3D40-B55C1E28116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EEBA3E-0317-2DA7-9B42-26AB6D23FAF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a:t>
            </a:r>
          </a:p>
        </p:txBody>
      </p:sp>
      <p:pic>
        <p:nvPicPr>
          <p:cNvPr id="24" name="Picture 7">
            <a:extLst>
              <a:ext uri="{FF2B5EF4-FFF2-40B4-BE49-F238E27FC236}">
                <a16:creationId xmlns:a16="http://schemas.microsoft.com/office/drawing/2014/main" id="{DB13D8FA-C15A-A5C4-88FE-244728271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9" t="13565" r="56563" b="17805"/>
          <a:stretch>
            <a:fillRect/>
          </a:stretch>
        </p:blipFill>
        <p:spPr bwMode="auto">
          <a:xfrm>
            <a:off x="2878570" y="1696653"/>
            <a:ext cx="6093529" cy="426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12466877-B8B9-6527-2CAF-ECB2D51AB97E}"/>
              </a:ext>
            </a:extLst>
          </p:cNvPr>
          <p:cNvCxnSpPr>
            <a:cxnSpLocks/>
          </p:cNvCxnSpPr>
          <p:nvPr/>
        </p:nvCxnSpPr>
        <p:spPr>
          <a:xfrm>
            <a:off x="3851892" y="4099014"/>
            <a:ext cx="1708793"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8893659-B2B5-A39E-2C11-0CB6993A0B8D}"/>
              </a:ext>
            </a:extLst>
          </p:cNvPr>
          <p:cNvCxnSpPr>
            <a:cxnSpLocks/>
          </p:cNvCxnSpPr>
          <p:nvPr/>
        </p:nvCxnSpPr>
        <p:spPr>
          <a:xfrm>
            <a:off x="5560685" y="4099014"/>
            <a:ext cx="0" cy="81701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73C019-F150-6BE3-6E10-2F3CF2C095C7}"/>
              </a:ext>
            </a:extLst>
          </p:cNvPr>
          <p:cNvCxnSpPr>
            <a:cxnSpLocks/>
          </p:cNvCxnSpPr>
          <p:nvPr/>
        </p:nvCxnSpPr>
        <p:spPr>
          <a:xfrm flipH="1">
            <a:off x="3851892" y="4916031"/>
            <a:ext cx="170879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102AC9D-6B04-DF48-6F50-D229D52515DD}"/>
              </a:ext>
            </a:extLst>
          </p:cNvPr>
          <p:cNvSpPr txBox="1"/>
          <p:nvPr/>
        </p:nvSpPr>
        <p:spPr>
          <a:xfrm>
            <a:off x="4152291" y="433080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cxnSp>
        <p:nvCxnSpPr>
          <p:cNvPr id="41" name="Straight Connector 40">
            <a:extLst>
              <a:ext uri="{FF2B5EF4-FFF2-40B4-BE49-F238E27FC236}">
                <a16:creationId xmlns:a16="http://schemas.microsoft.com/office/drawing/2014/main" id="{A44B2695-F77B-EC67-0A3B-F38B27E1FC02}"/>
              </a:ext>
            </a:extLst>
          </p:cNvPr>
          <p:cNvCxnSpPr/>
          <p:nvPr/>
        </p:nvCxnSpPr>
        <p:spPr>
          <a:xfrm flipH="1">
            <a:off x="7208865" y="2752253"/>
            <a:ext cx="1292339"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711D3E-8794-3A72-DA1D-37AC114DBB1E}"/>
              </a:ext>
            </a:extLst>
          </p:cNvPr>
          <p:cNvCxnSpPr/>
          <p:nvPr/>
        </p:nvCxnSpPr>
        <p:spPr>
          <a:xfrm>
            <a:off x="7208865" y="2743199"/>
            <a:ext cx="0" cy="190122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8CE782-BDA1-8F2D-35B6-FCF3F74148AD}"/>
              </a:ext>
            </a:extLst>
          </p:cNvPr>
          <p:cNvCxnSpPr/>
          <p:nvPr/>
        </p:nvCxnSpPr>
        <p:spPr>
          <a:xfrm>
            <a:off x="7208865" y="4663927"/>
            <a:ext cx="121085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B5652AD-DF5E-F7EC-6B81-CFD36C08A8A8}"/>
              </a:ext>
            </a:extLst>
          </p:cNvPr>
          <p:cNvSpPr txBox="1"/>
          <p:nvPr/>
        </p:nvSpPr>
        <p:spPr>
          <a:xfrm>
            <a:off x="7208864" y="372968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输出回路</a:t>
            </a:r>
          </a:p>
        </p:txBody>
      </p:sp>
      <p:sp>
        <p:nvSpPr>
          <p:cNvPr id="49" name="Rectangle 114">
            <a:extLst>
              <a:ext uri="{FF2B5EF4-FFF2-40B4-BE49-F238E27FC236}">
                <a16:creationId xmlns:a16="http://schemas.microsoft.com/office/drawing/2014/main" id="{89CA8090-DBD7-9703-4403-599BE420067B}"/>
              </a:ext>
            </a:extLst>
          </p:cNvPr>
          <p:cNvSpPr>
            <a:spLocks noChangeArrowheads="1"/>
          </p:cNvSpPr>
          <p:nvPr/>
        </p:nvSpPr>
        <p:spPr bwMode="auto">
          <a:xfrm>
            <a:off x="4611819" y="3438932"/>
            <a:ext cx="4235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G</a:t>
            </a:r>
          </a:p>
        </p:txBody>
      </p:sp>
      <p:sp>
        <p:nvSpPr>
          <p:cNvPr id="50" name="Rectangle 114">
            <a:extLst>
              <a:ext uri="{FF2B5EF4-FFF2-40B4-BE49-F238E27FC236}">
                <a16:creationId xmlns:a16="http://schemas.microsoft.com/office/drawing/2014/main" id="{2E1515FE-059B-5612-122C-6999BF06931B}"/>
              </a:ext>
            </a:extLst>
          </p:cNvPr>
          <p:cNvSpPr>
            <a:spLocks noChangeArrowheads="1"/>
          </p:cNvSpPr>
          <p:nvPr/>
        </p:nvSpPr>
        <p:spPr bwMode="auto">
          <a:xfrm>
            <a:off x="5857795" y="2992535"/>
            <a:ext cx="38985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B</a:t>
            </a:r>
          </a:p>
        </p:txBody>
      </p:sp>
      <p:sp>
        <p:nvSpPr>
          <p:cNvPr id="51" name="Rectangle 114">
            <a:extLst>
              <a:ext uri="{FF2B5EF4-FFF2-40B4-BE49-F238E27FC236}">
                <a16:creationId xmlns:a16="http://schemas.microsoft.com/office/drawing/2014/main" id="{9CC61AA4-5E82-1A60-DDA4-63F05A8E7EDE}"/>
              </a:ext>
            </a:extLst>
          </p:cNvPr>
          <p:cNvSpPr>
            <a:spLocks noChangeArrowheads="1"/>
          </p:cNvSpPr>
          <p:nvPr/>
        </p:nvSpPr>
        <p:spPr bwMode="auto">
          <a:xfrm>
            <a:off x="6042079" y="2534923"/>
            <a:ext cx="40748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D</a:t>
            </a:r>
          </a:p>
        </p:txBody>
      </p:sp>
      <p:sp>
        <p:nvSpPr>
          <p:cNvPr id="52" name="Rectangle 114">
            <a:extLst>
              <a:ext uri="{FF2B5EF4-FFF2-40B4-BE49-F238E27FC236}">
                <a16:creationId xmlns:a16="http://schemas.microsoft.com/office/drawing/2014/main" id="{25BE6577-3F4B-6A92-A928-DE945FAD173F}"/>
              </a:ext>
            </a:extLst>
          </p:cNvPr>
          <p:cNvSpPr>
            <a:spLocks noChangeArrowheads="1"/>
          </p:cNvSpPr>
          <p:nvPr/>
        </p:nvSpPr>
        <p:spPr bwMode="auto">
          <a:xfrm>
            <a:off x="6042079" y="4454366"/>
            <a:ext cx="35618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S</a:t>
            </a:r>
          </a:p>
        </p:txBody>
      </p:sp>
      <p:sp>
        <p:nvSpPr>
          <p:cNvPr id="54" name="TextBox 53">
            <a:extLst>
              <a:ext uri="{FF2B5EF4-FFF2-40B4-BE49-F238E27FC236}">
                <a16:creationId xmlns:a16="http://schemas.microsoft.com/office/drawing/2014/main" id="{6630F496-68CE-A41F-3742-845CE07DCCEB}"/>
              </a:ext>
            </a:extLst>
          </p:cNvPr>
          <p:cNvSpPr txBox="1"/>
          <p:nvPr/>
        </p:nvSpPr>
        <p:spPr>
          <a:xfrm>
            <a:off x="662898" y="795026"/>
            <a:ext cx="573536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输入回路与输出回路</a:t>
            </a:r>
            <a:r>
              <a:rPr lang="zh-CN" altLang="en-US" sz="2000" b="1" dirty="0">
                <a:solidFill>
                  <a:srgbClr val="FF0000"/>
                </a:solidFill>
                <a:latin typeface="微软雅黑" panose="020B0503020204020204" pitchFamily="34" charset="-122"/>
                <a:ea typeface="微软雅黑" panose="020B0503020204020204" pitchFamily="34" charset="-122"/>
              </a:rPr>
              <a:t>共用源极</a:t>
            </a:r>
            <a:r>
              <a:rPr lang="zh-CN" altLang="en-US" sz="2000" dirty="0">
                <a:latin typeface="微软雅黑" panose="020B0503020204020204" pitchFamily="34" charset="-122"/>
                <a:ea typeface="微软雅黑" panose="020B0503020204020204" pitchFamily="34" charset="-122"/>
              </a:rPr>
              <a:t>，称为共源接法。</a:t>
            </a:r>
          </a:p>
        </p:txBody>
      </p:sp>
    </p:spTree>
    <p:extLst>
      <p:ext uri="{BB962C8B-B14F-4D97-AF65-F5344CB8AC3E}">
        <p14:creationId xmlns:p14="http://schemas.microsoft.com/office/powerpoint/2010/main" val="16191962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90A561B3-41F3-3831-09C5-8BD62D808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9" t="13565" r="56563" b="17805"/>
          <a:stretch>
            <a:fillRect/>
          </a:stretch>
        </p:blipFill>
        <p:spPr bwMode="auto">
          <a:xfrm>
            <a:off x="1285159" y="1296899"/>
            <a:ext cx="6093529" cy="426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EB860F9C-9429-675A-A097-86B0C43BF0A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管的共源级接法的输入特性</a:t>
            </a:r>
          </a:p>
        </p:txBody>
      </p:sp>
      <p:sp>
        <p:nvSpPr>
          <p:cNvPr id="6" name="Oval 5">
            <a:extLst>
              <a:ext uri="{FF2B5EF4-FFF2-40B4-BE49-F238E27FC236}">
                <a16:creationId xmlns:a16="http://schemas.microsoft.com/office/drawing/2014/main" id="{57DAB537-6F33-6A51-3040-94191D7B0C34}"/>
              </a:ext>
            </a:extLst>
          </p:cNvPr>
          <p:cNvSpPr/>
          <p:nvPr/>
        </p:nvSpPr>
        <p:spPr>
          <a:xfrm>
            <a:off x="3277354" y="2008467"/>
            <a:ext cx="787652" cy="2082297"/>
          </a:xfrm>
          <a:prstGeom prst="ellipse">
            <a:avLst/>
          </a:prstGeom>
          <a:solidFill>
            <a:srgbClr val="F7B3B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Speech Bubble: Rectangle 7">
            <a:extLst>
              <a:ext uri="{FF2B5EF4-FFF2-40B4-BE49-F238E27FC236}">
                <a16:creationId xmlns:a16="http://schemas.microsoft.com/office/drawing/2014/main" id="{E52EA356-0355-1005-B463-687A4377AD18}"/>
              </a:ext>
            </a:extLst>
          </p:cNvPr>
          <p:cNvSpPr/>
          <p:nvPr/>
        </p:nvSpPr>
        <p:spPr>
          <a:xfrm>
            <a:off x="2037030" y="1483367"/>
            <a:ext cx="914400" cy="612648"/>
          </a:xfrm>
          <a:prstGeom prst="wedgeRectCallout">
            <a:avLst>
              <a:gd name="adj1" fmla="val 85108"/>
              <a:gd name="adj2" fmla="val 100922"/>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等效为电容</a:t>
            </a:r>
          </a:p>
        </p:txBody>
      </p:sp>
      <p:grpSp>
        <p:nvGrpSpPr>
          <p:cNvPr id="14" name="Group 13">
            <a:extLst>
              <a:ext uri="{FF2B5EF4-FFF2-40B4-BE49-F238E27FC236}">
                <a16:creationId xmlns:a16="http://schemas.microsoft.com/office/drawing/2014/main" id="{2C8294B5-8F2E-CC32-C579-75FF6FE2E140}"/>
              </a:ext>
            </a:extLst>
          </p:cNvPr>
          <p:cNvGrpSpPr/>
          <p:nvPr/>
        </p:nvGrpSpPr>
        <p:grpSpPr>
          <a:xfrm>
            <a:off x="7979309" y="1322960"/>
            <a:ext cx="2993302" cy="1580701"/>
            <a:chOff x="8847215" y="1443156"/>
            <a:chExt cx="2993302" cy="1580701"/>
          </a:xfrm>
        </p:grpSpPr>
        <p:sp>
          <p:nvSpPr>
            <p:cNvPr id="10" name="Rectangle 9">
              <a:extLst>
                <a:ext uri="{FF2B5EF4-FFF2-40B4-BE49-F238E27FC236}">
                  <a16:creationId xmlns:a16="http://schemas.microsoft.com/office/drawing/2014/main" id="{30F910D9-9F7F-AD0D-BD50-9F155327E4B9}"/>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1" name="Rectangle 10">
              <a:extLst>
                <a:ext uri="{FF2B5EF4-FFF2-40B4-BE49-F238E27FC236}">
                  <a16:creationId xmlns:a16="http://schemas.microsoft.com/office/drawing/2014/main" id="{BB9373D6-CE72-418F-D6C1-872A0CB484BC}"/>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稳态</a:t>
              </a:r>
            </a:p>
          </p:txBody>
        </p:sp>
        <p:sp>
          <p:nvSpPr>
            <p:cNvPr id="12" name="TextBox 11">
              <a:extLst>
                <a:ext uri="{FF2B5EF4-FFF2-40B4-BE49-F238E27FC236}">
                  <a16:creationId xmlns:a16="http://schemas.microsoft.com/office/drawing/2014/main" id="{FB71F868-57EA-1E42-DBCE-23B3CC9617A6}"/>
                </a:ext>
              </a:extLst>
            </p:cNvPr>
            <p:cNvSpPr txBox="1"/>
            <p:nvPr/>
          </p:nvSpPr>
          <p:spPr>
            <a:xfrm>
              <a:off x="9569642" y="2042217"/>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输入回路断路</a:t>
              </a:r>
            </a:p>
          </p:txBody>
        </p:sp>
        <p:sp>
          <p:nvSpPr>
            <p:cNvPr id="13" name="TextBox 12">
              <a:extLst>
                <a:ext uri="{FF2B5EF4-FFF2-40B4-BE49-F238E27FC236}">
                  <a16:creationId xmlns:a16="http://schemas.microsoft.com/office/drawing/2014/main" id="{15F37836-9BEF-85CC-5234-F5CC1E11A7D3}"/>
                </a:ext>
              </a:extLst>
            </p:cNvPr>
            <p:cNvSpPr txBox="1"/>
            <p:nvPr/>
          </p:nvSpPr>
          <p:spPr>
            <a:xfrm>
              <a:off x="9583503" y="2501298"/>
              <a:ext cx="1112805"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电流为</a:t>
              </a:r>
              <a:r>
                <a:rPr lang="en-US" altLang="zh-CN" sz="2000" b="1" dirty="0">
                  <a:latin typeface="微软雅黑" panose="020B0503020204020204" pitchFamily="34" charset="-122"/>
                  <a:ea typeface="微软雅黑" panose="020B0503020204020204" pitchFamily="34" charset="-122"/>
                </a:rPr>
                <a:t>0</a:t>
              </a:r>
              <a:endParaRPr lang="zh-CN" altLang="en-US" sz="2000" b="1" dirty="0">
                <a:latin typeface="微软雅黑" panose="020B0503020204020204" pitchFamily="34" charset="-122"/>
                <a:ea typeface="微软雅黑" panose="020B0503020204020204" pitchFamily="34" charset="-122"/>
              </a:endParaRPr>
            </a:p>
          </p:txBody>
        </p:sp>
      </p:grpSp>
      <p:grpSp>
        <p:nvGrpSpPr>
          <p:cNvPr id="15" name="Group 14">
            <a:extLst>
              <a:ext uri="{FF2B5EF4-FFF2-40B4-BE49-F238E27FC236}">
                <a16:creationId xmlns:a16="http://schemas.microsoft.com/office/drawing/2014/main" id="{B6B5188F-A73F-1125-9E0F-9FDE0C00A9DD}"/>
              </a:ext>
            </a:extLst>
          </p:cNvPr>
          <p:cNvGrpSpPr/>
          <p:nvPr/>
        </p:nvGrpSpPr>
        <p:grpSpPr>
          <a:xfrm>
            <a:off x="7986093" y="3967048"/>
            <a:ext cx="2993302" cy="1580701"/>
            <a:chOff x="8847215" y="1443156"/>
            <a:chExt cx="2993302" cy="1580701"/>
          </a:xfrm>
        </p:grpSpPr>
        <p:sp>
          <p:nvSpPr>
            <p:cNvPr id="16" name="Rectangle 15">
              <a:extLst>
                <a:ext uri="{FF2B5EF4-FFF2-40B4-BE49-F238E27FC236}">
                  <a16:creationId xmlns:a16="http://schemas.microsoft.com/office/drawing/2014/main" id="{84D423C5-FC76-CD7D-5B06-369608B54424}"/>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7" name="Rectangle 16">
              <a:extLst>
                <a:ext uri="{FF2B5EF4-FFF2-40B4-BE49-F238E27FC236}">
                  <a16:creationId xmlns:a16="http://schemas.microsoft.com/office/drawing/2014/main" id="{B0E4E26D-7977-B566-6589-6D66626638C4}"/>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动态</a:t>
              </a:r>
            </a:p>
          </p:txBody>
        </p:sp>
        <p:sp>
          <p:nvSpPr>
            <p:cNvPr id="18" name="TextBox 17">
              <a:extLst>
                <a:ext uri="{FF2B5EF4-FFF2-40B4-BE49-F238E27FC236}">
                  <a16:creationId xmlns:a16="http://schemas.microsoft.com/office/drawing/2014/main" id="{CAC0F53A-250E-7FA9-327C-98AD0186FC41}"/>
                </a:ext>
              </a:extLst>
            </p:cNvPr>
            <p:cNvSpPr txBox="1"/>
            <p:nvPr/>
          </p:nvSpPr>
          <p:spPr>
            <a:xfrm>
              <a:off x="9569642" y="2042217"/>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电容充放电</a:t>
              </a:r>
            </a:p>
          </p:txBody>
        </p:sp>
        <p:sp>
          <p:nvSpPr>
            <p:cNvPr id="19" name="TextBox 18">
              <a:extLst>
                <a:ext uri="{FF2B5EF4-FFF2-40B4-BE49-F238E27FC236}">
                  <a16:creationId xmlns:a16="http://schemas.microsoft.com/office/drawing/2014/main" id="{E9823D23-9F4E-4B36-C9E1-3C0160DC40EC}"/>
                </a:ext>
              </a:extLst>
            </p:cNvPr>
            <p:cNvSpPr txBox="1"/>
            <p:nvPr/>
          </p:nvSpPr>
          <p:spPr>
            <a:xfrm>
              <a:off x="9583503" y="2501298"/>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有一定延时</a:t>
              </a:r>
            </a:p>
          </p:txBody>
        </p:sp>
      </p:grpSp>
    </p:spTree>
    <p:extLst>
      <p:ext uri="{BB962C8B-B14F-4D97-AF65-F5344CB8AC3E}">
        <p14:creationId xmlns:p14="http://schemas.microsoft.com/office/powerpoint/2010/main" val="1415493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3D8246B-5D9D-C009-D263-1E238E1E778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管的共源级接法的输出特性</a:t>
            </a:r>
          </a:p>
        </p:txBody>
      </p:sp>
      <p:pic>
        <p:nvPicPr>
          <p:cNvPr id="7" name="Picture 7">
            <a:extLst>
              <a:ext uri="{FF2B5EF4-FFF2-40B4-BE49-F238E27FC236}">
                <a16:creationId xmlns:a16="http://schemas.microsoft.com/office/drawing/2014/main" id="{03ABF5BC-5F58-3CF7-C7D5-101A978F5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9" t="13565" r="56563" b="17805"/>
          <a:stretch>
            <a:fillRect/>
          </a:stretch>
        </p:blipFill>
        <p:spPr bwMode="auto">
          <a:xfrm>
            <a:off x="705737" y="1111974"/>
            <a:ext cx="6093529" cy="426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0E05B4F-A011-525A-B729-BEB72FF9B211}"/>
              </a:ext>
            </a:extLst>
          </p:cNvPr>
          <p:cNvSpPr txBox="1"/>
          <p:nvPr/>
        </p:nvSpPr>
        <p:spPr>
          <a:xfrm>
            <a:off x="2097154" y="3293199"/>
            <a:ext cx="587020"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r>
              <a:rPr lang="zh-CN" altLang="en-US" b="1" dirty="0">
                <a:solidFill>
                  <a:srgbClr val="FF0000"/>
                </a:solidFill>
                <a:latin typeface="微软雅黑" panose="020B0503020204020204" pitchFamily="34" charset="-122"/>
                <a:ea typeface="微软雅黑" panose="020B0503020204020204" pitchFamily="34" charset="-122"/>
              </a:rPr>
              <a:t>管</a:t>
            </a:r>
          </a:p>
        </p:txBody>
      </p:sp>
      <p:sp>
        <p:nvSpPr>
          <p:cNvPr id="9" name="Rectangle 8">
            <a:extLst>
              <a:ext uri="{FF2B5EF4-FFF2-40B4-BE49-F238E27FC236}">
                <a16:creationId xmlns:a16="http://schemas.microsoft.com/office/drawing/2014/main" id="{AF940938-E4DA-1379-2B7A-95C1D55A4F34}"/>
              </a:ext>
            </a:extLst>
          </p:cNvPr>
          <p:cNvSpPr/>
          <p:nvPr/>
        </p:nvSpPr>
        <p:spPr>
          <a:xfrm>
            <a:off x="2960483" y="2353901"/>
            <a:ext cx="814812" cy="896293"/>
          </a:xfrm>
          <a:prstGeom prst="rect">
            <a:avLst/>
          </a:prstGeom>
          <a:solidFill>
            <a:srgbClr val="006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88B9CDA8-99A2-8D92-8444-05AD5224BC7C}"/>
              </a:ext>
            </a:extLst>
          </p:cNvPr>
          <p:cNvSpPr txBox="1"/>
          <p:nvPr/>
        </p:nvSpPr>
        <p:spPr>
          <a:xfrm>
            <a:off x="2373463" y="2432715"/>
            <a:ext cx="646331"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搭桥</a:t>
            </a:r>
          </a:p>
        </p:txBody>
      </p:sp>
      <p:cxnSp>
        <p:nvCxnSpPr>
          <p:cNvPr id="12" name="Straight Connector 11">
            <a:extLst>
              <a:ext uri="{FF2B5EF4-FFF2-40B4-BE49-F238E27FC236}">
                <a16:creationId xmlns:a16="http://schemas.microsoft.com/office/drawing/2014/main" id="{8FA3E3FF-7BB9-4EAE-E56A-84237FA76885}"/>
              </a:ext>
            </a:extLst>
          </p:cNvPr>
          <p:cNvCxnSpPr/>
          <p:nvPr/>
        </p:nvCxnSpPr>
        <p:spPr>
          <a:xfrm flipH="1">
            <a:off x="4282289" y="1810693"/>
            <a:ext cx="148476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85E0031-B7AA-A117-804C-512F955FB387}"/>
              </a:ext>
            </a:extLst>
          </p:cNvPr>
          <p:cNvCxnSpPr/>
          <p:nvPr/>
        </p:nvCxnSpPr>
        <p:spPr>
          <a:xfrm>
            <a:off x="4282289" y="1810693"/>
            <a:ext cx="0" cy="60391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81EA55-8483-97F7-DE7B-13A90B470F1D}"/>
              </a:ext>
            </a:extLst>
          </p:cNvPr>
          <p:cNvCxnSpPr/>
          <p:nvPr/>
        </p:nvCxnSpPr>
        <p:spPr>
          <a:xfrm>
            <a:off x="4282289" y="2500089"/>
            <a:ext cx="0" cy="60391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30B830-E804-3C21-F7F7-B75C313190B2}"/>
              </a:ext>
            </a:extLst>
          </p:cNvPr>
          <p:cNvCxnSpPr/>
          <p:nvPr/>
        </p:nvCxnSpPr>
        <p:spPr>
          <a:xfrm>
            <a:off x="4282289" y="3293199"/>
            <a:ext cx="0" cy="50020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B75EA9-B5A3-CB55-090D-7D5B82C85FBD}"/>
              </a:ext>
            </a:extLst>
          </p:cNvPr>
          <p:cNvCxnSpPr/>
          <p:nvPr/>
        </p:nvCxnSpPr>
        <p:spPr>
          <a:xfrm>
            <a:off x="4282289" y="3793402"/>
            <a:ext cx="157530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0AF703-291A-F8C6-9944-B0BA2D34CA27}"/>
              </a:ext>
            </a:extLst>
          </p:cNvPr>
          <p:cNvSpPr txBox="1"/>
          <p:nvPr/>
        </p:nvSpPr>
        <p:spPr>
          <a:xfrm>
            <a:off x="4378342" y="2348040"/>
            <a:ext cx="646331"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过桥</a:t>
            </a:r>
          </a:p>
        </p:txBody>
      </p:sp>
      <p:sp>
        <p:nvSpPr>
          <p:cNvPr id="21" name="TextBox 20">
            <a:extLst>
              <a:ext uri="{FF2B5EF4-FFF2-40B4-BE49-F238E27FC236}">
                <a16:creationId xmlns:a16="http://schemas.microsoft.com/office/drawing/2014/main" id="{DF374552-9FC7-903B-4A30-688FC92B5600}"/>
              </a:ext>
            </a:extLst>
          </p:cNvPr>
          <p:cNvSpPr txBox="1"/>
          <p:nvPr/>
        </p:nvSpPr>
        <p:spPr>
          <a:xfrm>
            <a:off x="5274540" y="2517392"/>
            <a:ext cx="598241"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r>
              <a:rPr lang="zh-CN" altLang="en-US" b="1" dirty="0">
                <a:solidFill>
                  <a:srgbClr val="FF0000"/>
                </a:solidFill>
                <a:latin typeface="微软雅黑" panose="020B0503020204020204" pitchFamily="34" charset="-122"/>
                <a:ea typeface="微软雅黑" panose="020B0503020204020204" pitchFamily="34" charset="-122"/>
              </a:rPr>
              <a:t>电</a:t>
            </a:r>
          </a:p>
        </p:txBody>
      </p:sp>
      <p:grpSp>
        <p:nvGrpSpPr>
          <p:cNvPr id="23" name="Group 22">
            <a:extLst>
              <a:ext uri="{FF2B5EF4-FFF2-40B4-BE49-F238E27FC236}">
                <a16:creationId xmlns:a16="http://schemas.microsoft.com/office/drawing/2014/main" id="{00F4E4DE-361C-8389-DE3D-A9F001F6A747}"/>
              </a:ext>
            </a:extLst>
          </p:cNvPr>
          <p:cNvGrpSpPr/>
          <p:nvPr/>
        </p:nvGrpSpPr>
        <p:grpSpPr>
          <a:xfrm>
            <a:off x="7528210" y="3789284"/>
            <a:ext cx="3012735" cy="1580701"/>
            <a:chOff x="8847215" y="1443156"/>
            <a:chExt cx="3012735" cy="1580701"/>
          </a:xfrm>
        </p:grpSpPr>
        <p:sp>
          <p:nvSpPr>
            <p:cNvPr id="24" name="Rectangle 23">
              <a:extLst>
                <a:ext uri="{FF2B5EF4-FFF2-40B4-BE49-F238E27FC236}">
                  <a16:creationId xmlns:a16="http://schemas.microsoft.com/office/drawing/2014/main" id="{D30B1F9B-A9FD-58A3-4A1C-59A40C345021}"/>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5" name="Rectangle 24">
              <a:extLst>
                <a:ext uri="{FF2B5EF4-FFF2-40B4-BE49-F238E27FC236}">
                  <a16:creationId xmlns:a16="http://schemas.microsoft.com/office/drawing/2014/main" id="{84B16A43-86D5-767E-7173-D1EC36274EE4}"/>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i="1" dirty="0">
                  <a:solidFill>
                    <a:schemeClr val="tx1"/>
                  </a:solidFill>
                  <a:latin typeface="微软雅黑" panose="020B0503020204020204" pitchFamily="34" charset="-122"/>
                  <a:ea typeface="微软雅黑" panose="020B0503020204020204" pitchFamily="34" charset="-122"/>
                </a:rPr>
                <a:t>V</a:t>
              </a:r>
              <a:r>
                <a:rPr lang="en-US" altLang="zh-CN" sz="2400" b="1" i="1" baseline="-25000" dirty="0">
                  <a:solidFill>
                    <a:schemeClr val="tx1"/>
                  </a:solidFill>
                  <a:latin typeface="微软雅黑" panose="020B0503020204020204" pitchFamily="34" charset="-122"/>
                  <a:ea typeface="微软雅黑" panose="020B0503020204020204" pitchFamily="34" charset="-122"/>
                </a:rPr>
                <a:t>DS</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26" name="TextBox 25">
              <a:extLst>
                <a:ext uri="{FF2B5EF4-FFF2-40B4-BE49-F238E27FC236}">
                  <a16:creationId xmlns:a16="http://schemas.microsoft.com/office/drawing/2014/main" id="{DD45D36B-FA16-249A-93CF-7CBE37676908}"/>
                </a:ext>
              </a:extLst>
            </p:cNvPr>
            <p:cNvSpPr txBox="1"/>
            <p:nvPr/>
          </p:nvSpPr>
          <p:spPr>
            <a:xfrm>
              <a:off x="8853999" y="2276015"/>
              <a:ext cx="300595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决定</a:t>
              </a:r>
              <a:r>
                <a:rPr lang="zh-CN" altLang="en-US" sz="2000" b="1" dirty="0">
                  <a:solidFill>
                    <a:srgbClr val="FF0000"/>
                  </a:solidFill>
                  <a:latin typeface="微软雅黑" panose="020B0503020204020204" pitchFamily="34" charset="-122"/>
                  <a:ea typeface="微软雅黑" panose="020B0503020204020204" pitchFamily="34" charset="-122"/>
                </a:rPr>
                <a:t>能够提供</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电流大小</a:t>
              </a:r>
            </a:p>
          </p:txBody>
        </p:sp>
      </p:grpSp>
      <p:grpSp>
        <p:nvGrpSpPr>
          <p:cNvPr id="28" name="Group 27">
            <a:extLst>
              <a:ext uri="{FF2B5EF4-FFF2-40B4-BE49-F238E27FC236}">
                <a16:creationId xmlns:a16="http://schemas.microsoft.com/office/drawing/2014/main" id="{D27E08AA-3FAD-7135-B4E2-48DC97780D21}"/>
              </a:ext>
            </a:extLst>
          </p:cNvPr>
          <p:cNvGrpSpPr/>
          <p:nvPr/>
        </p:nvGrpSpPr>
        <p:grpSpPr>
          <a:xfrm>
            <a:off x="7547644" y="1136671"/>
            <a:ext cx="3012735" cy="1580701"/>
            <a:chOff x="8847215" y="1443156"/>
            <a:chExt cx="3012735" cy="1580701"/>
          </a:xfrm>
        </p:grpSpPr>
        <p:sp>
          <p:nvSpPr>
            <p:cNvPr id="29" name="Rectangle 28">
              <a:extLst>
                <a:ext uri="{FF2B5EF4-FFF2-40B4-BE49-F238E27FC236}">
                  <a16:creationId xmlns:a16="http://schemas.microsoft.com/office/drawing/2014/main" id="{4A6008B3-333E-76C9-8C68-D361EEA6966F}"/>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30" name="Rectangle 29">
              <a:extLst>
                <a:ext uri="{FF2B5EF4-FFF2-40B4-BE49-F238E27FC236}">
                  <a16:creationId xmlns:a16="http://schemas.microsoft.com/office/drawing/2014/main" id="{12A4A4BA-9481-1B08-309D-ED6844761B27}"/>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i="1" dirty="0">
                  <a:solidFill>
                    <a:schemeClr val="tx1"/>
                  </a:solidFill>
                  <a:latin typeface="微软雅黑" panose="020B0503020204020204" pitchFamily="34" charset="-122"/>
                  <a:ea typeface="微软雅黑" panose="020B0503020204020204" pitchFamily="34" charset="-122"/>
                </a:rPr>
                <a:t>V</a:t>
              </a:r>
              <a:r>
                <a:rPr lang="en-US" altLang="zh-CN" sz="2400" b="1" i="1" baseline="-25000" dirty="0">
                  <a:solidFill>
                    <a:schemeClr val="tx1"/>
                  </a:solidFill>
                  <a:latin typeface="微软雅黑" panose="020B0503020204020204" pitchFamily="34" charset="-122"/>
                  <a:ea typeface="微软雅黑" panose="020B0503020204020204" pitchFamily="34" charset="-122"/>
                </a:rPr>
                <a:t>GS</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31" name="TextBox 30">
              <a:extLst>
                <a:ext uri="{FF2B5EF4-FFF2-40B4-BE49-F238E27FC236}">
                  <a16:creationId xmlns:a16="http://schemas.microsoft.com/office/drawing/2014/main" id="{B6E2EFF6-B8D5-A92F-1E9C-2ADC11B61F78}"/>
                </a:ext>
              </a:extLst>
            </p:cNvPr>
            <p:cNvSpPr txBox="1"/>
            <p:nvPr/>
          </p:nvSpPr>
          <p:spPr>
            <a:xfrm>
              <a:off x="8853999" y="2032791"/>
              <a:ext cx="172354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决定</a:t>
              </a:r>
              <a:r>
                <a:rPr lang="zh-CN" altLang="en-US" sz="2000" b="1" dirty="0">
                  <a:solidFill>
                    <a:srgbClr val="FF0000"/>
                  </a:solidFill>
                  <a:latin typeface="微软雅黑" panose="020B0503020204020204" pitchFamily="34" charset="-122"/>
                  <a:ea typeface="微软雅黑" panose="020B0503020204020204" pitchFamily="34" charset="-122"/>
                </a:rPr>
                <a:t>桥的宽度</a:t>
              </a:r>
            </a:p>
          </p:txBody>
        </p:sp>
        <p:sp>
          <p:nvSpPr>
            <p:cNvPr id="32" name="TextBox 31">
              <a:extLst>
                <a:ext uri="{FF2B5EF4-FFF2-40B4-BE49-F238E27FC236}">
                  <a16:creationId xmlns:a16="http://schemas.microsoft.com/office/drawing/2014/main" id="{870AC1B2-B219-9143-E007-8636847A62D3}"/>
                </a:ext>
              </a:extLst>
            </p:cNvPr>
            <p:cNvSpPr txBox="1"/>
            <p:nvPr/>
          </p:nvSpPr>
          <p:spPr>
            <a:xfrm>
              <a:off x="8853999" y="2537522"/>
              <a:ext cx="300595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决定</a:t>
              </a:r>
              <a:r>
                <a:rPr lang="zh-CN" altLang="en-US" sz="2000" b="1" dirty="0">
                  <a:solidFill>
                    <a:srgbClr val="FF0000"/>
                  </a:solidFill>
                  <a:latin typeface="微软雅黑" panose="020B0503020204020204" pitchFamily="34" charset="-122"/>
                  <a:ea typeface="微软雅黑" panose="020B0503020204020204" pitchFamily="34" charset="-122"/>
                </a:rPr>
                <a:t>允许通过</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最大电流</a:t>
              </a:r>
            </a:p>
          </p:txBody>
        </p:sp>
      </p:grpSp>
      <p:sp>
        <p:nvSpPr>
          <p:cNvPr id="34" name="TextBox 33">
            <a:extLst>
              <a:ext uri="{FF2B5EF4-FFF2-40B4-BE49-F238E27FC236}">
                <a16:creationId xmlns:a16="http://schemas.microsoft.com/office/drawing/2014/main" id="{29ED44A9-E3E2-C4E1-724D-1C22BC366AA5}"/>
              </a:ext>
            </a:extLst>
          </p:cNvPr>
          <p:cNvSpPr txBox="1"/>
          <p:nvPr/>
        </p:nvSpPr>
        <p:spPr>
          <a:xfrm>
            <a:off x="705737" y="5898207"/>
            <a:ext cx="5219322"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输出特性:在不同</a:t>
            </a:r>
            <a:r>
              <a:rPr lang="en-US" altLang="zh-CN" b="1" i="1" dirty="0">
                <a:latin typeface="微软雅黑" panose="020B0503020204020204" pitchFamily="34" charset="-122"/>
                <a:ea typeface="微软雅黑" panose="020B0503020204020204" pitchFamily="34" charset="-122"/>
              </a:rPr>
              <a:t>V</a:t>
            </a:r>
            <a:r>
              <a:rPr lang="en-US" altLang="zh-CN" b="1" i="1" baseline="-25000" dirty="0">
                <a:latin typeface="微软雅黑" panose="020B0503020204020204" pitchFamily="34" charset="-122"/>
                <a:ea typeface="微软雅黑" panose="020B0503020204020204" pitchFamily="34" charset="-122"/>
              </a:rPr>
              <a:t>GS</a:t>
            </a:r>
            <a:r>
              <a:rPr lang="zh-CN" altLang="en-US" b="1" dirty="0">
                <a:latin typeface="微软雅黑" panose="020B0503020204020204" pitchFamily="34" charset="-122"/>
                <a:ea typeface="微软雅黑" panose="020B0503020204020204" pitchFamily="34" charset="-122"/>
              </a:rPr>
              <a:t>下，</a:t>
            </a:r>
            <a:r>
              <a:rPr lang="en-US" altLang="zh-CN" b="1" i="1" dirty="0" err="1">
                <a:latin typeface="微软雅黑" panose="020B0503020204020204" pitchFamily="34" charset="-122"/>
                <a:ea typeface="微软雅黑" panose="020B0503020204020204" pitchFamily="34" charset="-122"/>
              </a:rPr>
              <a:t>i</a:t>
            </a:r>
            <a:r>
              <a:rPr lang="en-US" altLang="zh-CN" b="1" i="1" baseline="-25000" dirty="0" err="1">
                <a:latin typeface="微软雅黑" panose="020B0503020204020204" pitchFamily="34" charset="-122"/>
                <a:ea typeface="微软雅黑" panose="020B0503020204020204" pitchFamily="34" charset="-122"/>
              </a:rPr>
              <a:t>D</a:t>
            </a:r>
            <a:r>
              <a:rPr lang="en-US" altLang="zh-CN" b="1" i="1" baseline="-25000"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与</a:t>
            </a:r>
            <a:r>
              <a:rPr lang="zh-CN" altLang="en-US" b="1" i="1" dirty="0">
                <a:latin typeface="微软雅黑" panose="020B0503020204020204" pitchFamily="34" charset="-122"/>
                <a:ea typeface="微软雅黑" panose="020B0503020204020204" pitchFamily="34" charset="-122"/>
              </a:rPr>
              <a:t>V</a:t>
            </a:r>
            <a:r>
              <a:rPr lang="en-US" altLang="zh-CN" b="1" i="1" baseline="-25000" dirty="0">
                <a:latin typeface="微软雅黑" panose="020B0503020204020204" pitchFamily="34" charset="-122"/>
                <a:ea typeface="微软雅黑" panose="020B0503020204020204" pitchFamily="34" charset="-122"/>
              </a:rPr>
              <a:t>DS </a:t>
            </a:r>
            <a:r>
              <a:rPr lang="zh-CN" altLang="en-US" b="1" dirty="0">
                <a:latin typeface="微软雅黑" panose="020B0503020204020204" pitchFamily="34" charset="-122"/>
                <a:ea typeface="微软雅黑" panose="020B0503020204020204" pitchFamily="34" charset="-122"/>
              </a:rPr>
              <a:t>之间的关系。</a:t>
            </a:r>
          </a:p>
        </p:txBody>
      </p:sp>
    </p:spTree>
    <p:extLst>
      <p:ext uri="{BB962C8B-B14F-4D97-AF65-F5344CB8AC3E}">
        <p14:creationId xmlns:p14="http://schemas.microsoft.com/office/powerpoint/2010/main" val="17208164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4957-C2A5-25B2-D510-EA93E75E3227}"/>
            </a:ext>
          </a:extLst>
        </p:cNvPr>
        <p:cNvGrpSpPr/>
        <p:nvPr/>
      </p:nvGrpSpPr>
      <p:grpSpPr>
        <a:xfrm>
          <a:off x="0" y="0"/>
          <a:ext cx="0" cy="0"/>
          <a:chOff x="0" y="0"/>
          <a:chExt cx="0" cy="0"/>
        </a:xfrm>
      </p:grpSpPr>
      <p:graphicFrame>
        <p:nvGraphicFramePr>
          <p:cNvPr id="2" name="Object 16">
            <a:extLst>
              <a:ext uri="{FF2B5EF4-FFF2-40B4-BE49-F238E27FC236}">
                <a16:creationId xmlns:a16="http://schemas.microsoft.com/office/drawing/2014/main" id="{60229027-ABC3-6A3C-26EE-70B7AE08498C}"/>
              </a:ext>
            </a:extLst>
          </p:cNvPr>
          <p:cNvGraphicFramePr>
            <a:graphicFrameLocks noChangeAspect="1"/>
          </p:cNvGraphicFramePr>
          <p:nvPr>
            <p:extLst>
              <p:ext uri="{D42A27DB-BD31-4B8C-83A1-F6EECF244321}">
                <p14:modId xmlns:p14="http://schemas.microsoft.com/office/powerpoint/2010/main" val="962416621"/>
              </p:ext>
            </p:extLst>
          </p:nvPr>
        </p:nvGraphicFramePr>
        <p:xfrm>
          <a:off x="1487373" y="1088385"/>
          <a:ext cx="5932506" cy="4681228"/>
        </p:xfrm>
        <a:graphic>
          <a:graphicData uri="http://schemas.openxmlformats.org/presentationml/2006/ole">
            <mc:AlternateContent xmlns:mc="http://schemas.openxmlformats.org/markup-compatibility/2006">
              <mc:Choice xmlns:v="urn:schemas-microsoft-com:vml" Requires="v">
                <p:oleObj spid="_x0000_s37891" name="图片" r:id="rId3" imgW="2750926" imgH="2174633" progId="Word.Picture.8">
                  <p:embed/>
                </p:oleObj>
              </mc:Choice>
              <mc:Fallback>
                <p:oleObj name="图片" r:id="rId3" imgW="2750926" imgH="2174633" progId="Word.Picture.8">
                  <p:embed/>
                  <p:pic>
                    <p:nvPicPr>
                      <p:cNvPr id="2" name="Object 16">
                        <a:extLst>
                          <a:ext uri="{FF2B5EF4-FFF2-40B4-BE49-F238E27FC236}">
                            <a16:creationId xmlns:a16="http://schemas.microsoft.com/office/drawing/2014/main" id="{60229027-ABC3-6A3C-26EE-70B7AE084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373" y="1088385"/>
                        <a:ext cx="5932506" cy="4681228"/>
                      </a:xfrm>
                      <a:prstGeom prst="rect">
                        <a:avLst/>
                      </a:prstGeom>
                      <a:noFill/>
                      <a:ln>
                        <a:noFill/>
                      </a:ln>
                    </p:spPr>
                  </p:pic>
                </p:oleObj>
              </mc:Fallback>
            </mc:AlternateContent>
          </a:graphicData>
        </a:graphic>
      </p:graphicFrame>
      <p:grpSp>
        <p:nvGrpSpPr>
          <p:cNvPr id="13" name="Group 12">
            <a:extLst>
              <a:ext uri="{FF2B5EF4-FFF2-40B4-BE49-F238E27FC236}">
                <a16:creationId xmlns:a16="http://schemas.microsoft.com/office/drawing/2014/main" id="{D54F3782-2030-C39D-862F-04C022ADFBC6}"/>
              </a:ext>
            </a:extLst>
          </p:cNvPr>
          <p:cNvGrpSpPr/>
          <p:nvPr/>
        </p:nvGrpSpPr>
        <p:grpSpPr>
          <a:xfrm>
            <a:off x="8065338" y="1890980"/>
            <a:ext cx="3272512" cy="3248161"/>
            <a:chOff x="0" y="1001110"/>
            <a:chExt cx="3272512" cy="3248161"/>
          </a:xfrm>
        </p:grpSpPr>
        <p:sp>
          <p:nvSpPr>
            <p:cNvPr id="5" name="Rectangle 4">
              <a:extLst>
                <a:ext uri="{FF2B5EF4-FFF2-40B4-BE49-F238E27FC236}">
                  <a16:creationId xmlns:a16="http://schemas.microsoft.com/office/drawing/2014/main" id="{E3026DF3-0DF0-D263-DFCB-41AFD1A2367B}"/>
                </a:ext>
              </a:extLst>
            </p:cNvPr>
            <p:cNvSpPr/>
            <p:nvPr/>
          </p:nvSpPr>
          <p:spPr>
            <a:xfrm>
              <a:off x="0" y="1001110"/>
              <a:ext cx="3272512" cy="3248161"/>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161866B5-F6BE-55A3-2FA5-26B3B460E51B}"/>
                </a:ext>
              </a:extLst>
            </p:cNvPr>
            <p:cNvSpPr/>
            <p:nvPr/>
          </p:nvSpPr>
          <p:spPr>
            <a:xfrm>
              <a:off x="121881" y="1627563"/>
              <a:ext cx="2989267"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无导电沟道，没有桥</a:t>
              </a:r>
            </a:p>
          </p:txBody>
        </p:sp>
        <p:pic>
          <p:nvPicPr>
            <p:cNvPr id="8" name="Picture 7">
              <a:extLst>
                <a:ext uri="{FF2B5EF4-FFF2-40B4-BE49-F238E27FC236}">
                  <a16:creationId xmlns:a16="http://schemas.microsoft.com/office/drawing/2014/main" id="{7ECF6104-8D8C-186A-6CED-BBA8473302E4}"/>
                </a:ext>
              </a:extLst>
            </p:cNvPr>
            <p:cNvPicPr>
              <a:picLocks noChangeAspect="1"/>
            </p:cNvPicPr>
            <p:nvPr/>
          </p:nvPicPr>
          <p:blipFill>
            <a:blip r:embed="rId5"/>
            <a:stretch>
              <a:fillRect/>
            </a:stretch>
          </p:blipFill>
          <p:spPr>
            <a:xfrm>
              <a:off x="844811" y="1001110"/>
              <a:ext cx="1582889" cy="559607"/>
            </a:xfrm>
            <a:prstGeom prst="rect">
              <a:avLst/>
            </a:prstGeom>
          </p:spPr>
        </p:pic>
        <p:sp>
          <p:nvSpPr>
            <p:cNvPr id="9" name="Rectangle 8">
              <a:extLst>
                <a:ext uri="{FF2B5EF4-FFF2-40B4-BE49-F238E27FC236}">
                  <a16:creationId xmlns:a16="http://schemas.microsoft.com/office/drawing/2014/main" id="{5D0889A5-DBCB-19DE-80F5-20F5AF61FE40}"/>
                </a:ext>
              </a:extLst>
            </p:cNvPr>
            <p:cNvSpPr/>
            <p:nvPr/>
          </p:nvSpPr>
          <p:spPr>
            <a:xfrm>
              <a:off x="121880" y="2254016"/>
              <a:ext cx="298926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允许通过的最大电流为</a:t>
              </a:r>
              <a:r>
                <a:rPr lang="en-US" altLang="zh-CN" sz="2000" b="1" dirty="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7A3C0976-AF3F-AE12-B081-B4010DC73AC9}"/>
                </a:ext>
              </a:extLst>
            </p:cNvPr>
            <p:cNvSpPr/>
            <p:nvPr/>
          </p:nvSpPr>
          <p:spPr>
            <a:xfrm>
              <a:off x="121880" y="2880469"/>
              <a:ext cx="298926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不论</a:t>
              </a: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DS </a:t>
              </a:r>
              <a:r>
                <a:rPr lang="zh-CN" altLang="en-US" sz="2000" b="1" dirty="0">
                  <a:solidFill>
                    <a:schemeClr val="tx1"/>
                  </a:solidFill>
                  <a:latin typeface="微软雅黑" panose="020B0503020204020204" pitchFamily="34" charset="-122"/>
                  <a:ea typeface="微软雅黑" panose="020B0503020204020204" pitchFamily="34" charset="-122"/>
                </a:rPr>
                <a:t>多大，</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D</a:t>
              </a:r>
              <a:r>
                <a:rPr lang="en-US" altLang="zh-CN" sz="2000" b="1" dirty="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3CFEB93F-912F-592A-ACBE-3D0C122CA002}"/>
                </a:ext>
              </a:extLst>
            </p:cNvPr>
            <p:cNvSpPr/>
            <p:nvPr/>
          </p:nvSpPr>
          <p:spPr>
            <a:xfrm>
              <a:off x="121880" y="3515203"/>
              <a:ext cx="298926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截止区</a:t>
              </a:r>
            </a:p>
          </p:txBody>
        </p:sp>
      </p:grpSp>
      <p:sp>
        <p:nvSpPr>
          <p:cNvPr id="14" name="标题 1">
            <a:extLst>
              <a:ext uri="{FF2B5EF4-FFF2-40B4-BE49-F238E27FC236}">
                <a16:creationId xmlns:a16="http://schemas.microsoft.com/office/drawing/2014/main" id="{F7D15817-790F-B858-8305-B48DF10B2B6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管的共源级接法的输出特性</a:t>
            </a:r>
          </a:p>
        </p:txBody>
      </p:sp>
    </p:spTree>
    <p:extLst>
      <p:ext uri="{BB962C8B-B14F-4D97-AF65-F5344CB8AC3E}">
        <p14:creationId xmlns:p14="http://schemas.microsoft.com/office/powerpoint/2010/main" val="343481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B3C48-6C87-6E6A-03C2-0F2933197329}"/>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62EC974E-BB9D-3D88-941C-15663832610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最常见的复合逻辑运算</a:t>
            </a:r>
          </a:p>
        </p:txBody>
      </p:sp>
      <p:sp>
        <p:nvSpPr>
          <p:cNvPr id="2" name="object 6">
            <a:extLst>
              <a:ext uri="{FF2B5EF4-FFF2-40B4-BE49-F238E27FC236}">
                <a16:creationId xmlns:a16="http://schemas.microsoft.com/office/drawing/2014/main" id="{3ABA460C-2C28-203E-BC41-01E1EE2AA1CB}"/>
              </a:ext>
            </a:extLst>
          </p:cNvPr>
          <p:cNvSpPr/>
          <p:nvPr/>
        </p:nvSpPr>
        <p:spPr>
          <a:xfrm>
            <a:off x="2242863" y="2173910"/>
            <a:ext cx="2862833" cy="2783585"/>
          </a:xfrm>
          <a:prstGeom prst="rect">
            <a:avLst/>
          </a:prstGeom>
          <a:blipFill>
            <a:blip r:embed="rId3" cstate="print"/>
            <a:stretch>
              <a:fillRect/>
            </a:stretch>
          </a:blipFill>
        </p:spPr>
        <p:txBody>
          <a:bodyPr wrap="square" lIns="0" tIns="0" rIns="0" bIns="0" rtlCol="0"/>
          <a:lstStyle/>
          <a:p>
            <a:endParaRPr/>
          </a:p>
        </p:txBody>
      </p:sp>
      <p:sp>
        <p:nvSpPr>
          <p:cNvPr id="3" name="object 7">
            <a:extLst>
              <a:ext uri="{FF2B5EF4-FFF2-40B4-BE49-F238E27FC236}">
                <a16:creationId xmlns:a16="http://schemas.microsoft.com/office/drawing/2014/main" id="{AA63D99C-144D-8DA9-8B92-BFBB2813C9F0}"/>
              </a:ext>
            </a:extLst>
          </p:cNvPr>
          <p:cNvSpPr txBox="1"/>
          <p:nvPr/>
        </p:nvSpPr>
        <p:spPr>
          <a:xfrm>
            <a:off x="1729529" y="1114984"/>
            <a:ext cx="7410450" cy="391160"/>
          </a:xfrm>
          <a:prstGeom prst="rect">
            <a:avLst/>
          </a:prstGeom>
        </p:spPr>
        <p:txBody>
          <a:bodyPr vert="horz" wrap="square" lIns="0" tIns="12700" rIns="0" bIns="0" rtlCol="0">
            <a:spAutoFit/>
          </a:bodyPr>
          <a:lstStyle/>
          <a:p>
            <a:pPr marL="469900" indent="-457200">
              <a:lnSpc>
                <a:spcPct val="100000"/>
              </a:lnSpc>
              <a:spcBef>
                <a:spcPts val="100"/>
              </a:spcBef>
              <a:buClr>
                <a:srgbClr val="33339A"/>
              </a:buClr>
              <a:buChar char="◆"/>
              <a:tabLst>
                <a:tab pos="469900" algn="l"/>
              </a:tabLst>
            </a:pPr>
            <a:r>
              <a:rPr sz="2400" b="1" spc="-10" dirty="0">
                <a:latin typeface="宋体"/>
                <a:cs typeface="宋体"/>
              </a:rPr>
              <a:t>最常见的</a:t>
            </a:r>
            <a:r>
              <a:rPr sz="2400" b="1" spc="-10" dirty="0">
                <a:solidFill>
                  <a:srgbClr val="33339A"/>
                </a:solidFill>
                <a:latin typeface="宋体"/>
                <a:cs typeface="宋体"/>
              </a:rPr>
              <a:t>复合逻辑</a:t>
            </a:r>
            <a:r>
              <a:rPr sz="2400" b="1" spc="-10" dirty="0">
                <a:latin typeface="宋体"/>
                <a:cs typeface="宋体"/>
              </a:rPr>
              <a:t>运</a:t>
            </a:r>
            <a:r>
              <a:rPr sz="2400" b="1" spc="-5" dirty="0">
                <a:latin typeface="宋体"/>
                <a:cs typeface="宋体"/>
              </a:rPr>
              <a:t>算</a:t>
            </a:r>
            <a:r>
              <a:rPr sz="2400" b="1" spc="-5" dirty="0">
                <a:solidFill>
                  <a:srgbClr val="FF0000"/>
                </a:solidFill>
                <a:latin typeface="Times New Roman"/>
                <a:cs typeface="Times New Roman"/>
              </a:rPr>
              <a:t>——“</a:t>
            </a:r>
            <a:r>
              <a:rPr sz="2400" b="1" spc="-10" dirty="0">
                <a:solidFill>
                  <a:srgbClr val="FF0000"/>
                </a:solidFill>
                <a:latin typeface="宋体"/>
                <a:cs typeface="宋体"/>
              </a:rPr>
              <a:t>与或</a:t>
            </a:r>
            <a:r>
              <a:rPr sz="2400" b="1" spc="-5" dirty="0">
                <a:solidFill>
                  <a:srgbClr val="FF0000"/>
                </a:solidFill>
                <a:latin typeface="宋体"/>
                <a:cs typeface="宋体"/>
              </a:rPr>
              <a:t>非</a:t>
            </a:r>
            <a:r>
              <a:rPr sz="2400" b="1" spc="-5" dirty="0">
                <a:solidFill>
                  <a:srgbClr val="FF0000"/>
                </a:solidFill>
                <a:latin typeface="Times New Roman"/>
                <a:cs typeface="Times New Roman"/>
              </a:rPr>
              <a:t>”</a:t>
            </a:r>
            <a:r>
              <a:rPr sz="2400" b="1" spc="-5" dirty="0">
                <a:solidFill>
                  <a:srgbClr val="FF0000"/>
                </a:solidFill>
                <a:latin typeface="宋体"/>
                <a:cs typeface="宋体"/>
              </a:rPr>
              <a:t>（</a:t>
            </a:r>
            <a:r>
              <a:rPr sz="2400" b="1" spc="-5" dirty="0">
                <a:solidFill>
                  <a:srgbClr val="FF0000"/>
                </a:solidFill>
                <a:latin typeface="Times New Roman"/>
                <a:cs typeface="Times New Roman"/>
              </a:rPr>
              <a:t>AND-NOR</a:t>
            </a:r>
            <a:r>
              <a:rPr sz="2400" b="1" spc="-5" dirty="0">
                <a:solidFill>
                  <a:srgbClr val="FF0000"/>
                </a:solidFill>
                <a:latin typeface="宋体"/>
                <a:cs typeface="宋体"/>
              </a:rPr>
              <a:t>）</a:t>
            </a:r>
            <a:endParaRPr sz="2400">
              <a:latin typeface="宋体"/>
              <a:cs typeface="宋体"/>
            </a:endParaRPr>
          </a:p>
        </p:txBody>
      </p:sp>
      <p:sp>
        <p:nvSpPr>
          <p:cNvPr id="4" name="object 9">
            <a:extLst>
              <a:ext uri="{FF2B5EF4-FFF2-40B4-BE49-F238E27FC236}">
                <a16:creationId xmlns:a16="http://schemas.microsoft.com/office/drawing/2014/main" id="{AAE2B1AD-BB4A-2881-9BB7-97404AEA77F1}"/>
              </a:ext>
            </a:extLst>
          </p:cNvPr>
          <p:cNvSpPr/>
          <p:nvPr/>
        </p:nvSpPr>
        <p:spPr>
          <a:xfrm>
            <a:off x="5766352" y="2409368"/>
            <a:ext cx="3503675" cy="238048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20181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13AAC-4C16-2676-7FB4-5CAC51BA22F2}"/>
            </a:ext>
          </a:extLst>
        </p:cNvPr>
        <p:cNvGrpSpPr/>
        <p:nvPr/>
      </p:nvGrpSpPr>
      <p:grpSpPr>
        <a:xfrm>
          <a:off x="0" y="0"/>
          <a:ext cx="0" cy="0"/>
          <a:chOff x="0" y="0"/>
          <a:chExt cx="0" cy="0"/>
        </a:xfrm>
      </p:grpSpPr>
      <p:graphicFrame>
        <p:nvGraphicFramePr>
          <p:cNvPr id="2" name="Object 16">
            <a:extLst>
              <a:ext uri="{FF2B5EF4-FFF2-40B4-BE49-F238E27FC236}">
                <a16:creationId xmlns:a16="http://schemas.microsoft.com/office/drawing/2014/main" id="{F1440FA9-3F28-7968-8F3E-F293284C134D}"/>
              </a:ext>
            </a:extLst>
          </p:cNvPr>
          <p:cNvGraphicFramePr>
            <a:graphicFrameLocks noChangeAspect="1"/>
          </p:cNvGraphicFramePr>
          <p:nvPr/>
        </p:nvGraphicFramePr>
        <p:xfrm>
          <a:off x="1487373" y="1088385"/>
          <a:ext cx="5932506" cy="4681228"/>
        </p:xfrm>
        <a:graphic>
          <a:graphicData uri="http://schemas.openxmlformats.org/presentationml/2006/ole">
            <mc:AlternateContent xmlns:mc="http://schemas.openxmlformats.org/markup-compatibility/2006">
              <mc:Choice xmlns:v="urn:schemas-microsoft-com:vml" Requires="v">
                <p:oleObj spid="_x0000_s38915" name="图片" r:id="rId4" imgW="2750926" imgH="2174633" progId="Word.Picture.8">
                  <p:embed/>
                </p:oleObj>
              </mc:Choice>
              <mc:Fallback>
                <p:oleObj name="图片" r:id="rId4" imgW="2750926" imgH="2174633" progId="Word.Picture.8">
                  <p:embed/>
                  <p:pic>
                    <p:nvPicPr>
                      <p:cNvPr id="2" name="Object 16">
                        <a:extLst>
                          <a:ext uri="{FF2B5EF4-FFF2-40B4-BE49-F238E27FC236}">
                            <a16:creationId xmlns:a16="http://schemas.microsoft.com/office/drawing/2014/main" id="{F1440FA9-3F28-7968-8F3E-F293284C1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373" y="1088385"/>
                        <a:ext cx="5932506" cy="4681228"/>
                      </a:xfrm>
                      <a:prstGeom prst="rect">
                        <a:avLst/>
                      </a:prstGeom>
                      <a:noFill/>
                      <a:ln>
                        <a:noFill/>
                      </a:ln>
                    </p:spPr>
                  </p:pic>
                </p:oleObj>
              </mc:Fallback>
            </mc:AlternateContent>
          </a:graphicData>
        </a:graphic>
      </p:graphicFrame>
      <p:sp>
        <p:nvSpPr>
          <p:cNvPr id="5" name="Rectangle 4">
            <a:extLst>
              <a:ext uri="{FF2B5EF4-FFF2-40B4-BE49-F238E27FC236}">
                <a16:creationId xmlns:a16="http://schemas.microsoft.com/office/drawing/2014/main" id="{88B6534A-76A4-7E16-CAC4-58710C88CD5A}"/>
              </a:ext>
            </a:extLst>
          </p:cNvPr>
          <p:cNvSpPr/>
          <p:nvPr/>
        </p:nvSpPr>
        <p:spPr>
          <a:xfrm>
            <a:off x="8065338" y="1890980"/>
            <a:ext cx="3574436" cy="3878633"/>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7E5DAA67-47CA-71CF-C5FC-734584CECA0E}"/>
              </a:ext>
            </a:extLst>
          </p:cNvPr>
          <p:cNvSpPr/>
          <p:nvPr/>
        </p:nvSpPr>
        <p:spPr>
          <a:xfrm>
            <a:off x="8187219" y="2517433"/>
            <a:ext cx="3301947"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有导电沟道，有桥</a:t>
            </a:r>
          </a:p>
        </p:txBody>
      </p:sp>
      <p:sp>
        <p:nvSpPr>
          <p:cNvPr id="9" name="Rectangle 8">
            <a:extLst>
              <a:ext uri="{FF2B5EF4-FFF2-40B4-BE49-F238E27FC236}">
                <a16:creationId xmlns:a16="http://schemas.microsoft.com/office/drawing/2014/main" id="{E583DCA6-26AF-4F45-379B-A2E2C0844564}"/>
              </a:ext>
            </a:extLst>
          </p:cNvPr>
          <p:cNvSpPr/>
          <p:nvPr/>
        </p:nvSpPr>
        <p:spPr>
          <a:xfrm>
            <a:off x="8187217" y="3143886"/>
            <a:ext cx="3301949"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允许通过的最大电流为</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max</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1B7802CC-3837-5B17-1239-3E871478ADEF}"/>
              </a:ext>
            </a:extLst>
          </p:cNvPr>
          <p:cNvSpPr/>
          <p:nvPr/>
        </p:nvSpPr>
        <p:spPr>
          <a:xfrm>
            <a:off x="8187218" y="3770339"/>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DS </a:t>
            </a:r>
            <a:r>
              <a:rPr lang="zh-CN" altLang="en-US" sz="2000" b="1" dirty="0">
                <a:solidFill>
                  <a:schemeClr val="tx1"/>
                </a:solidFill>
                <a:latin typeface="微软雅黑" panose="020B0503020204020204" pitchFamily="34" charset="-122"/>
                <a:ea typeface="微软雅黑" panose="020B0503020204020204" pitchFamily="34" charset="-122"/>
              </a:rPr>
              <a:t>较小，</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D</a:t>
            </a:r>
            <a:r>
              <a:rPr lang="en-US" altLang="zh-CN" sz="2000" b="1" dirty="0">
                <a:solidFill>
                  <a:schemeClr val="tx1"/>
                </a:solidFill>
                <a:latin typeface="微软雅黑" panose="020B0503020204020204" pitchFamily="34" charset="-122"/>
                <a:ea typeface="微软雅黑" panose="020B0503020204020204" pitchFamily="34" charset="-122"/>
              </a:rPr>
              <a:t>&lt;</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max</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5B579FAF-E721-537E-D1A9-9324F49A6B6B}"/>
              </a:ext>
            </a:extLst>
          </p:cNvPr>
          <p:cNvSpPr/>
          <p:nvPr/>
        </p:nvSpPr>
        <p:spPr>
          <a:xfrm>
            <a:off x="8187218" y="4405073"/>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D</a:t>
            </a:r>
            <a:r>
              <a:rPr lang="zh-CN" altLang="en-US" sz="2000" b="1" dirty="0">
                <a:solidFill>
                  <a:schemeClr val="tx1"/>
                </a:solidFill>
                <a:latin typeface="微软雅黑" panose="020B0503020204020204" pitchFamily="34" charset="-122"/>
                <a:ea typeface="微软雅黑" panose="020B0503020204020204" pitchFamily="34" charset="-122"/>
              </a:rPr>
              <a:t>随</a:t>
            </a: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DS </a:t>
            </a:r>
            <a:r>
              <a:rPr lang="zh-CN" altLang="en-US" sz="2000" b="1" dirty="0">
                <a:solidFill>
                  <a:schemeClr val="tx1"/>
                </a:solidFill>
                <a:latin typeface="微软雅黑" panose="020B0503020204020204" pitchFamily="34" charset="-122"/>
                <a:ea typeface="微软雅黑" panose="020B0503020204020204" pitchFamily="34" charset="-122"/>
              </a:rPr>
              <a:t>增大而线性增大</a:t>
            </a:r>
          </a:p>
        </p:txBody>
      </p:sp>
      <p:sp>
        <p:nvSpPr>
          <p:cNvPr id="14" name="标题 1">
            <a:extLst>
              <a:ext uri="{FF2B5EF4-FFF2-40B4-BE49-F238E27FC236}">
                <a16:creationId xmlns:a16="http://schemas.microsoft.com/office/drawing/2014/main" id="{D377A5CC-F04F-D804-CCB1-92C57F17C7A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管的共源级接法的输出特性</a:t>
            </a:r>
          </a:p>
        </p:txBody>
      </p:sp>
      <p:pic>
        <p:nvPicPr>
          <p:cNvPr id="10" name="Picture 9">
            <a:extLst>
              <a:ext uri="{FF2B5EF4-FFF2-40B4-BE49-F238E27FC236}">
                <a16:creationId xmlns:a16="http://schemas.microsoft.com/office/drawing/2014/main" id="{4672C650-0752-3A30-62A8-BCE9F190F783}"/>
              </a:ext>
            </a:extLst>
          </p:cNvPr>
          <p:cNvPicPr>
            <a:picLocks noChangeAspect="1"/>
          </p:cNvPicPr>
          <p:nvPr/>
        </p:nvPicPr>
        <p:blipFill>
          <a:blip r:embed="rId6"/>
          <a:stretch>
            <a:fillRect/>
          </a:stretch>
        </p:blipFill>
        <p:spPr>
          <a:xfrm>
            <a:off x="9121739" y="1957826"/>
            <a:ext cx="1582888" cy="559607"/>
          </a:xfrm>
          <a:prstGeom prst="rect">
            <a:avLst/>
          </a:prstGeom>
        </p:spPr>
      </p:pic>
      <p:pic>
        <p:nvPicPr>
          <p:cNvPr id="16" name="Picture 15">
            <a:extLst>
              <a:ext uri="{FF2B5EF4-FFF2-40B4-BE49-F238E27FC236}">
                <a16:creationId xmlns:a16="http://schemas.microsoft.com/office/drawing/2014/main" id="{5F6CF5D7-83F8-65CE-A6B1-091860F853AF}"/>
              </a:ext>
            </a:extLst>
          </p:cNvPr>
          <p:cNvPicPr>
            <a:picLocks noChangeAspect="1"/>
          </p:cNvPicPr>
          <p:nvPr/>
        </p:nvPicPr>
        <p:blipFill>
          <a:blip r:embed="rId7"/>
          <a:stretch>
            <a:fillRect/>
          </a:stretch>
        </p:blipFill>
        <p:spPr>
          <a:xfrm>
            <a:off x="1309856" y="5673607"/>
            <a:ext cx="4348668" cy="1184393"/>
          </a:xfrm>
          <a:prstGeom prst="rect">
            <a:avLst/>
          </a:prstGeom>
        </p:spPr>
      </p:pic>
      <p:sp>
        <p:nvSpPr>
          <p:cNvPr id="18" name="TextBox 17">
            <a:extLst>
              <a:ext uri="{FF2B5EF4-FFF2-40B4-BE49-F238E27FC236}">
                <a16:creationId xmlns:a16="http://schemas.microsoft.com/office/drawing/2014/main" id="{71FD9BD1-FA97-5E24-5D1F-35DB4529E8F6}"/>
              </a:ext>
            </a:extLst>
          </p:cNvPr>
          <p:cNvSpPr txBox="1"/>
          <p:nvPr/>
        </p:nvSpPr>
        <p:spPr>
          <a:xfrm>
            <a:off x="5941808" y="6118105"/>
            <a:ext cx="2696583"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该电阻</a:t>
            </a:r>
            <a:r>
              <a:rPr lang="en-US" altLang="zh-CN" sz="2000" i="1"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受控制、可变</a:t>
            </a:r>
          </a:p>
        </p:txBody>
      </p:sp>
      <p:sp>
        <p:nvSpPr>
          <p:cNvPr id="19" name="Rectangle 18">
            <a:extLst>
              <a:ext uri="{FF2B5EF4-FFF2-40B4-BE49-F238E27FC236}">
                <a16:creationId xmlns:a16="http://schemas.microsoft.com/office/drawing/2014/main" id="{0DBEB02C-E105-D889-E4BC-19C178C22B95}"/>
              </a:ext>
            </a:extLst>
          </p:cNvPr>
          <p:cNvSpPr/>
          <p:nvPr/>
        </p:nvSpPr>
        <p:spPr>
          <a:xfrm>
            <a:off x="8187218" y="5066465"/>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可变电阻区</a:t>
            </a:r>
          </a:p>
        </p:txBody>
      </p:sp>
    </p:spTree>
    <p:extLst>
      <p:ext uri="{BB962C8B-B14F-4D97-AF65-F5344CB8AC3E}">
        <p14:creationId xmlns:p14="http://schemas.microsoft.com/office/powerpoint/2010/main" val="7709867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8D8BA-5B16-9C63-F983-C88188FBB632}"/>
            </a:ext>
          </a:extLst>
        </p:cNvPr>
        <p:cNvGrpSpPr/>
        <p:nvPr/>
      </p:nvGrpSpPr>
      <p:grpSpPr>
        <a:xfrm>
          <a:off x="0" y="0"/>
          <a:ext cx="0" cy="0"/>
          <a:chOff x="0" y="0"/>
          <a:chExt cx="0" cy="0"/>
        </a:xfrm>
      </p:grpSpPr>
      <p:graphicFrame>
        <p:nvGraphicFramePr>
          <p:cNvPr id="2" name="Object 16">
            <a:extLst>
              <a:ext uri="{FF2B5EF4-FFF2-40B4-BE49-F238E27FC236}">
                <a16:creationId xmlns:a16="http://schemas.microsoft.com/office/drawing/2014/main" id="{CE893A13-07BE-A0A5-DD3C-536E957EC6A8}"/>
              </a:ext>
            </a:extLst>
          </p:cNvPr>
          <p:cNvGraphicFramePr>
            <a:graphicFrameLocks noChangeAspect="1"/>
          </p:cNvGraphicFramePr>
          <p:nvPr>
            <p:extLst>
              <p:ext uri="{D42A27DB-BD31-4B8C-83A1-F6EECF244321}">
                <p14:modId xmlns:p14="http://schemas.microsoft.com/office/powerpoint/2010/main" val="2171804551"/>
              </p:ext>
            </p:extLst>
          </p:nvPr>
        </p:nvGraphicFramePr>
        <p:xfrm>
          <a:off x="1487373" y="1088385"/>
          <a:ext cx="5932506" cy="4681228"/>
        </p:xfrm>
        <a:graphic>
          <a:graphicData uri="http://schemas.openxmlformats.org/presentationml/2006/ole">
            <mc:AlternateContent xmlns:mc="http://schemas.openxmlformats.org/markup-compatibility/2006">
              <mc:Choice xmlns:v="urn:schemas-microsoft-com:vml" Requires="v">
                <p:oleObj spid="_x0000_s39939" name="图片" r:id="rId4" imgW="2750926" imgH="2174633" progId="Word.Picture.8">
                  <p:embed/>
                </p:oleObj>
              </mc:Choice>
              <mc:Fallback>
                <p:oleObj name="图片" r:id="rId4" imgW="2750926" imgH="2174633" progId="Word.Picture.8">
                  <p:embed/>
                  <p:pic>
                    <p:nvPicPr>
                      <p:cNvPr id="2" name="Object 16">
                        <a:extLst>
                          <a:ext uri="{FF2B5EF4-FFF2-40B4-BE49-F238E27FC236}">
                            <a16:creationId xmlns:a16="http://schemas.microsoft.com/office/drawing/2014/main" id="{CE893A13-07BE-A0A5-DD3C-536E957EC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373" y="1088385"/>
                        <a:ext cx="5932506" cy="4681228"/>
                      </a:xfrm>
                      <a:prstGeom prst="rect">
                        <a:avLst/>
                      </a:prstGeom>
                      <a:noFill/>
                      <a:ln>
                        <a:noFill/>
                      </a:ln>
                    </p:spPr>
                  </p:pic>
                </p:oleObj>
              </mc:Fallback>
            </mc:AlternateContent>
          </a:graphicData>
        </a:graphic>
      </p:graphicFrame>
      <p:sp>
        <p:nvSpPr>
          <p:cNvPr id="5" name="Rectangle 4">
            <a:extLst>
              <a:ext uri="{FF2B5EF4-FFF2-40B4-BE49-F238E27FC236}">
                <a16:creationId xmlns:a16="http://schemas.microsoft.com/office/drawing/2014/main" id="{5422FCD2-2732-5706-B377-71522CE87173}"/>
              </a:ext>
            </a:extLst>
          </p:cNvPr>
          <p:cNvSpPr/>
          <p:nvPr/>
        </p:nvSpPr>
        <p:spPr>
          <a:xfrm>
            <a:off x="8065338" y="1890980"/>
            <a:ext cx="3574436" cy="3878633"/>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C7179CED-B02D-0A52-F9DF-FBEB35268C07}"/>
              </a:ext>
            </a:extLst>
          </p:cNvPr>
          <p:cNvSpPr/>
          <p:nvPr/>
        </p:nvSpPr>
        <p:spPr>
          <a:xfrm>
            <a:off x="8187219" y="2517433"/>
            <a:ext cx="3301947"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有导电沟道，有桥</a:t>
            </a:r>
          </a:p>
        </p:txBody>
      </p:sp>
      <p:sp>
        <p:nvSpPr>
          <p:cNvPr id="9" name="Rectangle 8">
            <a:extLst>
              <a:ext uri="{FF2B5EF4-FFF2-40B4-BE49-F238E27FC236}">
                <a16:creationId xmlns:a16="http://schemas.microsoft.com/office/drawing/2014/main" id="{57C4CE42-0275-0B62-E4BD-EE2725206CD7}"/>
              </a:ext>
            </a:extLst>
          </p:cNvPr>
          <p:cNvSpPr/>
          <p:nvPr/>
        </p:nvSpPr>
        <p:spPr>
          <a:xfrm>
            <a:off x="8187217" y="3143886"/>
            <a:ext cx="3301949"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允许通过的最大电流为</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max</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E84C123B-9C19-388F-7214-82B5182D039E}"/>
              </a:ext>
            </a:extLst>
          </p:cNvPr>
          <p:cNvSpPr/>
          <p:nvPr/>
        </p:nvSpPr>
        <p:spPr>
          <a:xfrm>
            <a:off x="8187218" y="3770339"/>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DS </a:t>
            </a:r>
            <a:r>
              <a:rPr lang="zh-CN" altLang="en-US" sz="2000" b="1" dirty="0">
                <a:solidFill>
                  <a:schemeClr val="tx1"/>
                </a:solidFill>
                <a:latin typeface="微软雅黑" panose="020B0503020204020204" pitchFamily="34" charset="-122"/>
                <a:ea typeface="微软雅黑" panose="020B0503020204020204" pitchFamily="34" charset="-122"/>
              </a:rPr>
              <a:t>较大，</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D</a:t>
            </a:r>
            <a:r>
              <a:rPr lang="en-US" altLang="zh-CN" sz="2000" b="1" dirty="0">
                <a:solidFill>
                  <a:schemeClr val="tx1"/>
                </a:solidFill>
                <a:latin typeface="微软雅黑" panose="020B0503020204020204" pitchFamily="34" charset="-122"/>
                <a:ea typeface="微软雅黑" panose="020B0503020204020204" pitchFamily="34" charset="-122"/>
              </a:rPr>
              <a:t>&gt;</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max</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9999F601-E1FD-A799-C294-CE20C35ED0F9}"/>
              </a:ext>
            </a:extLst>
          </p:cNvPr>
          <p:cNvSpPr/>
          <p:nvPr/>
        </p:nvSpPr>
        <p:spPr>
          <a:xfrm>
            <a:off x="8187218" y="4405073"/>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D</a:t>
            </a:r>
            <a:r>
              <a:rPr lang="en-US" altLang="zh-CN" sz="2000" b="1" dirty="0">
                <a:solidFill>
                  <a:schemeClr val="tx1"/>
                </a:solidFill>
                <a:latin typeface="微软雅黑" panose="020B0503020204020204" pitchFamily="34" charset="-122"/>
                <a:ea typeface="微软雅黑" panose="020B0503020204020204" pitchFamily="34" charset="-122"/>
              </a:rPr>
              <a:t>=</a:t>
            </a:r>
            <a:r>
              <a:rPr lang="en-US" altLang="zh-CN" sz="2000" b="1" i="1" dirty="0" err="1">
                <a:solidFill>
                  <a:schemeClr val="tx1"/>
                </a:solidFill>
                <a:latin typeface="微软雅黑" panose="020B0503020204020204" pitchFamily="34" charset="-122"/>
                <a:ea typeface="微软雅黑" panose="020B0503020204020204" pitchFamily="34" charset="-122"/>
              </a:rPr>
              <a:t>i</a:t>
            </a:r>
            <a:r>
              <a:rPr lang="en-US" altLang="zh-CN" sz="2000" b="1" i="1" baseline="-25000" dirty="0" err="1">
                <a:solidFill>
                  <a:schemeClr val="tx1"/>
                </a:solidFill>
                <a:latin typeface="微软雅黑" panose="020B0503020204020204" pitchFamily="34" charset="-122"/>
                <a:ea typeface="微软雅黑" panose="020B0503020204020204" pitchFamily="34" charset="-122"/>
              </a:rPr>
              <a:t>max</a:t>
            </a:r>
            <a:r>
              <a:rPr lang="en-US" altLang="zh-CN" sz="2000" b="1" i="1" baseline="-25000"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且电流</a:t>
            </a:r>
            <a:r>
              <a:rPr lang="zh-CN" altLang="en-US" sz="2000" b="1" dirty="0">
                <a:solidFill>
                  <a:srgbClr val="FF0000"/>
                </a:solidFill>
                <a:latin typeface="微软雅黑" panose="020B0503020204020204" pitchFamily="34" charset="-122"/>
                <a:ea typeface="微软雅黑" panose="020B0503020204020204" pitchFamily="34" charset="-122"/>
              </a:rPr>
              <a:t>保持不变</a:t>
            </a:r>
          </a:p>
        </p:txBody>
      </p:sp>
      <p:sp>
        <p:nvSpPr>
          <p:cNvPr id="14" name="标题 1">
            <a:extLst>
              <a:ext uri="{FF2B5EF4-FFF2-40B4-BE49-F238E27FC236}">
                <a16:creationId xmlns:a16="http://schemas.microsoft.com/office/drawing/2014/main" id="{52363AD5-6F41-7B12-9578-D9BBEB2306E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管的共源级接法的输出特性</a:t>
            </a:r>
          </a:p>
        </p:txBody>
      </p:sp>
      <p:pic>
        <p:nvPicPr>
          <p:cNvPr id="10" name="Picture 9">
            <a:extLst>
              <a:ext uri="{FF2B5EF4-FFF2-40B4-BE49-F238E27FC236}">
                <a16:creationId xmlns:a16="http://schemas.microsoft.com/office/drawing/2014/main" id="{E77FA525-199E-5C01-96C4-25277723BFC3}"/>
              </a:ext>
            </a:extLst>
          </p:cNvPr>
          <p:cNvPicPr>
            <a:picLocks noChangeAspect="1"/>
          </p:cNvPicPr>
          <p:nvPr/>
        </p:nvPicPr>
        <p:blipFill>
          <a:blip r:embed="rId6"/>
          <a:stretch>
            <a:fillRect/>
          </a:stretch>
        </p:blipFill>
        <p:spPr>
          <a:xfrm>
            <a:off x="9121739" y="1957826"/>
            <a:ext cx="1582888" cy="559607"/>
          </a:xfrm>
          <a:prstGeom prst="rect">
            <a:avLst/>
          </a:prstGeom>
        </p:spPr>
      </p:pic>
      <p:sp>
        <p:nvSpPr>
          <p:cNvPr id="18" name="TextBox 17">
            <a:extLst>
              <a:ext uri="{FF2B5EF4-FFF2-40B4-BE49-F238E27FC236}">
                <a16:creationId xmlns:a16="http://schemas.microsoft.com/office/drawing/2014/main" id="{20E6DBE7-114A-F555-E730-4691C70E06F5}"/>
              </a:ext>
            </a:extLst>
          </p:cNvPr>
          <p:cNvSpPr txBox="1"/>
          <p:nvPr/>
        </p:nvSpPr>
        <p:spPr>
          <a:xfrm>
            <a:off x="4091493" y="6085370"/>
            <a:ext cx="2696583" cy="400110"/>
          </a:xfrm>
          <a:prstGeom prst="rect">
            <a:avLst/>
          </a:prstGeom>
          <a:noFill/>
        </p:spPr>
        <p:txBody>
          <a:bodyPr wrap="square">
            <a:spAutoFit/>
          </a:bodyPr>
          <a:lstStyle/>
          <a:p>
            <a:r>
              <a:rPr lang="en-US" altLang="zh-CN" sz="2000" i="1" dirty="0" err="1">
                <a:latin typeface="微软雅黑" panose="020B0503020204020204" pitchFamily="34" charset="-122"/>
                <a:ea typeface="微软雅黑" panose="020B0503020204020204" pitchFamily="34" charset="-122"/>
              </a:rPr>
              <a:t>i</a:t>
            </a:r>
            <a:r>
              <a:rPr lang="en-US" altLang="zh-CN" sz="2000" i="1" baseline="-25000" dirty="0" err="1">
                <a:latin typeface="微软雅黑" panose="020B0503020204020204" pitchFamily="34" charset="-122"/>
                <a:ea typeface="微软雅黑" panose="020B0503020204020204" pitchFamily="34" charset="-122"/>
              </a:rPr>
              <a:t>D</a:t>
            </a:r>
            <a:r>
              <a:rPr lang="en-US" altLang="zh-CN"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基本上由</a:t>
            </a:r>
            <a:r>
              <a:rPr lang="en-US" altLang="zh-CN" sz="2000" i="1" dirty="0">
                <a:latin typeface="微软雅黑" panose="020B0503020204020204" pitchFamily="34" charset="-122"/>
                <a:ea typeface="微软雅黑" panose="020B0503020204020204" pitchFamily="34" charset="-122"/>
              </a:rPr>
              <a:t>V</a:t>
            </a:r>
            <a:r>
              <a:rPr lang="en-US" altLang="zh-CN" sz="2000" i="1" baseline="-25000" dirty="0">
                <a:latin typeface="微软雅黑" panose="020B0503020204020204" pitchFamily="34" charset="-122"/>
                <a:ea typeface="微软雅黑" panose="020B0503020204020204" pitchFamily="34" charset="-122"/>
              </a:rPr>
              <a:t>GS </a:t>
            </a:r>
            <a:r>
              <a:rPr lang="zh-CN" altLang="en-US" sz="2000" dirty="0">
                <a:latin typeface="微软雅黑" panose="020B0503020204020204" pitchFamily="34" charset="-122"/>
                <a:ea typeface="微软雅黑" panose="020B0503020204020204" pitchFamily="34" charset="-122"/>
              </a:rPr>
              <a:t>决定</a:t>
            </a:r>
          </a:p>
        </p:txBody>
      </p:sp>
      <p:sp>
        <p:nvSpPr>
          <p:cNvPr id="19" name="Rectangle 18">
            <a:extLst>
              <a:ext uri="{FF2B5EF4-FFF2-40B4-BE49-F238E27FC236}">
                <a16:creationId xmlns:a16="http://schemas.microsoft.com/office/drawing/2014/main" id="{2FF89E25-9703-7FFC-BD46-7F74527F9B9B}"/>
              </a:ext>
            </a:extLst>
          </p:cNvPr>
          <p:cNvSpPr/>
          <p:nvPr/>
        </p:nvSpPr>
        <p:spPr>
          <a:xfrm>
            <a:off x="8187218" y="5066465"/>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恒流区</a:t>
            </a:r>
          </a:p>
        </p:txBody>
      </p:sp>
      <p:pic>
        <p:nvPicPr>
          <p:cNvPr id="8" name="Picture 7">
            <a:extLst>
              <a:ext uri="{FF2B5EF4-FFF2-40B4-BE49-F238E27FC236}">
                <a16:creationId xmlns:a16="http://schemas.microsoft.com/office/drawing/2014/main" id="{453557C3-EE94-6EAA-4D9F-C4EBF50CDBA5}"/>
              </a:ext>
            </a:extLst>
          </p:cNvPr>
          <p:cNvPicPr>
            <a:picLocks noChangeAspect="1"/>
          </p:cNvPicPr>
          <p:nvPr/>
        </p:nvPicPr>
        <p:blipFill>
          <a:blip r:embed="rId7"/>
          <a:stretch>
            <a:fillRect/>
          </a:stretch>
        </p:blipFill>
        <p:spPr>
          <a:xfrm>
            <a:off x="841914" y="5569309"/>
            <a:ext cx="2858704" cy="1231928"/>
          </a:xfrm>
          <a:prstGeom prst="rect">
            <a:avLst/>
          </a:prstGeom>
        </p:spPr>
      </p:pic>
    </p:spTree>
    <p:extLst>
      <p:ext uri="{BB962C8B-B14F-4D97-AF65-F5344CB8AC3E}">
        <p14:creationId xmlns:p14="http://schemas.microsoft.com/office/powerpoint/2010/main" val="15230785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B2112-11AE-2307-9221-AA8B3883FB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FE70C0-3FE9-A799-1BD9-DE2FFDE62B4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管的工作区的选择</a:t>
            </a:r>
          </a:p>
        </p:txBody>
      </p:sp>
      <p:grpSp>
        <p:nvGrpSpPr>
          <p:cNvPr id="5" name="Group 4">
            <a:extLst>
              <a:ext uri="{FF2B5EF4-FFF2-40B4-BE49-F238E27FC236}">
                <a16:creationId xmlns:a16="http://schemas.microsoft.com/office/drawing/2014/main" id="{BD5B7AED-EB39-76E5-6021-EC206189C2F6}"/>
              </a:ext>
            </a:extLst>
          </p:cNvPr>
          <p:cNvGrpSpPr/>
          <p:nvPr/>
        </p:nvGrpSpPr>
        <p:grpSpPr>
          <a:xfrm>
            <a:off x="7730525" y="1610008"/>
            <a:ext cx="2993302" cy="1580701"/>
            <a:chOff x="8847215" y="1443156"/>
            <a:chExt cx="2993302" cy="1580701"/>
          </a:xfrm>
        </p:grpSpPr>
        <p:sp>
          <p:nvSpPr>
            <p:cNvPr id="6" name="Rectangle 5">
              <a:extLst>
                <a:ext uri="{FF2B5EF4-FFF2-40B4-BE49-F238E27FC236}">
                  <a16:creationId xmlns:a16="http://schemas.microsoft.com/office/drawing/2014/main" id="{554532B3-426C-C9C1-6AF6-AD08A4CFEAEC}"/>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7" name="Rectangle 6">
              <a:extLst>
                <a:ext uri="{FF2B5EF4-FFF2-40B4-BE49-F238E27FC236}">
                  <a16:creationId xmlns:a16="http://schemas.microsoft.com/office/drawing/2014/main" id="{1936F374-698A-D265-A274-9EF6A058C25F}"/>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1"/>
                  </a:solidFill>
                  <a:latin typeface="微软雅黑" panose="020B0503020204020204" pitchFamily="34" charset="-122"/>
                  <a:ea typeface="微软雅黑" panose="020B0503020204020204" pitchFamily="34" charset="-122"/>
                </a:rPr>
                <a:t>截止区</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8" name="TextBox 7">
              <a:extLst>
                <a:ext uri="{FF2B5EF4-FFF2-40B4-BE49-F238E27FC236}">
                  <a16:creationId xmlns:a16="http://schemas.microsoft.com/office/drawing/2014/main" id="{58701DF5-EA95-80BC-794A-F430C9468F46}"/>
                </a:ext>
              </a:extLst>
            </p:cNvPr>
            <p:cNvSpPr txBox="1"/>
            <p:nvPr/>
          </p:nvSpPr>
          <p:spPr>
            <a:xfrm>
              <a:off x="9783421" y="2051187"/>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开关断开</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9" name="TextBox 8">
              <a:extLst>
                <a:ext uri="{FF2B5EF4-FFF2-40B4-BE49-F238E27FC236}">
                  <a16:creationId xmlns:a16="http://schemas.microsoft.com/office/drawing/2014/main" id="{B6589252-D2E7-4E63-D1F2-ECF34CD818DA}"/>
                </a:ext>
              </a:extLst>
            </p:cNvPr>
            <p:cNvSpPr txBox="1"/>
            <p:nvPr/>
          </p:nvSpPr>
          <p:spPr>
            <a:xfrm>
              <a:off x="9621357" y="2577257"/>
              <a:ext cx="1534716" cy="400110"/>
            </a:xfrm>
            <a:prstGeom prst="rect">
              <a:avLst/>
            </a:prstGeom>
            <a:noFill/>
          </p:spPr>
          <p:txBody>
            <a:bodyPr wrap="none" rtlCol="0">
              <a:spAutoFit/>
            </a:bodyPr>
            <a:lstStyle/>
            <a:p>
              <a:r>
                <a:rPr lang="en-US" altLang="zh-CN" sz="2000" b="1" i="1" dirty="0">
                  <a:latin typeface="微软雅黑" panose="020B0503020204020204" pitchFamily="34" charset="-122"/>
                  <a:ea typeface="微软雅黑" panose="020B0503020204020204" pitchFamily="34" charset="-122"/>
                </a:rPr>
                <a:t>R</a:t>
              </a:r>
              <a:r>
                <a:rPr lang="en-US" altLang="zh-CN" sz="2000" b="1" i="1" baseline="-25000" dirty="0">
                  <a:latin typeface="微软雅黑" panose="020B0503020204020204" pitchFamily="34" charset="-122"/>
                  <a:ea typeface="微软雅黑" panose="020B0503020204020204" pitchFamily="34" charset="-122"/>
                </a:rPr>
                <a:t>OFF </a:t>
              </a:r>
              <a:r>
                <a:rPr lang="en-US" altLang="zh-CN" sz="2000" b="1" dirty="0">
                  <a:latin typeface="微软雅黑" panose="020B0503020204020204" pitchFamily="34" charset="-122"/>
                  <a:ea typeface="微软雅黑" panose="020B0503020204020204" pitchFamily="34" charset="-122"/>
                </a:rPr>
                <a:t>&gt;10</a:t>
              </a:r>
              <a:r>
                <a:rPr lang="en-US" altLang="zh-CN" sz="2000" b="1" baseline="30000" dirty="0">
                  <a:latin typeface="微软雅黑" panose="020B0503020204020204" pitchFamily="34" charset="-122"/>
                  <a:ea typeface="微软雅黑" panose="020B0503020204020204" pitchFamily="34" charset="-122"/>
                </a:rPr>
                <a:t>9</a:t>
              </a:r>
              <a:r>
                <a:rPr lang="el-GR" altLang="zh-CN" sz="2000" b="0" i="0" dirty="0">
                  <a:solidFill>
                    <a:srgbClr val="333333"/>
                  </a:solidFill>
                  <a:effectLst/>
                  <a:latin typeface="PingFang SC"/>
                </a:rPr>
                <a:t>Ω</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30570796-324A-52FC-CD00-C2040F13B3A2}"/>
              </a:ext>
            </a:extLst>
          </p:cNvPr>
          <p:cNvGrpSpPr/>
          <p:nvPr/>
        </p:nvGrpSpPr>
        <p:grpSpPr>
          <a:xfrm>
            <a:off x="7775374" y="3657207"/>
            <a:ext cx="2993302" cy="1580701"/>
            <a:chOff x="8847215" y="1443156"/>
            <a:chExt cx="2993302" cy="1580701"/>
          </a:xfrm>
        </p:grpSpPr>
        <p:sp>
          <p:nvSpPr>
            <p:cNvPr id="13" name="Rectangle 12">
              <a:extLst>
                <a:ext uri="{FF2B5EF4-FFF2-40B4-BE49-F238E27FC236}">
                  <a16:creationId xmlns:a16="http://schemas.microsoft.com/office/drawing/2014/main" id="{8F96E6F5-8B19-F8A9-A6F9-FF5F342C75DE}"/>
                </a:ext>
              </a:extLst>
            </p:cNvPr>
            <p:cNvSpPr/>
            <p:nvPr/>
          </p:nvSpPr>
          <p:spPr>
            <a:xfrm>
              <a:off x="8853999" y="1928284"/>
              <a:ext cx="2986518" cy="1095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4" name="Rectangle 13">
              <a:extLst>
                <a:ext uri="{FF2B5EF4-FFF2-40B4-BE49-F238E27FC236}">
                  <a16:creationId xmlns:a16="http://schemas.microsoft.com/office/drawing/2014/main" id="{9ED07425-80DF-0051-9342-55DB633EDD18}"/>
                </a:ext>
              </a:extLst>
            </p:cNvPr>
            <p:cNvSpPr/>
            <p:nvPr/>
          </p:nvSpPr>
          <p:spPr>
            <a:xfrm>
              <a:off x="8847215" y="1443156"/>
              <a:ext cx="2993301"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1"/>
                  </a:solidFill>
                  <a:latin typeface="微软雅黑" panose="020B0503020204020204" pitchFamily="34" charset="-122"/>
                  <a:ea typeface="微软雅黑" panose="020B0503020204020204" pitchFamily="34" charset="-122"/>
                </a:rPr>
                <a:t>可变电阻区</a:t>
              </a:r>
              <a:endParaRPr lang="zh-CN" altLang="en-US" sz="2400" b="1" i="1" baseline="-25000" dirty="0">
                <a:solidFill>
                  <a:schemeClr val="tx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CF2F9FF9-B823-F908-5C34-8A975F721F44}"/>
                </a:ext>
              </a:extLst>
            </p:cNvPr>
            <p:cNvSpPr txBox="1"/>
            <p:nvPr/>
          </p:nvSpPr>
          <p:spPr>
            <a:xfrm>
              <a:off x="9783421" y="2051187"/>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开关闭合</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5581911F-7EB5-4973-B85A-CE9FA81E4FA7}"/>
                </a:ext>
              </a:extLst>
            </p:cNvPr>
            <p:cNvSpPr txBox="1"/>
            <p:nvPr/>
          </p:nvSpPr>
          <p:spPr>
            <a:xfrm>
              <a:off x="9133243" y="2574200"/>
              <a:ext cx="2510944" cy="400110"/>
            </a:xfrm>
            <a:prstGeom prst="rect">
              <a:avLst/>
            </a:prstGeom>
            <a:noFill/>
          </p:spPr>
          <p:txBody>
            <a:bodyPr wrap="none" rtlCol="0">
              <a:spAutoFit/>
            </a:bodyPr>
            <a:lstStyle/>
            <a:p>
              <a:r>
                <a:rPr lang="zh-CN" altLang="en-US" sz="2000" b="1" i="1" dirty="0">
                  <a:latin typeface="微软雅黑" panose="020B0503020204020204" pitchFamily="34" charset="-122"/>
                  <a:ea typeface="微软雅黑" panose="020B0503020204020204" pitchFamily="34" charset="-122"/>
                </a:rPr>
                <a:t>有电阻，</a:t>
              </a:r>
              <a:r>
                <a:rPr lang="en-US" altLang="zh-CN" sz="2000" b="1" i="1" dirty="0">
                  <a:latin typeface="微软雅黑" panose="020B0503020204020204" pitchFamily="34" charset="-122"/>
                  <a:ea typeface="微软雅黑" panose="020B0503020204020204" pitchFamily="34" charset="-122"/>
                </a:rPr>
                <a:t>R</a:t>
              </a:r>
              <a:r>
                <a:rPr lang="en-US" altLang="zh-CN" sz="2000" b="1" i="1" baseline="-25000" dirty="0">
                  <a:latin typeface="微软雅黑" panose="020B0503020204020204" pitchFamily="34" charset="-122"/>
                  <a:ea typeface="微软雅黑" panose="020B0503020204020204" pitchFamily="34" charset="-122"/>
                </a:rPr>
                <a:t>ON </a:t>
              </a:r>
              <a:r>
                <a:rPr lang="en-US" altLang="zh-CN" sz="2000" b="1" dirty="0">
                  <a:latin typeface="微软雅黑" panose="020B0503020204020204" pitchFamily="34" charset="-122"/>
                  <a:ea typeface="微软雅黑" panose="020B0503020204020204" pitchFamily="34" charset="-122"/>
                </a:rPr>
                <a:t>&lt;10</a:t>
              </a:r>
              <a:r>
                <a:rPr lang="en-US" altLang="zh-CN" sz="2000" b="1" baseline="30000" dirty="0">
                  <a:latin typeface="微软雅黑" panose="020B0503020204020204" pitchFamily="34" charset="-122"/>
                  <a:ea typeface="微软雅黑" panose="020B0503020204020204" pitchFamily="34" charset="-122"/>
                </a:rPr>
                <a:t>3</a:t>
              </a:r>
              <a:r>
                <a:rPr lang="el-GR" altLang="zh-CN" sz="2000" b="0" i="0" dirty="0">
                  <a:solidFill>
                    <a:srgbClr val="333333"/>
                  </a:solidFill>
                  <a:effectLst/>
                  <a:latin typeface="PingFang SC"/>
                </a:rPr>
                <a:t>Ω</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aphicFrame>
        <p:nvGraphicFramePr>
          <p:cNvPr id="17" name="Object 16">
            <a:extLst>
              <a:ext uri="{FF2B5EF4-FFF2-40B4-BE49-F238E27FC236}">
                <a16:creationId xmlns:a16="http://schemas.microsoft.com/office/drawing/2014/main" id="{FFD81540-9910-343D-5100-D485D9E9165A}"/>
              </a:ext>
            </a:extLst>
          </p:cNvPr>
          <p:cNvGraphicFramePr>
            <a:graphicFrameLocks noChangeAspect="1"/>
          </p:cNvGraphicFramePr>
          <p:nvPr>
            <p:extLst>
              <p:ext uri="{D42A27DB-BD31-4B8C-83A1-F6EECF244321}">
                <p14:modId xmlns:p14="http://schemas.microsoft.com/office/powerpoint/2010/main" val="752966922"/>
              </p:ext>
            </p:extLst>
          </p:nvPr>
        </p:nvGraphicFramePr>
        <p:xfrm>
          <a:off x="1003144" y="1088386"/>
          <a:ext cx="5932506" cy="4681228"/>
        </p:xfrm>
        <a:graphic>
          <a:graphicData uri="http://schemas.openxmlformats.org/presentationml/2006/ole">
            <mc:AlternateContent xmlns:mc="http://schemas.openxmlformats.org/markup-compatibility/2006">
              <mc:Choice xmlns:v="urn:schemas-microsoft-com:vml" Requires="v">
                <p:oleObj spid="_x0000_s40963" name="图片" r:id="rId4" imgW="2750926" imgH="2174633" progId="Word.Picture.8">
                  <p:embed/>
                </p:oleObj>
              </mc:Choice>
              <mc:Fallback>
                <p:oleObj name="图片" r:id="rId4" imgW="2750926" imgH="2174633" progId="Word.Picture.8">
                  <p:embed/>
                  <p:pic>
                    <p:nvPicPr>
                      <p:cNvPr id="17" name="Object 16">
                        <a:extLst>
                          <a:ext uri="{FF2B5EF4-FFF2-40B4-BE49-F238E27FC236}">
                            <a16:creationId xmlns:a16="http://schemas.microsoft.com/office/drawing/2014/main" id="{FFD81540-9910-343D-5100-D485D9E91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144" y="1088386"/>
                        <a:ext cx="5932506" cy="468122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7631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1E72-5B05-244F-2CBE-AF338B79991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D135AA-155D-2A21-CAA8-DE019B212F2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结构</a:t>
            </a:r>
          </a:p>
        </p:txBody>
      </p:sp>
      <p:pic>
        <p:nvPicPr>
          <p:cNvPr id="3" name="Picture 15">
            <a:extLst>
              <a:ext uri="{FF2B5EF4-FFF2-40B4-BE49-F238E27FC236}">
                <a16:creationId xmlns:a16="http://schemas.microsoft.com/office/drawing/2014/main" id="{92888BA1-89EE-FE48-2227-D5AA88548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859" y="2019785"/>
            <a:ext cx="3311525" cy="32702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C0337C9-66B6-53CE-4A1C-6865188A9A15}"/>
              </a:ext>
            </a:extLst>
          </p:cNvPr>
          <p:cNvSpPr/>
          <p:nvPr/>
        </p:nvSpPr>
        <p:spPr>
          <a:xfrm>
            <a:off x="2811272" y="3821654"/>
            <a:ext cx="828339" cy="836408"/>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8DF1FC5C-1CF3-BEB9-9E78-D6D448064C9C}"/>
              </a:ext>
            </a:extLst>
          </p:cNvPr>
          <p:cNvSpPr/>
          <p:nvPr/>
        </p:nvSpPr>
        <p:spPr>
          <a:xfrm>
            <a:off x="7905750" y="2828924"/>
            <a:ext cx="1186418" cy="1352551"/>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4980FC9B-E40F-44DC-458E-2183E4B0972B}"/>
              </a:ext>
            </a:extLst>
          </p:cNvPr>
          <p:cNvSpPr txBox="1"/>
          <p:nvPr/>
        </p:nvSpPr>
        <p:spPr>
          <a:xfrm>
            <a:off x="2303262" y="5787011"/>
            <a:ext cx="2010844"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单开关电路</a:t>
            </a:r>
          </a:p>
        </p:txBody>
      </p:sp>
      <p:sp>
        <p:nvSpPr>
          <p:cNvPr id="11" name="TextBox 10">
            <a:extLst>
              <a:ext uri="{FF2B5EF4-FFF2-40B4-BE49-F238E27FC236}">
                <a16:creationId xmlns:a16="http://schemas.microsoft.com/office/drawing/2014/main" id="{29A4623F-92E5-2119-0288-5975F82DEF05}"/>
              </a:ext>
            </a:extLst>
          </p:cNvPr>
          <p:cNvSpPr txBox="1"/>
          <p:nvPr/>
        </p:nvSpPr>
        <p:spPr>
          <a:xfrm>
            <a:off x="6930843" y="5787011"/>
            <a:ext cx="3250415" cy="461665"/>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rPr>
              <a:t>MOS</a:t>
            </a:r>
            <a:r>
              <a:rPr lang="zh-CN" altLang="en-US" sz="2400" b="1" dirty="0">
                <a:latin typeface="微软雅黑" panose="020B0503020204020204" pitchFamily="34" charset="-122"/>
                <a:ea typeface="微软雅黑" panose="020B0503020204020204" pitchFamily="34" charset="-122"/>
              </a:rPr>
              <a:t>管单开关电路</a:t>
            </a:r>
          </a:p>
        </p:txBody>
      </p:sp>
      <p:pic>
        <p:nvPicPr>
          <p:cNvPr id="6" name="Picture 5">
            <a:extLst>
              <a:ext uri="{FF2B5EF4-FFF2-40B4-BE49-F238E27FC236}">
                <a16:creationId xmlns:a16="http://schemas.microsoft.com/office/drawing/2014/main" id="{1B4FA7A7-E1F9-B5BD-92B5-5C508A092783}"/>
              </a:ext>
            </a:extLst>
          </p:cNvPr>
          <p:cNvPicPr>
            <a:picLocks noChangeAspect="1"/>
          </p:cNvPicPr>
          <p:nvPr/>
        </p:nvPicPr>
        <p:blipFill>
          <a:blip r:embed="rId3"/>
          <a:stretch>
            <a:fillRect/>
          </a:stretch>
        </p:blipFill>
        <p:spPr>
          <a:xfrm>
            <a:off x="6468680" y="1075587"/>
            <a:ext cx="5246977" cy="4711424"/>
          </a:xfrm>
          <a:prstGeom prst="rect">
            <a:avLst/>
          </a:prstGeom>
        </p:spPr>
      </p:pic>
      <p:cxnSp>
        <p:nvCxnSpPr>
          <p:cNvPr id="13" name="Straight Connector 12">
            <a:extLst>
              <a:ext uri="{FF2B5EF4-FFF2-40B4-BE49-F238E27FC236}">
                <a16:creationId xmlns:a16="http://schemas.microsoft.com/office/drawing/2014/main" id="{EDCF9106-934B-A3B3-9EA6-285B67718901}"/>
              </a:ext>
            </a:extLst>
          </p:cNvPr>
          <p:cNvCxnSpPr/>
          <p:nvPr/>
        </p:nvCxnSpPr>
        <p:spPr>
          <a:xfrm>
            <a:off x="8582025" y="5476875"/>
            <a:ext cx="17716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E571DB-2C3A-8D55-84BA-FE9E43B160D6}"/>
              </a:ext>
            </a:extLst>
          </p:cNvPr>
          <p:cNvSpPr txBox="1"/>
          <p:nvPr/>
        </p:nvSpPr>
        <p:spPr>
          <a:xfrm>
            <a:off x="9834218" y="2507307"/>
            <a:ext cx="379796" cy="461665"/>
          </a:xfrm>
          <a:prstGeom prst="rect">
            <a:avLst/>
          </a:prstGeom>
          <a:noFill/>
        </p:spPr>
        <p:txBody>
          <a:bodyPr wrap="square" rtlCol="0">
            <a:spAutoFit/>
          </a:bodyPr>
          <a:lstStyle/>
          <a:p>
            <a:r>
              <a:rPr lang="en-US" altLang="zh-CN" sz="2400" b="1" dirty="0"/>
              <a:t>+</a:t>
            </a:r>
            <a:endParaRPr lang="zh-CN" altLang="en-US" sz="2400" b="1" dirty="0"/>
          </a:p>
        </p:txBody>
      </p:sp>
      <p:sp>
        <p:nvSpPr>
          <p:cNvPr id="15" name="TextBox 14">
            <a:extLst>
              <a:ext uri="{FF2B5EF4-FFF2-40B4-BE49-F238E27FC236}">
                <a16:creationId xmlns:a16="http://schemas.microsoft.com/office/drawing/2014/main" id="{4EC308B0-5BF3-F17B-A1E2-F6D3A01BBD40}"/>
              </a:ext>
            </a:extLst>
          </p:cNvPr>
          <p:cNvSpPr txBox="1"/>
          <p:nvPr/>
        </p:nvSpPr>
        <p:spPr>
          <a:xfrm>
            <a:off x="9919943" y="5015210"/>
            <a:ext cx="379796" cy="461665"/>
          </a:xfrm>
          <a:prstGeom prst="rect">
            <a:avLst/>
          </a:prstGeom>
          <a:noFill/>
        </p:spPr>
        <p:txBody>
          <a:bodyPr wrap="square" rtlCol="0">
            <a:spAutoFit/>
          </a:bodyPr>
          <a:lstStyle/>
          <a:p>
            <a:r>
              <a:rPr lang="en-US" altLang="zh-CN" sz="2400" b="1" dirty="0"/>
              <a:t>-</a:t>
            </a:r>
            <a:endParaRPr lang="zh-CN" altLang="en-US" sz="2400" b="1" dirty="0"/>
          </a:p>
        </p:txBody>
      </p:sp>
    </p:spTree>
    <p:extLst>
      <p:ext uri="{BB962C8B-B14F-4D97-AF65-F5344CB8AC3E}">
        <p14:creationId xmlns:p14="http://schemas.microsoft.com/office/powerpoint/2010/main" val="39767242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6CED-650C-4AC7-5B07-120D6DE9C605}"/>
            </a:ext>
          </a:extLst>
        </p:cNvPr>
        <p:cNvGrpSpPr/>
        <p:nvPr/>
      </p:nvGrpSpPr>
      <p:grpSpPr>
        <a:xfrm>
          <a:off x="0" y="0"/>
          <a:ext cx="0" cy="0"/>
          <a:chOff x="0" y="0"/>
          <a:chExt cx="0" cy="0"/>
        </a:xfrm>
      </p:grpSpPr>
      <p:sp>
        <p:nvSpPr>
          <p:cNvPr id="20" name="Rectangle 20">
            <a:extLst>
              <a:ext uri="{FF2B5EF4-FFF2-40B4-BE49-F238E27FC236}">
                <a16:creationId xmlns:a16="http://schemas.microsoft.com/office/drawing/2014/main" id="{55EBE4AF-EC32-5A3D-8C21-1AD8CB69744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9" name="Picture 78">
            <a:extLst>
              <a:ext uri="{FF2B5EF4-FFF2-40B4-BE49-F238E27FC236}">
                <a16:creationId xmlns:a16="http://schemas.microsoft.com/office/drawing/2014/main" id="{FD9491E1-78BA-7696-53FB-6EEF65602FA1}"/>
              </a:ext>
            </a:extLst>
          </p:cNvPr>
          <p:cNvPicPr>
            <a:picLocks noChangeAspect="1"/>
          </p:cNvPicPr>
          <p:nvPr/>
        </p:nvPicPr>
        <p:blipFill>
          <a:blip r:embed="rId3"/>
          <a:stretch>
            <a:fillRect/>
          </a:stretch>
        </p:blipFill>
        <p:spPr>
          <a:xfrm>
            <a:off x="928775" y="1143206"/>
            <a:ext cx="4662728" cy="4848066"/>
          </a:xfrm>
          <a:prstGeom prst="rect">
            <a:avLst/>
          </a:prstGeom>
        </p:spPr>
      </p:pic>
      <p:sp>
        <p:nvSpPr>
          <p:cNvPr id="2" name="Rectangle 1">
            <a:extLst>
              <a:ext uri="{FF2B5EF4-FFF2-40B4-BE49-F238E27FC236}">
                <a16:creationId xmlns:a16="http://schemas.microsoft.com/office/drawing/2014/main" id="{99F14F4E-F745-322C-7F53-C44B5B3EEEFD}"/>
              </a:ext>
            </a:extLst>
          </p:cNvPr>
          <p:cNvSpPr/>
          <p:nvPr/>
        </p:nvSpPr>
        <p:spPr>
          <a:xfrm>
            <a:off x="2695658" y="3195146"/>
            <a:ext cx="919901" cy="1324302"/>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22919CE9-2CEF-74D5-0785-33EC7D8D2B80}"/>
              </a:ext>
            </a:extLst>
          </p:cNvPr>
          <p:cNvPicPr>
            <a:picLocks noChangeAspect="1"/>
          </p:cNvPicPr>
          <p:nvPr/>
        </p:nvPicPr>
        <p:blipFill>
          <a:blip r:embed="rId4"/>
          <a:stretch>
            <a:fillRect/>
          </a:stretch>
        </p:blipFill>
        <p:spPr>
          <a:xfrm>
            <a:off x="6287255" y="1143206"/>
            <a:ext cx="4662728" cy="4770028"/>
          </a:xfrm>
          <a:prstGeom prst="rect">
            <a:avLst/>
          </a:prstGeom>
        </p:spPr>
      </p:pic>
      <p:sp>
        <p:nvSpPr>
          <p:cNvPr id="8" name="Rectangle 7">
            <a:extLst>
              <a:ext uri="{FF2B5EF4-FFF2-40B4-BE49-F238E27FC236}">
                <a16:creationId xmlns:a16="http://schemas.microsoft.com/office/drawing/2014/main" id="{D5031013-0408-E360-DE04-F6A91B66DB3A}"/>
              </a:ext>
            </a:extLst>
          </p:cNvPr>
          <p:cNvSpPr/>
          <p:nvPr/>
        </p:nvSpPr>
        <p:spPr>
          <a:xfrm>
            <a:off x="7877258" y="3717757"/>
            <a:ext cx="1928479" cy="1684421"/>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peech Bubble: Rectangle 8">
            <a:extLst>
              <a:ext uri="{FF2B5EF4-FFF2-40B4-BE49-F238E27FC236}">
                <a16:creationId xmlns:a16="http://schemas.microsoft.com/office/drawing/2014/main" id="{E6EC87BA-ABC6-40B2-3A7D-A6E64DADFDCF}"/>
              </a:ext>
            </a:extLst>
          </p:cNvPr>
          <p:cNvSpPr/>
          <p:nvPr/>
        </p:nvSpPr>
        <p:spPr>
          <a:xfrm>
            <a:off x="5702967" y="5714794"/>
            <a:ext cx="1359569" cy="1009896"/>
          </a:xfrm>
          <a:prstGeom prst="wedgeRectCallout">
            <a:avLst>
              <a:gd name="adj1" fmla="val 121645"/>
              <a:gd name="adj2" fmla="val -115968"/>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输入端等效为电容</a:t>
            </a:r>
          </a:p>
        </p:txBody>
      </p:sp>
      <p:pic>
        <p:nvPicPr>
          <p:cNvPr id="12" name="Picture 11">
            <a:extLst>
              <a:ext uri="{FF2B5EF4-FFF2-40B4-BE49-F238E27FC236}">
                <a16:creationId xmlns:a16="http://schemas.microsoft.com/office/drawing/2014/main" id="{6867C256-F2BF-0984-152B-1B40925C32D2}"/>
              </a:ext>
            </a:extLst>
          </p:cNvPr>
          <p:cNvPicPr>
            <a:picLocks noChangeAspect="1"/>
          </p:cNvPicPr>
          <p:nvPr/>
        </p:nvPicPr>
        <p:blipFill>
          <a:blip r:embed="rId5"/>
          <a:stretch>
            <a:fillRect/>
          </a:stretch>
        </p:blipFill>
        <p:spPr>
          <a:xfrm>
            <a:off x="7854034" y="4274930"/>
            <a:ext cx="351503" cy="446139"/>
          </a:xfrm>
          <a:prstGeom prst="rect">
            <a:avLst/>
          </a:prstGeom>
        </p:spPr>
      </p:pic>
      <p:cxnSp>
        <p:nvCxnSpPr>
          <p:cNvPr id="14" name="Straight Arrow Connector 13">
            <a:extLst>
              <a:ext uri="{FF2B5EF4-FFF2-40B4-BE49-F238E27FC236}">
                <a16:creationId xmlns:a16="http://schemas.microsoft.com/office/drawing/2014/main" id="{3BFF6197-5CA1-5539-3704-8A118F9220E4}"/>
              </a:ext>
            </a:extLst>
          </p:cNvPr>
          <p:cNvCxnSpPr/>
          <p:nvPr/>
        </p:nvCxnSpPr>
        <p:spPr>
          <a:xfrm>
            <a:off x="9204158" y="3080084"/>
            <a:ext cx="0" cy="5293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FF149-9D5C-25C5-C6D9-4FAE82DABAD4}"/>
              </a:ext>
            </a:extLst>
          </p:cNvPr>
          <p:cNvSpPr txBox="1"/>
          <p:nvPr/>
        </p:nvSpPr>
        <p:spPr>
          <a:xfrm>
            <a:off x="8702662" y="2678578"/>
            <a:ext cx="41870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D</a:t>
            </a:r>
            <a:endParaRPr lang="zh-CN" altLang="en-US" sz="2400" dirty="0">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E961B55C-E40E-344B-964D-92BAFCF14347}"/>
              </a:ext>
            </a:extLst>
          </p:cNvPr>
          <p:cNvSpPr txBox="1"/>
          <p:nvPr/>
        </p:nvSpPr>
        <p:spPr>
          <a:xfrm>
            <a:off x="6651941" y="3835096"/>
            <a:ext cx="41870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G</a:t>
            </a:r>
            <a:endParaRPr lang="zh-CN" altLang="en-US" sz="2400" dirty="0">
              <a:latin typeface="微软雅黑" panose="020B0503020204020204" pitchFamily="34" charset="-122"/>
              <a:ea typeface="微软雅黑" panose="020B0503020204020204" pitchFamily="34" charset="-122"/>
            </a:endParaRPr>
          </a:p>
        </p:txBody>
      </p:sp>
      <p:sp>
        <p:nvSpPr>
          <p:cNvPr id="17" name="TextBox 16">
            <a:extLst>
              <a:ext uri="{FF2B5EF4-FFF2-40B4-BE49-F238E27FC236}">
                <a16:creationId xmlns:a16="http://schemas.microsoft.com/office/drawing/2014/main" id="{2D51A15C-D2A8-95ED-694D-5C5B98E56009}"/>
              </a:ext>
            </a:extLst>
          </p:cNvPr>
          <p:cNvSpPr txBox="1"/>
          <p:nvPr/>
        </p:nvSpPr>
        <p:spPr>
          <a:xfrm>
            <a:off x="9121366" y="5505710"/>
            <a:ext cx="362600"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S</a:t>
            </a:r>
            <a:endParaRPr lang="zh-CN" altLang="en-US" sz="2400" dirty="0">
              <a:latin typeface="微软雅黑" panose="020B0503020204020204" pitchFamily="34" charset="-122"/>
              <a:ea typeface="微软雅黑" panose="020B0503020204020204" pitchFamily="34" charset="-122"/>
            </a:endParaRPr>
          </a:p>
        </p:txBody>
      </p:sp>
      <p:sp>
        <p:nvSpPr>
          <p:cNvPr id="18" name="Speech Bubble: Rectangle 17">
            <a:extLst>
              <a:ext uri="{FF2B5EF4-FFF2-40B4-BE49-F238E27FC236}">
                <a16:creationId xmlns:a16="http://schemas.microsoft.com/office/drawing/2014/main" id="{D485A65F-8BF3-C508-DEE8-1DCCCCCEB5E1}"/>
              </a:ext>
            </a:extLst>
          </p:cNvPr>
          <p:cNvSpPr/>
          <p:nvPr/>
        </p:nvSpPr>
        <p:spPr>
          <a:xfrm>
            <a:off x="9824692" y="5687961"/>
            <a:ext cx="1359569" cy="1009896"/>
          </a:xfrm>
          <a:prstGeom prst="wedgeRectCallout">
            <a:avLst>
              <a:gd name="adj1" fmla="val -88089"/>
              <a:gd name="adj2" fmla="val -179110"/>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开关断开电阻极大</a:t>
            </a:r>
          </a:p>
        </p:txBody>
      </p:sp>
      <p:sp>
        <p:nvSpPr>
          <p:cNvPr id="21" name="Arc 20">
            <a:extLst>
              <a:ext uri="{FF2B5EF4-FFF2-40B4-BE49-F238E27FC236}">
                <a16:creationId xmlns:a16="http://schemas.microsoft.com/office/drawing/2014/main" id="{DBF46D6C-B011-A8FE-7E5A-0DD668EAD677}"/>
              </a:ext>
            </a:extLst>
          </p:cNvPr>
          <p:cNvSpPr/>
          <p:nvPr/>
        </p:nvSpPr>
        <p:spPr>
          <a:xfrm>
            <a:off x="8769915" y="4209985"/>
            <a:ext cx="793680" cy="576028"/>
          </a:xfrm>
          <a:prstGeom prst="arc">
            <a:avLst>
              <a:gd name="adj1" fmla="val 13556640"/>
              <a:gd name="adj2" fmla="val 0"/>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Speech Bubble: Rectangle 21">
            <a:extLst>
              <a:ext uri="{FF2B5EF4-FFF2-40B4-BE49-F238E27FC236}">
                <a16:creationId xmlns:a16="http://schemas.microsoft.com/office/drawing/2014/main" id="{EEA9C6A5-480D-922B-689E-B0187E2C846D}"/>
              </a:ext>
            </a:extLst>
          </p:cNvPr>
          <p:cNvSpPr/>
          <p:nvPr/>
        </p:nvSpPr>
        <p:spPr>
          <a:xfrm>
            <a:off x="9942792" y="1557736"/>
            <a:ext cx="2014381" cy="1009896"/>
          </a:xfrm>
          <a:prstGeom prst="wedgeRectCallout">
            <a:avLst>
              <a:gd name="adj1" fmla="val -53576"/>
              <a:gd name="adj2" fmla="val 81800"/>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R</a:t>
            </a:r>
            <a:r>
              <a:rPr lang="en-US" altLang="zh-CN" sz="2000" b="1" i="1" baseline="-25000" dirty="0">
                <a:solidFill>
                  <a:schemeClr val="tx1"/>
                </a:solidFill>
                <a:latin typeface="微软雅黑" panose="020B0503020204020204" pitchFamily="34" charset="-122"/>
                <a:ea typeface="微软雅黑" panose="020B0503020204020204" pitchFamily="34" charset="-122"/>
              </a:rPr>
              <a:t>OFF</a:t>
            </a:r>
            <a:r>
              <a:rPr lang="en-US" altLang="zh-CN" sz="2000" b="1" dirty="0">
                <a:solidFill>
                  <a:schemeClr val="tx1"/>
                </a:solidFill>
                <a:latin typeface="微软雅黑" panose="020B0503020204020204" pitchFamily="34" charset="-122"/>
                <a:ea typeface="微软雅黑" panose="020B0503020204020204" pitchFamily="34" charset="-122"/>
              </a:rPr>
              <a:t>&gt;&gt;</a:t>
            </a:r>
            <a:r>
              <a:rPr lang="en-US" altLang="zh-CN" sz="2000" b="1" i="1" dirty="0">
                <a:solidFill>
                  <a:schemeClr val="tx1"/>
                </a:solidFill>
                <a:latin typeface="微软雅黑" panose="020B0503020204020204" pitchFamily="34" charset="-122"/>
                <a:ea typeface="微软雅黑" panose="020B0503020204020204" pitchFamily="34" charset="-122"/>
              </a:rPr>
              <a:t>R</a:t>
            </a:r>
            <a:r>
              <a:rPr lang="en-US" altLang="zh-CN" sz="2000" b="1" i="1" baseline="-25000" dirty="0">
                <a:solidFill>
                  <a:schemeClr val="tx1"/>
                </a:solidFill>
                <a:latin typeface="微软雅黑" panose="020B0503020204020204" pitchFamily="34" charset="-122"/>
                <a:ea typeface="微软雅黑" panose="020B0503020204020204" pitchFamily="34" charset="-122"/>
              </a:rPr>
              <a:t>D</a:t>
            </a:r>
          </a:p>
          <a:p>
            <a:pPr algn="ctr"/>
            <a:r>
              <a:rPr lang="zh-CN" altLang="en-US" sz="2000" b="1" dirty="0">
                <a:solidFill>
                  <a:schemeClr val="tx1"/>
                </a:solidFill>
                <a:latin typeface="微软雅黑" panose="020B0503020204020204" pitchFamily="34" charset="-122"/>
                <a:ea typeface="微软雅黑" panose="020B0503020204020204" pitchFamily="34" charset="-122"/>
              </a:rPr>
              <a:t>输出高电平</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OH</a:t>
            </a:r>
            <a:r>
              <a:rPr lang="en-US" altLang="zh-CN" sz="2000" b="1" dirty="0">
                <a:solidFill>
                  <a:schemeClr val="tx1"/>
                </a:solidFill>
                <a:latin typeface="微软雅黑" panose="020B0503020204020204" pitchFamily="34" charset="-122"/>
                <a:ea typeface="微软雅黑" panose="020B0503020204020204" pitchFamily="34" charset="-122"/>
              </a:rPr>
              <a:t>=</a:t>
            </a: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DD</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cxnSp>
        <p:nvCxnSpPr>
          <p:cNvPr id="30" name="Straight Connector 29">
            <a:extLst>
              <a:ext uri="{FF2B5EF4-FFF2-40B4-BE49-F238E27FC236}">
                <a16:creationId xmlns:a16="http://schemas.microsoft.com/office/drawing/2014/main" id="{2D835806-2099-B877-D396-8760642E4F1A}"/>
              </a:ext>
            </a:extLst>
          </p:cNvPr>
          <p:cNvCxnSpPr/>
          <p:nvPr/>
        </p:nvCxnSpPr>
        <p:spPr>
          <a:xfrm>
            <a:off x="7082588" y="4439653"/>
            <a:ext cx="66975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261FCC-9450-5DAD-77BB-9028F07C30C6}"/>
              </a:ext>
            </a:extLst>
          </p:cNvPr>
          <p:cNvCxnSpPr/>
          <p:nvPr/>
        </p:nvCxnSpPr>
        <p:spPr>
          <a:xfrm>
            <a:off x="7752347" y="4439653"/>
            <a:ext cx="0" cy="82215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9546B7-2787-07E2-B97D-35D281FF0DC2}"/>
              </a:ext>
            </a:extLst>
          </p:cNvPr>
          <p:cNvCxnSpPr>
            <a:cxnSpLocks/>
          </p:cNvCxnSpPr>
          <p:nvPr/>
        </p:nvCxnSpPr>
        <p:spPr>
          <a:xfrm>
            <a:off x="8702662" y="1746738"/>
            <a:ext cx="0" cy="335036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标题 1">
            <a:extLst>
              <a:ext uri="{FF2B5EF4-FFF2-40B4-BE49-F238E27FC236}">
                <a16:creationId xmlns:a16="http://schemas.microsoft.com/office/drawing/2014/main" id="{7DC725D3-C677-C284-7C62-61545F2B9A6D}"/>
              </a:ext>
            </a:extLst>
          </p:cNvPr>
          <p:cNvSpPr txBox="1">
            <a:spLocks/>
          </p:cNvSpPr>
          <p:nvPr/>
        </p:nvSpPr>
        <p:spPr>
          <a:xfrm>
            <a:off x="0" y="-165475"/>
            <a:ext cx="7304442"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实现高低电平输出</a:t>
            </a:r>
          </a:p>
        </p:txBody>
      </p:sp>
      <p:sp>
        <p:nvSpPr>
          <p:cNvPr id="47" name="TextBox 46">
            <a:extLst>
              <a:ext uri="{FF2B5EF4-FFF2-40B4-BE49-F238E27FC236}">
                <a16:creationId xmlns:a16="http://schemas.microsoft.com/office/drawing/2014/main" id="{DEA78981-348C-08DE-E45A-3BD5013FB9AB}"/>
              </a:ext>
            </a:extLst>
          </p:cNvPr>
          <p:cNvSpPr txBox="1"/>
          <p:nvPr/>
        </p:nvSpPr>
        <p:spPr>
          <a:xfrm>
            <a:off x="527125" y="672725"/>
            <a:ext cx="264982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输入为低电平</a:t>
            </a:r>
          </a:p>
        </p:txBody>
      </p:sp>
      <p:pic>
        <p:nvPicPr>
          <p:cNvPr id="49" name="Picture 48">
            <a:extLst>
              <a:ext uri="{FF2B5EF4-FFF2-40B4-BE49-F238E27FC236}">
                <a16:creationId xmlns:a16="http://schemas.microsoft.com/office/drawing/2014/main" id="{999A55EA-F899-D285-76B1-B84091E59926}"/>
              </a:ext>
            </a:extLst>
          </p:cNvPr>
          <p:cNvPicPr>
            <a:picLocks noChangeAspect="1"/>
          </p:cNvPicPr>
          <p:nvPr/>
        </p:nvPicPr>
        <p:blipFill>
          <a:blip r:embed="rId6"/>
          <a:stretch>
            <a:fillRect/>
          </a:stretch>
        </p:blipFill>
        <p:spPr>
          <a:xfrm>
            <a:off x="2521931" y="661821"/>
            <a:ext cx="1397667" cy="531721"/>
          </a:xfrm>
          <a:prstGeom prst="rect">
            <a:avLst/>
          </a:prstGeom>
        </p:spPr>
      </p:pic>
    </p:spTree>
    <p:extLst>
      <p:ext uri="{BB962C8B-B14F-4D97-AF65-F5344CB8AC3E}">
        <p14:creationId xmlns:p14="http://schemas.microsoft.com/office/powerpoint/2010/main" val="25079365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B9640-C266-279E-702A-7E7EC45CBE59}"/>
            </a:ext>
          </a:extLst>
        </p:cNvPr>
        <p:cNvGrpSpPr/>
        <p:nvPr/>
      </p:nvGrpSpPr>
      <p:grpSpPr>
        <a:xfrm>
          <a:off x="0" y="0"/>
          <a:ext cx="0" cy="0"/>
          <a:chOff x="0" y="0"/>
          <a:chExt cx="0" cy="0"/>
        </a:xfrm>
      </p:grpSpPr>
      <p:sp>
        <p:nvSpPr>
          <p:cNvPr id="20" name="Rectangle 20">
            <a:extLst>
              <a:ext uri="{FF2B5EF4-FFF2-40B4-BE49-F238E27FC236}">
                <a16:creationId xmlns:a16="http://schemas.microsoft.com/office/drawing/2014/main" id="{CA4D124B-5049-5992-BD95-CC021FC44F26}"/>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9" name="Picture 78">
            <a:extLst>
              <a:ext uri="{FF2B5EF4-FFF2-40B4-BE49-F238E27FC236}">
                <a16:creationId xmlns:a16="http://schemas.microsoft.com/office/drawing/2014/main" id="{BF6EF865-FF85-FB61-52D7-A2B331467365}"/>
              </a:ext>
            </a:extLst>
          </p:cNvPr>
          <p:cNvPicPr>
            <a:picLocks noChangeAspect="1"/>
          </p:cNvPicPr>
          <p:nvPr/>
        </p:nvPicPr>
        <p:blipFill>
          <a:blip r:embed="rId3"/>
          <a:stretch>
            <a:fillRect/>
          </a:stretch>
        </p:blipFill>
        <p:spPr>
          <a:xfrm>
            <a:off x="928775" y="1143206"/>
            <a:ext cx="4662728" cy="4848066"/>
          </a:xfrm>
          <a:prstGeom prst="rect">
            <a:avLst/>
          </a:prstGeom>
        </p:spPr>
      </p:pic>
      <p:sp>
        <p:nvSpPr>
          <p:cNvPr id="2" name="Rectangle 1">
            <a:extLst>
              <a:ext uri="{FF2B5EF4-FFF2-40B4-BE49-F238E27FC236}">
                <a16:creationId xmlns:a16="http://schemas.microsoft.com/office/drawing/2014/main" id="{6513CD9B-2344-ABA7-DE26-FFE3C9F55407}"/>
              </a:ext>
            </a:extLst>
          </p:cNvPr>
          <p:cNvSpPr/>
          <p:nvPr/>
        </p:nvSpPr>
        <p:spPr>
          <a:xfrm>
            <a:off x="2695658" y="3195146"/>
            <a:ext cx="919901" cy="1324302"/>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05AFEFF0-0F03-3328-C530-04D0F7BC072B}"/>
              </a:ext>
            </a:extLst>
          </p:cNvPr>
          <p:cNvSpPr/>
          <p:nvPr/>
        </p:nvSpPr>
        <p:spPr>
          <a:xfrm>
            <a:off x="7854034" y="2579708"/>
            <a:ext cx="1928479" cy="2835946"/>
          </a:xfrm>
          <a:prstGeom prst="rect">
            <a:avLst/>
          </a:prstGeom>
          <a:solidFill>
            <a:srgbClr val="F2C9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peech Bubble: Rectangle 8">
            <a:extLst>
              <a:ext uri="{FF2B5EF4-FFF2-40B4-BE49-F238E27FC236}">
                <a16:creationId xmlns:a16="http://schemas.microsoft.com/office/drawing/2014/main" id="{BC75AFF3-D561-EDC7-139D-75811BC2E73B}"/>
              </a:ext>
            </a:extLst>
          </p:cNvPr>
          <p:cNvSpPr/>
          <p:nvPr/>
        </p:nvSpPr>
        <p:spPr>
          <a:xfrm>
            <a:off x="5702967" y="5714794"/>
            <a:ext cx="1359569" cy="1009896"/>
          </a:xfrm>
          <a:prstGeom prst="wedgeRectCallout">
            <a:avLst>
              <a:gd name="adj1" fmla="val 121645"/>
              <a:gd name="adj2" fmla="val -115968"/>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输入端等效为电容</a:t>
            </a:r>
          </a:p>
        </p:txBody>
      </p:sp>
      <p:pic>
        <p:nvPicPr>
          <p:cNvPr id="12" name="Picture 11">
            <a:extLst>
              <a:ext uri="{FF2B5EF4-FFF2-40B4-BE49-F238E27FC236}">
                <a16:creationId xmlns:a16="http://schemas.microsoft.com/office/drawing/2014/main" id="{9F51D837-9A4F-1325-78C9-5717B14EB5E5}"/>
              </a:ext>
            </a:extLst>
          </p:cNvPr>
          <p:cNvPicPr>
            <a:picLocks noChangeAspect="1"/>
          </p:cNvPicPr>
          <p:nvPr/>
        </p:nvPicPr>
        <p:blipFill>
          <a:blip r:embed="rId4"/>
          <a:stretch>
            <a:fillRect/>
          </a:stretch>
        </p:blipFill>
        <p:spPr>
          <a:xfrm>
            <a:off x="7854034" y="4274930"/>
            <a:ext cx="351503" cy="446139"/>
          </a:xfrm>
          <a:prstGeom prst="rect">
            <a:avLst/>
          </a:prstGeom>
        </p:spPr>
      </p:pic>
      <p:cxnSp>
        <p:nvCxnSpPr>
          <p:cNvPr id="14" name="Straight Arrow Connector 13">
            <a:extLst>
              <a:ext uri="{FF2B5EF4-FFF2-40B4-BE49-F238E27FC236}">
                <a16:creationId xmlns:a16="http://schemas.microsoft.com/office/drawing/2014/main" id="{76A727F0-3125-3C52-EDA3-013945EED44A}"/>
              </a:ext>
            </a:extLst>
          </p:cNvPr>
          <p:cNvCxnSpPr/>
          <p:nvPr/>
        </p:nvCxnSpPr>
        <p:spPr>
          <a:xfrm>
            <a:off x="9204158" y="3080084"/>
            <a:ext cx="0" cy="5293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3D9CF8-83AB-F50E-429A-94FA787F54C9}"/>
              </a:ext>
            </a:extLst>
          </p:cNvPr>
          <p:cNvSpPr txBox="1"/>
          <p:nvPr/>
        </p:nvSpPr>
        <p:spPr>
          <a:xfrm>
            <a:off x="8702662" y="2678578"/>
            <a:ext cx="41870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D</a:t>
            </a:r>
            <a:endParaRPr lang="zh-CN" altLang="en-US" sz="2400" dirty="0">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0FBB9AC2-4CD8-78F0-1796-FC92906B91FC}"/>
              </a:ext>
            </a:extLst>
          </p:cNvPr>
          <p:cNvSpPr txBox="1"/>
          <p:nvPr/>
        </p:nvSpPr>
        <p:spPr>
          <a:xfrm>
            <a:off x="6651941" y="3835096"/>
            <a:ext cx="41870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G</a:t>
            </a:r>
            <a:endParaRPr lang="zh-CN" altLang="en-US" sz="2400" dirty="0">
              <a:latin typeface="微软雅黑" panose="020B0503020204020204" pitchFamily="34" charset="-122"/>
              <a:ea typeface="微软雅黑" panose="020B0503020204020204" pitchFamily="34" charset="-122"/>
            </a:endParaRPr>
          </a:p>
        </p:txBody>
      </p:sp>
      <p:sp>
        <p:nvSpPr>
          <p:cNvPr id="17" name="TextBox 16">
            <a:extLst>
              <a:ext uri="{FF2B5EF4-FFF2-40B4-BE49-F238E27FC236}">
                <a16:creationId xmlns:a16="http://schemas.microsoft.com/office/drawing/2014/main" id="{855F1510-4D40-1C6C-0FE1-CF7383795A33}"/>
              </a:ext>
            </a:extLst>
          </p:cNvPr>
          <p:cNvSpPr txBox="1"/>
          <p:nvPr/>
        </p:nvSpPr>
        <p:spPr>
          <a:xfrm>
            <a:off x="9121366" y="5505710"/>
            <a:ext cx="362600"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S</a:t>
            </a:r>
            <a:endParaRPr lang="zh-CN" altLang="en-US" sz="2400" dirty="0">
              <a:latin typeface="微软雅黑" panose="020B0503020204020204" pitchFamily="34" charset="-122"/>
              <a:ea typeface="微软雅黑" panose="020B0503020204020204" pitchFamily="34" charset="-122"/>
            </a:endParaRPr>
          </a:p>
        </p:txBody>
      </p:sp>
      <p:sp>
        <p:nvSpPr>
          <p:cNvPr id="18" name="Speech Bubble: Rectangle 17">
            <a:extLst>
              <a:ext uri="{FF2B5EF4-FFF2-40B4-BE49-F238E27FC236}">
                <a16:creationId xmlns:a16="http://schemas.microsoft.com/office/drawing/2014/main" id="{DFEC7120-3E78-40B2-2D95-8CD21C947B40}"/>
              </a:ext>
            </a:extLst>
          </p:cNvPr>
          <p:cNvSpPr/>
          <p:nvPr/>
        </p:nvSpPr>
        <p:spPr>
          <a:xfrm>
            <a:off x="9824692" y="5687961"/>
            <a:ext cx="1359569" cy="1009896"/>
          </a:xfrm>
          <a:prstGeom prst="wedgeRectCallout">
            <a:avLst>
              <a:gd name="adj1" fmla="val -88089"/>
              <a:gd name="adj2" fmla="val -179110"/>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开关闭合电阻很小</a:t>
            </a:r>
          </a:p>
        </p:txBody>
      </p:sp>
      <p:sp>
        <p:nvSpPr>
          <p:cNvPr id="22" name="Speech Bubble: Rectangle 21">
            <a:extLst>
              <a:ext uri="{FF2B5EF4-FFF2-40B4-BE49-F238E27FC236}">
                <a16:creationId xmlns:a16="http://schemas.microsoft.com/office/drawing/2014/main" id="{A1D14CC2-43F1-6F1E-6831-DD97C91005B5}"/>
              </a:ext>
            </a:extLst>
          </p:cNvPr>
          <p:cNvSpPr/>
          <p:nvPr/>
        </p:nvSpPr>
        <p:spPr>
          <a:xfrm>
            <a:off x="9956286" y="1309260"/>
            <a:ext cx="2014381" cy="1009896"/>
          </a:xfrm>
          <a:prstGeom prst="wedgeRectCallout">
            <a:avLst>
              <a:gd name="adj1" fmla="val -53576"/>
              <a:gd name="adj2" fmla="val 81800"/>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R</a:t>
            </a:r>
            <a:r>
              <a:rPr lang="en-US" altLang="zh-CN" sz="2000" b="1" i="1" baseline="-25000" dirty="0">
                <a:solidFill>
                  <a:schemeClr val="tx1"/>
                </a:solidFill>
                <a:latin typeface="微软雅黑" panose="020B0503020204020204" pitchFamily="34" charset="-122"/>
                <a:ea typeface="微软雅黑" panose="020B0503020204020204" pitchFamily="34" charset="-122"/>
              </a:rPr>
              <a:t>D</a:t>
            </a:r>
            <a:r>
              <a:rPr lang="en-US" altLang="zh-CN" sz="2000" b="1" dirty="0">
                <a:solidFill>
                  <a:schemeClr val="tx1"/>
                </a:solidFill>
                <a:latin typeface="微软雅黑" panose="020B0503020204020204" pitchFamily="34" charset="-122"/>
                <a:ea typeface="微软雅黑" panose="020B0503020204020204" pitchFamily="34" charset="-122"/>
              </a:rPr>
              <a:t>&gt;&gt;</a:t>
            </a:r>
            <a:r>
              <a:rPr lang="en-US" altLang="zh-CN" sz="2000" b="1" i="1" dirty="0">
                <a:solidFill>
                  <a:schemeClr val="tx1"/>
                </a:solidFill>
                <a:latin typeface="微软雅黑" panose="020B0503020204020204" pitchFamily="34" charset="-122"/>
                <a:ea typeface="微软雅黑" panose="020B0503020204020204" pitchFamily="34" charset="-122"/>
              </a:rPr>
              <a:t>R</a:t>
            </a:r>
            <a:r>
              <a:rPr lang="en-US" altLang="zh-CN" sz="2000" b="1" i="1" baseline="-25000" dirty="0">
                <a:solidFill>
                  <a:schemeClr val="tx1"/>
                </a:solidFill>
                <a:latin typeface="微软雅黑" panose="020B0503020204020204" pitchFamily="34" charset="-122"/>
                <a:ea typeface="微软雅黑" panose="020B0503020204020204" pitchFamily="34" charset="-122"/>
              </a:rPr>
              <a:t>ON</a:t>
            </a:r>
          </a:p>
          <a:p>
            <a:pPr algn="ctr"/>
            <a:r>
              <a:rPr lang="zh-CN" altLang="en-US" sz="2000" b="1" dirty="0">
                <a:solidFill>
                  <a:schemeClr val="tx1"/>
                </a:solidFill>
                <a:latin typeface="微软雅黑" panose="020B0503020204020204" pitchFamily="34" charset="-122"/>
                <a:ea typeface="微软雅黑" panose="020B0503020204020204" pitchFamily="34" charset="-122"/>
              </a:rPr>
              <a:t>输出高电平</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i="1" dirty="0">
                <a:solidFill>
                  <a:schemeClr val="tx1"/>
                </a:solidFill>
                <a:latin typeface="微软雅黑" panose="020B0503020204020204" pitchFamily="34" charset="-122"/>
                <a:ea typeface="微软雅黑" panose="020B0503020204020204" pitchFamily="34" charset="-122"/>
              </a:rPr>
              <a:t>V</a:t>
            </a:r>
            <a:r>
              <a:rPr lang="en-US" altLang="zh-CN" sz="2000" b="1" i="1" baseline="-25000" dirty="0">
                <a:solidFill>
                  <a:schemeClr val="tx1"/>
                </a:solidFill>
                <a:latin typeface="微软雅黑" panose="020B0503020204020204" pitchFamily="34" charset="-122"/>
                <a:ea typeface="微软雅黑" panose="020B0503020204020204" pitchFamily="34" charset="-122"/>
              </a:rPr>
              <a:t>OL</a:t>
            </a:r>
            <a:r>
              <a:rPr lang="zh-CN" altLang="en-US" sz="2000" b="0" i="0" dirty="0">
                <a:solidFill>
                  <a:schemeClr val="tx1"/>
                </a:solidFill>
                <a:effectLst/>
                <a:latin typeface="微软雅黑" panose="020B0503020204020204" pitchFamily="34" charset="-122"/>
                <a:ea typeface="微软雅黑" panose="020B0503020204020204" pitchFamily="34" charset="-122"/>
              </a:rPr>
              <a:t>≈</a:t>
            </a:r>
            <a:r>
              <a:rPr lang="en-US" altLang="zh-CN" sz="2000" b="0" i="0" dirty="0">
                <a:solidFill>
                  <a:schemeClr val="tx1"/>
                </a:solidFill>
                <a:effectLst/>
                <a:latin typeface="微软雅黑" panose="020B0503020204020204" pitchFamily="34" charset="-122"/>
                <a:ea typeface="微软雅黑" panose="020B0503020204020204" pitchFamily="34" charset="-122"/>
              </a:rPr>
              <a:t>0</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cxnSp>
        <p:nvCxnSpPr>
          <p:cNvPr id="30" name="Straight Connector 29">
            <a:extLst>
              <a:ext uri="{FF2B5EF4-FFF2-40B4-BE49-F238E27FC236}">
                <a16:creationId xmlns:a16="http://schemas.microsoft.com/office/drawing/2014/main" id="{95A1A97E-83B2-EF41-7614-322719CCE625}"/>
              </a:ext>
            </a:extLst>
          </p:cNvPr>
          <p:cNvCxnSpPr/>
          <p:nvPr/>
        </p:nvCxnSpPr>
        <p:spPr>
          <a:xfrm>
            <a:off x="7082588" y="4439653"/>
            <a:ext cx="66975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1BE385-4F9A-F26B-3D9F-B765E0729635}"/>
              </a:ext>
            </a:extLst>
          </p:cNvPr>
          <p:cNvCxnSpPr/>
          <p:nvPr/>
        </p:nvCxnSpPr>
        <p:spPr>
          <a:xfrm>
            <a:off x="7752347" y="4439653"/>
            <a:ext cx="0" cy="82215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34F90B-2017-251E-4CC0-2F8FD0283ABF}"/>
              </a:ext>
            </a:extLst>
          </p:cNvPr>
          <p:cNvCxnSpPr>
            <a:cxnSpLocks/>
          </p:cNvCxnSpPr>
          <p:nvPr/>
        </p:nvCxnSpPr>
        <p:spPr>
          <a:xfrm>
            <a:off x="8702662" y="1746738"/>
            <a:ext cx="0" cy="335036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标题 1">
            <a:extLst>
              <a:ext uri="{FF2B5EF4-FFF2-40B4-BE49-F238E27FC236}">
                <a16:creationId xmlns:a16="http://schemas.microsoft.com/office/drawing/2014/main" id="{225840BD-D0F4-DAFD-2219-8977A54DEEEC}"/>
              </a:ext>
            </a:extLst>
          </p:cNvPr>
          <p:cNvSpPr txBox="1">
            <a:spLocks/>
          </p:cNvSpPr>
          <p:nvPr/>
        </p:nvSpPr>
        <p:spPr>
          <a:xfrm>
            <a:off x="0" y="-165475"/>
            <a:ext cx="7304442"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实现高低电平输出</a:t>
            </a:r>
          </a:p>
        </p:txBody>
      </p:sp>
      <p:sp>
        <p:nvSpPr>
          <p:cNvPr id="47" name="TextBox 46">
            <a:extLst>
              <a:ext uri="{FF2B5EF4-FFF2-40B4-BE49-F238E27FC236}">
                <a16:creationId xmlns:a16="http://schemas.microsoft.com/office/drawing/2014/main" id="{557356C1-302B-2138-046A-D6AD5AB5A4CB}"/>
              </a:ext>
            </a:extLst>
          </p:cNvPr>
          <p:cNvSpPr txBox="1"/>
          <p:nvPr/>
        </p:nvSpPr>
        <p:spPr>
          <a:xfrm>
            <a:off x="527125" y="672725"/>
            <a:ext cx="264982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输入为高电平</a:t>
            </a:r>
          </a:p>
        </p:txBody>
      </p:sp>
      <p:pic>
        <p:nvPicPr>
          <p:cNvPr id="4" name="Picture 3">
            <a:extLst>
              <a:ext uri="{FF2B5EF4-FFF2-40B4-BE49-F238E27FC236}">
                <a16:creationId xmlns:a16="http://schemas.microsoft.com/office/drawing/2014/main" id="{2E35FE58-2F60-161B-2238-10BE97DAB581}"/>
              </a:ext>
            </a:extLst>
          </p:cNvPr>
          <p:cNvPicPr>
            <a:picLocks noChangeAspect="1"/>
          </p:cNvPicPr>
          <p:nvPr/>
        </p:nvPicPr>
        <p:blipFill>
          <a:blip r:embed="rId5"/>
          <a:stretch>
            <a:fillRect/>
          </a:stretch>
        </p:blipFill>
        <p:spPr>
          <a:xfrm>
            <a:off x="2470525" y="661391"/>
            <a:ext cx="1412858" cy="531721"/>
          </a:xfrm>
          <a:prstGeom prst="rect">
            <a:avLst/>
          </a:prstGeom>
        </p:spPr>
      </p:pic>
      <p:pic>
        <p:nvPicPr>
          <p:cNvPr id="54" name="Picture 53">
            <a:extLst>
              <a:ext uri="{FF2B5EF4-FFF2-40B4-BE49-F238E27FC236}">
                <a16:creationId xmlns:a16="http://schemas.microsoft.com/office/drawing/2014/main" id="{CDC159EF-D03C-3ACC-08E3-24278A6C9391}"/>
              </a:ext>
            </a:extLst>
          </p:cNvPr>
          <p:cNvPicPr>
            <a:picLocks noChangeAspect="1"/>
          </p:cNvPicPr>
          <p:nvPr/>
        </p:nvPicPr>
        <p:blipFill>
          <a:blip r:embed="rId6"/>
          <a:stretch>
            <a:fillRect/>
          </a:stretch>
        </p:blipFill>
        <p:spPr>
          <a:xfrm>
            <a:off x="6043798" y="775756"/>
            <a:ext cx="5098195" cy="5215516"/>
          </a:xfrm>
          <a:prstGeom prst="rect">
            <a:avLst/>
          </a:prstGeom>
        </p:spPr>
      </p:pic>
    </p:spTree>
    <p:extLst>
      <p:ext uri="{BB962C8B-B14F-4D97-AF65-F5344CB8AC3E}">
        <p14:creationId xmlns:p14="http://schemas.microsoft.com/office/powerpoint/2010/main" val="3605149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9D49-9BAC-1F63-04E3-82F046608EC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3D5A18C-615B-AFD5-C685-67C585782467}"/>
              </a:ext>
            </a:extLst>
          </p:cNvPr>
          <p:cNvPicPr>
            <a:picLocks noChangeAspect="1"/>
          </p:cNvPicPr>
          <p:nvPr/>
        </p:nvPicPr>
        <p:blipFill>
          <a:blip r:embed="rId3"/>
          <a:stretch>
            <a:fillRect/>
          </a:stretch>
        </p:blipFill>
        <p:spPr>
          <a:xfrm>
            <a:off x="1222234" y="3583594"/>
            <a:ext cx="3449354" cy="2695992"/>
          </a:xfrm>
          <a:prstGeom prst="rect">
            <a:avLst/>
          </a:prstGeom>
        </p:spPr>
      </p:pic>
      <p:pic>
        <p:nvPicPr>
          <p:cNvPr id="29" name="Picture 28">
            <a:extLst>
              <a:ext uri="{FF2B5EF4-FFF2-40B4-BE49-F238E27FC236}">
                <a16:creationId xmlns:a16="http://schemas.microsoft.com/office/drawing/2014/main" id="{8E317EF9-D2E1-B7D2-DE84-391EBE244A0E}"/>
              </a:ext>
            </a:extLst>
          </p:cNvPr>
          <p:cNvPicPr>
            <a:picLocks noChangeAspect="1"/>
          </p:cNvPicPr>
          <p:nvPr/>
        </p:nvPicPr>
        <p:blipFill>
          <a:blip r:embed="rId4"/>
          <a:stretch>
            <a:fillRect/>
          </a:stretch>
        </p:blipFill>
        <p:spPr>
          <a:xfrm>
            <a:off x="874348" y="284229"/>
            <a:ext cx="4303581" cy="3144771"/>
          </a:xfrm>
          <a:prstGeom prst="rect">
            <a:avLst/>
          </a:prstGeom>
        </p:spPr>
      </p:pic>
      <p:pic>
        <p:nvPicPr>
          <p:cNvPr id="5" name="Picture 4">
            <a:extLst>
              <a:ext uri="{FF2B5EF4-FFF2-40B4-BE49-F238E27FC236}">
                <a16:creationId xmlns:a16="http://schemas.microsoft.com/office/drawing/2014/main" id="{3F348DFF-FAA6-A88D-C65C-41EA0B20A5A6}"/>
              </a:ext>
            </a:extLst>
          </p:cNvPr>
          <p:cNvPicPr>
            <a:picLocks noChangeAspect="1"/>
          </p:cNvPicPr>
          <p:nvPr/>
        </p:nvPicPr>
        <p:blipFill>
          <a:blip r:embed="rId5"/>
          <a:stretch>
            <a:fillRect/>
          </a:stretch>
        </p:blipFill>
        <p:spPr>
          <a:xfrm>
            <a:off x="6448881" y="284229"/>
            <a:ext cx="4520885" cy="3299365"/>
          </a:xfrm>
          <a:prstGeom prst="rect">
            <a:avLst/>
          </a:prstGeom>
        </p:spPr>
      </p:pic>
      <p:pic>
        <p:nvPicPr>
          <p:cNvPr id="6" name="Picture 5">
            <a:extLst>
              <a:ext uri="{FF2B5EF4-FFF2-40B4-BE49-F238E27FC236}">
                <a16:creationId xmlns:a16="http://schemas.microsoft.com/office/drawing/2014/main" id="{A89102FB-16C1-0981-6AC7-9FD95DB75F2E}"/>
              </a:ext>
            </a:extLst>
          </p:cNvPr>
          <p:cNvPicPr>
            <a:picLocks noChangeAspect="1"/>
          </p:cNvPicPr>
          <p:nvPr/>
        </p:nvPicPr>
        <p:blipFill>
          <a:blip r:embed="rId6"/>
          <a:stretch>
            <a:fillRect/>
          </a:stretch>
        </p:blipFill>
        <p:spPr>
          <a:xfrm>
            <a:off x="7148638" y="3583594"/>
            <a:ext cx="2859857" cy="3103853"/>
          </a:xfrm>
          <a:prstGeom prst="rect">
            <a:avLst/>
          </a:prstGeom>
        </p:spPr>
      </p:pic>
      <p:sp>
        <p:nvSpPr>
          <p:cNvPr id="7" name="TextBox 6">
            <a:extLst>
              <a:ext uri="{FF2B5EF4-FFF2-40B4-BE49-F238E27FC236}">
                <a16:creationId xmlns:a16="http://schemas.microsoft.com/office/drawing/2014/main" id="{1F3F8CCE-515E-9121-BC75-6470B03A4100}"/>
              </a:ext>
            </a:extLst>
          </p:cNvPr>
          <p:cNvSpPr txBox="1"/>
          <p:nvPr/>
        </p:nvSpPr>
        <p:spPr>
          <a:xfrm>
            <a:off x="2262948" y="6434180"/>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沟道增强型</a:t>
            </a:r>
          </a:p>
        </p:txBody>
      </p:sp>
      <p:sp>
        <p:nvSpPr>
          <p:cNvPr id="8" name="TextBox 7">
            <a:extLst>
              <a:ext uri="{FF2B5EF4-FFF2-40B4-BE49-F238E27FC236}">
                <a16:creationId xmlns:a16="http://schemas.microsoft.com/office/drawing/2014/main" id="{74B53EEA-7758-8606-7CDE-BA596A1427EF}"/>
              </a:ext>
            </a:extLst>
          </p:cNvPr>
          <p:cNvSpPr txBox="1"/>
          <p:nvPr/>
        </p:nvSpPr>
        <p:spPr>
          <a:xfrm>
            <a:off x="7815376" y="6453922"/>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a:t>
            </a:r>
            <a:r>
              <a:rPr lang="zh-CN" altLang="en-US" b="1" dirty="0">
                <a:latin typeface="微软雅黑" panose="020B0503020204020204" pitchFamily="34" charset="-122"/>
                <a:ea typeface="微软雅黑" panose="020B0503020204020204" pitchFamily="34" charset="-122"/>
              </a:rPr>
              <a:t>沟道增强型</a:t>
            </a:r>
          </a:p>
        </p:txBody>
      </p:sp>
      <p:sp>
        <p:nvSpPr>
          <p:cNvPr id="2" name="标题 1">
            <a:extLst>
              <a:ext uri="{FF2B5EF4-FFF2-40B4-BE49-F238E27FC236}">
                <a16:creationId xmlns:a16="http://schemas.microsoft.com/office/drawing/2014/main" id="{BD910346-D650-84A9-4389-44F07AE8C3B2}"/>
              </a:ext>
            </a:extLst>
          </p:cNvPr>
          <p:cNvSpPr txBox="1">
            <a:spLocks/>
          </p:cNvSpPr>
          <p:nvPr/>
        </p:nvSpPr>
        <p:spPr>
          <a:xfrm>
            <a:off x="-1" y="-165475"/>
            <a:ext cx="7883611"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——N</a:t>
            </a:r>
            <a:r>
              <a:rPr lang="zh-CN" altLang="en-US" dirty="0"/>
              <a:t>沟道和</a:t>
            </a:r>
            <a:r>
              <a:rPr lang="en-US" altLang="zh-CN" dirty="0"/>
              <a:t>P</a:t>
            </a:r>
            <a:r>
              <a:rPr lang="zh-CN" altLang="en-US" dirty="0"/>
              <a:t>沟道结构对比</a:t>
            </a:r>
          </a:p>
        </p:txBody>
      </p:sp>
    </p:spTree>
    <p:extLst>
      <p:ext uri="{BB962C8B-B14F-4D97-AF65-F5344CB8AC3E}">
        <p14:creationId xmlns:p14="http://schemas.microsoft.com/office/powerpoint/2010/main" val="42610855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514D-B285-0AC0-AA71-F6437CEE1E5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866762-21F0-9498-02A9-2F0A12E3AFD2}"/>
              </a:ext>
            </a:extLst>
          </p:cNvPr>
          <p:cNvPicPr>
            <a:picLocks noChangeAspect="1"/>
          </p:cNvPicPr>
          <p:nvPr/>
        </p:nvPicPr>
        <p:blipFill>
          <a:blip r:embed="rId3"/>
          <a:stretch>
            <a:fillRect/>
          </a:stretch>
        </p:blipFill>
        <p:spPr>
          <a:xfrm>
            <a:off x="1222234" y="3583594"/>
            <a:ext cx="3449354" cy="2695992"/>
          </a:xfrm>
          <a:prstGeom prst="rect">
            <a:avLst/>
          </a:prstGeom>
        </p:spPr>
      </p:pic>
      <p:pic>
        <p:nvPicPr>
          <p:cNvPr id="29" name="Picture 28">
            <a:extLst>
              <a:ext uri="{FF2B5EF4-FFF2-40B4-BE49-F238E27FC236}">
                <a16:creationId xmlns:a16="http://schemas.microsoft.com/office/drawing/2014/main" id="{1F735890-291B-19B0-3CB3-CAEC8828F2C2}"/>
              </a:ext>
            </a:extLst>
          </p:cNvPr>
          <p:cNvPicPr>
            <a:picLocks noChangeAspect="1"/>
          </p:cNvPicPr>
          <p:nvPr/>
        </p:nvPicPr>
        <p:blipFill>
          <a:blip r:embed="rId4"/>
          <a:stretch>
            <a:fillRect/>
          </a:stretch>
        </p:blipFill>
        <p:spPr>
          <a:xfrm>
            <a:off x="874348" y="284229"/>
            <a:ext cx="4303581" cy="3144771"/>
          </a:xfrm>
          <a:prstGeom prst="rect">
            <a:avLst/>
          </a:prstGeom>
        </p:spPr>
      </p:pic>
      <p:pic>
        <p:nvPicPr>
          <p:cNvPr id="5" name="Picture 4">
            <a:extLst>
              <a:ext uri="{FF2B5EF4-FFF2-40B4-BE49-F238E27FC236}">
                <a16:creationId xmlns:a16="http://schemas.microsoft.com/office/drawing/2014/main" id="{BBF3F02F-791F-9F5A-4172-63E705599569}"/>
              </a:ext>
            </a:extLst>
          </p:cNvPr>
          <p:cNvPicPr>
            <a:picLocks noChangeAspect="1"/>
          </p:cNvPicPr>
          <p:nvPr/>
        </p:nvPicPr>
        <p:blipFill>
          <a:blip r:embed="rId5"/>
          <a:stretch>
            <a:fillRect/>
          </a:stretch>
        </p:blipFill>
        <p:spPr>
          <a:xfrm>
            <a:off x="6448881" y="284229"/>
            <a:ext cx="4520885" cy="3299365"/>
          </a:xfrm>
          <a:prstGeom prst="rect">
            <a:avLst/>
          </a:prstGeom>
        </p:spPr>
      </p:pic>
      <p:pic>
        <p:nvPicPr>
          <p:cNvPr id="6" name="Picture 5">
            <a:extLst>
              <a:ext uri="{FF2B5EF4-FFF2-40B4-BE49-F238E27FC236}">
                <a16:creationId xmlns:a16="http://schemas.microsoft.com/office/drawing/2014/main" id="{47727D1F-498B-9423-F6B4-9FE1758F1BF5}"/>
              </a:ext>
            </a:extLst>
          </p:cNvPr>
          <p:cNvPicPr>
            <a:picLocks noChangeAspect="1"/>
          </p:cNvPicPr>
          <p:nvPr/>
        </p:nvPicPr>
        <p:blipFill>
          <a:blip r:embed="rId6"/>
          <a:stretch>
            <a:fillRect/>
          </a:stretch>
        </p:blipFill>
        <p:spPr>
          <a:xfrm>
            <a:off x="7148638" y="3583594"/>
            <a:ext cx="2859857" cy="3103853"/>
          </a:xfrm>
          <a:prstGeom prst="rect">
            <a:avLst/>
          </a:prstGeom>
        </p:spPr>
      </p:pic>
      <p:sp>
        <p:nvSpPr>
          <p:cNvPr id="7" name="TextBox 6">
            <a:extLst>
              <a:ext uri="{FF2B5EF4-FFF2-40B4-BE49-F238E27FC236}">
                <a16:creationId xmlns:a16="http://schemas.microsoft.com/office/drawing/2014/main" id="{443726E6-07AB-DFC5-BDE7-FF68A59660E0}"/>
              </a:ext>
            </a:extLst>
          </p:cNvPr>
          <p:cNvSpPr txBox="1"/>
          <p:nvPr/>
        </p:nvSpPr>
        <p:spPr>
          <a:xfrm>
            <a:off x="2262948" y="6434180"/>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沟道增强型</a:t>
            </a:r>
          </a:p>
        </p:txBody>
      </p:sp>
      <p:sp>
        <p:nvSpPr>
          <p:cNvPr id="8" name="TextBox 7">
            <a:extLst>
              <a:ext uri="{FF2B5EF4-FFF2-40B4-BE49-F238E27FC236}">
                <a16:creationId xmlns:a16="http://schemas.microsoft.com/office/drawing/2014/main" id="{2C70DC8D-1C6B-C3CA-5856-5B58BBEC8E40}"/>
              </a:ext>
            </a:extLst>
          </p:cNvPr>
          <p:cNvSpPr txBox="1"/>
          <p:nvPr/>
        </p:nvSpPr>
        <p:spPr>
          <a:xfrm>
            <a:off x="7815376" y="6453922"/>
            <a:ext cx="152638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P</a:t>
            </a:r>
            <a:r>
              <a:rPr lang="zh-CN" altLang="en-US" b="1" dirty="0">
                <a:latin typeface="微软雅黑" panose="020B0503020204020204" pitchFamily="34" charset="-122"/>
                <a:ea typeface="微软雅黑" panose="020B0503020204020204" pitchFamily="34" charset="-122"/>
              </a:rPr>
              <a:t>沟道增强型</a:t>
            </a:r>
          </a:p>
        </p:txBody>
      </p:sp>
      <p:sp>
        <p:nvSpPr>
          <p:cNvPr id="2" name="标题 1">
            <a:extLst>
              <a:ext uri="{FF2B5EF4-FFF2-40B4-BE49-F238E27FC236}">
                <a16:creationId xmlns:a16="http://schemas.microsoft.com/office/drawing/2014/main" id="{FD3D3120-50CC-0798-C293-60C33844DA62}"/>
              </a:ext>
            </a:extLst>
          </p:cNvPr>
          <p:cNvSpPr txBox="1">
            <a:spLocks/>
          </p:cNvSpPr>
          <p:nvPr/>
        </p:nvSpPr>
        <p:spPr>
          <a:xfrm>
            <a:off x="-1" y="-165475"/>
            <a:ext cx="7883611"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——N</a:t>
            </a:r>
            <a:r>
              <a:rPr lang="zh-CN" altLang="en-US" dirty="0"/>
              <a:t>沟道和</a:t>
            </a:r>
            <a:r>
              <a:rPr lang="en-US" altLang="zh-CN" dirty="0"/>
              <a:t>P</a:t>
            </a:r>
            <a:r>
              <a:rPr lang="zh-CN" altLang="en-US" dirty="0"/>
              <a:t>沟道结构对比</a:t>
            </a:r>
          </a:p>
        </p:txBody>
      </p:sp>
    </p:spTree>
    <p:extLst>
      <p:ext uri="{BB962C8B-B14F-4D97-AF65-F5344CB8AC3E}">
        <p14:creationId xmlns:p14="http://schemas.microsoft.com/office/powerpoint/2010/main" val="254704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5A68746-C63D-D377-235A-03817DAFA3E9}"/>
              </a:ext>
            </a:extLst>
          </p:cNvPr>
          <p:cNvSpPr txBox="1">
            <a:spLocks/>
          </p:cNvSpPr>
          <p:nvPr/>
        </p:nvSpPr>
        <p:spPr>
          <a:xfrm>
            <a:off x="-2" y="-165475"/>
            <a:ext cx="7883611"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导电沟道及开启条件对比</a:t>
            </a:r>
          </a:p>
        </p:txBody>
      </p:sp>
      <p:graphicFrame>
        <p:nvGraphicFramePr>
          <p:cNvPr id="12" name="Object 7">
            <a:extLst>
              <a:ext uri="{FF2B5EF4-FFF2-40B4-BE49-F238E27FC236}">
                <a16:creationId xmlns:a16="http://schemas.microsoft.com/office/drawing/2014/main" id="{591B979F-97BA-4509-580D-2B29DEE7B251}"/>
              </a:ext>
            </a:extLst>
          </p:cNvPr>
          <p:cNvGraphicFramePr>
            <a:graphicFrameLocks noChangeAspect="1"/>
          </p:cNvGraphicFramePr>
          <p:nvPr>
            <p:extLst>
              <p:ext uri="{D42A27DB-BD31-4B8C-83A1-F6EECF244321}">
                <p14:modId xmlns:p14="http://schemas.microsoft.com/office/powerpoint/2010/main" val="3904435681"/>
              </p:ext>
            </p:extLst>
          </p:nvPr>
        </p:nvGraphicFramePr>
        <p:xfrm>
          <a:off x="999163" y="913376"/>
          <a:ext cx="4505325" cy="3074988"/>
        </p:xfrm>
        <a:graphic>
          <a:graphicData uri="http://schemas.openxmlformats.org/presentationml/2006/ole">
            <mc:AlternateContent xmlns:mc="http://schemas.openxmlformats.org/markup-compatibility/2006">
              <mc:Choice xmlns:v="urn:schemas-microsoft-com:vml" Requires="v">
                <p:oleObj spid="_x0000_s41988" name="Picture" r:id="rId3" imgW="1951781" imgH="1430274" progId="Word.Picture.8">
                  <p:embed/>
                </p:oleObj>
              </mc:Choice>
              <mc:Fallback>
                <p:oleObj name="Picture" r:id="rId3" imgW="1951781" imgH="1430274" progId="Word.Picture.8">
                  <p:embed/>
                  <p:pic>
                    <p:nvPicPr>
                      <p:cNvPr id="12" name="Object 7">
                        <a:extLst>
                          <a:ext uri="{FF2B5EF4-FFF2-40B4-BE49-F238E27FC236}">
                            <a16:creationId xmlns:a16="http://schemas.microsoft.com/office/drawing/2014/main" id="{591B979F-97BA-4509-580D-2B29DEE7B251}"/>
                          </a:ext>
                        </a:extLst>
                      </p:cNvPr>
                      <p:cNvPicPr>
                        <a:picLocks noChangeAspect="1" noChangeArrowheads="1"/>
                      </p:cNvPicPr>
                      <p:nvPr/>
                    </p:nvPicPr>
                    <p:blipFill>
                      <a:blip r:embed="rId4"/>
                      <a:srcRect l="-3688" r="-3688"/>
                      <a:stretch>
                        <a:fillRect/>
                      </a:stretch>
                    </p:blipFill>
                    <p:spPr bwMode="auto">
                      <a:xfrm>
                        <a:off x="999163" y="913376"/>
                        <a:ext cx="4505325" cy="3074988"/>
                      </a:xfrm>
                      <a:prstGeom prst="rect">
                        <a:avLst/>
                      </a:prstGeom>
                      <a:solidFill>
                        <a:srgbClr val="FFFFFF"/>
                      </a:solidFill>
                      <a:ln>
                        <a:noFill/>
                      </a:ln>
                    </p:spPr>
                  </p:pic>
                </p:oleObj>
              </mc:Fallback>
            </mc:AlternateContent>
          </a:graphicData>
        </a:graphic>
      </p:graphicFrame>
      <p:sp>
        <p:nvSpPr>
          <p:cNvPr id="13" name="TextBox 12">
            <a:extLst>
              <a:ext uri="{FF2B5EF4-FFF2-40B4-BE49-F238E27FC236}">
                <a16:creationId xmlns:a16="http://schemas.microsoft.com/office/drawing/2014/main" id="{3225955C-8FE1-D666-F7B2-E96D44FFE38C}"/>
              </a:ext>
            </a:extLst>
          </p:cNvPr>
          <p:cNvSpPr txBox="1"/>
          <p:nvPr/>
        </p:nvSpPr>
        <p:spPr>
          <a:xfrm>
            <a:off x="3091732" y="239598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a:t>
            </a:r>
          </a:p>
        </p:txBody>
      </p:sp>
      <p:sp>
        <p:nvSpPr>
          <p:cNvPr id="14" name="Rectangle 13">
            <a:extLst>
              <a:ext uri="{FF2B5EF4-FFF2-40B4-BE49-F238E27FC236}">
                <a16:creationId xmlns:a16="http://schemas.microsoft.com/office/drawing/2014/main" id="{2891BA9A-14B9-240E-7D26-7F30A766C61B}"/>
              </a:ext>
            </a:extLst>
          </p:cNvPr>
          <p:cNvSpPr/>
          <p:nvPr/>
        </p:nvSpPr>
        <p:spPr>
          <a:xfrm>
            <a:off x="986463" y="4170193"/>
            <a:ext cx="4518025" cy="1922585"/>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2ED26ED1-D903-0759-8D0C-19199A89D0A8}"/>
              </a:ext>
            </a:extLst>
          </p:cNvPr>
          <p:cNvSpPr/>
          <p:nvPr/>
        </p:nvSpPr>
        <p:spPr>
          <a:xfrm>
            <a:off x="1492875" y="4736002"/>
            <a:ext cx="3505200"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rPr>
              <a:t>N</a:t>
            </a:r>
            <a:r>
              <a:rPr lang="zh-CN" altLang="en-US" sz="2000" b="1" dirty="0">
                <a:solidFill>
                  <a:srgbClr val="FF0000"/>
                </a:solidFill>
                <a:latin typeface="微软雅黑" panose="020B0503020204020204" pitchFamily="34" charset="-122"/>
                <a:ea typeface="微软雅黑" panose="020B0503020204020204" pitchFamily="34" charset="-122"/>
              </a:rPr>
              <a:t>型</a:t>
            </a:r>
            <a:r>
              <a:rPr lang="zh-CN" altLang="en-US" sz="2000" b="1" dirty="0">
                <a:solidFill>
                  <a:schemeClr val="tx1"/>
                </a:solidFill>
                <a:latin typeface="微软雅黑" panose="020B0503020204020204" pitchFamily="34" charset="-122"/>
                <a:ea typeface="微软雅黑" panose="020B0503020204020204" pitchFamily="34" charset="-122"/>
              </a:rPr>
              <a:t>导电沟道</a:t>
            </a:r>
          </a:p>
        </p:txBody>
      </p:sp>
      <p:sp>
        <p:nvSpPr>
          <p:cNvPr id="16" name="Rectangle 15">
            <a:extLst>
              <a:ext uri="{FF2B5EF4-FFF2-40B4-BE49-F238E27FC236}">
                <a16:creationId xmlns:a16="http://schemas.microsoft.com/office/drawing/2014/main" id="{9C3F6F7D-4DF7-F2DF-BD53-5D6EF1B4F430}"/>
              </a:ext>
            </a:extLst>
          </p:cNvPr>
          <p:cNvSpPr/>
          <p:nvPr/>
        </p:nvSpPr>
        <p:spPr>
          <a:xfrm>
            <a:off x="1492875" y="5414390"/>
            <a:ext cx="3505200" cy="559607"/>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    开启条件：</a:t>
            </a:r>
          </a:p>
        </p:txBody>
      </p:sp>
      <p:pic>
        <p:nvPicPr>
          <p:cNvPr id="17" name="Picture 16">
            <a:extLst>
              <a:ext uri="{FF2B5EF4-FFF2-40B4-BE49-F238E27FC236}">
                <a16:creationId xmlns:a16="http://schemas.microsoft.com/office/drawing/2014/main" id="{9E71043E-BCAC-EC2F-8C8B-F684D558EC95}"/>
              </a:ext>
            </a:extLst>
          </p:cNvPr>
          <p:cNvPicPr>
            <a:picLocks noChangeAspect="1"/>
          </p:cNvPicPr>
          <p:nvPr/>
        </p:nvPicPr>
        <p:blipFill>
          <a:blip r:embed="rId5"/>
          <a:stretch>
            <a:fillRect/>
          </a:stretch>
        </p:blipFill>
        <p:spPr>
          <a:xfrm>
            <a:off x="3110929" y="5477438"/>
            <a:ext cx="1440475" cy="509259"/>
          </a:xfrm>
          <a:prstGeom prst="rect">
            <a:avLst/>
          </a:prstGeom>
        </p:spPr>
      </p:pic>
      <p:sp>
        <p:nvSpPr>
          <p:cNvPr id="18" name="TextBox 17">
            <a:extLst>
              <a:ext uri="{FF2B5EF4-FFF2-40B4-BE49-F238E27FC236}">
                <a16:creationId xmlns:a16="http://schemas.microsoft.com/office/drawing/2014/main" id="{A3F8292D-6AD8-254A-44BF-3745E29DC48E}"/>
              </a:ext>
            </a:extLst>
          </p:cNvPr>
          <p:cNvSpPr txBox="1"/>
          <p:nvPr/>
        </p:nvSpPr>
        <p:spPr>
          <a:xfrm>
            <a:off x="2531587" y="1907867"/>
            <a:ext cx="1595309"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9" name="TextBox 18">
            <a:extLst>
              <a:ext uri="{FF2B5EF4-FFF2-40B4-BE49-F238E27FC236}">
                <a16:creationId xmlns:a16="http://schemas.microsoft.com/office/drawing/2014/main" id="{26B41716-3F71-EAE7-6CBF-6DBB93C85347}"/>
              </a:ext>
            </a:extLst>
          </p:cNvPr>
          <p:cNvSpPr txBox="1"/>
          <p:nvPr/>
        </p:nvSpPr>
        <p:spPr>
          <a:xfrm>
            <a:off x="2531587" y="2367221"/>
            <a:ext cx="1598515"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21" name="Picture 20">
            <a:extLst>
              <a:ext uri="{FF2B5EF4-FFF2-40B4-BE49-F238E27FC236}">
                <a16:creationId xmlns:a16="http://schemas.microsoft.com/office/drawing/2014/main" id="{9A42ED7B-A60E-6C3F-8B13-E9658321576B}"/>
              </a:ext>
            </a:extLst>
          </p:cNvPr>
          <p:cNvPicPr>
            <a:picLocks noChangeAspect="1"/>
          </p:cNvPicPr>
          <p:nvPr/>
        </p:nvPicPr>
        <p:blipFill>
          <a:blip r:embed="rId6"/>
          <a:stretch>
            <a:fillRect/>
          </a:stretch>
        </p:blipFill>
        <p:spPr>
          <a:xfrm>
            <a:off x="3176517" y="975428"/>
            <a:ext cx="1123091" cy="457072"/>
          </a:xfrm>
          <a:prstGeom prst="rect">
            <a:avLst/>
          </a:prstGeom>
        </p:spPr>
      </p:pic>
      <p:sp>
        <p:nvSpPr>
          <p:cNvPr id="22" name="TextBox 21">
            <a:extLst>
              <a:ext uri="{FF2B5EF4-FFF2-40B4-BE49-F238E27FC236}">
                <a16:creationId xmlns:a16="http://schemas.microsoft.com/office/drawing/2014/main" id="{C7FAF69E-FC43-08B4-1A66-73A11EE8870A}"/>
              </a:ext>
            </a:extLst>
          </p:cNvPr>
          <p:cNvSpPr txBox="1"/>
          <p:nvPr/>
        </p:nvSpPr>
        <p:spPr>
          <a:xfrm>
            <a:off x="2409286" y="4228100"/>
            <a:ext cx="168507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沟道增强型</a:t>
            </a:r>
          </a:p>
        </p:txBody>
      </p:sp>
      <p:graphicFrame>
        <p:nvGraphicFramePr>
          <p:cNvPr id="23" name="Object 7">
            <a:extLst>
              <a:ext uri="{FF2B5EF4-FFF2-40B4-BE49-F238E27FC236}">
                <a16:creationId xmlns:a16="http://schemas.microsoft.com/office/drawing/2014/main" id="{39FE2967-D2C1-ED81-17C7-0F0E237930AA}"/>
              </a:ext>
            </a:extLst>
          </p:cNvPr>
          <p:cNvGraphicFramePr>
            <a:graphicFrameLocks noChangeAspect="1"/>
          </p:cNvGraphicFramePr>
          <p:nvPr>
            <p:extLst>
              <p:ext uri="{D42A27DB-BD31-4B8C-83A1-F6EECF244321}">
                <p14:modId xmlns:p14="http://schemas.microsoft.com/office/powerpoint/2010/main" val="248695985"/>
              </p:ext>
            </p:extLst>
          </p:nvPr>
        </p:nvGraphicFramePr>
        <p:xfrm>
          <a:off x="6238875" y="914728"/>
          <a:ext cx="4508500" cy="3071813"/>
        </p:xfrm>
        <a:graphic>
          <a:graphicData uri="http://schemas.openxmlformats.org/presentationml/2006/ole">
            <mc:AlternateContent xmlns:mc="http://schemas.openxmlformats.org/markup-compatibility/2006">
              <mc:Choice xmlns:v="urn:schemas-microsoft-com:vml" Requires="v">
                <p:oleObj spid="_x0000_s41989" name="Picture" r:id="rId7" imgW="1952640" imgH="1428840" progId="Word.Picture.8">
                  <p:embed/>
                </p:oleObj>
              </mc:Choice>
              <mc:Fallback>
                <p:oleObj name="Picture" r:id="rId7" imgW="1952640" imgH="1428840" progId="Word.Picture.8">
                  <p:embed/>
                  <p:pic>
                    <p:nvPicPr>
                      <p:cNvPr id="23" name="Object 7">
                        <a:extLst>
                          <a:ext uri="{FF2B5EF4-FFF2-40B4-BE49-F238E27FC236}">
                            <a16:creationId xmlns:a16="http://schemas.microsoft.com/office/drawing/2014/main" id="{39FE2967-D2C1-ED81-17C7-0F0E237930AA}"/>
                          </a:ext>
                        </a:extLst>
                      </p:cNvPr>
                      <p:cNvPicPr>
                        <a:picLocks noChangeAspect="1" noChangeArrowheads="1"/>
                      </p:cNvPicPr>
                      <p:nvPr/>
                    </p:nvPicPr>
                    <p:blipFill>
                      <a:blip r:embed="rId8"/>
                      <a:srcRect l="-3688" r="-3688"/>
                      <a:stretch>
                        <a:fillRect/>
                      </a:stretch>
                    </p:blipFill>
                    <p:spPr bwMode="auto">
                      <a:xfrm>
                        <a:off x="6238875" y="914728"/>
                        <a:ext cx="4508500" cy="3071813"/>
                      </a:xfrm>
                      <a:prstGeom prst="rect">
                        <a:avLst/>
                      </a:prstGeom>
                      <a:solidFill>
                        <a:srgbClr val="FFFFFF"/>
                      </a:solidFill>
                      <a:ln>
                        <a:noFill/>
                      </a:ln>
                    </p:spPr>
                  </p:pic>
                </p:oleObj>
              </mc:Fallback>
            </mc:AlternateContent>
          </a:graphicData>
        </a:graphic>
      </p:graphicFrame>
      <p:sp>
        <p:nvSpPr>
          <p:cNvPr id="24" name="TextBox 23">
            <a:extLst>
              <a:ext uri="{FF2B5EF4-FFF2-40B4-BE49-F238E27FC236}">
                <a16:creationId xmlns:a16="http://schemas.microsoft.com/office/drawing/2014/main" id="{CBC6EEBC-ABE8-A9BB-9728-2D5C9F34495A}"/>
              </a:ext>
            </a:extLst>
          </p:cNvPr>
          <p:cNvSpPr txBox="1"/>
          <p:nvPr/>
        </p:nvSpPr>
        <p:spPr>
          <a:xfrm>
            <a:off x="8333115" y="239598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空穴</a:t>
            </a:r>
          </a:p>
        </p:txBody>
      </p:sp>
      <p:sp>
        <p:nvSpPr>
          <p:cNvPr id="25" name="Rectangle 24">
            <a:extLst>
              <a:ext uri="{FF2B5EF4-FFF2-40B4-BE49-F238E27FC236}">
                <a16:creationId xmlns:a16="http://schemas.microsoft.com/office/drawing/2014/main" id="{6077E4F0-60D8-0D07-7F3E-7398278E31ED}"/>
              </a:ext>
            </a:extLst>
          </p:cNvPr>
          <p:cNvSpPr/>
          <p:nvPr/>
        </p:nvSpPr>
        <p:spPr>
          <a:xfrm>
            <a:off x="6227846" y="4170193"/>
            <a:ext cx="4518025" cy="1922585"/>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57C100F1-76E0-9CB6-B8C5-34E4480A46E0}"/>
              </a:ext>
            </a:extLst>
          </p:cNvPr>
          <p:cNvSpPr/>
          <p:nvPr/>
        </p:nvSpPr>
        <p:spPr>
          <a:xfrm>
            <a:off x="6734258" y="4736002"/>
            <a:ext cx="3505200"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rPr>
              <a:t>P</a:t>
            </a:r>
            <a:r>
              <a:rPr lang="zh-CN" altLang="en-US" sz="2000" b="1" dirty="0">
                <a:solidFill>
                  <a:srgbClr val="FF0000"/>
                </a:solidFill>
                <a:latin typeface="微软雅黑" panose="020B0503020204020204" pitchFamily="34" charset="-122"/>
                <a:ea typeface="微软雅黑" panose="020B0503020204020204" pitchFamily="34" charset="-122"/>
              </a:rPr>
              <a:t>型</a:t>
            </a:r>
            <a:r>
              <a:rPr lang="zh-CN" altLang="en-US" sz="2000" b="1" dirty="0">
                <a:solidFill>
                  <a:schemeClr val="tx1"/>
                </a:solidFill>
                <a:latin typeface="微软雅黑" panose="020B0503020204020204" pitchFamily="34" charset="-122"/>
                <a:ea typeface="微软雅黑" panose="020B0503020204020204" pitchFamily="34" charset="-122"/>
              </a:rPr>
              <a:t>导电沟道</a:t>
            </a:r>
          </a:p>
        </p:txBody>
      </p:sp>
      <p:sp>
        <p:nvSpPr>
          <p:cNvPr id="27" name="Rectangle 26">
            <a:extLst>
              <a:ext uri="{FF2B5EF4-FFF2-40B4-BE49-F238E27FC236}">
                <a16:creationId xmlns:a16="http://schemas.microsoft.com/office/drawing/2014/main" id="{28812E24-3FAE-D2AD-451A-5CD3C5A27870}"/>
              </a:ext>
            </a:extLst>
          </p:cNvPr>
          <p:cNvSpPr/>
          <p:nvPr/>
        </p:nvSpPr>
        <p:spPr>
          <a:xfrm>
            <a:off x="6734258" y="5414390"/>
            <a:ext cx="3505200" cy="559607"/>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    开启条件：</a:t>
            </a:r>
          </a:p>
        </p:txBody>
      </p:sp>
      <p:sp>
        <p:nvSpPr>
          <p:cNvPr id="29" name="TextBox 28">
            <a:extLst>
              <a:ext uri="{FF2B5EF4-FFF2-40B4-BE49-F238E27FC236}">
                <a16:creationId xmlns:a16="http://schemas.microsoft.com/office/drawing/2014/main" id="{BA61CAE7-D54C-47C3-FFD0-7BF4EEF7CE9C}"/>
              </a:ext>
            </a:extLst>
          </p:cNvPr>
          <p:cNvSpPr txBox="1"/>
          <p:nvPr/>
        </p:nvSpPr>
        <p:spPr>
          <a:xfrm>
            <a:off x="7819213" y="2411946"/>
            <a:ext cx="1595309"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TextBox 29">
            <a:extLst>
              <a:ext uri="{FF2B5EF4-FFF2-40B4-BE49-F238E27FC236}">
                <a16:creationId xmlns:a16="http://schemas.microsoft.com/office/drawing/2014/main" id="{EFF2EA00-0B31-7C28-2FB3-C847B59A7345}"/>
              </a:ext>
            </a:extLst>
          </p:cNvPr>
          <p:cNvSpPr txBox="1"/>
          <p:nvPr/>
        </p:nvSpPr>
        <p:spPr>
          <a:xfrm>
            <a:off x="8019589" y="1934822"/>
            <a:ext cx="119455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2" name="TextBox 31">
            <a:extLst>
              <a:ext uri="{FF2B5EF4-FFF2-40B4-BE49-F238E27FC236}">
                <a16:creationId xmlns:a16="http://schemas.microsoft.com/office/drawing/2014/main" id="{A05AE39E-1C5E-199F-091D-A3E1BE4EABD2}"/>
              </a:ext>
            </a:extLst>
          </p:cNvPr>
          <p:cNvSpPr txBox="1"/>
          <p:nvPr/>
        </p:nvSpPr>
        <p:spPr>
          <a:xfrm>
            <a:off x="7650669" y="4228100"/>
            <a:ext cx="168507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沟道增强型</a:t>
            </a:r>
          </a:p>
        </p:txBody>
      </p:sp>
      <p:pic>
        <p:nvPicPr>
          <p:cNvPr id="34" name="Picture 33">
            <a:extLst>
              <a:ext uri="{FF2B5EF4-FFF2-40B4-BE49-F238E27FC236}">
                <a16:creationId xmlns:a16="http://schemas.microsoft.com/office/drawing/2014/main" id="{96E98FDC-6916-6FD6-77FD-06C519C9EA81}"/>
              </a:ext>
            </a:extLst>
          </p:cNvPr>
          <p:cNvPicPr>
            <a:picLocks noChangeAspect="1"/>
          </p:cNvPicPr>
          <p:nvPr/>
        </p:nvPicPr>
        <p:blipFill>
          <a:blip r:embed="rId9"/>
          <a:stretch>
            <a:fillRect/>
          </a:stretch>
        </p:blipFill>
        <p:spPr>
          <a:xfrm>
            <a:off x="8352312" y="1053371"/>
            <a:ext cx="1123091" cy="457072"/>
          </a:xfrm>
          <a:prstGeom prst="rect">
            <a:avLst/>
          </a:prstGeom>
        </p:spPr>
      </p:pic>
      <p:pic>
        <p:nvPicPr>
          <p:cNvPr id="36" name="Picture 35">
            <a:extLst>
              <a:ext uri="{FF2B5EF4-FFF2-40B4-BE49-F238E27FC236}">
                <a16:creationId xmlns:a16="http://schemas.microsoft.com/office/drawing/2014/main" id="{7B6C9564-DE94-6C06-91C7-5266A019FF9B}"/>
              </a:ext>
            </a:extLst>
          </p:cNvPr>
          <p:cNvPicPr>
            <a:picLocks noChangeAspect="1"/>
          </p:cNvPicPr>
          <p:nvPr/>
        </p:nvPicPr>
        <p:blipFill>
          <a:blip r:embed="rId10"/>
          <a:stretch>
            <a:fillRect/>
          </a:stretch>
        </p:blipFill>
        <p:spPr>
          <a:xfrm>
            <a:off x="8333115" y="5477438"/>
            <a:ext cx="1397024" cy="479371"/>
          </a:xfrm>
          <a:prstGeom prst="rect">
            <a:avLst/>
          </a:prstGeom>
        </p:spPr>
      </p:pic>
    </p:spTree>
    <p:extLst>
      <p:ext uri="{BB962C8B-B14F-4D97-AF65-F5344CB8AC3E}">
        <p14:creationId xmlns:p14="http://schemas.microsoft.com/office/powerpoint/2010/main" val="429053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709A9-E4B2-63C2-26E3-7B27644EF06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0FF507D-F0F9-0784-2AF9-C1F6A9E90CCE}"/>
              </a:ext>
            </a:extLst>
          </p:cNvPr>
          <p:cNvPicPr>
            <a:picLocks noChangeAspect="1"/>
          </p:cNvPicPr>
          <p:nvPr/>
        </p:nvPicPr>
        <p:blipFill>
          <a:blip r:embed="rId3"/>
          <a:stretch>
            <a:fillRect/>
          </a:stretch>
        </p:blipFill>
        <p:spPr>
          <a:xfrm>
            <a:off x="846306" y="1019603"/>
            <a:ext cx="4212077" cy="3473961"/>
          </a:xfrm>
          <a:prstGeom prst="rect">
            <a:avLst/>
          </a:prstGeom>
        </p:spPr>
      </p:pic>
      <p:cxnSp>
        <p:nvCxnSpPr>
          <p:cNvPr id="5" name="Straight Connector 4">
            <a:extLst>
              <a:ext uri="{FF2B5EF4-FFF2-40B4-BE49-F238E27FC236}">
                <a16:creationId xmlns:a16="http://schemas.microsoft.com/office/drawing/2014/main" id="{92AB4506-2C03-68AD-DEAA-EC4799BF015B}"/>
              </a:ext>
            </a:extLst>
          </p:cNvPr>
          <p:cNvCxnSpPr/>
          <p:nvPr/>
        </p:nvCxnSpPr>
        <p:spPr>
          <a:xfrm>
            <a:off x="1721796" y="3112851"/>
            <a:ext cx="102140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D97B54-C95F-4E68-7C13-5FE599172682}"/>
              </a:ext>
            </a:extLst>
          </p:cNvPr>
          <p:cNvCxnSpPr/>
          <p:nvPr/>
        </p:nvCxnSpPr>
        <p:spPr>
          <a:xfrm>
            <a:off x="2743200" y="3122579"/>
            <a:ext cx="0" cy="6517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BB8B52-A647-FA95-41E0-087A6F173210}"/>
              </a:ext>
            </a:extLst>
          </p:cNvPr>
          <p:cNvCxnSpPr/>
          <p:nvPr/>
        </p:nvCxnSpPr>
        <p:spPr>
          <a:xfrm flipH="1">
            <a:off x="1721796" y="3764604"/>
            <a:ext cx="1021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5E03EB-A5A2-B4CA-23E4-DC5049478CF5}"/>
              </a:ext>
            </a:extLst>
          </p:cNvPr>
          <p:cNvSpPr txBox="1"/>
          <p:nvPr/>
        </p:nvSpPr>
        <p:spPr>
          <a:xfrm>
            <a:off x="1576414" y="325406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cxnSp>
        <p:nvCxnSpPr>
          <p:cNvPr id="14" name="Straight Connector 13">
            <a:extLst>
              <a:ext uri="{FF2B5EF4-FFF2-40B4-BE49-F238E27FC236}">
                <a16:creationId xmlns:a16="http://schemas.microsoft.com/office/drawing/2014/main" id="{C42CF9FC-8344-E58B-1A6C-C79859E8D228}"/>
              </a:ext>
            </a:extLst>
          </p:cNvPr>
          <p:cNvCxnSpPr/>
          <p:nvPr/>
        </p:nvCxnSpPr>
        <p:spPr>
          <a:xfrm flipH="1">
            <a:off x="3725693" y="2023353"/>
            <a:ext cx="63229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DFA11B-DA2E-E3CA-7C65-06C682D70659}"/>
              </a:ext>
            </a:extLst>
          </p:cNvPr>
          <p:cNvCxnSpPr/>
          <p:nvPr/>
        </p:nvCxnSpPr>
        <p:spPr>
          <a:xfrm>
            <a:off x="3725693" y="2023353"/>
            <a:ext cx="0" cy="160004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289A3C-9324-5DAD-78E4-1D40278CAB69}"/>
              </a:ext>
            </a:extLst>
          </p:cNvPr>
          <p:cNvCxnSpPr>
            <a:cxnSpLocks/>
          </p:cNvCxnSpPr>
          <p:nvPr/>
        </p:nvCxnSpPr>
        <p:spPr>
          <a:xfrm>
            <a:off x="3725693" y="3623394"/>
            <a:ext cx="6322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59D3A0-84D4-4CDA-6C86-01A90B357498}"/>
              </a:ext>
            </a:extLst>
          </p:cNvPr>
          <p:cNvSpPr txBox="1"/>
          <p:nvPr/>
        </p:nvSpPr>
        <p:spPr>
          <a:xfrm>
            <a:off x="3705814" y="2937913"/>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输出回路</a:t>
            </a:r>
          </a:p>
        </p:txBody>
      </p:sp>
      <p:sp>
        <p:nvSpPr>
          <p:cNvPr id="29" name="Rectangle 28">
            <a:extLst>
              <a:ext uri="{FF2B5EF4-FFF2-40B4-BE49-F238E27FC236}">
                <a16:creationId xmlns:a16="http://schemas.microsoft.com/office/drawing/2014/main" id="{3713EDBD-8802-9095-4A5A-D465455E841D}"/>
              </a:ext>
            </a:extLst>
          </p:cNvPr>
          <p:cNvSpPr/>
          <p:nvPr/>
        </p:nvSpPr>
        <p:spPr>
          <a:xfrm>
            <a:off x="1416768" y="4406630"/>
            <a:ext cx="3301947"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31" name="Rectangle 30">
            <a:extLst>
              <a:ext uri="{FF2B5EF4-FFF2-40B4-BE49-F238E27FC236}">
                <a16:creationId xmlns:a16="http://schemas.microsoft.com/office/drawing/2014/main" id="{4D3257BB-71FB-BAE9-1100-A1FA32E6AD8B}"/>
              </a:ext>
            </a:extLst>
          </p:cNvPr>
          <p:cNvSpPr/>
          <p:nvPr/>
        </p:nvSpPr>
        <p:spPr>
          <a:xfrm>
            <a:off x="1416766" y="5033083"/>
            <a:ext cx="3301949"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 </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sp>
        <p:nvSpPr>
          <p:cNvPr id="33" name="Rectangle 32">
            <a:extLst>
              <a:ext uri="{FF2B5EF4-FFF2-40B4-BE49-F238E27FC236}">
                <a16:creationId xmlns:a16="http://schemas.microsoft.com/office/drawing/2014/main" id="{46D12DA3-E507-15B6-C703-06649BCBC11B}"/>
              </a:ext>
            </a:extLst>
          </p:cNvPr>
          <p:cNvSpPr/>
          <p:nvPr/>
        </p:nvSpPr>
        <p:spPr>
          <a:xfrm>
            <a:off x="1416767" y="5659536"/>
            <a:ext cx="3301948"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 </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pic>
        <p:nvPicPr>
          <p:cNvPr id="45" name="Picture 44">
            <a:extLst>
              <a:ext uri="{FF2B5EF4-FFF2-40B4-BE49-F238E27FC236}">
                <a16:creationId xmlns:a16="http://schemas.microsoft.com/office/drawing/2014/main" id="{3C2DFE9D-29FC-BBD6-BB57-620906116E43}"/>
              </a:ext>
            </a:extLst>
          </p:cNvPr>
          <p:cNvPicPr>
            <a:picLocks noChangeAspect="1"/>
          </p:cNvPicPr>
          <p:nvPr/>
        </p:nvPicPr>
        <p:blipFill>
          <a:blip r:embed="rId4"/>
          <a:stretch>
            <a:fillRect/>
          </a:stretch>
        </p:blipFill>
        <p:spPr>
          <a:xfrm>
            <a:off x="2313054" y="4469725"/>
            <a:ext cx="1278579" cy="520352"/>
          </a:xfrm>
          <a:prstGeom prst="rect">
            <a:avLst/>
          </a:prstGeom>
        </p:spPr>
      </p:pic>
      <p:pic>
        <p:nvPicPr>
          <p:cNvPr id="52" name="Picture 51">
            <a:extLst>
              <a:ext uri="{FF2B5EF4-FFF2-40B4-BE49-F238E27FC236}">
                <a16:creationId xmlns:a16="http://schemas.microsoft.com/office/drawing/2014/main" id="{C7C8ADF9-ECB4-2FED-DEC2-1E4E977F13BA}"/>
              </a:ext>
            </a:extLst>
          </p:cNvPr>
          <p:cNvPicPr>
            <a:picLocks noChangeAspect="1"/>
          </p:cNvPicPr>
          <p:nvPr/>
        </p:nvPicPr>
        <p:blipFill>
          <a:blip r:embed="rId5"/>
          <a:stretch>
            <a:fillRect/>
          </a:stretch>
        </p:blipFill>
        <p:spPr>
          <a:xfrm>
            <a:off x="2350002" y="5077579"/>
            <a:ext cx="1435475" cy="492565"/>
          </a:xfrm>
          <a:prstGeom prst="rect">
            <a:avLst/>
          </a:prstGeom>
        </p:spPr>
      </p:pic>
      <p:pic>
        <p:nvPicPr>
          <p:cNvPr id="54" name="Picture 53">
            <a:extLst>
              <a:ext uri="{FF2B5EF4-FFF2-40B4-BE49-F238E27FC236}">
                <a16:creationId xmlns:a16="http://schemas.microsoft.com/office/drawing/2014/main" id="{BA6BB584-9960-0A45-FA22-81F80C7E910C}"/>
              </a:ext>
            </a:extLst>
          </p:cNvPr>
          <p:cNvPicPr>
            <a:picLocks noChangeAspect="1"/>
          </p:cNvPicPr>
          <p:nvPr/>
        </p:nvPicPr>
        <p:blipFill>
          <a:blip r:embed="rId6"/>
          <a:stretch>
            <a:fillRect/>
          </a:stretch>
        </p:blipFill>
        <p:spPr>
          <a:xfrm>
            <a:off x="2114960" y="5694475"/>
            <a:ext cx="1886401" cy="498010"/>
          </a:xfrm>
          <a:prstGeom prst="rect">
            <a:avLst/>
          </a:prstGeom>
        </p:spPr>
      </p:pic>
      <p:sp>
        <p:nvSpPr>
          <p:cNvPr id="55" name="TextBox 54">
            <a:extLst>
              <a:ext uri="{FF2B5EF4-FFF2-40B4-BE49-F238E27FC236}">
                <a16:creationId xmlns:a16="http://schemas.microsoft.com/office/drawing/2014/main" id="{F4F02E4A-6DF7-9CD4-CA04-DC108F72CBD5}"/>
              </a:ext>
            </a:extLst>
          </p:cNvPr>
          <p:cNvSpPr txBox="1"/>
          <p:nvPr/>
        </p:nvSpPr>
        <p:spPr>
          <a:xfrm>
            <a:off x="2313054" y="706069"/>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N</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pic>
        <p:nvPicPr>
          <p:cNvPr id="56" name="Picture 55">
            <a:extLst>
              <a:ext uri="{FF2B5EF4-FFF2-40B4-BE49-F238E27FC236}">
                <a16:creationId xmlns:a16="http://schemas.microsoft.com/office/drawing/2014/main" id="{C43B914B-06FF-ED07-A035-3E2D6100E6E6}"/>
              </a:ext>
            </a:extLst>
          </p:cNvPr>
          <p:cNvPicPr>
            <a:picLocks noChangeAspect="1"/>
          </p:cNvPicPr>
          <p:nvPr/>
        </p:nvPicPr>
        <p:blipFill>
          <a:blip r:embed="rId7"/>
          <a:stretch>
            <a:fillRect/>
          </a:stretch>
        </p:blipFill>
        <p:spPr>
          <a:xfrm>
            <a:off x="6525131" y="1030719"/>
            <a:ext cx="4228178" cy="3472572"/>
          </a:xfrm>
          <a:prstGeom prst="rect">
            <a:avLst/>
          </a:prstGeom>
        </p:spPr>
      </p:pic>
      <p:cxnSp>
        <p:nvCxnSpPr>
          <p:cNvPr id="57" name="Straight Connector 56">
            <a:extLst>
              <a:ext uri="{FF2B5EF4-FFF2-40B4-BE49-F238E27FC236}">
                <a16:creationId xmlns:a16="http://schemas.microsoft.com/office/drawing/2014/main" id="{559D7971-E932-54F2-A2E7-CA89737D7196}"/>
              </a:ext>
            </a:extLst>
          </p:cNvPr>
          <p:cNvCxnSpPr/>
          <p:nvPr/>
        </p:nvCxnSpPr>
        <p:spPr>
          <a:xfrm>
            <a:off x="7302230" y="3211907"/>
            <a:ext cx="1021404" cy="0"/>
          </a:xfrm>
          <a:prstGeom prst="line">
            <a:avLst/>
          </a:prstGeom>
          <a:ln w="635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A8055B-1EC9-A991-76CE-1F84F15AD0DD}"/>
              </a:ext>
            </a:extLst>
          </p:cNvPr>
          <p:cNvCxnSpPr/>
          <p:nvPr/>
        </p:nvCxnSpPr>
        <p:spPr>
          <a:xfrm>
            <a:off x="8339847" y="3192135"/>
            <a:ext cx="0" cy="6517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48CED6-3E96-60FB-19FB-49CFFF8A0C0E}"/>
              </a:ext>
            </a:extLst>
          </p:cNvPr>
          <p:cNvCxnSpPr/>
          <p:nvPr/>
        </p:nvCxnSpPr>
        <p:spPr>
          <a:xfrm flipH="1">
            <a:off x="7318443" y="3843888"/>
            <a:ext cx="1021404" cy="0"/>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809A55-E6DA-1498-8017-200DBD8D7308}"/>
              </a:ext>
            </a:extLst>
          </p:cNvPr>
          <p:cNvSpPr txBox="1"/>
          <p:nvPr/>
        </p:nvSpPr>
        <p:spPr>
          <a:xfrm>
            <a:off x="7258934" y="334323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cxnSp>
        <p:nvCxnSpPr>
          <p:cNvPr id="61" name="Straight Connector 60">
            <a:extLst>
              <a:ext uri="{FF2B5EF4-FFF2-40B4-BE49-F238E27FC236}">
                <a16:creationId xmlns:a16="http://schemas.microsoft.com/office/drawing/2014/main" id="{FB010736-926B-BAF6-21C4-A60A89124649}"/>
              </a:ext>
            </a:extLst>
          </p:cNvPr>
          <p:cNvCxnSpPr/>
          <p:nvPr/>
        </p:nvCxnSpPr>
        <p:spPr>
          <a:xfrm flipH="1">
            <a:off x="9361252" y="2059340"/>
            <a:ext cx="632298"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299C960-D4B4-AAF1-87CA-8302724B2D29}"/>
              </a:ext>
            </a:extLst>
          </p:cNvPr>
          <p:cNvCxnSpPr/>
          <p:nvPr/>
        </p:nvCxnSpPr>
        <p:spPr>
          <a:xfrm>
            <a:off x="9361252" y="2059340"/>
            <a:ext cx="0" cy="160004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7715DE4-4FAC-6FC2-C58A-CB094BFFBF13}"/>
              </a:ext>
            </a:extLst>
          </p:cNvPr>
          <p:cNvCxnSpPr>
            <a:cxnSpLocks/>
          </p:cNvCxnSpPr>
          <p:nvPr/>
        </p:nvCxnSpPr>
        <p:spPr>
          <a:xfrm>
            <a:off x="9361252" y="3659381"/>
            <a:ext cx="632298"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6C5990F-7BD4-5EB0-F694-3B60661F1DFD}"/>
              </a:ext>
            </a:extLst>
          </p:cNvPr>
          <p:cNvSpPr txBox="1"/>
          <p:nvPr/>
        </p:nvSpPr>
        <p:spPr>
          <a:xfrm>
            <a:off x="9341373" y="297390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输出回路</a:t>
            </a:r>
          </a:p>
        </p:txBody>
      </p:sp>
      <p:sp>
        <p:nvSpPr>
          <p:cNvPr id="65" name="Rectangle 64">
            <a:extLst>
              <a:ext uri="{FF2B5EF4-FFF2-40B4-BE49-F238E27FC236}">
                <a16:creationId xmlns:a16="http://schemas.microsoft.com/office/drawing/2014/main" id="{3CBA73D3-3A81-61D0-46ED-83E4BB4E7E40}"/>
              </a:ext>
            </a:extLst>
          </p:cNvPr>
          <p:cNvSpPr/>
          <p:nvPr/>
        </p:nvSpPr>
        <p:spPr>
          <a:xfrm>
            <a:off x="7026385" y="4406630"/>
            <a:ext cx="3301947" cy="5596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66" name="Rectangle 65">
            <a:extLst>
              <a:ext uri="{FF2B5EF4-FFF2-40B4-BE49-F238E27FC236}">
                <a16:creationId xmlns:a16="http://schemas.microsoft.com/office/drawing/2014/main" id="{7672AEA5-0FE4-3551-7B67-38B3395670A2}"/>
              </a:ext>
            </a:extLst>
          </p:cNvPr>
          <p:cNvSpPr/>
          <p:nvPr/>
        </p:nvSpPr>
        <p:spPr>
          <a:xfrm>
            <a:off x="7026383" y="5033083"/>
            <a:ext cx="3301949" cy="5596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 </a:t>
            </a:r>
            <a:endParaRPr lang="zh-CN" altLang="en-US" sz="2000" b="1" i="1" baseline="-25000" dirty="0">
              <a:solidFill>
                <a:schemeClr val="tx1"/>
              </a:solidFill>
              <a:latin typeface="微软雅黑" panose="020B0503020204020204" pitchFamily="34" charset="-122"/>
              <a:ea typeface="微软雅黑" panose="020B0503020204020204" pitchFamily="34" charset="-122"/>
            </a:endParaRPr>
          </a:p>
        </p:txBody>
      </p:sp>
      <p:sp>
        <p:nvSpPr>
          <p:cNvPr id="67" name="Rectangle 66">
            <a:extLst>
              <a:ext uri="{FF2B5EF4-FFF2-40B4-BE49-F238E27FC236}">
                <a16:creationId xmlns:a16="http://schemas.microsoft.com/office/drawing/2014/main" id="{217317CF-D53C-2AEA-7D9C-1CE6FA87D986}"/>
              </a:ext>
            </a:extLst>
          </p:cNvPr>
          <p:cNvSpPr/>
          <p:nvPr/>
        </p:nvSpPr>
        <p:spPr>
          <a:xfrm>
            <a:off x="7026384" y="5659536"/>
            <a:ext cx="3301948" cy="5596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rPr>
              <a:t> </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pic>
        <p:nvPicPr>
          <p:cNvPr id="72" name="Picture 71">
            <a:extLst>
              <a:ext uri="{FF2B5EF4-FFF2-40B4-BE49-F238E27FC236}">
                <a16:creationId xmlns:a16="http://schemas.microsoft.com/office/drawing/2014/main" id="{D000001A-6B9E-461F-3301-E6B5DF402D40}"/>
              </a:ext>
            </a:extLst>
          </p:cNvPr>
          <p:cNvPicPr>
            <a:picLocks noChangeAspect="1"/>
          </p:cNvPicPr>
          <p:nvPr/>
        </p:nvPicPr>
        <p:blipFill>
          <a:blip r:embed="rId8"/>
          <a:stretch>
            <a:fillRect/>
          </a:stretch>
        </p:blipFill>
        <p:spPr>
          <a:xfrm>
            <a:off x="8072808" y="4459517"/>
            <a:ext cx="1268565" cy="516276"/>
          </a:xfrm>
          <a:prstGeom prst="rect">
            <a:avLst/>
          </a:prstGeom>
        </p:spPr>
      </p:pic>
      <p:pic>
        <p:nvPicPr>
          <p:cNvPr id="74" name="Picture 73">
            <a:extLst>
              <a:ext uri="{FF2B5EF4-FFF2-40B4-BE49-F238E27FC236}">
                <a16:creationId xmlns:a16="http://schemas.microsoft.com/office/drawing/2014/main" id="{93E3F278-699F-8AB4-F11B-06DE7A6B2539}"/>
              </a:ext>
            </a:extLst>
          </p:cNvPr>
          <p:cNvPicPr>
            <a:picLocks noChangeAspect="1"/>
          </p:cNvPicPr>
          <p:nvPr/>
        </p:nvPicPr>
        <p:blipFill>
          <a:blip r:embed="rId9"/>
          <a:stretch>
            <a:fillRect/>
          </a:stretch>
        </p:blipFill>
        <p:spPr>
          <a:xfrm>
            <a:off x="7980122" y="5072751"/>
            <a:ext cx="1630856" cy="559607"/>
          </a:xfrm>
          <a:prstGeom prst="rect">
            <a:avLst/>
          </a:prstGeom>
        </p:spPr>
      </p:pic>
      <p:pic>
        <p:nvPicPr>
          <p:cNvPr id="78" name="Picture 77">
            <a:extLst>
              <a:ext uri="{FF2B5EF4-FFF2-40B4-BE49-F238E27FC236}">
                <a16:creationId xmlns:a16="http://schemas.microsoft.com/office/drawing/2014/main" id="{FC150032-8DBD-3B29-E908-804D945F8C90}"/>
              </a:ext>
            </a:extLst>
          </p:cNvPr>
          <p:cNvPicPr>
            <a:picLocks noChangeAspect="1"/>
          </p:cNvPicPr>
          <p:nvPr/>
        </p:nvPicPr>
        <p:blipFill>
          <a:blip r:embed="rId10"/>
          <a:stretch>
            <a:fillRect/>
          </a:stretch>
        </p:blipFill>
        <p:spPr>
          <a:xfrm>
            <a:off x="7869747" y="5737645"/>
            <a:ext cx="1851606" cy="492766"/>
          </a:xfrm>
          <a:prstGeom prst="rect">
            <a:avLst/>
          </a:prstGeom>
        </p:spPr>
      </p:pic>
      <p:sp>
        <p:nvSpPr>
          <p:cNvPr id="79" name="TextBox 78">
            <a:extLst>
              <a:ext uri="{FF2B5EF4-FFF2-40B4-BE49-F238E27FC236}">
                <a16:creationId xmlns:a16="http://schemas.microsoft.com/office/drawing/2014/main" id="{EA760AA5-B948-BCED-62C7-0E41B0FF6DA0}"/>
              </a:ext>
            </a:extLst>
          </p:cNvPr>
          <p:cNvSpPr txBox="1"/>
          <p:nvPr/>
        </p:nvSpPr>
        <p:spPr>
          <a:xfrm>
            <a:off x="8193869" y="744671"/>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P</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sp>
        <p:nvSpPr>
          <p:cNvPr id="80" name="标题 1">
            <a:extLst>
              <a:ext uri="{FF2B5EF4-FFF2-40B4-BE49-F238E27FC236}">
                <a16:creationId xmlns:a16="http://schemas.microsoft.com/office/drawing/2014/main" id="{820E0B43-24FA-8781-06B0-3F89863953FD}"/>
              </a:ext>
            </a:extLst>
          </p:cNvPr>
          <p:cNvSpPr txBox="1">
            <a:spLocks/>
          </p:cNvSpPr>
          <p:nvPr/>
        </p:nvSpPr>
        <p:spPr>
          <a:xfrm>
            <a:off x="-38274" y="-165630"/>
            <a:ext cx="8072810"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共源接法电路图对比</a:t>
            </a:r>
          </a:p>
        </p:txBody>
      </p:sp>
    </p:spTree>
    <p:extLst>
      <p:ext uri="{BB962C8B-B14F-4D97-AF65-F5344CB8AC3E}">
        <p14:creationId xmlns:p14="http://schemas.microsoft.com/office/powerpoint/2010/main" val="215938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1E0CC-3185-B2D0-10FE-E2AF0507C2B5}"/>
              </a:ext>
            </a:extLst>
          </p:cNvPr>
          <p:cNvPicPr>
            <a:picLocks noChangeAspect="1"/>
          </p:cNvPicPr>
          <p:nvPr/>
        </p:nvPicPr>
        <p:blipFill>
          <a:blip r:embed="rId3"/>
          <a:stretch>
            <a:fillRect/>
          </a:stretch>
        </p:blipFill>
        <p:spPr>
          <a:xfrm>
            <a:off x="2331218" y="672430"/>
            <a:ext cx="8093420" cy="5904216"/>
          </a:xfrm>
          <a:prstGeom prst="rect">
            <a:avLst/>
          </a:prstGeom>
        </p:spPr>
      </p:pic>
      <p:sp>
        <p:nvSpPr>
          <p:cNvPr id="6" name="标题 1">
            <a:extLst>
              <a:ext uri="{FF2B5EF4-FFF2-40B4-BE49-F238E27FC236}">
                <a16:creationId xmlns:a16="http://schemas.microsoft.com/office/drawing/2014/main" id="{843ABA43-4CDF-62F2-02CB-DBE8C159047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最常见的复合逻辑运算</a:t>
            </a:r>
          </a:p>
        </p:txBody>
      </p:sp>
      <p:sp>
        <p:nvSpPr>
          <p:cNvPr id="7" name="object 11">
            <a:extLst>
              <a:ext uri="{FF2B5EF4-FFF2-40B4-BE49-F238E27FC236}">
                <a16:creationId xmlns:a16="http://schemas.microsoft.com/office/drawing/2014/main" id="{8C123F0B-BB74-AF1E-46DD-D9733446CEF0}"/>
              </a:ext>
            </a:extLst>
          </p:cNvPr>
          <p:cNvSpPr txBox="1"/>
          <p:nvPr/>
        </p:nvSpPr>
        <p:spPr>
          <a:xfrm>
            <a:off x="5812728" y="6527800"/>
            <a:ext cx="1130399" cy="330200"/>
          </a:xfrm>
          <a:prstGeom prst="rect">
            <a:avLst/>
          </a:prstGeom>
        </p:spPr>
        <p:txBody>
          <a:bodyPr vert="horz" wrap="square" lIns="0" tIns="12065" rIns="0" bIns="0" rtlCol="0">
            <a:spAutoFit/>
          </a:bodyPr>
          <a:lstStyle/>
          <a:p>
            <a:pPr marL="12700">
              <a:spcBef>
                <a:spcPts val="95"/>
              </a:spcBef>
            </a:pPr>
            <a:r>
              <a:rPr sz="2000" b="1" spc="-10" dirty="0" err="1">
                <a:solidFill>
                  <a:prstClr val="black"/>
                </a:solidFill>
                <a:latin typeface="新宋体"/>
                <a:cs typeface="新宋体"/>
              </a:rPr>
              <a:t>图形符号</a:t>
            </a:r>
            <a:endParaRPr sz="2000" dirty="0">
              <a:solidFill>
                <a:prstClr val="black"/>
              </a:solidFill>
              <a:latin typeface="新宋体"/>
              <a:cs typeface="新宋体"/>
            </a:endParaRPr>
          </a:p>
        </p:txBody>
      </p:sp>
      <p:pic>
        <p:nvPicPr>
          <p:cNvPr id="11" name="Picture 10">
            <a:extLst>
              <a:ext uri="{FF2B5EF4-FFF2-40B4-BE49-F238E27FC236}">
                <a16:creationId xmlns:a16="http://schemas.microsoft.com/office/drawing/2014/main" id="{D0C230B0-63E1-417E-2969-486ECB9BDAC4}"/>
              </a:ext>
            </a:extLst>
          </p:cNvPr>
          <p:cNvPicPr>
            <a:picLocks noChangeAspect="1"/>
          </p:cNvPicPr>
          <p:nvPr/>
        </p:nvPicPr>
        <p:blipFill>
          <a:blip r:embed="rId4"/>
          <a:stretch>
            <a:fillRect/>
          </a:stretch>
        </p:blipFill>
        <p:spPr>
          <a:xfrm>
            <a:off x="1910368" y="4521026"/>
            <a:ext cx="2796631" cy="432812"/>
          </a:xfrm>
          <a:prstGeom prst="rect">
            <a:avLst/>
          </a:prstGeom>
        </p:spPr>
      </p:pic>
      <p:pic>
        <p:nvPicPr>
          <p:cNvPr id="13" name="Picture 12">
            <a:extLst>
              <a:ext uri="{FF2B5EF4-FFF2-40B4-BE49-F238E27FC236}">
                <a16:creationId xmlns:a16="http://schemas.microsoft.com/office/drawing/2014/main" id="{A8A82A6B-D05E-700B-0F55-DBDEA1F5A341}"/>
              </a:ext>
            </a:extLst>
          </p:cNvPr>
          <p:cNvPicPr>
            <a:picLocks noChangeAspect="1"/>
          </p:cNvPicPr>
          <p:nvPr/>
        </p:nvPicPr>
        <p:blipFill>
          <a:blip r:embed="rId5"/>
          <a:stretch>
            <a:fillRect/>
          </a:stretch>
        </p:blipFill>
        <p:spPr>
          <a:xfrm>
            <a:off x="4889571" y="4521026"/>
            <a:ext cx="2412858" cy="402143"/>
          </a:xfrm>
          <a:prstGeom prst="rect">
            <a:avLst/>
          </a:prstGeom>
        </p:spPr>
      </p:pic>
    </p:spTree>
    <p:extLst>
      <p:ext uri="{BB962C8B-B14F-4D97-AF65-F5344CB8AC3E}">
        <p14:creationId xmlns:p14="http://schemas.microsoft.com/office/powerpoint/2010/main" val="27216072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57D5F26-6973-6B8B-F9B3-EE11AE06421C}"/>
              </a:ext>
            </a:extLst>
          </p:cNvPr>
          <p:cNvSpPr txBox="1">
            <a:spLocks/>
          </p:cNvSpPr>
          <p:nvPr/>
        </p:nvSpPr>
        <p:spPr>
          <a:xfrm>
            <a:off x="-38274" y="-165630"/>
            <a:ext cx="8072810"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输出特性曲线对比</a:t>
            </a:r>
          </a:p>
        </p:txBody>
      </p:sp>
      <p:grpSp>
        <p:nvGrpSpPr>
          <p:cNvPr id="9" name="Group 112">
            <a:extLst>
              <a:ext uri="{FF2B5EF4-FFF2-40B4-BE49-F238E27FC236}">
                <a16:creationId xmlns:a16="http://schemas.microsoft.com/office/drawing/2014/main" id="{066B916B-8578-96F6-856A-2276E648D51F}"/>
              </a:ext>
            </a:extLst>
          </p:cNvPr>
          <p:cNvGrpSpPr>
            <a:grpSpLocks/>
          </p:cNvGrpSpPr>
          <p:nvPr/>
        </p:nvGrpSpPr>
        <p:grpSpPr bwMode="auto">
          <a:xfrm>
            <a:off x="-44882" y="1996668"/>
            <a:ext cx="5434323" cy="4032503"/>
            <a:chOff x="4032" y="3039"/>
            <a:chExt cx="1499" cy="1099"/>
          </a:xfrm>
        </p:grpSpPr>
        <p:grpSp>
          <p:nvGrpSpPr>
            <p:cNvPr id="10" name="Group 113">
              <a:extLst>
                <a:ext uri="{FF2B5EF4-FFF2-40B4-BE49-F238E27FC236}">
                  <a16:creationId xmlns:a16="http://schemas.microsoft.com/office/drawing/2014/main" id="{D924BDAF-E8C6-7835-3A80-96E10763F175}"/>
                </a:ext>
              </a:extLst>
            </p:cNvPr>
            <p:cNvGrpSpPr>
              <a:grpSpLocks/>
            </p:cNvGrpSpPr>
            <p:nvPr/>
          </p:nvGrpSpPr>
          <p:grpSpPr bwMode="auto">
            <a:xfrm>
              <a:off x="4079" y="3039"/>
              <a:ext cx="1452" cy="1048"/>
              <a:chOff x="2519" y="2319"/>
              <a:chExt cx="1452" cy="1048"/>
            </a:xfrm>
          </p:grpSpPr>
          <p:sp>
            <p:nvSpPr>
              <p:cNvPr id="12" name="Line 132">
                <a:extLst>
                  <a:ext uri="{FF2B5EF4-FFF2-40B4-BE49-F238E27FC236}">
                    <a16:creationId xmlns:a16="http://schemas.microsoft.com/office/drawing/2014/main" id="{5227C520-AC3E-FDA9-3A46-3142878D52F3}"/>
                  </a:ext>
                </a:extLst>
              </p:cNvPr>
              <p:cNvSpPr>
                <a:spLocks noChangeShapeType="1"/>
              </p:cNvSpPr>
              <p:nvPr/>
            </p:nvSpPr>
            <p:spPr bwMode="auto">
              <a:xfrm>
                <a:off x="2640" y="3204"/>
                <a:ext cx="1259" cy="0"/>
              </a:xfrm>
              <a:prstGeom prst="line">
                <a:avLst/>
              </a:prstGeom>
              <a:noFill/>
              <a:ln w="1905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 name="Line 133">
                <a:extLst>
                  <a:ext uri="{FF2B5EF4-FFF2-40B4-BE49-F238E27FC236}">
                    <a16:creationId xmlns:a16="http://schemas.microsoft.com/office/drawing/2014/main" id="{15B34BA1-1053-0AC5-DAF3-2AAB40F409EC}"/>
                  </a:ext>
                </a:extLst>
              </p:cNvPr>
              <p:cNvSpPr>
                <a:spLocks noChangeShapeType="1"/>
              </p:cNvSpPr>
              <p:nvPr/>
            </p:nvSpPr>
            <p:spPr bwMode="auto">
              <a:xfrm flipV="1">
                <a:off x="2640" y="2448"/>
                <a:ext cx="0" cy="756"/>
              </a:xfrm>
              <a:prstGeom prst="line">
                <a:avLst/>
              </a:prstGeom>
              <a:noFill/>
              <a:ln w="1905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4" name="Line 134">
                <a:extLst>
                  <a:ext uri="{FF2B5EF4-FFF2-40B4-BE49-F238E27FC236}">
                    <a16:creationId xmlns:a16="http://schemas.microsoft.com/office/drawing/2014/main" id="{F320DB25-0E30-9A1D-44C0-7EA6C9355BC0}"/>
                  </a:ext>
                </a:extLst>
              </p:cNvPr>
              <p:cNvSpPr>
                <a:spLocks noChangeShapeType="1"/>
              </p:cNvSpPr>
              <p:nvPr/>
            </p:nvSpPr>
            <p:spPr bwMode="auto">
              <a:xfrm>
                <a:off x="2640" y="3012"/>
                <a:ext cx="4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35">
                <a:extLst>
                  <a:ext uri="{FF2B5EF4-FFF2-40B4-BE49-F238E27FC236}">
                    <a16:creationId xmlns:a16="http://schemas.microsoft.com/office/drawing/2014/main" id="{18BFDA09-F2FE-C09E-3D6A-669AE20890C2}"/>
                  </a:ext>
                </a:extLst>
              </p:cNvPr>
              <p:cNvSpPr>
                <a:spLocks noChangeShapeType="1"/>
              </p:cNvSpPr>
              <p:nvPr/>
            </p:nvSpPr>
            <p:spPr bwMode="auto">
              <a:xfrm>
                <a:off x="2640" y="2772"/>
                <a:ext cx="4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36">
                <a:extLst>
                  <a:ext uri="{FF2B5EF4-FFF2-40B4-BE49-F238E27FC236}">
                    <a16:creationId xmlns:a16="http://schemas.microsoft.com/office/drawing/2014/main" id="{B51A6194-195D-ED5C-2BB8-8665B4ED8DBA}"/>
                  </a:ext>
                </a:extLst>
              </p:cNvPr>
              <p:cNvSpPr>
                <a:spLocks noChangeShapeType="1"/>
              </p:cNvSpPr>
              <p:nvPr/>
            </p:nvSpPr>
            <p:spPr bwMode="auto">
              <a:xfrm>
                <a:off x="2640" y="2532"/>
                <a:ext cx="4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Freeform 137">
                <a:extLst>
                  <a:ext uri="{FF2B5EF4-FFF2-40B4-BE49-F238E27FC236}">
                    <a16:creationId xmlns:a16="http://schemas.microsoft.com/office/drawing/2014/main" id="{E8E2BE3A-F32F-4ABF-44E9-7C1830BA4261}"/>
                  </a:ext>
                </a:extLst>
              </p:cNvPr>
              <p:cNvSpPr>
                <a:spLocks/>
              </p:cNvSpPr>
              <p:nvPr/>
            </p:nvSpPr>
            <p:spPr bwMode="auto">
              <a:xfrm>
                <a:off x="2640" y="2937"/>
                <a:ext cx="1218"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18" name="Freeform 138">
                <a:extLst>
                  <a:ext uri="{FF2B5EF4-FFF2-40B4-BE49-F238E27FC236}">
                    <a16:creationId xmlns:a16="http://schemas.microsoft.com/office/drawing/2014/main" id="{746EE85D-59B5-21F6-0171-0410D781CCAF}"/>
                  </a:ext>
                </a:extLst>
              </p:cNvPr>
              <p:cNvSpPr>
                <a:spLocks/>
              </p:cNvSpPr>
              <p:nvPr/>
            </p:nvSpPr>
            <p:spPr bwMode="auto">
              <a:xfrm>
                <a:off x="2640" y="2739"/>
                <a:ext cx="1185" cy="48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19" name="Freeform 139">
                <a:extLst>
                  <a:ext uri="{FF2B5EF4-FFF2-40B4-BE49-F238E27FC236}">
                    <a16:creationId xmlns:a16="http://schemas.microsoft.com/office/drawing/2014/main" id="{0F7F0AA8-0846-DF9A-E497-B5890E711DAC}"/>
                  </a:ext>
                </a:extLst>
              </p:cNvPr>
              <p:cNvSpPr>
                <a:spLocks/>
              </p:cNvSpPr>
              <p:nvPr/>
            </p:nvSpPr>
            <p:spPr bwMode="auto">
              <a:xfrm>
                <a:off x="2681" y="2543"/>
                <a:ext cx="1130" cy="490"/>
              </a:xfrm>
              <a:custGeom>
                <a:avLst/>
                <a:gdLst>
                  <a:gd name="T0" fmla="*/ 0 w 1336"/>
                  <a:gd name="T1" fmla="*/ 490 h 490"/>
                  <a:gd name="T2" fmla="*/ 32 w 1336"/>
                  <a:gd name="T3" fmla="*/ 285 h 490"/>
                  <a:gd name="T4" fmla="*/ 88 w 1336"/>
                  <a:gd name="T5" fmla="*/ 117 h 490"/>
                  <a:gd name="T6" fmla="*/ 184 w 1336"/>
                  <a:gd name="T7" fmla="*/ 37 h 490"/>
                  <a:gd name="T8" fmla="*/ 360 w 1336"/>
                  <a:gd name="T9" fmla="*/ 5 h 490"/>
                  <a:gd name="T10" fmla="*/ 488 w 1336"/>
                  <a:gd name="T11" fmla="*/ 5 h 490"/>
                  <a:gd name="T12" fmla="*/ 976 w 1336"/>
                  <a:gd name="T13" fmla="*/ 5 h 490"/>
                  <a:gd name="T14" fmla="*/ 1336 w 1336"/>
                  <a:gd name="T15" fmla="*/ 5 h 4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90">
                    <a:moveTo>
                      <a:pt x="0" y="490"/>
                    </a:moveTo>
                    <a:cubicBezTo>
                      <a:pt x="5" y="456"/>
                      <a:pt x="17" y="347"/>
                      <a:pt x="32" y="285"/>
                    </a:cubicBezTo>
                    <a:cubicBezTo>
                      <a:pt x="47" y="223"/>
                      <a:pt x="63" y="158"/>
                      <a:pt x="88" y="117"/>
                    </a:cubicBezTo>
                    <a:cubicBezTo>
                      <a:pt x="113" y="76"/>
                      <a:pt x="139" y="56"/>
                      <a:pt x="184" y="37"/>
                    </a:cubicBezTo>
                    <a:cubicBezTo>
                      <a:pt x="229" y="18"/>
                      <a:pt x="309" y="10"/>
                      <a:pt x="360" y="5"/>
                    </a:cubicBezTo>
                    <a:cubicBezTo>
                      <a:pt x="411" y="0"/>
                      <a:pt x="385" y="5"/>
                      <a:pt x="488" y="5"/>
                    </a:cubicBezTo>
                    <a:cubicBezTo>
                      <a:pt x="591" y="5"/>
                      <a:pt x="835" y="5"/>
                      <a:pt x="976" y="5"/>
                    </a:cubicBezTo>
                    <a:cubicBezTo>
                      <a:pt x="1117" y="5"/>
                      <a:pt x="1261" y="5"/>
                      <a:pt x="1336" y="5"/>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20" name="Freeform 140">
                <a:extLst>
                  <a:ext uri="{FF2B5EF4-FFF2-40B4-BE49-F238E27FC236}">
                    <a16:creationId xmlns:a16="http://schemas.microsoft.com/office/drawing/2014/main" id="{A5DB3FDE-ABB5-7FAE-B943-14F2DCCE3ED0}"/>
                  </a:ext>
                </a:extLst>
              </p:cNvPr>
              <p:cNvSpPr>
                <a:spLocks/>
              </p:cNvSpPr>
              <p:nvPr/>
            </p:nvSpPr>
            <p:spPr bwMode="auto">
              <a:xfrm>
                <a:off x="2640" y="3156"/>
                <a:ext cx="117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21" name="Rectangle 141">
                <a:extLst>
                  <a:ext uri="{FF2B5EF4-FFF2-40B4-BE49-F238E27FC236}">
                    <a16:creationId xmlns:a16="http://schemas.microsoft.com/office/drawing/2014/main" id="{69F890A6-9E9A-D77D-FBE6-F858A538918B}"/>
                  </a:ext>
                </a:extLst>
              </p:cNvPr>
              <p:cNvSpPr>
                <a:spLocks noChangeArrowheads="1"/>
              </p:cNvSpPr>
              <p:nvPr/>
            </p:nvSpPr>
            <p:spPr bwMode="auto">
              <a:xfrm>
                <a:off x="3549" y="3029"/>
                <a:ext cx="279"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FF3300"/>
                    </a:solidFill>
                    <a:latin typeface="Times New Roman" panose="02020603050405020304" pitchFamily="18" charset="0"/>
                    <a:ea typeface="华文宋体" charset="-122"/>
                    <a:sym typeface="Symbol" panose="05050102010706020507" pitchFamily="18" charset="2"/>
                  </a:rPr>
                  <a:t>+2V</a:t>
                </a:r>
              </a:p>
            </p:txBody>
          </p:sp>
          <p:sp>
            <p:nvSpPr>
              <p:cNvPr id="22" name="Rectangle 142">
                <a:extLst>
                  <a:ext uri="{FF2B5EF4-FFF2-40B4-BE49-F238E27FC236}">
                    <a16:creationId xmlns:a16="http://schemas.microsoft.com/office/drawing/2014/main" id="{498CA269-0D16-0A74-4E5F-532270F29733}"/>
                  </a:ext>
                </a:extLst>
              </p:cNvPr>
              <p:cNvSpPr>
                <a:spLocks noChangeArrowheads="1"/>
              </p:cNvSpPr>
              <p:nvPr/>
            </p:nvSpPr>
            <p:spPr bwMode="auto">
              <a:xfrm>
                <a:off x="2735" y="3156"/>
                <a:ext cx="100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i="1" dirty="0" err="1">
                    <a:solidFill>
                      <a:srgbClr val="0000FF"/>
                    </a:solidFill>
                    <a:latin typeface="Times New Roman" panose="02020603050405020304" pitchFamily="18" charset="0"/>
                    <a:ea typeface="华文宋体" charset="-122"/>
                  </a:rPr>
                  <a:t>v</a:t>
                </a:r>
                <a:r>
                  <a:rPr kumimoji="1" lang="en-US" altLang="zh-CN" sz="2800" b="1" baseline="-25000" dirty="0" err="1">
                    <a:solidFill>
                      <a:srgbClr val="0000FF"/>
                    </a:solidFill>
                    <a:latin typeface="Times New Roman" panose="02020603050405020304" pitchFamily="18" charset="0"/>
                    <a:ea typeface="华文宋体" charset="-122"/>
                  </a:rPr>
                  <a:t>GS</a:t>
                </a:r>
                <a:r>
                  <a:rPr kumimoji="1" lang="en-US" altLang="zh-CN" sz="2800" b="1" baseline="-25000" dirty="0">
                    <a:solidFill>
                      <a:srgbClr val="0000FF"/>
                    </a:solidFill>
                    <a:latin typeface="Times New Roman" panose="02020603050405020304" pitchFamily="18" charset="0"/>
                    <a:ea typeface="华文宋体" charset="-122"/>
                  </a:rPr>
                  <a:t> </a:t>
                </a:r>
                <a:r>
                  <a:rPr kumimoji="1" lang="en-US" altLang="zh-CN" sz="2800" b="1" dirty="0">
                    <a:solidFill>
                      <a:srgbClr val="0000FF"/>
                    </a:solidFill>
                    <a:latin typeface="Times New Roman" panose="02020603050405020304" pitchFamily="18" charset="0"/>
                    <a:ea typeface="华文宋体" charset="-122"/>
                    <a:sym typeface="Symbol" panose="05050102010706020507" pitchFamily="18" charset="2"/>
                  </a:rPr>
                  <a:t>= </a:t>
                </a:r>
                <a:r>
                  <a:rPr kumimoji="1" lang="en-US" altLang="zh-CN" sz="2800" b="1" i="1" dirty="0" err="1">
                    <a:solidFill>
                      <a:srgbClr val="0000FF"/>
                    </a:solidFill>
                    <a:latin typeface="Times New Roman" panose="02020603050405020304" pitchFamily="18" charset="0"/>
                    <a:ea typeface="华文宋体" charset="-122"/>
                    <a:sym typeface="Symbol" panose="05050102010706020507" pitchFamily="18" charset="2"/>
                  </a:rPr>
                  <a:t>v</a:t>
                </a:r>
                <a:r>
                  <a:rPr kumimoji="1" lang="en-US" altLang="zh-CN" sz="2800" b="1" baseline="-25000" dirty="0" err="1">
                    <a:solidFill>
                      <a:srgbClr val="0000FF"/>
                    </a:solidFill>
                    <a:latin typeface="Times New Roman" panose="02020603050405020304" pitchFamily="18" charset="0"/>
                    <a:ea typeface="华文宋体" charset="-122"/>
                    <a:sym typeface="Symbol" panose="05050102010706020507" pitchFamily="18" charset="2"/>
                  </a:rPr>
                  <a:t>T</a:t>
                </a:r>
                <a:endParaRPr kumimoji="1" lang="en-US" altLang="zh-CN" sz="2800" b="1" baseline="-25000" dirty="0">
                  <a:solidFill>
                    <a:srgbClr val="0000FF"/>
                  </a:solidFill>
                  <a:latin typeface="Times New Roman" panose="02020603050405020304" pitchFamily="18" charset="0"/>
                  <a:ea typeface="华文宋体" charset="-122"/>
                  <a:sym typeface="Symbol" panose="05050102010706020507" pitchFamily="18" charset="2"/>
                </a:endParaRPr>
              </a:p>
            </p:txBody>
          </p:sp>
          <p:sp>
            <p:nvSpPr>
              <p:cNvPr id="23" name="Text Box 143">
                <a:extLst>
                  <a:ext uri="{FF2B5EF4-FFF2-40B4-BE49-F238E27FC236}">
                    <a16:creationId xmlns:a16="http://schemas.microsoft.com/office/drawing/2014/main" id="{8D24D5C8-83E7-B54E-8433-72CC7927D88B}"/>
                  </a:ext>
                </a:extLst>
              </p:cNvPr>
              <p:cNvSpPr>
                <a:spLocks noChangeArrowheads="1"/>
              </p:cNvSpPr>
              <p:nvPr/>
            </p:nvSpPr>
            <p:spPr bwMode="auto">
              <a:xfrm>
                <a:off x="3740" y="3193"/>
                <a:ext cx="179"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err="1">
                    <a:latin typeface="Times New Roman" panose="02020603050405020304" pitchFamily="18" charset="0"/>
                    <a:ea typeface="华文宋体" charset="-122"/>
                  </a:rPr>
                  <a:t>v</a:t>
                </a:r>
                <a:r>
                  <a:rPr kumimoji="1" lang="en-US" altLang="zh-CN" sz="2800" b="1" baseline="-25000" dirty="0" err="1">
                    <a:latin typeface="Times New Roman" panose="02020603050405020304" pitchFamily="18" charset="0"/>
                    <a:ea typeface="华文宋体" charset="-122"/>
                  </a:rPr>
                  <a:t>DS</a:t>
                </a:r>
                <a:endParaRPr kumimoji="1" lang="en-US" altLang="zh-CN" sz="2800" b="1" baseline="-25000" dirty="0">
                  <a:latin typeface="Times New Roman" panose="02020603050405020304" pitchFamily="18" charset="0"/>
                  <a:ea typeface="华文宋体" charset="-122"/>
                </a:endParaRPr>
              </a:p>
            </p:txBody>
          </p:sp>
          <p:sp>
            <p:nvSpPr>
              <p:cNvPr id="24" name="Text Box 144">
                <a:extLst>
                  <a:ext uri="{FF2B5EF4-FFF2-40B4-BE49-F238E27FC236}">
                    <a16:creationId xmlns:a16="http://schemas.microsoft.com/office/drawing/2014/main" id="{5BD360D5-2923-3C44-6181-00D7FCC0EB4C}"/>
                  </a:ext>
                </a:extLst>
              </p:cNvPr>
              <p:cNvSpPr>
                <a:spLocks noChangeArrowheads="1"/>
              </p:cNvSpPr>
              <p:nvPr/>
            </p:nvSpPr>
            <p:spPr bwMode="auto">
              <a:xfrm>
                <a:off x="2519" y="2319"/>
                <a:ext cx="220"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err="1">
                    <a:latin typeface="Times New Roman" panose="02020603050405020304" pitchFamily="18" charset="0"/>
                    <a:ea typeface="华文宋体" charset="-122"/>
                  </a:rPr>
                  <a:t>i</a:t>
                </a:r>
                <a:r>
                  <a:rPr kumimoji="1" lang="en-US" altLang="zh-CN" sz="2800" b="1" baseline="-25000" dirty="0" err="1">
                    <a:latin typeface="Times New Roman" panose="02020603050405020304" pitchFamily="18" charset="0"/>
                    <a:ea typeface="华文宋体" charset="-122"/>
                  </a:rPr>
                  <a:t>D</a:t>
                </a:r>
                <a:endParaRPr kumimoji="1" lang="en-US" altLang="zh-CN" sz="2800" b="1" baseline="-25000" dirty="0">
                  <a:latin typeface="Times New Roman" panose="02020603050405020304" pitchFamily="18" charset="0"/>
                  <a:ea typeface="华文宋体" charset="-122"/>
                </a:endParaRPr>
              </a:p>
            </p:txBody>
          </p:sp>
          <p:sp>
            <p:nvSpPr>
              <p:cNvPr id="25" name="Rectangle 145">
                <a:extLst>
                  <a:ext uri="{FF2B5EF4-FFF2-40B4-BE49-F238E27FC236}">
                    <a16:creationId xmlns:a16="http://schemas.microsoft.com/office/drawing/2014/main" id="{9C940D73-22D7-4E59-60E9-033804F62707}"/>
                  </a:ext>
                </a:extLst>
              </p:cNvPr>
              <p:cNvSpPr>
                <a:spLocks noChangeArrowheads="1"/>
              </p:cNvSpPr>
              <p:nvPr/>
            </p:nvSpPr>
            <p:spPr bwMode="auto">
              <a:xfrm>
                <a:off x="3665" y="2609"/>
                <a:ext cx="243"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FF3300"/>
                    </a:solidFill>
                    <a:latin typeface="Times New Roman" panose="02020603050405020304" pitchFamily="18" charset="0"/>
                    <a:ea typeface="华文宋体" charset="-122"/>
                    <a:sym typeface="Symbol" panose="05050102010706020507" pitchFamily="18" charset="2"/>
                  </a:rPr>
                  <a:t>+4V</a:t>
                </a:r>
              </a:p>
            </p:txBody>
          </p:sp>
          <p:sp>
            <p:nvSpPr>
              <p:cNvPr id="26" name="Rectangle 146">
                <a:extLst>
                  <a:ext uri="{FF2B5EF4-FFF2-40B4-BE49-F238E27FC236}">
                    <a16:creationId xmlns:a16="http://schemas.microsoft.com/office/drawing/2014/main" id="{1209A1BC-D4C5-8B29-0A0C-F9EDC78949CE}"/>
                  </a:ext>
                </a:extLst>
              </p:cNvPr>
              <p:cNvSpPr>
                <a:spLocks noChangeArrowheads="1"/>
              </p:cNvSpPr>
              <p:nvPr/>
            </p:nvSpPr>
            <p:spPr bwMode="auto">
              <a:xfrm>
                <a:off x="3683" y="2399"/>
                <a:ext cx="288"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FF3300"/>
                    </a:solidFill>
                    <a:latin typeface="Times New Roman" panose="02020603050405020304" pitchFamily="18" charset="0"/>
                    <a:ea typeface="华文宋体" charset="-122"/>
                    <a:sym typeface="Symbol" panose="05050102010706020507" pitchFamily="18" charset="2"/>
                  </a:rPr>
                  <a:t>+6V</a:t>
                </a:r>
              </a:p>
            </p:txBody>
          </p:sp>
        </p:grpSp>
        <p:sp>
          <p:nvSpPr>
            <p:cNvPr id="11" name="Text Box 148">
              <a:extLst>
                <a:ext uri="{FF2B5EF4-FFF2-40B4-BE49-F238E27FC236}">
                  <a16:creationId xmlns:a16="http://schemas.microsoft.com/office/drawing/2014/main" id="{E8EEE60E-5F2D-3E30-66B4-97965B38D411}"/>
                </a:ext>
              </a:extLst>
            </p:cNvPr>
            <p:cNvSpPr>
              <a:spLocks noChangeArrowheads="1"/>
            </p:cNvSpPr>
            <p:nvPr/>
          </p:nvSpPr>
          <p:spPr bwMode="auto">
            <a:xfrm>
              <a:off x="4032" y="3888"/>
              <a:ext cx="2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i="1">
                  <a:latin typeface="Times New Roman" panose="02020603050405020304" pitchFamily="18" charset="0"/>
                  <a:ea typeface="华文宋体" charset="-122"/>
                </a:rPr>
                <a:t>O</a:t>
              </a:r>
            </a:p>
          </p:txBody>
        </p:sp>
      </p:grpSp>
      <p:grpSp>
        <p:nvGrpSpPr>
          <p:cNvPr id="27" name="Group 312">
            <a:extLst>
              <a:ext uri="{FF2B5EF4-FFF2-40B4-BE49-F238E27FC236}">
                <a16:creationId xmlns:a16="http://schemas.microsoft.com/office/drawing/2014/main" id="{D8E9ED68-A890-D8EB-A4A2-FF9DC1B9FC7F}"/>
              </a:ext>
            </a:extLst>
          </p:cNvPr>
          <p:cNvGrpSpPr>
            <a:grpSpLocks/>
          </p:cNvGrpSpPr>
          <p:nvPr/>
        </p:nvGrpSpPr>
        <p:grpSpPr bwMode="auto">
          <a:xfrm>
            <a:off x="6560238" y="1528540"/>
            <a:ext cx="4847469" cy="3800919"/>
            <a:chOff x="1957" y="1938"/>
            <a:chExt cx="1440" cy="1086"/>
          </a:xfrm>
        </p:grpSpPr>
        <p:sp>
          <p:nvSpPr>
            <p:cNvPr id="28" name="Line 159">
              <a:extLst>
                <a:ext uri="{FF2B5EF4-FFF2-40B4-BE49-F238E27FC236}">
                  <a16:creationId xmlns:a16="http://schemas.microsoft.com/office/drawing/2014/main" id="{4E3549B5-5388-7C98-FE05-4684A8D4B796}"/>
                </a:ext>
              </a:extLst>
            </p:cNvPr>
            <p:cNvSpPr>
              <a:spLocks noChangeShapeType="1"/>
            </p:cNvSpPr>
            <p:nvPr/>
          </p:nvSpPr>
          <p:spPr bwMode="auto">
            <a:xfrm rot="21540000">
              <a:off x="1957" y="2304"/>
              <a:ext cx="1259" cy="1"/>
            </a:xfrm>
            <a:prstGeom prst="line">
              <a:avLst/>
            </a:prstGeom>
            <a:noFill/>
            <a:ln w="1905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sz="2800" dirty="0"/>
            </a:p>
          </p:txBody>
        </p:sp>
        <p:sp>
          <p:nvSpPr>
            <p:cNvPr id="29" name="Line 160">
              <a:extLst>
                <a:ext uri="{FF2B5EF4-FFF2-40B4-BE49-F238E27FC236}">
                  <a16:creationId xmlns:a16="http://schemas.microsoft.com/office/drawing/2014/main" id="{75A774AE-8593-E913-7B31-8F3BD4343F29}"/>
                </a:ext>
              </a:extLst>
            </p:cNvPr>
            <p:cNvSpPr>
              <a:spLocks noChangeShapeType="1"/>
            </p:cNvSpPr>
            <p:nvPr/>
          </p:nvSpPr>
          <p:spPr bwMode="auto">
            <a:xfrm rot="10800000" flipV="1">
              <a:off x="3035" y="2112"/>
              <a:ext cx="0" cy="912"/>
            </a:xfrm>
            <a:prstGeom prst="line">
              <a:avLst/>
            </a:prstGeom>
            <a:noFill/>
            <a:ln w="19050" cap="flat" algn="ctr">
              <a:solidFill>
                <a:srgbClr val="000000"/>
              </a:solidFill>
              <a:prstDash val="solid"/>
              <a:round/>
              <a:headEnd type="triangle" w="med" len="med"/>
              <a:tailEnd type="none" w="med" len="lg"/>
            </a:ln>
            <a:extLst>
              <a:ext uri="{909E8E84-426E-40DD-AFC4-6F175D3DCCD1}">
                <a14:hiddenFill xmlns:a14="http://schemas.microsoft.com/office/drawing/2010/main">
                  <a:noFill/>
                </a14:hiddenFill>
              </a:ext>
            </a:extLst>
          </p:spPr>
          <p:txBody>
            <a:bodyPr/>
            <a:lstStyle/>
            <a:p>
              <a:endParaRPr lang="zh-CN" altLang="en-US" sz="2800"/>
            </a:p>
          </p:txBody>
        </p:sp>
        <p:sp>
          <p:nvSpPr>
            <p:cNvPr id="30" name="Line 161">
              <a:extLst>
                <a:ext uri="{FF2B5EF4-FFF2-40B4-BE49-F238E27FC236}">
                  <a16:creationId xmlns:a16="http://schemas.microsoft.com/office/drawing/2014/main" id="{019804D5-8BB9-34A5-12B6-4D499DBF3D3C}"/>
                </a:ext>
              </a:extLst>
            </p:cNvPr>
            <p:cNvSpPr>
              <a:spLocks noChangeShapeType="1"/>
            </p:cNvSpPr>
            <p:nvPr/>
          </p:nvSpPr>
          <p:spPr bwMode="auto">
            <a:xfrm rot="10800000">
              <a:off x="2993" y="2524"/>
              <a:ext cx="4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800"/>
            </a:p>
          </p:txBody>
        </p:sp>
        <p:sp>
          <p:nvSpPr>
            <p:cNvPr id="31" name="Line 162">
              <a:extLst>
                <a:ext uri="{FF2B5EF4-FFF2-40B4-BE49-F238E27FC236}">
                  <a16:creationId xmlns:a16="http://schemas.microsoft.com/office/drawing/2014/main" id="{3C0F399D-3B62-6D68-CBC9-231027560DC3}"/>
                </a:ext>
              </a:extLst>
            </p:cNvPr>
            <p:cNvSpPr>
              <a:spLocks noChangeShapeType="1"/>
            </p:cNvSpPr>
            <p:nvPr/>
          </p:nvSpPr>
          <p:spPr bwMode="auto">
            <a:xfrm rot="10800000">
              <a:off x="2993" y="2764"/>
              <a:ext cx="4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800"/>
            </a:p>
          </p:txBody>
        </p:sp>
        <p:sp>
          <p:nvSpPr>
            <p:cNvPr id="32" name="Text Box 163">
              <a:extLst>
                <a:ext uri="{FF2B5EF4-FFF2-40B4-BE49-F238E27FC236}">
                  <a16:creationId xmlns:a16="http://schemas.microsoft.com/office/drawing/2014/main" id="{B5055F7D-9A5D-C002-0D4B-584186188DCE}"/>
                </a:ext>
              </a:extLst>
            </p:cNvPr>
            <p:cNvSpPr>
              <a:spLocks noChangeArrowheads="1"/>
            </p:cNvSpPr>
            <p:nvPr/>
          </p:nvSpPr>
          <p:spPr bwMode="auto">
            <a:xfrm>
              <a:off x="2956" y="1938"/>
              <a:ext cx="206"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err="1">
                  <a:latin typeface="Times New Roman" panose="02020603050405020304" pitchFamily="18" charset="0"/>
                  <a:ea typeface="华文宋体" charset="-122"/>
                </a:rPr>
                <a:t>i</a:t>
              </a:r>
              <a:r>
                <a:rPr kumimoji="1" lang="en-US" altLang="zh-CN" sz="2800" b="1" baseline="-25000" dirty="0" err="1">
                  <a:latin typeface="Times New Roman" panose="02020603050405020304" pitchFamily="18" charset="0"/>
                  <a:ea typeface="华文宋体" charset="-122"/>
                </a:rPr>
                <a:t>D</a:t>
              </a:r>
              <a:endParaRPr kumimoji="1" lang="en-US" altLang="zh-CN" sz="2800" b="1" baseline="-25000" dirty="0">
                <a:latin typeface="Times New Roman" panose="02020603050405020304" pitchFamily="18" charset="0"/>
                <a:ea typeface="华文宋体" charset="-122"/>
              </a:endParaRPr>
            </a:p>
          </p:txBody>
        </p:sp>
        <p:sp>
          <p:nvSpPr>
            <p:cNvPr id="33" name="Freeform 164">
              <a:extLst>
                <a:ext uri="{FF2B5EF4-FFF2-40B4-BE49-F238E27FC236}">
                  <a16:creationId xmlns:a16="http://schemas.microsoft.com/office/drawing/2014/main" id="{D37C2A54-8AF5-FF96-5BAA-4FDADFD325D5}"/>
                </a:ext>
              </a:extLst>
            </p:cNvPr>
            <p:cNvSpPr>
              <a:spLocks/>
            </p:cNvSpPr>
            <p:nvPr/>
          </p:nvSpPr>
          <p:spPr bwMode="auto">
            <a:xfrm rot="10800000">
              <a:off x="2075" y="2304"/>
              <a:ext cx="960"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华文宋体" charset="-122"/>
              </a:endParaRPr>
            </a:p>
          </p:txBody>
        </p:sp>
        <p:sp>
          <p:nvSpPr>
            <p:cNvPr id="34" name="Freeform 165">
              <a:extLst>
                <a:ext uri="{FF2B5EF4-FFF2-40B4-BE49-F238E27FC236}">
                  <a16:creationId xmlns:a16="http://schemas.microsoft.com/office/drawing/2014/main" id="{B6DE7379-D395-058F-8478-91246315A31E}"/>
                </a:ext>
              </a:extLst>
            </p:cNvPr>
            <p:cNvSpPr>
              <a:spLocks/>
            </p:cNvSpPr>
            <p:nvPr/>
          </p:nvSpPr>
          <p:spPr bwMode="auto">
            <a:xfrm rot="10800000">
              <a:off x="2075" y="2208"/>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华文宋体" charset="-122"/>
              </a:endParaRPr>
            </a:p>
          </p:txBody>
        </p:sp>
        <p:sp>
          <p:nvSpPr>
            <p:cNvPr id="35" name="Freeform 166">
              <a:extLst>
                <a:ext uri="{FF2B5EF4-FFF2-40B4-BE49-F238E27FC236}">
                  <a16:creationId xmlns:a16="http://schemas.microsoft.com/office/drawing/2014/main" id="{08F0CA65-10D4-F086-0BC2-1B3618F9158C}"/>
                </a:ext>
              </a:extLst>
            </p:cNvPr>
            <p:cNvSpPr>
              <a:spLocks/>
            </p:cNvSpPr>
            <p:nvPr/>
          </p:nvSpPr>
          <p:spPr bwMode="auto">
            <a:xfrm rot="10800000">
              <a:off x="2027" y="2314"/>
              <a:ext cx="100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华文宋体" charset="-122"/>
              </a:endParaRPr>
            </a:p>
          </p:txBody>
        </p:sp>
        <p:sp>
          <p:nvSpPr>
            <p:cNvPr id="36" name="Rectangle 167">
              <a:extLst>
                <a:ext uri="{FF2B5EF4-FFF2-40B4-BE49-F238E27FC236}">
                  <a16:creationId xmlns:a16="http://schemas.microsoft.com/office/drawing/2014/main" id="{4C5A4C88-2BFC-41F7-C441-14E0054BBBC0}"/>
                </a:ext>
              </a:extLst>
            </p:cNvPr>
            <p:cNvSpPr>
              <a:spLocks noChangeArrowheads="1"/>
            </p:cNvSpPr>
            <p:nvPr/>
          </p:nvSpPr>
          <p:spPr bwMode="auto">
            <a:xfrm>
              <a:off x="2064" y="2141"/>
              <a:ext cx="366"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err="1">
                  <a:solidFill>
                    <a:srgbClr val="0033CC"/>
                  </a:solidFill>
                  <a:latin typeface="Times New Roman" panose="02020603050405020304" pitchFamily="18" charset="0"/>
                  <a:ea typeface="华文宋体" charset="-122"/>
                  <a:sym typeface="Symbol" panose="05050102010706020507" pitchFamily="18" charset="2"/>
                </a:rPr>
                <a:t>v</a:t>
              </a:r>
              <a:r>
                <a:rPr kumimoji="1" lang="en-US" altLang="zh-CN" sz="2800" b="1" baseline="-25000" dirty="0" err="1">
                  <a:solidFill>
                    <a:srgbClr val="0033CC"/>
                  </a:solidFill>
                  <a:latin typeface="Times New Roman" panose="02020603050405020304" pitchFamily="18" charset="0"/>
                  <a:ea typeface="华文宋体" charset="-122"/>
                  <a:sym typeface="Symbol" panose="05050102010706020507" pitchFamily="18" charset="2"/>
                </a:rPr>
                <a:t>GS</a:t>
              </a:r>
              <a:r>
                <a:rPr kumimoji="1" lang="en-US" altLang="zh-CN" sz="2800" b="1" dirty="0">
                  <a:solidFill>
                    <a:srgbClr val="0033CC"/>
                  </a:solidFill>
                  <a:latin typeface="Times New Roman" panose="02020603050405020304" pitchFamily="18" charset="0"/>
                  <a:ea typeface="华文宋体" charset="-122"/>
                  <a:sym typeface="Symbol" panose="05050102010706020507" pitchFamily="18" charset="2"/>
                </a:rPr>
                <a:t>=</a:t>
              </a:r>
              <a:r>
                <a:rPr kumimoji="1" lang="en-US" altLang="zh-CN" sz="2800" b="1" i="1" dirty="0" err="1">
                  <a:solidFill>
                    <a:srgbClr val="0033CC"/>
                  </a:solidFill>
                  <a:latin typeface="Times New Roman" panose="02020603050405020304" pitchFamily="18" charset="0"/>
                  <a:ea typeface="华文宋体" charset="-122"/>
                  <a:sym typeface="Symbol" panose="05050102010706020507" pitchFamily="18" charset="2"/>
                </a:rPr>
                <a:t>v</a:t>
              </a:r>
              <a:r>
                <a:rPr kumimoji="1" lang="en-US" altLang="zh-CN" sz="2800" b="1" baseline="-25000" dirty="0" err="1">
                  <a:solidFill>
                    <a:srgbClr val="0033CC"/>
                  </a:solidFill>
                  <a:latin typeface="Times New Roman" panose="02020603050405020304" pitchFamily="18" charset="0"/>
                  <a:ea typeface="华文宋体" charset="-122"/>
                  <a:sym typeface="Symbol" panose="05050102010706020507" pitchFamily="18" charset="2"/>
                </a:rPr>
                <a:t>T</a:t>
              </a:r>
              <a:endParaRPr kumimoji="1" lang="en-US" altLang="zh-CN" sz="2800" b="1" baseline="-25000" dirty="0">
                <a:solidFill>
                  <a:srgbClr val="0033CC"/>
                </a:solidFill>
                <a:latin typeface="Times New Roman" panose="02020603050405020304" pitchFamily="18" charset="0"/>
                <a:ea typeface="华文宋体" charset="-122"/>
                <a:sym typeface="Symbol" panose="05050102010706020507" pitchFamily="18" charset="2"/>
              </a:endParaRPr>
            </a:p>
          </p:txBody>
        </p:sp>
        <p:sp>
          <p:nvSpPr>
            <p:cNvPr id="37" name="Freeform 168">
              <a:extLst>
                <a:ext uri="{FF2B5EF4-FFF2-40B4-BE49-F238E27FC236}">
                  <a16:creationId xmlns:a16="http://schemas.microsoft.com/office/drawing/2014/main" id="{A148F114-1993-D6FA-B675-FC4A2B6B1837}"/>
                </a:ext>
              </a:extLst>
            </p:cNvPr>
            <p:cNvSpPr>
              <a:spLocks/>
            </p:cNvSpPr>
            <p:nvPr/>
          </p:nvSpPr>
          <p:spPr bwMode="auto">
            <a:xfrm rot="10800000">
              <a:off x="2027" y="2400"/>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ea typeface="华文宋体" charset="-122"/>
              </a:endParaRPr>
            </a:p>
          </p:txBody>
        </p:sp>
        <p:sp>
          <p:nvSpPr>
            <p:cNvPr id="38" name="Text Box 169">
              <a:extLst>
                <a:ext uri="{FF2B5EF4-FFF2-40B4-BE49-F238E27FC236}">
                  <a16:creationId xmlns:a16="http://schemas.microsoft.com/office/drawing/2014/main" id="{5D97FCD8-F261-CDD6-007A-88775EF48CAB}"/>
                </a:ext>
              </a:extLst>
            </p:cNvPr>
            <p:cNvSpPr>
              <a:spLocks noChangeArrowheads="1"/>
            </p:cNvSpPr>
            <p:nvPr/>
          </p:nvSpPr>
          <p:spPr bwMode="auto">
            <a:xfrm>
              <a:off x="3104" y="2258"/>
              <a:ext cx="293"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1" dirty="0" err="1">
                  <a:latin typeface="Times New Roman" panose="02020603050405020304" pitchFamily="18" charset="0"/>
                  <a:ea typeface="华文宋体" charset="-122"/>
                </a:rPr>
                <a:t>v</a:t>
              </a:r>
              <a:r>
                <a:rPr kumimoji="1" lang="en-US" altLang="zh-CN" sz="2800" b="1" baseline="-25000" dirty="0" err="1">
                  <a:latin typeface="Times New Roman" panose="02020603050405020304" pitchFamily="18" charset="0"/>
                  <a:ea typeface="华文宋体" charset="-122"/>
                </a:rPr>
                <a:t>DS</a:t>
              </a:r>
              <a:endParaRPr kumimoji="1" lang="en-US" altLang="zh-CN" sz="2800" b="1" baseline="-25000" dirty="0">
                <a:latin typeface="Times New Roman" panose="02020603050405020304" pitchFamily="18" charset="0"/>
                <a:ea typeface="华文宋体" charset="-122"/>
              </a:endParaRPr>
            </a:p>
          </p:txBody>
        </p:sp>
        <p:sp>
          <p:nvSpPr>
            <p:cNvPr id="39" name="Text Box 170">
              <a:extLst>
                <a:ext uri="{FF2B5EF4-FFF2-40B4-BE49-F238E27FC236}">
                  <a16:creationId xmlns:a16="http://schemas.microsoft.com/office/drawing/2014/main" id="{D37777CE-0A21-D3FD-ACB4-B0CA7B3C5E47}"/>
                </a:ext>
              </a:extLst>
            </p:cNvPr>
            <p:cNvSpPr>
              <a:spLocks noChangeArrowheads="1"/>
            </p:cNvSpPr>
            <p:nvPr/>
          </p:nvSpPr>
          <p:spPr bwMode="auto">
            <a:xfrm rot="10800000">
              <a:off x="1957" y="2363"/>
              <a:ext cx="259"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dirty="0">
                  <a:solidFill>
                    <a:srgbClr val="FF3300"/>
                  </a:solidFill>
                  <a:latin typeface="Times New Roman" panose="02020603050405020304" pitchFamily="18" charset="0"/>
                  <a:ea typeface="华文宋体" charset="-122"/>
                </a:rPr>
                <a:t>-2V</a:t>
              </a:r>
            </a:p>
          </p:txBody>
        </p:sp>
        <p:sp>
          <p:nvSpPr>
            <p:cNvPr id="40" name="Text Box 171">
              <a:extLst>
                <a:ext uri="{FF2B5EF4-FFF2-40B4-BE49-F238E27FC236}">
                  <a16:creationId xmlns:a16="http://schemas.microsoft.com/office/drawing/2014/main" id="{F928ADC8-06DB-3F89-A159-8E8576D6509C}"/>
                </a:ext>
              </a:extLst>
            </p:cNvPr>
            <p:cNvSpPr>
              <a:spLocks noChangeArrowheads="1"/>
            </p:cNvSpPr>
            <p:nvPr/>
          </p:nvSpPr>
          <p:spPr bwMode="auto">
            <a:xfrm rot="10800000">
              <a:off x="2747" y="2137"/>
              <a:ext cx="288"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i="1" dirty="0">
                  <a:solidFill>
                    <a:schemeClr val="tx2"/>
                  </a:solidFill>
                  <a:latin typeface="Symbol" panose="05050102010706020507" pitchFamily="18" charset="2"/>
                  <a:ea typeface="华文宋体" charset="-122"/>
                </a:rPr>
                <a:t>o</a:t>
              </a:r>
            </a:p>
          </p:txBody>
        </p:sp>
      </p:grpSp>
      <p:sp>
        <p:nvSpPr>
          <p:cNvPr id="42" name="Rectangle 141">
            <a:extLst>
              <a:ext uri="{FF2B5EF4-FFF2-40B4-BE49-F238E27FC236}">
                <a16:creationId xmlns:a16="http://schemas.microsoft.com/office/drawing/2014/main" id="{AD8B3E0D-4BF8-96D2-28C2-9C6BB2A6FE45}"/>
              </a:ext>
            </a:extLst>
          </p:cNvPr>
          <p:cNvSpPr>
            <a:spLocks noChangeArrowheads="1"/>
          </p:cNvSpPr>
          <p:nvPr/>
        </p:nvSpPr>
        <p:spPr bwMode="auto">
          <a:xfrm>
            <a:off x="4102458" y="3829458"/>
            <a:ext cx="1011458" cy="5247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FF3300"/>
                </a:solidFill>
                <a:latin typeface="Times New Roman" panose="02020603050405020304" pitchFamily="18" charset="0"/>
                <a:ea typeface="华文宋体" charset="-122"/>
                <a:sym typeface="Symbol" panose="05050102010706020507" pitchFamily="18" charset="2"/>
              </a:rPr>
              <a:t>+3V</a:t>
            </a:r>
          </a:p>
        </p:txBody>
      </p:sp>
      <p:sp>
        <p:nvSpPr>
          <p:cNvPr id="43" name="Text Box 170">
            <a:extLst>
              <a:ext uri="{FF2B5EF4-FFF2-40B4-BE49-F238E27FC236}">
                <a16:creationId xmlns:a16="http://schemas.microsoft.com/office/drawing/2014/main" id="{77285473-88A9-C1C9-4202-95D5FFADF2E0}"/>
              </a:ext>
            </a:extLst>
          </p:cNvPr>
          <p:cNvSpPr>
            <a:spLocks noChangeArrowheads="1"/>
          </p:cNvSpPr>
          <p:nvPr/>
        </p:nvSpPr>
        <p:spPr bwMode="auto">
          <a:xfrm rot="10800000">
            <a:off x="6500004" y="3633585"/>
            <a:ext cx="871871" cy="521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dirty="0">
                <a:solidFill>
                  <a:srgbClr val="FF3300"/>
                </a:solidFill>
                <a:latin typeface="Times New Roman" panose="02020603050405020304" pitchFamily="18" charset="0"/>
                <a:ea typeface="华文宋体" charset="-122"/>
              </a:rPr>
              <a:t>-3V</a:t>
            </a:r>
          </a:p>
        </p:txBody>
      </p:sp>
      <p:sp>
        <p:nvSpPr>
          <p:cNvPr id="44" name="Text Box 170">
            <a:extLst>
              <a:ext uri="{FF2B5EF4-FFF2-40B4-BE49-F238E27FC236}">
                <a16:creationId xmlns:a16="http://schemas.microsoft.com/office/drawing/2014/main" id="{05E89210-56EC-B4B2-33D4-1B3F49F3F177}"/>
              </a:ext>
            </a:extLst>
          </p:cNvPr>
          <p:cNvSpPr>
            <a:spLocks noChangeArrowheads="1"/>
          </p:cNvSpPr>
          <p:nvPr/>
        </p:nvSpPr>
        <p:spPr bwMode="auto">
          <a:xfrm rot="10800000">
            <a:off x="6495621" y="4368958"/>
            <a:ext cx="871871" cy="521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dirty="0">
                <a:solidFill>
                  <a:srgbClr val="FF3300"/>
                </a:solidFill>
                <a:latin typeface="Times New Roman" panose="02020603050405020304" pitchFamily="18" charset="0"/>
                <a:ea typeface="华文宋体" charset="-122"/>
              </a:rPr>
              <a:t>-4V</a:t>
            </a:r>
          </a:p>
        </p:txBody>
      </p:sp>
      <p:sp>
        <p:nvSpPr>
          <p:cNvPr id="45" name="Text Box 170">
            <a:extLst>
              <a:ext uri="{FF2B5EF4-FFF2-40B4-BE49-F238E27FC236}">
                <a16:creationId xmlns:a16="http://schemas.microsoft.com/office/drawing/2014/main" id="{2E0331C3-A537-0021-FD51-2F4A2160119C}"/>
              </a:ext>
            </a:extLst>
          </p:cNvPr>
          <p:cNvSpPr>
            <a:spLocks noChangeArrowheads="1"/>
          </p:cNvSpPr>
          <p:nvPr/>
        </p:nvSpPr>
        <p:spPr bwMode="auto">
          <a:xfrm rot="10800000">
            <a:off x="6457825" y="5048271"/>
            <a:ext cx="871871" cy="521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dirty="0">
                <a:solidFill>
                  <a:srgbClr val="FF3300"/>
                </a:solidFill>
                <a:latin typeface="Times New Roman" panose="02020603050405020304" pitchFamily="18" charset="0"/>
                <a:ea typeface="华文宋体" charset="-122"/>
              </a:rPr>
              <a:t>-6V</a:t>
            </a:r>
          </a:p>
        </p:txBody>
      </p:sp>
      <p:cxnSp>
        <p:nvCxnSpPr>
          <p:cNvPr id="47" name="Straight Connector 46">
            <a:extLst>
              <a:ext uri="{FF2B5EF4-FFF2-40B4-BE49-F238E27FC236}">
                <a16:creationId xmlns:a16="http://schemas.microsoft.com/office/drawing/2014/main" id="{0C1A6BAA-FA0F-BA73-E036-1678A1B87308}"/>
              </a:ext>
            </a:extLst>
          </p:cNvPr>
          <p:cNvCxnSpPr>
            <a:stCxn id="20" idx="0"/>
          </p:cNvCxnSpPr>
          <p:nvPr/>
        </p:nvCxnSpPr>
        <p:spPr>
          <a:xfrm flipV="1">
            <a:off x="564168" y="2450389"/>
            <a:ext cx="1240964" cy="285594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58E5D82-4E50-3BA9-0C49-357FEC333F1D}"/>
              </a:ext>
            </a:extLst>
          </p:cNvPr>
          <p:cNvCxnSpPr>
            <a:cxnSpLocks/>
          </p:cNvCxnSpPr>
          <p:nvPr/>
        </p:nvCxnSpPr>
        <p:spPr>
          <a:xfrm flipV="1">
            <a:off x="9156666" y="2781975"/>
            <a:ext cx="1008689" cy="254748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Speech Bubble: Oval 49">
            <a:extLst>
              <a:ext uri="{FF2B5EF4-FFF2-40B4-BE49-F238E27FC236}">
                <a16:creationId xmlns:a16="http://schemas.microsoft.com/office/drawing/2014/main" id="{160131B5-700B-6703-2DF5-DA8B42BEBBA2}"/>
              </a:ext>
            </a:extLst>
          </p:cNvPr>
          <p:cNvSpPr/>
          <p:nvPr/>
        </p:nvSpPr>
        <p:spPr>
          <a:xfrm>
            <a:off x="815934" y="1642515"/>
            <a:ext cx="2348509" cy="655378"/>
          </a:xfrm>
          <a:prstGeom prst="wedgeEllipseCallout">
            <a:avLst>
              <a:gd name="adj1" fmla="val -45938"/>
              <a:gd name="adj2" fmla="val 177134"/>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可变电阻区</a:t>
            </a:r>
          </a:p>
        </p:txBody>
      </p:sp>
      <p:sp>
        <p:nvSpPr>
          <p:cNvPr id="52" name="Speech Bubble: Oval 51">
            <a:extLst>
              <a:ext uri="{FF2B5EF4-FFF2-40B4-BE49-F238E27FC236}">
                <a16:creationId xmlns:a16="http://schemas.microsoft.com/office/drawing/2014/main" id="{00EC7634-74A2-2485-FAB1-8847DFB1FCA7}"/>
              </a:ext>
            </a:extLst>
          </p:cNvPr>
          <p:cNvSpPr/>
          <p:nvPr/>
        </p:nvSpPr>
        <p:spPr>
          <a:xfrm>
            <a:off x="3483856" y="1482148"/>
            <a:ext cx="2348509" cy="655378"/>
          </a:xfrm>
          <a:prstGeom prst="wedgeEllipseCallout">
            <a:avLst>
              <a:gd name="adj1" fmla="val -90258"/>
              <a:gd name="adj2" fmla="val 304782"/>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恒流区</a:t>
            </a:r>
          </a:p>
        </p:txBody>
      </p:sp>
      <p:sp>
        <p:nvSpPr>
          <p:cNvPr id="53" name="Speech Bubble: Oval 52">
            <a:extLst>
              <a:ext uri="{FF2B5EF4-FFF2-40B4-BE49-F238E27FC236}">
                <a16:creationId xmlns:a16="http://schemas.microsoft.com/office/drawing/2014/main" id="{F55E0A70-CB42-615F-023F-034288023C0D}"/>
              </a:ext>
            </a:extLst>
          </p:cNvPr>
          <p:cNvSpPr/>
          <p:nvPr/>
        </p:nvSpPr>
        <p:spPr>
          <a:xfrm>
            <a:off x="1989450" y="5737360"/>
            <a:ext cx="2348509" cy="655378"/>
          </a:xfrm>
          <a:prstGeom prst="wedgeEllipseCallout">
            <a:avLst>
              <a:gd name="adj1" fmla="val -23571"/>
              <a:gd name="adj2" fmla="val -147924"/>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截止区</a:t>
            </a:r>
          </a:p>
        </p:txBody>
      </p:sp>
      <p:sp>
        <p:nvSpPr>
          <p:cNvPr id="54" name="TextBox 53">
            <a:extLst>
              <a:ext uri="{FF2B5EF4-FFF2-40B4-BE49-F238E27FC236}">
                <a16:creationId xmlns:a16="http://schemas.microsoft.com/office/drawing/2014/main" id="{04C912BE-6ABC-CD9E-4E0B-A8B79F0E3534}"/>
              </a:ext>
            </a:extLst>
          </p:cNvPr>
          <p:cNvSpPr txBox="1"/>
          <p:nvPr/>
        </p:nvSpPr>
        <p:spPr>
          <a:xfrm>
            <a:off x="1989450" y="698174"/>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N</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sp>
        <p:nvSpPr>
          <p:cNvPr id="55" name="TextBox 54">
            <a:extLst>
              <a:ext uri="{FF2B5EF4-FFF2-40B4-BE49-F238E27FC236}">
                <a16:creationId xmlns:a16="http://schemas.microsoft.com/office/drawing/2014/main" id="{C07A988C-F8D4-5E62-C216-0CBD9934CD1C}"/>
              </a:ext>
            </a:extLst>
          </p:cNvPr>
          <p:cNvSpPr txBox="1"/>
          <p:nvPr/>
        </p:nvSpPr>
        <p:spPr>
          <a:xfrm>
            <a:off x="8152497" y="777245"/>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P</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sp>
        <p:nvSpPr>
          <p:cNvPr id="56" name="Speech Bubble: Oval 55">
            <a:extLst>
              <a:ext uri="{FF2B5EF4-FFF2-40B4-BE49-F238E27FC236}">
                <a16:creationId xmlns:a16="http://schemas.microsoft.com/office/drawing/2014/main" id="{3A2080DC-FD79-B3A8-A1BE-C56C5C2C8746}"/>
              </a:ext>
            </a:extLst>
          </p:cNvPr>
          <p:cNvSpPr/>
          <p:nvPr/>
        </p:nvSpPr>
        <p:spPr>
          <a:xfrm>
            <a:off x="7768223" y="1585409"/>
            <a:ext cx="2348509" cy="655378"/>
          </a:xfrm>
          <a:prstGeom prst="wedgeEllipseCallout">
            <a:avLst>
              <a:gd name="adj1" fmla="val -25642"/>
              <a:gd name="adj2" fmla="val 160807"/>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截止区</a:t>
            </a:r>
          </a:p>
        </p:txBody>
      </p:sp>
      <p:sp>
        <p:nvSpPr>
          <p:cNvPr id="57" name="Speech Bubble: Oval 56">
            <a:extLst>
              <a:ext uri="{FF2B5EF4-FFF2-40B4-BE49-F238E27FC236}">
                <a16:creationId xmlns:a16="http://schemas.microsoft.com/office/drawing/2014/main" id="{37E32D5B-B97A-A6BF-37AC-03A64AAA278A}"/>
              </a:ext>
            </a:extLst>
          </p:cNvPr>
          <p:cNvSpPr/>
          <p:nvPr/>
        </p:nvSpPr>
        <p:spPr>
          <a:xfrm>
            <a:off x="6547569" y="5521448"/>
            <a:ext cx="2348509" cy="655378"/>
          </a:xfrm>
          <a:prstGeom prst="wedgeEllipseCallout">
            <a:avLst>
              <a:gd name="adj1" fmla="val 37731"/>
              <a:gd name="adj2" fmla="val -370567"/>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恒流区</a:t>
            </a:r>
          </a:p>
        </p:txBody>
      </p:sp>
      <p:sp>
        <p:nvSpPr>
          <p:cNvPr id="58" name="Speech Bubble: Oval 57">
            <a:extLst>
              <a:ext uri="{FF2B5EF4-FFF2-40B4-BE49-F238E27FC236}">
                <a16:creationId xmlns:a16="http://schemas.microsoft.com/office/drawing/2014/main" id="{AA301212-905A-5260-7342-5416B61FAE88}"/>
              </a:ext>
            </a:extLst>
          </p:cNvPr>
          <p:cNvSpPr/>
          <p:nvPr/>
        </p:nvSpPr>
        <p:spPr>
          <a:xfrm>
            <a:off x="9717984" y="5483460"/>
            <a:ext cx="2348509" cy="655378"/>
          </a:xfrm>
          <a:prstGeom prst="wedgeEllipseCallout">
            <a:avLst>
              <a:gd name="adj1" fmla="val -43867"/>
              <a:gd name="adj2" fmla="val -223622"/>
            </a:avLst>
          </a:prstGeom>
          <a:solidFill>
            <a:srgbClr val="FCED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可变电阻区</a:t>
            </a:r>
          </a:p>
        </p:txBody>
      </p:sp>
    </p:spTree>
    <p:extLst>
      <p:ext uri="{BB962C8B-B14F-4D97-AF65-F5344CB8AC3E}">
        <p14:creationId xmlns:p14="http://schemas.microsoft.com/office/powerpoint/2010/main" val="3053818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0ACC8-4F64-AF0F-ED0D-9526B15D1515}"/>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E7CC4DBE-4416-F1F3-53D9-811E488DFB0F}"/>
              </a:ext>
            </a:extLst>
          </p:cNvPr>
          <p:cNvSpPr txBox="1">
            <a:spLocks/>
          </p:cNvSpPr>
          <p:nvPr/>
        </p:nvSpPr>
        <p:spPr>
          <a:xfrm>
            <a:off x="-38274" y="-165630"/>
            <a:ext cx="8072810"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对比</a:t>
            </a:r>
          </a:p>
        </p:txBody>
      </p:sp>
      <p:cxnSp>
        <p:nvCxnSpPr>
          <p:cNvPr id="3" name="Straight Connector 2">
            <a:extLst>
              <a:ext uri="{FF2B5EF4-FFF2-40B4-BE49-F238E27FC236}">
                <a16:creationId xmlns:a16="http://schemas.microsoft.com/office/drawing/2014/main" id="{628D5A67-2F31-28EB-8027-65C2C4DD8002}"/>
              </a:ext>
            </a:extLst>
          </p:cNvPr>
          <p:cNvCxnSpPr/>
          <p:nvPr/>
        </p:nvCxnSpPr>
        <p:spPr>
          <a:xfrm>
            <a:off x="2054076" y="4275938"/>
            <a:ext cx="102140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AD12B8C-4553-2AD4-C4BD-FA584844081F}"/>
              </a:ext>
            </a:extLst>
          </p:cNvPr>
          <p:cNvCxnSpPr/>
          <p:nvPr/>
        </p:nvCxnSpPr>
        <p:spPr>
          <a:xfrm>
            <a:off x="3075480" y="4285666"/>
            <a:ext cx="0" cy="6517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688900-6E08-3157-E473-F20373DF782F}"/>
              </a:ext>
            </a:extLst>
          </p:cNvPr>
          <p:cNvCxnSpPr/>
          <p:nvPr/>
        </p:nvCxnSpPr>
        <p:spPr>
          <a:xfrm flipH="1">
            <a:off x="2054076" y="4927691"/>
            <a:ext cx="1021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8C77347-E5E0-4270-1D8D-3064EEFC147F}"/>
              </a:ext>
            </a:extLst>
          </p:cNvPr>
          <p:cNvSpPr txBox="1"/>
          <p:nvPr/>
        </p:nvSpPr>
        <p:spPr>
          <a:xfrm>
            <a:off x="1908694" y="4417149"/>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sp>
        <p:nvSpPr>
          <p:cNvPr id="39" name="TextBox 38">
            <a:extLst>
              <a:ext uri="{FF2B5EF4-FFF2-40B4-BE49-F238E27FC236}">
                <a16:creationId xmlns:a16="http://schemas.microsoft.com/office/drawing/2014/main" id="{50C0B04B-F222-A24B-9973-44EC3F1691BD}"/>
              </a:ext>
            </a:extLst>
          </p:cNvPr>
          <p:cNvSpPr txBox="1"/>
          <p:nvPr/>
        </p:nvSpPr>
        <p:spPr>
          <a:xfrm>
            <a:off x="3711581" y="427593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输出回路</a:t>
            </a:r>
          </a:p>
        </p:txBody>
      </p:sp>
      <p:sp>
        <p:nvSpPr>
          <p:cNvPr id="40" name="TextBox 39">
            <a:extLst>
              <a:ext uri="{FF2B5EF4-FFF2-40B4-BE49-F238E27FC236}">
                <a16:creationId xmlns:a16="http://schemas.microsoft.com/office/drawing/2014/main" id="{210DA89A-6B77-2334-F764-F005D52A2B4A}"/>
              </a:ext>
            </a:extLst>
          </p:cNvPr>
          <p:cNvSpPr txBox="1"/>
          <p:nvPr/>
        </p:nvSpPr>
        <p:spPr>
          <a:xfrm>
            <a:off x="2362532" y="5489907"/>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N</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pic>
        <p:nvPicPr>
          <p:cNvPr id="41" name="Picture 40">
            <a:extLst>
              <a:ext uri="{FF2B5EF4-FFF2-40B4-BE49-F238E27FC236}">
                <a16:creationId xmlns:a16="http://schemas.microsoft.com/office/drawing/2014/main" id="{F1483757-B045-4BCC-00C3-0B34F467CAAE}"/>
              </a:ext>
            </a:extLst>
          </p:cNvPr>
          <p:cNvPicPr>
            <a:picLocks noChangeAspect="1"/>
          </p:cNvPicPr>
          <p:nvPr/>
        </p:nvPicPr>
        <p:blipFill>
          <a:blip r:embed="rId3"/>
          <a:stretch>
            <a:fillRect/>
          </a:stretch>
        </p:blipFill>
        <p:spPr>
          <a:xfrm>
            <a:off x="1306410" y="967983"/>
            <a:ext cx="3832032" cy="4510850"/>
          </a:xfrm>
          <a:prstGeom prst="rect">
            <a:avLst/>
          </a:prstGeom>
        </p:spPr>
      </p:pic>
      <p:cxnSp>
        <p:nvCxnSpPr>
          <p:cNvPr id="44" name="Straight Arrow Connector 43">
            <a:extLst>
              <a:ext uri="{FF2B5EF4-FFF2-40B4-BE49-F238E27FC236}">
                <a16:creationId xmlns:a16="http://schemas.microsoft.com/office/drawing/2014/main" id="{30DA1433-34B1-EF08-2D60-1D5212EEB2F4}"/>
              </a:ext>
            </a:extLst>
          </p:cNvPr>
          <p:cNvCxnSpPr/>
          <p:nvPr/>
        </p:nvCxnSpPr>
        <p:spPr>
          <a:xfrm>
            <a:off x="3443228" y="1501018"/>
            <a:ext cx="0" cy="342667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A1776A36-8578-798F-9DC8-15F6284B8DE2}"/>
              </a:ext>
            </a:extLst>
          </p:cNvPr>
          <p:cNvPicPr>
            <a:picLocks noChangeAspect="1"/>
          </p:cNvPicPr>
          <p:nvPr/>
        </p:nvPicPr>
        <p:blipFill>
          <a:blip r:embed="rId4"/>
          <a:stretch>
            <a:fillRect/>
          </a:stretch>
        </p:blipFill>
        <p:spPr>
          <a:xfrm>
            <a:off x="6612974" y="843769"/>
            <a:ext cx="3946961" cy="4646138"/>
          </a:xfrm>
          <a:prstGeom prst="rect">
            <a:avLst/>
          </a:prstGeom>
        </p:spPr>
      </p:pic>
      <p:cxnSp>
        <p:nvCxnSpPr>
          <p:cNvPr id="46" name="Straight Connector 45">
            <a:extLst>
              <a:ext uri="{FF2B5EF4-FFF2-40B4-BE49-F238E27FC236}">
                <a16:creationId xmlns:a16="http://schemas.microsoft.com/office/drawing/2014/main" id="{D86E01FF-8F37-2195-8C15-6BDD172A473F}"/>
              </a:ext>
            </a:extLst>
          </p:cNvPr>
          <p:cNvCxnSpPr/>
          <p:nvPr/>
        </p:nvCxnSpPr>
        <p:spPr>
          <a:xfrm>
            <a:off x="7407365" y="4253785"/>
            <a:ext cx="1021404" cy="0"/>
          </a:xfrm>
          <a:prstGeom prst="line">
            <a:avLst/>
          </a:prstGeom>
          <a:ln w="635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3ED1BB-359B-507E-3909-1D554BBB4EF3}"/>
              </a:ext>
            </a:extLst>
          </p:cNvPr>
          <p:cNvCxnSpPr/>
          <p:nvPr/>
        </p:nvCxnSpPr>
        <p:spPr>
          <a:xfrm>
            <a:off x="8428769" y="4263513"/>
            <a:ext cx="0" cy="6517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BBC7F3C-7EEE-30BD-E9D6-B27AC715DF17}"/>
              </a:ext>
            </a:extLst>
          </p:cNvPr>
          <p:cNvCxnSpPr/>
          <p:nvPr/>
        </p:nvCxnSpPr>
        <p:spPr>
          <a:xfrm flipH="1">
            <a:off x="7407365" y="4905538"/>
            <a:ext cx="1021404" cy="0"/>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D09E3A1-D37C-4E5C-7796-9F5BB600B859}"/>
              </a:ext>
            </a:extLst>
          </p:cNvPr>
          <p:cNvSpPr txBox="1"/>
          <p:nvPr/>
        </p:nvSpPr>
        <p:spPr>
          <a:xfrm>
            <a:off x="7261983" y="4394996"/>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sp>
        <p:nvSpPr>
          <p:cNvPr id="53" name="TextBox 52">
            <a:extLst>
              <a:ext uri="{FF2B5EF4-FFF2-40B4-BE49-F238E27FC236}">
                <a16:creationId xmlns:a16="http://schemas.microsoft.com/office/drawing/2014/main" id="{455B6F64-249D-7827-EB95-6DB347EBE043}"/>
              </a:ext>
            </a:extLst>
          </p:cNvPr>
          <p:cNvSpPr txBox="1"/>
          <p:nvPr/>
        </p:nvSpPr>
        <p:spPr>
          <a:xfrm>
            <a:off x="9219965" y="446060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输出回路</a:t>
            </a:r>
          </a:p>
        </p:txBody>
      </p:sp>
      <p:cxnSp>
        <p:nvCxnSpPr>
          <p:cNvPr id="54" name="Straight Arrow Connector 53">
            <a:extLst>
              <a:ext uri="{FF2B5EF4-FFF2-40B4-BE49-F238E27FC236}">
                <a16:creationId xmlns:a16="http://schemas.microsoft.com/office/drawing/2014/main" id="{4E29FD99-8B5C-841C-2D92-344CFCCE16D4}"/>
              </a:ext>
            </a:extLst>
          </p:cNvPr>
          <p:cNvCxnSpPr/>
          <p:nvPr/>
        </p:nvCxnSpPr>
        <p:spPr>
          <a:xfrm>
            <a:off x="8853428" y="1488593"/>
            <a:ext cx="0" cy="3426673"/>
          </a:xfrm>
          <a:prstGeom prst="straightConnector1">
            <a:avLst/>
          </a:prstGeom>
          <a:ln w="635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E5032E5-4A24-4EBA-B025-F5D8D547E248}"/>
              </a:ext>
            </a:extLst>
          </p:cNvPr>
          <p:cNvSpPr txBox="1"/>
          <p:nvPr/>
        </p:nvSpPr>
        <p:spPr>
          <a:xfrm>
            <a:off x="8007269" y="5429715"/>
            <a:ext cx="1685077" cy="400110"/>
          </a:xfrm>
          <a:prstGeom prst="rect">
            <a:avLst/>
          </a:prstGeom>
          <a:noFill/>
        </p:spPr>
        <p:txBody>
          <a:bodyPr wrap="non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P</a:t>
            </a:r>
            <a:r>
              <a:rPr lang="zh-CN" altLang="en-US" sz="2000" b="1" dirty="0">
                <a:solidFill>
                  <a:srgbClr val="FF0000"/>
                </a:solidFill>
                <a:latin typeface="微软雅黑" panose="020B0503020204020204" pitchFamily="34" charset="-122"/>
                <a:ea typeface="微软雅黑" panose="020B0503020204020204" pitchFamily="34" charset="-122"/>
              </a:rPr>
              <a:t>沟道</a:t>
            </a:r>
            <a:r>
              <a:rPr lang="zh-CN" altLang="en-US" sz="2000" b="1" dirty="0">
                <a:latin typeface="微软雅黑" panose="020B0503020204020204" pitchFamily="34" charset="-122"/>
                <a:ea typeface="微软雅黑" panose="020B0503020204020204" pitchFamily="34" charset="-122"/>
              </a:rPr>
              <a:t>增强型</a:t>
            </a:r>
          </a:p>
        </p:txBody>
      </p:sp>
    </p:spTree>
    <p:extLst>
      <p:ext uri="{BB962C8B-B14F-4D97-AF65-F5344CB8AC3E}">
        <p14:creationId xmlns:p14="http://schemas.microsoft.com/office/powerpoint/2010/main" val="1713150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02F36-1140-A792-BE64-DB048DD7C415}"/>
              </a:ext>
            </a:extLst>
          </p:cNvPr>
          <p:cNvPicPr>
            <a:picLocks noChangeAspect="1"/>
          </p:cNvPicPr>
          <p:nvPr/>
        </p:nvPicPr>
        <p:blipFill>
          <a:blip r:embed="rId2"/>
          <a:stretch>
            <a:fillRect/>
          </a:stretch>
        </p:blipFill>
        <p:spPr>
          <a:xfrm>
            <a:off x="970365" y="1286694"/>
            <a:ext cx="3972448" cy="3486653"/>
          </a:xfrm>
          <a:prstGeom prst="rect">
            <a:avLst/>
          </a:prstGeom>
          <a:ln w="63500">
            <a:solidFill>
              <a:srgbClr val="C00000"/>
            </a:solidFill>
          </a:ln>
        </p:spPr>
      </p:pic>
      <p:sp>
        <p:nvSpPr>
          <p:cNvPr id="6" name="标题 1">
            <a:extLst>
              <a:ext uri="{FF2B5EF4-FFF2-40B4-BE49-F238E27FC236}">
                <a16:creationId xmlns:a16="http://schemas.microsoft.com/office/drawing/2014/main" id="{B4CC6A89-9C73-71F5-E44E-915F6C741CA1}"/>
              </a:ext>
            </a:extLst>
          </p:cNvPr>
          <p:cNvSpPr txBox="1">
            <a:spLocks/>
          </p:cNvSpPr>
          <p:nvPr/>
        </p:nvSpPr>
        <p:spPr>
          <a:xfrm>
            <a:off x="-38274" y="-165630"/>
            <a:ext cx="1006779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反相器结构与工作原理</a:t>
            </a:r>
            <a:r>
              <a:rPr lang="en-US" altLang="zh-CN" dirty="0"/>
              <a:t>——MOS</a:t>
            </a:r>
            <a:r>
              <a:rPr lang="zh-CN" altLang="en-US" dirty="0"/>
              <a:t>管互补开关电路结构</a:t>
            </a:r>
          </a:p>
        </p:txBody>
      </p:sp>
      <p:sp>
        <p:nvSpPr>
          <p:cNvPr id="8" name="TextBox 7">
            <a:extLst>
              <a:ext uri="{FF2B5EF4-FFF2-40B4-BE49-F238E27FC236}">
                <a16:creationId xmlns:a16="http://schemas.microsoft.com/office/drawing/2014/main" id="{AA061AE5-4A97-663D-5C82-1797A2E5E939}"/>
              </a:ext>
            </a:extLst>
          </p:cNvPr>
          <p:cNvSpPr txBox="1"/>
          <p:nvPr/>
        </p:nvSpPr>
        <p:spPr>
          <a:xfrm>
            <a:off x="2414751" y="5018139"/>
            <a:ext cx="167377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互补开关电路</a:t>
            </a:r>
          </a:p>
        </p:txBody>
      </p:sp>
      <p:cxnSp>
        <p:nvCxnSpPr>
          <p:cNvPr id="9" name="Straight Arrow Connector 8">
            <a:extLst>
              <a:ext uri="{FF2B5EF4-FFF2-40B4-BE49-F238E27FC236}">
                <a16:creationId xmlns:a16="http://schemas.microsoft.com/office/drawing/2014/main" id="{7398C2CA-E7EF-6B73-F729-E576D66C09FF}"/>
              </a:ext>
            </a:extLst>
          </p:cNvPr>
          <p:cNvCxnSpPr>
            <a:cxnSpLocks/>
          </p:cNvCxnSpPr>
          <p:nvPr/>
        </p:nvCxnSpPr>
        <p:spPr>
          <a:xfrm>
            <a:off x="9371062" y="1469487"/>
            <a:ext cx="0" cy="391798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4C32EB-5CA6-1201-1005-CE2E72EF57C1}"/>
              </a:ext>
            </a:extLst>
          </p:cNvPr>
          <p:cNvPicPr>
            <a:picLocks noChangeAspect="1"/>
          </p:cNvPicPr>
          <p:nvPr/>
        </p:nvPicPr>
        <p:blipFill>
          <a:blip r:embed="rId3"/>
          <a:stretch>
            <a:fillRect/>
          </a:stretch>
        </p:blipFill>
        <p:spPr>
          <a:xfrm>
            <a:off x="6859055" y="1023381"/>
            <a:ext cx="3738767" cy="4810196"/>
          </a:xfrm>
          <a:prstGeom prst="rect">
            <a:avLst/>
          </a:prstGeom>
        </p:spPr>
      </p:pic>
      <p:cxnSp>
        <p:nvCxnSpPr>
          <p:cNvPr id="14" name="Straight Connector 13">
            <a:extLst>
              <a:ext uri="{FF2B5EF4-FFF2-40B4-BE49-F238E27FC236}">
                <a16:creationId xmlns:a16="http://schemas.microsoft.com/office/drawing/2014/main" id="{83B04887-4437-DCC8-9A6B-04F98E5C6129}"/>
              </a:ext>
            </a:extLst>
          </p:cNvPr>
          <p:cNvCxnSpPr>
            <a:cxnSpLocks/>
          </p:cNvCxnSpPr>
          <p:nvPr/>
        </p:nvCxnSpPr>
        <p:spPr>
          <a:xfrm flipV="1">
            <a:off x="9280634" y="4656083"/>
            <a:ext cx="0" cy="41121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A95C53-8807-392E-8DAA-BEF506E0C10C}"/>
              </a:ext>
            </a:extLst>
          </p:cNvPr>
          <p:cNvCxnSpPr/>
          <p:nvPr/>
        </p:nvCxnSpPr>
        <p:spPr>
          <a:xfrm flipH="1">
            <a:off x="8944303" y="4656083"/>
            <a:ext cx="336331"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C7B918-8528-77A6-3499-61894672D468}"/>
              </a:ext>
            </a:extLst>
          </p:cNvPr>
          <p:cNvCxnSpPr/>
          <p:nvPr/>
        </p:nvCxnSpPr>
        <p:spPr>
          <a:xfrm flipH="1">
            <a:off x="8834236" y="2687583"/>
            <a:ext cx="336331" cy="0"/>
          </a:xfrm>
          <a:prstGeom prst="straightConnector1">
            <a:avLst/>
          </a:prstGeom>
          <a:ln w="38100">
            <a:solidFill>
              <a:schemeClr val="accent6">
                <a:lumMod val="7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515EB7-83FF-E19D-A2DF-E39BAE4BF8B8}"/>
              </a:ext>
            </a:extLst>
          </p:cNvPr>
          <p:cNvCxnSpPr>
            <a:cxnSpLocks/>
          </p:cNvCxnSpPr>
          <p:nvPr/>
        </p:nvCxnSpPr>
        <p:spPr>
          <a:xfrm flipV="1">
            <a:off x="9112468" y="2235977"/>
            <a:ext cx="0" cy="41121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733306-0697-F853-6F05-199B3027AEF8}"/>
              </a:ext>
            </a:extLst>
          </p:cNvPr>
          <p:cNvSpPr txBox="1"/>
          <p:nvPr/>
        </p:nvSpPr>
        <p:spPr>
          <a:xfrm>
            <a:off x="7964558" y="6095017"/>
            <a:ext cx="2412017" cy="369332"/>
          </a:xfrm>
          <a:prstGeom prst="rect">
            <a:avLst/>
          </a:prstGeom>
          <a:noFill/>
        </p:spPr>
        <p:txBody>
          <a:bodyPr wrap="square">
            <a:spAutoFit/>
          </a:bodyPr>
          <a:lstStyle>
            <a:defPPr>
              <a:defRPr lang="zh-CN"/>
            </a:defPPr>
            <a:lvl1pPr>
              <a:defRPr b="1">
                <a:latin typeface="微软雅黑" panose="020B0503020204020204" pitchFamily="34" charset="-122"/>
                <a:ea typeface="微软雅黑" panose="020B0503020204020204" pitchFamily="34" charset="-122"/>
              </a:defRPr>
            </a:lvl1pPr>
          </a:lstStyle>
          <a:p>
            <a:r>
              <a:rPr lang="zh-CN" altLang="en-US" dirty="0"/>
              <a:t>MOS管互补开关电路</a:t>
            </a:r>
          </a:p>
        </p:txBody>
      </p:sp>
      <p:sp>
        <p:nvSpPr>
          <p:cNvPr id="23" name="Rectangle 22">
            <a:extLst>
              <a:ext uri="{FF2B5EF4-FFF2-40B4-BE49-F238E27FC236}">
                <a16:creationId xmlns:a16="http://schemas.microsoft.com/office/drawing/2014/main" id="{DD8245F6-96D0-2B5E-F7D2-7FA3443EC7B9}"/>
              </a:ext>
            </a:extLst>
          </p:cNvPr>
          <p:cNvSpPr/>
          <p:nvPr/>
        </p:nvSpPr>
        <p:spPr>
          <a:xfrm>
            <a:off x="2726475" y="1935986"/>
            <a:ext cx="931125" cy="838200"/>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2075B800-D711-B1C0-0902-EC1578E6E994}"/>
              </a:ext>
            </a:extLst>
          </p:cNvPr>
          <p:cNvSpPr/>
          <p:nvPr/>
        </p:nvSpPr>
        <p:spPr>
          <a:xfrm>
            <a:off x="2726474" y="3297890"/>
            <a:ext cx="931125" cy="838200"/>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5F40C114-273A-4DC4-592E-4C515C5A457F}"/>
              </a:ext>
            </a:extLst>
          </p:cNvPr>
          <p:cNvSpPr/>
          <p:nvPr/>
        </p:nvSpPr>
        <p:spPr>
          <a:xfrm>
            <a:off x="8368673" y="2022484"/>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8DEC8D12-E660-DCB8-8185-959E34CA45C2}"/>
              </a:ext>
            </a:extLst>
          </p:cNvPr>
          <p:cNvSpPr/>
          <p:nvPr/>
        </p:nvSpPr>
        <p:spPr>
          <a:xfrm>
            <a:off x="8397895" y="4030696"/>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406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90E33-A423-1093-E03F-E4CE9BDD840E}"/>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A7D1557C-2A5B-8EAD-6C67-92619CD78738}"/>
              </a:ext>
            </a:extLst>
          </p:cNvPr>
          <p:cNvSpPr txBox="1">
            <a:spLocks/>
          </p:cNvSpPr>
          <p:nvPr/>
        </p:nvSpPr>
        <p:spPr>
          <a:xfrm>
            <a:off x="-105878" y="-165630"/>
            <a:ext cx="10203006"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反相器结构与工作原理</a:t>
            </a:r>
            <a:r>
              <a:rPr lang="en-US" altLang="zh-CN" dirty="0"/>
              <a:t>——MOS</a:t>
            </a:r>
            <a:r>
              <a:rPr lang="zh-CN" altLang="en-US" dirty="0"/>
              <a:t>管工作条件</a:t>
            </a:r>
          </a:p>
        </p:txBody>
      </p:sp>
      <p:grpSp>
        <p:nvGrpSpPr>
          <p:cNvPr id="7" name="Group 6">
            <a:extLst>
              <a:ext uri="{FF2B5EF4-FFF2-40B4-BE49-F238E27FC236}">
                <a16:creationId xmlns:a16="http://schemas.microsoft.com/office/drawing/2014/main" id="{1CCE4D23-3708-5EF9-C9C1-E2CAD8D5C4C4}"/>
              </a:ext>
            </a:extLst>
          </p:cNvPr>
          <p:cNvGrpSpPr/>
          <p:nvPr/>
        </p:nvGrpSpPr>
        <p:grpSpPr>
          <a:xfrm>
            <a:off x="1214201" y="1107782"/>
            <a:ext cx="3781424" cy="5022327"/>
            <a:chOff x="1391055" y="2455571"/>
            <a:chExt cx="3042591" cy="3912850"/>
          </a:xfrm>
        </p:grpSpPr>
        <p:grpSp>
          <p:nvGrpSpPr>
            <p:cNvPr id="8" name="Group 7">
              <a:extLst>
                <a:ext uri="{FF2B5EF4-FFF2-40B4-BE49-F238E27FC236}">
                  <a16:creationId xmlns:a16="http://schemas.microsoft.com/office/drawing/2014/main" id="{AC138AAD-489F-3263-7DA5-C5110D030BE7}"/>
                </a:ext>
              </a:extLst>
            </p:cNvPr>
            <p:cNvGrpSpPr/>
            <p:nvPr/>
          </p:nvGrpSpPr>
          <p:grpSpPr>
            <a:xfrm>
              <a:off x="1391055" y="2455571"/>
              <a:ext cx="3042591" cy="3912850"/>
              <a:chOff x="1425937" y="2430783"/>
              <a:chExt cx="3042591" cy="3912850"/>
            </a:xfrm>
          </p:grpSpPr>
          <p:cxnSp>
            <p:nvCxnSpPr>
              <p:cNvPr id="10" name="Straight Connector 9">
                <a:extLst>
                  <a:ext uri="{FF2B5EF4-FFF2-40B4-BE49-F238E27FC236}">
                    <a16:creationId xmlns:a16="http://schemas.microsoft.com/office/drawing/2014/main" id="{742654E4-D212-56AD-8DA4-7A5C3733A5C3}"/>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EAD2D5-560B-20A8-8E3D-E040D9C3961D}"/>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128E11-38AB-028D-E456-3F8DAF63E1EC}"/>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2CCC40-22AC-A532-5EE4-4CA8DDBA597A}"/>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118C9D-FB09-DB6A-046C-59F0B81FC9DA}"/>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973CF7-63E7-DF32-A91F-0FB0953377BA}"/>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A32BEB-8E85-FA59-A814-D1CB3CA8F1EF}"/>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0747005-2C79-6ADC-1B84-3455E8D3EBE5}"/>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E2FA17-73B7-64B5-848D-911737B11F68}"/>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752C5-F356-2884-433A-F1D37B1397E1}"/>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7E91574-2924-73B7-62B8-2ABFE2A408CA}"/>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21" name="Straight Connector 20">
                <a:extLst>
                  <a:ext uri="{FF2B5EF4-FFF2-40B4-BE49-F238E27FC236}">
                    <a16:creationId xmlns:a16="http://schemas.microsoft.com/office/drawing/2014/main" id="{2DFD776A-D6B0-E602-64E9-FE812FFC1AC8}"/>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1EF1CEA-A8BC-4E49-E2FB-E9BAF6560616}"/>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3" name="Straight Connector 22">
                <a:extLst>
                  <a:ext uri="{FF2B5EF4-FFF2-40B4-BE49-F238E27FC236}">
                    <a16:creationId xmlns:a16="http://schemas.microsoft.com/office/drawing/2014/main" id="{89A9ADCE-82C2-F26E-3130-D2C6BA4224D1}"/>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1FD88F8-EE66-ABC1-C9FA-109443B970A3}"/>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Straight Connector 24">
                <a:extLst>
                  <a:ext uri="{FF2B5EF4-FFF2-40B4-BE49-F238E27FC236}">
                    <a16:creationId xmlns:a16="http://schemas.microsoft.com/office/drawing/2014/main" id="{6365E28C-37AE-05DB-25D8-E6FD7D91C198}"/>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6AB9B0-98F5-8221-1B4F-F48253DCBF99}"/>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4CF0EC-0232-3F99-C038-7EDACBF1518A}"/>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1BDE03-9A08-EF98-EF05-550BF05FD078}"/>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5B4B6C-9FC7-FA17-3607-E139CE8D60DA}"/>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165F86-9A0E-FB2F-07DD-211FF9F53E5C}"/>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8F7247-FEED-2B83-6187-951E11535200}"/>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74F863-98D2-9285-32F8-544AAB0AEBF4}"/>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A48419-3E99-3DD9-A4A5-59604314AA20}"/>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C80C54-2F4A-F9FA-F626-ACFE1D9EE9D2}"/>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D84A5D-59F7-3502-8A6E-ECCBA7E74FF4}"/>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512372-B612-3244-2BFC-5EE15E636222}"/>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C7F5A19-5526-2296-BF78-BD7FD989276A}"/>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142556F7-4846-972D-2724-D5888470F4D4}"/>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C0630E9-88DE-DEA6-BA74-3CDDB287004D}"/>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Connector 39">
                <a:extLst>
                  <a:ext uri="{FF2B5EF4-FFF2-40B4-BE49-F238E27FC236}">
                    <a16:creationId xmlns:a16="http://schemas.microsoft.com/office/drawing/2014/main" id="{84F3564F-30AC-F03D-559E-306F5659608F}"/>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E87ED4C-F055-E85B-07C3-DB0A9AA39493}"/>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41">
                <a:extLst>
                  <a:ext uri="{FF2B5EF4-FFF2-40B4-BE49-F238E27FC236}">
                    <a16:creationId xmlns:a16="http://schemas.microsoft.com/office/drawing/2014/main" id="{F76C2045-7ECC-98BE-7025-4A7112024784}"/>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3" name="Picture 42">
                <a:extLst>
                  <a:ext uri="{FF2B5EF4-FFF2-40B4-BE49-F238E27FC236}">
                    <a16:creationId xmlns:a16="http://schemas.microsoft.com/office/drawing/2014/main" id="{59E8C8A5-C388-4B21-5B3C-7AA01D32F7DF}"/>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4" name="Picture 43">
                <a:extLst>
                  <a:ext uri="{FF2B5EF4-FFF2-40B4-BE49-F238E27FC236}">
                    <a16:creationId xmlns:a16="http://schemas.microsoft.com/office/drawing/2014/main" id="{7895E1F7-1DE1-0C3B-7047-C1074D831E6A}"/>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5" name="Picture 44">
                <a:extLst>
                  <a:ext uri="{FF2B5EF4-FFF2-40B4-BE49-F238E27FC236}">
                    <a16:creationId xmlns:a16="http://schemas.microsoft.com/office/drawing/2014/main" id="{34EEAF24-3473-95AF-4507-3FB4EAA49C94}"/>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9" name="Picture 8">
              <a:extLst>
                <a:ext uri="{FF2B5EF4-FFF2-40B4-BE49-F238E27FC236}">
                  <a16:creationId xmlns:a16="http://schemas.microsoft.com/office/drawing/2014/main" id="{230C5F43-4528-A81C-20C8-E183305D6C27}"/>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6" name="Rectangle 45">
            <a:extLst>
              <a:ext uri="{FF2B5EF4-FFF2-40B4-BE49-F238E27FC236}">
                <a16:creationId xmlns:a16="http://schemas.microsoft.com/office/drawing/2014/main" id="{D36EB3AF-B4F0-B9DC-9EB1-89D893A12564}"/>
              </a:ext>
            </a:extLst>
          </p:cNvPr>
          <p:cNvSpPr/>
          <p:nvPr/>
        </p:nvSpPr>
        <p:spPr>
          <a:xfrm>
            <a:off x="2638785" y="2206655"/>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ctangle 46">
            <a:extLst>
              <a:ext uri="{FF2B5EF4-FFF2-40B4-BE49-F238E27FC236}">
                <a16:creationId xmlns:a16="http://schemas.microsoft.com/office/drawing/2014/main" id="{DFA8D156-CEFF-3C9D-E6A1-E37D732474FA}"/>
              </a:ext>
            </a:extLst>
          </p:cNvPr>
          <p:cNvSpPr/>
          <p:nvPr/>
        </p:nvSpPr>
        <p:spPr>
          <a:xfrm>
            <a:off x="2617132" y="4323353"/>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C70B912F-DBF3-43E0-FBAC-3738C615C6E4}"/>
              </a:ext>
            </a:extLst>
          </p:cNvPr>
          <p:cNvSpPr txBox="1"/>
          <p:nvPr/>
        </p:nvSpPr>
        <p:spPr>
          <a:xfrm>
            <a:off x="3130320" y="2403694"/>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49" name="TextBox 48">
            <a:extLst>
              <a:ext uri="{FF2B5EF4-FFF2-40B4-BE49-F238E27FC236}">
                <a16:creationId xmlns:a16="http://schemas.microsoft.com/office/drawing/2014/main" id="{CFCD0AC9-9AE5-2FD4-FC33-1619BD242629}"/>
              </a:ext>
            </a:extLst>
          </p:cNvPr>
          <p:cNvSpPr txBox="1"/>
          <p:nvPr/>
        </p:nvSpPr>
        <p:spPr>
          <a:xfrm>
            <a:off x="2751809" y="4505244"/>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0" name="TextBox 49">
            <a:extLst>
              <a:ext uri="{FF2B5EF4-FFF2-40B4-BE49-F238E27FC236}">
                <a16:creationId xmlns:a16="http://schemas.microsoft.com/office/drawing/2014/main" id="{47921D53-FF51-9A3F-6935-5E2E7487C456}"/>
              </a:ext>
            </a:extLst>
          </p:cNvPr>
          <p:cNvSpPr txBox="1"/>
          <p:nvPr/>
        </p:nvSpPr>
        <p:spPr>
          <a:xfrm>
            <a:off x="2776987" y="2390244"/>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1" name="TextBox 50">
            <a:extLst>
              <a:ext uri="{FF2B5EF4-FFF2-40B4-BE49-F238E27FC236}">
                <a16:creationId xmlns:a16="http://schemas.microsoft.com/office/drawing/2014/main" id="{B8541FA7-CA6C-09F2-A32C-51994C4599F6}"/>
              </a:ext>
            </a:extLst>
          </p:cNvPr>
          <p:cNvSpPr txBox="1"/>
          <p:nvPr/>
        </p:nvSpPr>
        <p:spPr>
          <a:xfrm>
            <a:off x="3151748" y="4274039"/>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2" name="TextBox 51">
            <a:extLst>
              <a:ext uri="{FF2B5EF4-FFF2-40B4-BE49-F238E27FC236}">
                <a16:creationId xmlns:a16="http://schemas.microsoft.com/office/drawing/2014/main" id="{5C21C347-E739-198F-4599-252A2E5EA1FD}"/>
              </a:ext>
            </a:extLst>
          </p:cNvPr>
          <p:cNvSpPr txBox="1"/>
          <p:nvPr/>
        </p:nvSpPr>
        <p:spPr>
          <a:xfrm>
            <a:off x="3605900" y="220557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3" name="TextBox 52">
            <a:extLst>
              <a:ext uri="{FF2B5EF4-FFF2-40B4-BE49-F238E27FC236}">
                <a16:creationId xmlns:a16="http://schemas.microsoft.com/office/drawing/2014/main" id="{0E4C4803-D22B-1F5E-46E7-7C02309ADBD6}"/>
              </a:ext>
            </a:extLst>
          </p:cNvPr>
          <p:cNvSpPr txBox="1"/>
          <p:nvPr/>
        </p:nvSpPr>
        <p:spPr>
          <a:xfrm>
            <a:off x="3597017" y="522882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4" name="TextBox 53">
            <a:extLst>
              <a:ext uri="{FF2B5EF4-FFF2-40B4-BE49-F238E27FC236}">
                <a16:creationId xmlns:a16="http://schemas.microsoft.com/office/drawing/2014/main" id="{924E729E-124B-757E-CE23-8F130E7C5D34}"/>
              </a:ext>
            </a:extLst>
          </p:cNvPr>
          <p:cNvSpPr txBox="1"/>
          <p:nvPr/>
        </p:nvSpPr>
        <p:spPr>
          <a:xfrm>
            <a:off x="2578218" y="221372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76EC72E8-F29E-8444-4DEF-E0BF32392458}"/>
              </a:ext>
            </a:extLst>
          </p:cNvPr>
          <p:cNvSpPr txBox="1"/>
          <p:nvPr/>
        </p:nvSpPr>
        <p:spPr>
          <a:xfrm>
            <a:off x="2558353" y="517715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6" name="TextBox 55">
            <a:extLst>
              <a:ext uri="{FF2B5EF4-FFF2-40B4-BE49-F238E27FC236}">
                <a16:creationId xmlns:a16="http://schemas.microsoft.com/office/drawing/2014/main" id="{6BF7DBE7-3B21-D98C-B60C-FDE7B3C90C20}"/>
              </a:ext>
            </a:extLst>
          </p:cNvPr>
          <p:cNvSpPr txBox="1"/>
          <p:nvPr/>
        </p:nvSpPr>
        <p:spPr>
          <a:xfrm>
            <a:off x="3272099" y="427827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7" name="TextBox 56">
            <a:extLst>
              <a:ext uri="{FF2B5EF4-FFF2-40B4-BE49-F238E27FC236}">
                <a16:creationId xmlns:a16="http://schemas.microsoft.com/office/drawing/2014/main" id="{026E8492-0053-CB43-8F19-90DD828B26D2}"/>
              </a:ext>
            </a:extLst>
          </p:cNvPr>
          <p:cNvSpPr txBox="1"/>
          <p:nvPr/>
        </p:nvSpPr>
        <p:spPr>
          <a:xfrm>
            <a:off x="3223293" y="333641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61" name="Picture 60">
            <a:extLst>
              <a:ext uri="{FF2B5EF4-FFF2-40B4-BE49-F238E27FC236}">
                <a16:creationId xmlns:a16="http://schemas.microsoft.com/office/drawing/2014/main" id="{5E2ACD94-7113-83EE-A8D0-4787E7442530}"/>
              </a:ext>
            </a:extLst>
          </p:cNvPr>
          <p:cNvPicPr>
            <a:picLocks noChangeAspect="1"/>
          </p:cNvPicPr>
          <p:nvPr/>
        </p:nvPicPr>
        <p:blipFill>
          <a:blip r:embed="rId9"/>
          <a:stretch>
            <a:fillRect/>
          </a:stretch>
        </p:blipFill>
        <p:spPr>
          <a:xfrm>
            <a:off x="3193742" y="2677925"/>
            <a:ext cx="666750" cy="247650"/>
          </a:xfrm>
          <a:prstGeom prst="rect">
            <a:avLst/>
          </a:prstGeom>
        </p:spPr>
      </p:pic>
      <p:pic>
        <p:nvPicPr>
          <p:cNvPr id="63" name="Picture 62">
            <a:extLst>
              <a:ext uri="{FF2B5EF4-FFF2-40B4-BE49-F238E27FC236}">
                <a16:creationId xmlns:a16="http://schemas.microsoft.com/office/drawing/2014/main" id="{E8C6D682-6017-9C0F-3625-48697A855837}"/>
              </a:ext>
            </a:extLst>
          </p:cNvPr>
          <p:cNvPicPr>
            <a:picLocks noChangeAspect="1"/>
          </p:cNvPicPr>
          <p:nvPr/>
        </p:nvPicPr>
        <p:blipFill>
          <a:blip r:embed="rId10"/>
          <a:stretch>
            <a:fillRect/>
          </a:stretch>
        </p:blipFill>
        <p:spPr>
          <a:xfrm>
            <a:off x="3130320" y="4744293"/>
            <a:ext cx="666750" cy="247650"/>
          </a:xfrm>
          <a:prstGeom prst="rect">
            <a:avLst/>
          </a:prstGeom>
        </p:spPr>
      </p:pic>
      <p:grpSp>
        <p:nvGrpSpPr>
          <p:cNvPr id="82" name="Group 81">
            <a:extLst>
              <a:ext uri="{FF2B5EF4-FFF2-40B4-BE49-F238E27FC236}">
                <a16:creationId xmlns:a16="http://schemas.microsoft.com/office/drawing/2014/main" id="{AF36AB73-4ADE-4EA4-F9C5-0940AAC36D71}"/>
              </a:ext>
            </a:extLst>
          </p:cNvPr>
          <p:cNvGrpSpPr/>
          <p:nvPr/>
        </p:nvGrpSpPr>
        <p:grpSpPr>
          <a:xfrm>
            <a:off x="5090731" y="587949"/>
            <a:ext cx="5001814" cy="3189292"/>
            <a:chOff x="8211265" y="857618"/>
            <a:chExt cx="5001814" cy="3189292"/>
          </a:xfrm>
        </p:grpSpPr>
        <p:sp>
          <p:nvSpPr>
            <p:cNvPr id="64" name="Rectangle 63">
              <a:extLst>
                <a:ext uri="{FF2B5EF4-FFF2-40B4-BE49-F238E27FC236}">
                  <a16:creationId xmlns:a16="http://schemas.microsoft.com/office/drawing/2014/main" id="{A7285E90-876A-D901-2FAE-3C1B5A43E720}"/>
                </a:ext>
              </a:extLst>
            </p:cNvPr>
            <p:cNvSpPr/>
            <p:nvPr/>
          </p:nvSpPr>
          <p:spPr>
            <a:xfrm>
              <a:off x="8211265" y="857618"/>
              <a:ext cx="5001814" cy="3189292"/>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ectangle 64">
              <a:extLst>
                <a:ext uri="{FF2B5EF4-FFF2-40B4-BE49-F238E27FC236}">
                  <a16:creationId xmlns:a16="http://schemas.microsoft.com/office/drawing/2014/main" id="{79F5E28C-16F2-A2D9-5B52-60A51354CC6D}"/>
                </a:ext>
              </a:extLst>
            </p:cNvPr>
            <p:cNvSpPr/>
            <p:nvPr/>
          </p:nvSpPr>
          <p:spPr>
            <a:xfrm>
              <a:off x="8432616" y="1286136"/>
              <a:ext cx="4599694"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latin typeface="微软雅黑" panose="020B0503020204020204" pitchFamily="34" charset="-122"/>
                  <a:ea typeface="微软雅黑" panose="020B0503020204020204" pitchFamily="34" charset="-122"/>
                </a:rPr>
                <a:t>开启电压：</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66" name="Rectangle 65">
              <a:extLst>
                <a:ext uri="{FF2B5EF4-FFF2-40B4-BE49-F238E27FC236}">
                  <a16:creationId xmlns:a16="http://schemas.microsoft.com/office/drawing/2014/main" id="{E1C689E1-D8DD-95FE-2AE8-D99F74731F89}"/>
                </a:ext>
              </a:extLst>
            </p:cNvPr>
            <p:cNvSpPr/>
            <p:nvPr/>
          </p:nvSpPr>
          <p:spPr>
            <a:xfrm>
              <a:off x="8432552" y="1944257"/>
              <a:ext cx="4606004" cy="924505"/>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导通条件：</a:t>
              </a:r>
            </a:p>
          </p:txBody>
        </p:sp>
        <p:sp>
          <p:nvSpPr>
            <p:cNvPr id="68" name="TextBox 67">
              <a:extLst>
                <a:ext uri="{FF2B5EF4-FFF2-40B4-BE49-F238E27FC236}">
                  <a16:creationId xmlns:a16="http://schemas.microsoft.com/office/drawing/2014/main" id="{8060D3AD-EB4E-B15D-5215-863EBAEE80F8}"/>
                </a:ext>
              </a:extLst>
            </p:cNvPr>
            <p:cNvSpPr txBox="1"/>
            <p:nvPr/>
          </p:nvSpPr>
          <p:spPr>
            <a:xfrm>
              <a:off x="9086814" y="901538"/>
              <a:ext cx="2989921"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T1:</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沟道增强型</a:t>
              </a:r>
              <a:r>
                <a:rPr lang="en-US" altLang="zh-CN" sz="2000" b="1" dirty="0">
                  <a:latin typeface="微软雅黑" panose="020B0503020204020204" pitchFamily="34" charset="-122"/>
                  <a:ea typeface="微软雅黑" panose="020B0503020204020204" pitchFamily="34" charset="-122"/>
                </a:rPr>
                <a:t>MOS</a:t>
              </a:r>
              <a:r>
                <a:rPr lang="zh-CN" altLang="en-US" sz="2000" b="1" dirty="0">
                  <a:latin typeface="微软雅黑" panose="020B0503020204020204" pitchFamily="34" charset="-122"/>
                  <a:ea typeface="微软雅黑" panose="020B0503020204020204" pitchFamily="34" charset="-122"/>
                </a:rPr>
                <a:t>管</a:t>
              </a:r>
            </a:p>
          </p:txBody>
        </p:sp>
        <p:sp>
          <p:nvSpPr>
            <p:cNvPr id="69" name="Rectangle 68">
              <a:extLst>
                <a:ext uri="{FF2B5EF4-FFF2-40B4-BE49-F238E27FC236}">
                  <a16:creationId xmlns:a16="http://schemas.microsoft.com/office/drawing/2014/main" id="{00655861-B7D6-A963-CE30-14B77E8DF030}"/>
                </a:ext>
              </a:extLst>
            </p:cNvPr>
            <p:cNvSpPr/>
            <p:nvPr/>
          </p:nvSpPr>
          <p:spPr>
            <a:xfrm>
              <a:off x="8426305" y="2942280"/>
              <a:ext cx="4606005" cy="1033132"/>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截止条件：</a:t>
              </a:r>
            </a:p>
          </p:txBody>
        </p:sp>
        <p:pic>
          <p:nvPicPr>
            <p:cNvPr id="71" name="Picture 70">
              <a:extLst>
                <a:ext uri="{FF2B5EF4-FFF2-40B4-BE49-F238E27FC236}">
                  <a16:creationId xmlns:a16="http://schemas.microsoft.com/office/drawing/2014/main" id="{BEBF2EFA-90B1-B077-7418-BD68C0DD8CE5}"/>
                </a:ext>
              </a:extLst>
            </p:cNvPr>
            <p:cNvPicPr>
              <a:picLocks noChangeAspect="1"/>
            </p:cNvPicPr>
            <p:nvPr/>
          </p:nvPicPr>
          <p:blipFill>
            <a:blip r:embed="rId11"/>
            <a:stretch>
              <a:fillRect/>
            </a:stretch>
          </p:blipFill>
          <p:spPr>
            <a:xfrm>
              <a:off x="9785153" y="1329220"/>
              <a:ext cx="1444893" cy="532329"/>
            </a:xfrm>
            <a:prstGeom prst="rect">
              <a:avLst/>
            </a:prstGeom>
          </p:spPr>
        </p:pic>
        <p:pic>
          <p:nvPicPr>
            <p:cNvPr id="73" name="Picture 72">
              <a:extLst>
                <a:ext uri="{FF2B5EF4-FFF2-40B4-BE49-F238E27FC236}">
                  <a16:creationId xmlns:a16="http://schemas.microsoft.com/office/drawing/2014/main" id="{6CA0EAA3-0133-EF24-F30B-91562266B600}"/>
                </a:ext>
              </a:extLst>
            </p:cNvPr>
            <p:cNvPicPr>
              <a:picLocks noChangeAspect="1"/>
            </p:cNvPicPr>
            <p:nvPr/>
          </p:nvPicPr>
          <p:blipFill>
            <a:blip r:embed="rId12"/>
            <a:stretch>
              <a:fillRect/>
            </a:stretch>
          </p:blipFill>
          <p:spPr>
            <a:xfrm>
              <a:off x="9735815" y="2410535"/>
              <a:ext cx="3041880" cy="532329"/>
            </a:xfrm>
            <a:prstGeom prst="rect">
              <a:avLst/>
            </a:prstGeom>
          </p:spPr>
        </p:pic>
        <p:pic>
          <p:nvPicPr>
            <p:cNvPr id="77" name="Picture 76">
              <a:extLst>
                <a:ext uri="{FF2B5EF4-FFF2-40B4-BE49-F238E27FC236}">
                  <a16:creationId xmlns:a16="http://schemas.microsoft.com/office/drawing/2014/main" id="{2A1D61C5-25F2-A18D-860D-FFE73A6BE0AB}"/>
                </a:ext>
              </a:extLst>
            </p:cNvPr>
            <p:cNvPicPr>
              <a:picLocks noChangeAspect="1"/>
            </p:cNvPicPr>
            <p:nvPr/>
          </p:nvPicPr>
          <p:blipFill>
            <a:blip r:embed="rId13"/>
            <a:stretch>
              <a:fillRect/>
            </a:stretch>
          </p:blipFill>
          <p:spPr>
            <a:xfrm>
              <a:off x="9785153" y="1944947"/>
              <a:ext cx="2224434" cy="559606"/>
            </a:xfrm>
            <a:prstGeom prst="rect">
              <a:avLst/>
            </a:prstGeom>
          </p:spPr>
        </p:pic>
        <p:pic>
          <p:nvPicPr>
            <p:cNvPr id="79" name="Picture 78">
              <a:extLst>
                <a:ext uri="{FF2B5EF4-FFF2-40B4-BE49-F238E27FC236}">
                  <a16:creationId xmlns:a16="http://schemas.microsoft.com/office/drawing/2014/main" id="{CFCFF055-8F62-7FD7-938A-002E92778052}"/>
                </a:ext>
              </a:extLst>
            </p:cNvPr>
            <p:cNvPicPr>
              <a:picLocks noChangeAspect="1"/>
            </p:cNvPicPr>
            <p:nvPr/>
          </p:nvPicPr>
          <p:blipFill>
            <a:blip r:embed="rId14"/>
            <a:stretch>
              <a:fillRect/>
            </a:stretch>
          </p:blipFill>
          <p:spPr>
            <a:xfrm>
              <a:off x="9735322" y="2987543"/>
              <a:ext cx="3041881" cy="532329"/>
            </a:xfrm>
            <a:prstGeom prst="rect">
              <a:avLst/>
            </a:prstGeom>
          </p:spPr>
        </p:pic>
        <p:pic>
          <p:nvPicPr>
            <p:cNvPr id="81" name="Picture 80">
              <a:extLst>
                <a:ext uri="{FF2B5EF4-FFF2-40B4-BE49-F238E27FC236}">
                  <a16:creationId xmlns:a16="http://schemas.microsoft.com/office/drawing/2014/main" id="{5EDED241-1BA8-4DC3-37F0-4F89C6220D61}"/>
                </a:ext>
              </a:extLst>
            </p:cNvPr>
            <p:cNvPicPr>
              <a:picLocks noChangeAspect="1"/>
            </p:cNvPicPr>
            <p:nvPr/>
          </p:nvPicPr>
          <p:blipFill>
            <a:blip r:embed="rId15"/>
            <a:stretch>
              <a:fillRect/>
            </a:stretch>
          </p:blipFill>
          <p:spPr>
            <a:xfrm>
              <a:off x="9747172" y="3426766"/>
              <a:ext cx="2465076" cy="620144"/>
            </a:xfrm>
            <a:prstGeom prst="rect">
              <a:avLst/>
            </a:prstGeom>
          </p:spPr>
        </p:pic>
      </p:grpSp>
      <p:grpSp>
        <p:nvGrpSpPr>
          <p:cNvPr id="2" name="Group 1">
            <a:extLst>
              <a:ext uri="{FF2B5EF4-FFF2-40B4-BE49-F238E27FC236}">
                <a16:creationId xmlns:a16="http://schemas.microsoft.com/office/drawing/2014/main" id="{99435A44-D405-A4DF-4348-42993E9D2B39}"/>
              </a:ext>
            </a:extLst>
          </p:cNvPr>
          <p:cNvGrpSpPr/>
          <p:nvPr/>
        </p:nvGrpSpPr>
        <p:grpSpPr>
          <a:xfrm>
            <a:off x="5066177" y="4054994"/>
            <a:ext cx="5001814" cy="2700871"/>
            <a:chOff x="3978361" y="3814229"/>
            <a:chExt cx="5001814" cy="2700871"/>
          </a:xfrm>
        </p:grpSpPr>
        <p:sp>
          <p:nvSpPr>
            <p:cNvPr id="84" name="Rectangle 83">
              <a:extLst>
                <a:ext uri="{FF2B5EF4-FFF2-40B4-BE49-F238E27FC236}">
                  <a16:creationId xmlns:a16="http://schemas.microsoft.com/office/drawing/2014/main" id="{06213539-44D0-DD49-AED0-43F504393203}"/>
                </a:ext>
              </a:extLst>
            </p:cNvPr>
            <p:cNvSpPr/>
            <p:nvPr/>
          </p:nvSpPr>
          <p:spPr>
            <a:xfrm>
              <a:off x="3978361" y="3814229"/>
              <a:ext cx="5001814" cy="2700871"/>
            </a:xfrm>
            <a:prstGeom prst="rect">
              <a:avLst/>
            </a:prstGeom>
            <a:solidFill>
              <a:srgbClr val="DAEB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Rectangle 84">
              <a:extLst>
                <a:ext uri="{FF2B5EF4-FFF2-40B4-BE49-F238E27FC236}">
                  <a16:creationId xmlns:a16="http://schemas.microsoft.com/office/drawing/2014/main" id="{44799489-F817-A001-4FC9-A768D9343451}"/>
                </a:ext>
              </a:extLst>
            </p:cNvPr>
            <p:cNvSpPr/>
            <p:nvPr/>
          </p:nvSpPr>
          <p:spPr>
            <a:xfrm>
              <a:off x="4199712" y="4273405"/>
              <a:ext cx="4599694" cy="5596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latin typeface="微软雅黑" panose="020B0503020204020204" pitchFamily="34" charset="-122"/>
                  <a:ea typeface="微软雅黑" panose="020B0503020204020204" pitchFamily="34" charset="-122"/>
                </a:rPr>
                <a:t>开启电压：</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86" name="Rectangle 85">
              <a:extLst>
                <a:ext uri="{FF2B5EF4-FFF2-40B4-BE49-F238E27FC236}">
                  <a16:creationId xmlns:a16="http://schemas.microsoft.com/office/drawing/2014/main" id="{DFC8CC76-581C-0EFA-C681-5351E2EECDC4}"/>
                </a:ext>
              </a:extLst>
            </p:cNvPr>
            <p:cNvSpPr/>
            <p:nvPr/>
          </p:nvSpPr>
          <p:spPr>
            <a:xfrm>
              <a:off x="4193402" y="4931314"/>
              <a:ext cx="4606004" cy="655817"/>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导通条件：</a:t>
              </a:r>
            </a:p>
          </p:txBody>
        </p:sp>
        <p:sp>
          <p:nvSpPr>
            <p:cNvPr id="87" name="TextBox 86">
              <a:extLst>
                <a:ext uri="{FF2B5EF4-FFF2-40B4-BE49-F238E27FC236}">
                  <a16:creationId xmlns:a16="http://schemas.microsoft.com/office/drawing/2014/main" id="{90033783-632F-CB20-D2B6-194C14B41EAD}"/>
                </a:ext>
              </a:extLst>
            </p:cNvPr>
            <p:cNvSpPr txBox="1"/>
            <p:nvPr/>
          </p:nvSpPr>
          <p:spPr>
            <a:xfrm>
              <a:off x="4854883" y="3872551"/>
              <a:ext cx="3039615"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T2:</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沟道增强型</a:t>
              </a:r>
              <a:r>
                <a:rPr lang="en-US" altLang="zh-CN" sz="2000" b="1" dirty="0">
                  <a:latin typeface="微软雅黑" panose="020B0503020204020204" pitchFamily="34" charset="-122"/>
                  <a:ea typeface="微软雅黑" panose="020B0503020204020204" pitchFamily="34" charset="-122"/>
                </a:rPr>
                <a:t>MOS</a:t>
              </a:r>
              <a:r>
                <a:rPr lang="zh-CN" altLang="en-US" sz="2000" b="1" dirty="0">
                  <a:latin typeface="微软雅黑" panose="020B0503020204020204" pitchFamily="34" charset="-122"/>
                  <a:ea typeface="微软雅黑" panose="020B0503020204020204" pitchFamily="34" charset="-122"/>
                </a:rPr>
                <a:t>管</a:t>
              </a:r>
            </a:p>
          </p:txBody>
        </p:sp>
        <p:sp>
          <p:nvSpPr>
            <p:cNvPr id="88" name="Rectangle 87">
              <a:extLst>
                <a:ext uri="{FF2B5EF4-FFF2-40B4-BE49-F238E27FC236}">
                  <a16:creationId xmlns:a16="http://schemas.microsoft.com/office/drawing/2014/main" id="{72F044C5-5830-DA57-B157-E3E5E5E0BDD9}"/>
                </a:ext>
              </a:extLst>
            </p:cNvPr>
            <p:cNvSpPr/>
            <p:nvPr/>
          </p:nvSpPr>
          <p:spPr>
            <a:xfrm>
              <a:off x="4193401" y="5694175"/>
              <a:ext cx="4606005" cy="655818"/>
            </a:xfrm>
            <a:prstGeom prst="rect">
              <a:avLst/>
            </a:prstGeom>
            <a:solidFill>
              <a:srgbClr val="FBFB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截止条件：</a:t>
              </a:r>
            </a:p>
          </p:txBody>
        </p:sp>
        <p:pic>
          <p:nvPicPr>
            <p:cNvPr id="95" name="Picture 94">
              <a:extLst>
                <a:ext uri="{FF2B5EF4-FFF2-40B4-BE49-F238E27FC236}">
                  <a16:creationId xmlns:a16="http://schemas.microsoft.com/office/drawing/2014/main" id="{763B4994-F2F4-EC90-D625-5533A38C0162}"/>
                </a:ext>
              </a:extLst>
            </p:cNvPr>
            <p:cNvPicPr>
              <a:picLocks noChangeAspect="1"/>
            </p:cNvPicPr>
            <p:nvPr/>
          </p:nvPicPr>
          <p:blipFill>
            <a:blip r:embed="rId16"/>
            <a:stretch>
              <a:fillRect/>
            </a:stretch>
          </p:blipFill>
          <p:spPr>
            <a:xfrm>
              <a:off x="5591838" y="4332078"/>
              <a:ext cx="1431520" cy="516528"/>
            </a:xfrm>
            <a:prstGeom prst="rect">
              <a:avLst/>
            </a:prstGeom>
          </p:spPr>
        </p:pic>
        <p:pic>
          <p:nvPicPr>
            <p:cNvPr id="97" name="Picture 96">
              <a:extLst>
                <a:ext uri="{FF2B5EF4-FFF2-40B4-BE49-F238E27FC236}">
                  <a16:creationId xmlns:a16="http://schemas.microsoft.com/office/drawing/2014/main" id="{300B3287-5488-1508-1AF0-04222A42694C}"/>
                </a:ext>
              </a:extLst>
            </p:cNvPr>
            <p:cNvPicPr>
              <a:picLocks noChangeAspect="1"/>
            </p:cNvPicPr>
            <p:nvPr/>
          </p:nvPicPr>
          <p:blipFill>
            <a:blip r:embed="rId17"/>
            <a:stretch>
              <a:fillRect/>
            </a:stretch>
          </p:blipFill>
          <p:spPr>
            <a:xfrm>
              <a:off x="5552250" y="5032096"/>
              <a:ext cx="2342248" cy="532329"/>
            </a:xfrm>
            <a:prstGeom prst="rect">
              <a:avLst/>
            </a:prstGeom>
          </p:spPr>
        </p:pic>
        <p:pic>
          <p:nvPicPr>
            <p:cNvPr id="99" name="Picture 98">
              <a:extLst>
                <a:ext uri="{FF2B5EF4-FFF2-40B4-BE49-F238E27FC236}">
                  <a16:creationId xmlns:a16="http://schemas.microsoft.com/office/drawing/2014/main" id="{85FB2A3E-F31A-81DB-FE13-7B8E01F0BEEB}"/>
                </a:ext>
              </a:extLst>
            </p:cNvPr>
            <p:cNvPicPr>
              <a:picLocks noChangeAspect="1"/>
            </p:cNvPicPr>
            <p:nvPr/>
          </p:nvPicPr>
          <p:blipFill>
            <a:blip r:embed="rId18"/>
            <a:stretch>
              <a:fillRect/>
            </a:stretch>
          </p:blipFill>
          <p:spPr>
            <a:xfrm>
              <a:off x="5552249" y="5757345"/>
              <a:ext cx="2680489" cy="609202"/>
            </a:xfrm>
            <a:prstGeom prst="rect">
              <a:avLst/>
            </a:prstGeom>
          </p:spPr>
        </p:pic>
      </p:grpSp>
      <p:cxnSp>
        <p:nvCxnSpPr>
          <p:cNvPr id="4" name="Straight Arrow Connector 3">
            <a:extLst>
              <a:ext uri="{FF2B5EF4-FFF2-40B4-BE49-F238E27FC236}">
                <a16:creationId xmlns:a16="http://schemas.microsoft.com/office/drawing/2014/main" id="{2362DDEF-67C4-29FD-B1F8-DAEB3FCC375C}"/>
              </a:ext>
            </a:extLst>
          </p:cNvPr>
          <p:cNvCxnSpPr/>
          <p:nvPr/>
        </p:nvCxnSpPr>
        <p:spPr>
          <a:xfrm>
            <a:off x="3827442" y="2921339"/>
            <a:ext cx="0" cy="172626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6906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E1996054-D569-4736-2DCE-036AD685E0AC}"/>
              </a:ext>
            </a:extLst>
          </p:cNvPr>
          <p:cNvSpPr txBox="1">
            <a:spLocks/>
          </p:cNvSpPr>
          <p:nvPr/>
        </p:nvSpPr>
        <p:spPr>
          <a:xfrm>
            <a:off x="-105878" y="-165630"/>
            <a:ext cx="10203006"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电路的工作原理</a:t>
            </a:r>
          </a:p>
        </p:txBody>
      </p:sp>
      <p:grpSp>
        <p:nvGrpSpPr>
          <p:cNvPr id="9" name="Group 8">
            <a:extLst>
              <a:ext uri="{FF2B5EF4-FFF2-40B4-BE49-F238E27FC236}">
                <a16:creationId xmlns:a16="http://schemas.microsoft.com/office/drawing/2014/main" id="{63D752B9-9DAD-C87D-1B10-058E5430593E}"/>
              </a:ext>
            </a:extLst>
          </p:cNvPr>
          <p:cNvGrpSpPr/>
          <p:nvPr/>
        </p:nvGrpSpPr>
        <p:grpSpPr>
          <a:xfrm>
            <a:off x="962741" y="917836"/>
            <a:ext cx="3781424" cy="5022327"/>
            <a:chOff x="1391055" y="2455571"/>
            <a:chExt cx="3042591" cy="3912850"/>
          </a:xfrm>
        </p:grpSpPr>
        <p:grpSp>
          <p:nvGrpSpPr>
            <p:cNvPr id="10" name="Group 9">
              <a:extLst>
                <a:ext uri="{FF2B5EF4-FFF2-40B4-BE49-F238E27FC236}">
                  <a16:creationId xmlns:a16="http://schemas.microsoft.com/office/drawing/2014/main" id="{4B89F197-D3FB-FB3B-CC58-45D920628E86}"/>
                </a:ext>
              </a:extLst>
            </p:cNvPr>
            <p:cNvGrpSpPr/>
            <p:nvPr/>
          </p:nvGrpSpPr>
          <p:grpSpPr>
            <a:xfrm>
              <a:off x="1391055" y="2455571"/>
              <a:ext cx="3042591" cy="3912850"/>
              <a:chOff x="1425937" y="2430783"/>
              <a:chExt cx="3042591" cy="3912850"/>
            </a:xfrm>
          </p:grpSpPr>
          <p:cxnSp>
            <p:nvCxnSpPr>
              <p:cNvPr id="12" name="Straight Connector 11">
                <a:extLst>
                  <a:ext uri="{FF2B5EF4-FFF2-40B4-BE49-F238E27FC236}">
                    <a16:creationId xmlns:a16="http://schemas.microsoft.com/office/drawing/2014/main" id="{50B57644-55C8-7995-E955-F8CEF5AC4A49}"/>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DF3BBA-6158-7F8E-FD86-AEDBBF5D327A}"/>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C0586-1092-E7A1-0D0C-40E65F48CE03}"/>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904832-7DF6-9AE3-356E-055A994242F2}"/>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31F27B-1611-C5A5-F5E7-DFBB2DED57C9}"/>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487BA9-6712-C9F8-FF98-9993AC1FC0EC}"/>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ED7763-98C2-F8AF-5B04-7BEE39F6F83E}"/>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594A57-3F0B-5EE8-34D9-03CD8B4D537B}"/>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47D782-3DCB-A86E-6A3A-C5F6F5C588D8}"/>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2E77D4-B38D-5BBE-60F5-93DBE3A49CBC}"/>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BBEEA3F-3907-49A3-1609-D4BBE41846B9}"/>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23" name="Straight Connector 22">
                <a:extLst>
                  <a:ext uri="{FF2B5EF4-FFF2-40B4-BE49-F238E27FC236}">
                    <a16:creationId xmlns:a16="http://schemas.microsoft.com/office/drawing/2014/main" id="{53764FFB-0977-4964-DAE9-E66AB9A0DC1E}"/>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8B2924B1-0E20-A0BB-1C55-391DAA0070A6}"/>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5" name="Straight Connector 24">
                <a:extLst>
                  <a:ext uri="{FF2B5EF4-FFF2-40B4-BE49-F238E27FC236}">
                    <a16:creationId xmlns:a16="http://schemas.microsoft.com/office/drawing/2014/main" id="{ADBF00C2-9BF2-0B59-6A5F-6034D7701A41}"/>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2906B51-898E-F67B-100E-89B3FD0C5902}"/>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Straight Connector 26">
                <a:extLst>
                  <a:ext uri="{FF2B5EF4-FFF2-40B4-BE49-F238E27FC236}">
                    <a16:creationId xmlns:a16="http://schemas.microsoft.com/office/drawing/2014/main" id="{A721EC2D-6153-9EB3-3D00-315A3C323025}"/>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7D14D7-D1D4-AB3B-946F-CD20D9854010}"/>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5CF3D4-4EB2-223D-E08F-86B9E1914302}"/>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C03191-2CBC-0BC8-6B21-79BF5670F3FC}"/>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E842BE-CD16-F7E7-0757-3F0846601374}"/>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05476B-7D66-1B0B-5B30-CA63E93C1835}"/>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FA2292-BB69-B247-4E99-9B5E95D20B10}"/>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7F9675-25C3-8468-1AE6-FF95B3F37CE8}"/>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3655E3-094D-2560-8C2C-3F8D560C234E}"/>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FEF7CA-37FC-E89D-3B3B-421937BFBA12}"/>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9A9137-208F-6B59-ED4A-596278F9BABC}"/>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703117-D1B0-02EB-05DC-6C7EF7802C84}"/>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19EC366-458A-1A18-44C8-11AD8D6FEE48}"/>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Connector 39">
                <a:extLst>
                  <a:ext uri="{FF2B5EF4-FFF2-40B4-BE49-F238E27FC236}">
                    <a16:creationId xmlns:a16="http://schemas.microsoft.com/office/drawing/2014/main" id="{33B3DB9B-CFAB-6C9B-F21C-E8D633A2E48F}"/>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E830E4C-56DD-AB4E-F511-64CB8D029CCA}"/>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Straight Connector 41">
                <a:extLst>
                  <a:ext uri="{FF2B5EF4-FFF2-40B4-BE49-F238E27FC236}">
                    <a16:creationId xmlns:a16="http://schemas.microsoft.com/office/drawing/2014/main" id="{A05A0961-F378-F8AC-2D1E-1C69EE8377A0}"/>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8B0FEFC-A3CE-B04A-297E-005D96E514C0}"/>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3">
                <a:extLst>
                  <a:ext uri="{FF2B5EF4-FFF2-40B4-BE49-F238E27FC236}">
                    <a16:creationId xmlns:a16="http://schemas.microsoft.com/office/drawing/2014/main" id="{D169C090-7E30-156F-0CB7-EE01661B58EA}"/>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5" name="Picture 44">
                <a:extLst>
                  <a:ext uri="{FF2B5EF4-FFF2-40B4-BE49-F238E27FC236}">
                    <a16:creationId xmlns:a16="http://schemas.microsoft.com/office/drawing/2014/main" id="{E5FB379D-F98D-6C4D-FD7F-2BE060250282}"/>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6" name="Picture 45">
                <a:extLst>
                  <a:ext uri="{FF2B5EF4-FFF2-40B4-BE49-F238E27FC236}">
                    <a16:creationId xmlns:a16="http://schemas.microsoft.com/office/drawing/2014/main" id="{88253CEF-3194-332D-F57D-144F51F63316}"/>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7" name="Picture 46">
                <a:extLst>
                  <a:ext uri="{FF2B5EF4-FFF2-40B4-BE49-F238E27FC236}">
                    <a16:creationId xmlns:a16="http://schemas.microsoft.com/office/drawing/2014/main" id="{C2B8BFA7-2801-084C-EF3E-CE0AE3500099}"/>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11" name="Picture 10">
              <a:extLst>
                <a:ext uri="{FF2B5EF4-FFF2-40B4-BE49-F238E27FC236}">
                  <a16:creationId xmlns:a16="http://schemas.microsoft.com/office/drawing/2014/main" id="{505D2DA2-B310-BF00-C2A7-8541B52699F4}"/>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8" name="Rectangle 47">
            <a:extLst>
              <a:ext uri="{FF2B5EF4-FFF2-40B4-BE49-F238E27FC236}">
                <a16:creationId xmlns:a16="http://schemas.microsoft.com/office/drawing/2014/main" id="{69D6AA63-BA5F-5B98-10A8-62A0D9F00CB0}"/>
              </a:ext>
            </a:extLst>
          </p:cNvPr>
          <p:cNvSpPr/>
          <p:nvPr/>
        </p:nvSpPr>
        <p:spPr>
          <a:xfrm>
            <a:off x="2387325" y="2016709"/>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8">
            <a:extLst>
              <a:ext uri="{FF2B5EF4-FFF2-40B4-BE49-F238E27FC236}">
                <a16:creationId xmlns:a16="http://schemas.microsoft.com/office/drawing/2014/main" id="{F58EDF98-A9FB-5846-57FD-41F6DED20125}"/>
              </a:ext>
            </a:extLst>
          </p:cNvPr>
          <p:cNvSpPr/>
          <p:nvPr/>
        </p:nvSpPr>
        <p:spPr>
          <a:xfrm>
            <a:off x="2365672" y="4133407"/>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a:extLst>
              <a:ext uri="{FF2B5EF4-FFF2-40B4-BE49-F238E27FC236}">
                <a16:creationId xmlns:a16="http://schemas.microsoft.com/office/drawing/2014/main" id="{2B4EA50F-A77C-34B6-173F-261969824F2E}"/>
              </a:ext>
            </a:extLst>
          </p:cNvPr>
          <p:cNvSpPr txBox="1"/>
          <p:nvPr/>
        </p:nvSpPr>
        <p:spPr>
          <a:xfrm>
            <a:off x="2878860" y="2213748"/>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1" name="TextBox 50">
            <a:extLst>
              <a:ext uri="{FF2B5EF4-FFF2-40B4-BE49-F238E27FC236}">
                <a16:creationId xmlns:a16="http://schemas.microsoft.com/office/drawing/2014/main" id="{5CA2A136-E85A-5262-D966-242764376962}"/>
              </a:ext>
            </a:extLst>
          </p:cNvPr>
          <p:cNvSpPr txBox="1"/>
          <p:nvPr/>
        </p:nvSpPr>
        <p:spPr>
          <a:xfrm>
            <a:off x="2500349" y="4315298"/>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2" name="TextBox 51">
            <a:extLst>
              <a:ext uri="{FF2B5EF4-FFF2-40B4-BE49-F238E27FC236}">
                <a16:creationId xmlns:a16="http://schemas.microsoft.com/office/drawing/2014/main" id="{DEBE4FE2-A16F-036A-E2A6-21A0DBD5BBE2}"/>
              </a:ext>
            </a:extLst>
          </p:cNvPr>
          <p:cNvSpPr txBox="1"/>
          <p:nvPr/>
        </p:nvSpPr>
        <p:spPr>
          <a:xfrm>
            <a:off x="2525527" y="2200298"/>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3" name="TextBox 52">
            <a:extLst>
              <a:ext uri="{FF2B5EF4-FFF2-40B4-BE49-F238E27FC236}">
                <a16:creationId xmlns:a16="http://schemas.microsoft.com/office/drawing/2014/main" id="{0DBFE34D-3E74-5219-E329-C1F070D568BA}"/>
              </a:ext>
            </a:extLst>
          </p:cNvPr>
          <p:cNvSpPr txBox="1"/>
          <p:nvPr/>
        </p:nvSpPr>
        <p:spPr>
          <a:xfrm>
            <a:off x="2900288" y="4084093"/>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4" name="TextBox 53">
            <a:extLst>
              <a:ext uri="{FF2B5EF4-FFF2-40B4-BE49-F238E27FC236}">
                <a16:creationId xmlns:a16="http://schemas.microsoft.com/office/drawing/2014/main" id="{261E6A33-BD0D-FC6A-B8EA-ECA82D399811}"/>
              </a:ext>
            </a:extLst>
          </p:cNvPr>
          <p:cNvSpPr txBox="1"/>
          <p:nvPr/>
        </p:nvSpPr>
        <p:spPr>
          <a:xfrm>
            <a:off x="3354440" y="2015632"/>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0FC9585E-A82D-0420-D9EE-EAE73B5B6680}"/>
              </a:ext>
            </a:extLst>
          </p:cNvPr>
          <p:cNvSpPr txBox="1"/>
          <p:nvPr/>
        </p:nvSpPr>
        <p:spPr>
          <a:xfrm>
            <a:off x="3345557" y="5038874"/>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6" name="TextBox 55">
            <a:extLst>
              <a:ext uri="{FF2B5EF4-FFF2-40B4-BE49-F238E27FC236}">
                <a16:creationId xmlns:a16="http://schemas.microsoft.com/office/drawing/2014/main" id="{1255F043-DE18-85AE-9A4C-4F2A52CD49E3}"/>
              </a:ext>
            </a:extLst>
          </p:cNvPr>
          <p:cNvSpPr txBox="1"/>
          <p:nvPr/>
        </p:nvSpPr>
        <p:spPr>
          <a:xfrm>
            <a:off x="2326758" y="2023783"/>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7" name="TextBox 56">
            <a:extLst>
              <a:ext uri="{FF2B5EF4-FFF2-40B4-BE49-F238E27FC236}">
                <a16:creationId xmlns:a16="http://schemas.microsoft.com/office/drawing/2014/main" id="{2FDDF0F4-D033-2FDF-8CC5-41F52F0897C5}"/>
              </a:ext>
            </a:extLst>
          </p:cNvPr>
          <p:cNvSpPr txBox="1"/>
          <p:nvPr/>
        </p:nvSpPr>
        <p:spPr>
          <a:xfrm>
            <a:off x="2306893" y="4987208"/>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8" name="TextBox 57">
            <a:extLst>
              <a:ext uri="{FF2B5EF4-FFF2-40B4-BE49-F238E27FC236}">
                <a16:creationId xmlns:a16="http://schemas.microsoft.com/office/drawing/2014/main" id="{A6D9A19A-B0A8-F988-4C01-4CCB9E1DB6C9}"/>
              </a:ext>
            </a:extLst>
          </p:cNvPr>
          <p:cNvSpPr txBox="1"/>
          <p:nvPr/>
        </p:nvSpPr>
        <p:spPr>
          <a:xfrm>
            <a:off x="3020639" y="4088329"/>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9" name="TextBox 58">
            <a:extLst>
              <a:ext uri="{FF2B5EF4-FFF2-40B4-BE49-F238E27FC236}">
                <a16:creationId xmlns:a16="http://schemas.microsoft.com/office/drawing/2014/main" id="{3BAEE273-C4B4-F3AA-A8EE-00D2ECB90D73}"/>
              </a:ext>
            </a:extLst>
          </p:cNvPr>
          <p:cNvSpPr txBox="1"/>
          <p:nvPr/>
        </p:nvSpPr>
        <p:spPr>
          <a:xfrm>
            <a:off x="2971833" y="314646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60" name="Picture 59">
            <a:extLst>
              <a:ext uri="{FF2B5EF4-FFF2-40B4-BE49-F238E27FC236}">
                <a16:creationId xmlns:a16="http://schemas.microsoft.com/office/drawing/2014/main" id="{1AB4BC88-AD6D-B222-B2CD-E122A48F31EE}"/>
              </a:ext>
            </a:extLst>
          </p:cNvPr>
          <p:cNvPicPr>
            <a:picLocks noChangeAspect="1"/>
          </p:cNvPicPr>
          <p:nvPr/>
        </p:nvPicPr>
        <p:blipFill>
          <a:blip r:embed="rId9"/>
          <a:stretch>
            <a:fillRect/>
          </a:stretch>
        </p:blipFill>
        <p:spPr>
          <a:xfrm>
            <a:off x="2942282" y="2487979"/>
            <a:ext cx="666750" cy="247650"/>
          </a:xfrm>
          <a:prstGeom prst="rect">
            <a:avLst/>
          </a:prstGeom>
        </p:spPr>
      </p:pic>
      <p:pic>
        <p:nvPicPr>
          <p:cNvPr id="61" name="Picture 60">
            <a:extLst>
              <a:ext uri="{FF2B5EF4-FFF2-40B4-BE49-F238E27FC236}">
                <a16:creationId xmlns:a16="http://schemas.microsoft.com/office/drawing/2014/main" id="{3ADFAC9B-681E-092D-A6E6-7770499BDE1E}"/>
              </a:ext>
            </a:extLst>
          </p:cNvPr>
          <p:cNvPicPr>
            <a:picLocks noChangeAspect="1"/>
          </p:cNvPicPr>
          <p:nvPr/>
        </p:nvPicPr>
        <p:blipFill>
          <a:blip r:embed="rId10"/>
          <a:stretch>
            <a:fillRect/>
          </a:stretch>
        </p:blipFill>
        <p:spPr>
          <a:xfrm>
            <a:off x="2878860" y="4554347"/>
            <a:ext cx="666750" cy="247650"/>
          </a:xfrm>
          <a:prstGeom prst="rect">
            <a:avLst/>
          </a:prstGeom>
        </p:spPr>
      </p:pic>
      <p:grpSp>
        <p:nvGrpSpPr>
          <p:cNvPr id="70" name="Group 69">
            <a:extLst>
              <a:ext uri="{FF2B5EF4-FFF2-40B4-BE49-F238E27FC236}">
                <a16:creationId xmlns:a16="http://schemas.microsoft.com/office/drawing/2014/main" id="{6F57E53B-9070-1CD5-91E6-F57718652D09}"/>
              </a:ext>
            </a:extLst>
          </p:cNvPr>
          <p:cNvGrpSpPr/>
          <p:nvPr/>
        </p:nvGrpSpPr>
        <p:grpSpPr>
          <a:xfrm>
            <a:off x="5512923" y="563553"/>
            <a:ext cx="6103620" cy="1575699"/>
            <a:chOff x="5554980" y="732947"/>
            <a:chExt cx="6103620" cy="1575699"/>
          </a:xfrm>
        </p:grpSpPr>
        <p:cxnSp>
          <p:nvCxnSpPr>
            <p:cNvPr id="63" name="Straight Arrow Connector 62">
              <a:extLst>
                <a:ext uri="{FF2B5EF4-FFF2-40B4-BE49-F238E27FC236}">
                  <a16:creationId xmlns:a16="http://schemas.microsoft.com/office/drawing/2014/main" id="{25C6D12A-AF5E-734B-0585-FCE5F507C99E}"/>
                </a:ext>
              </a:extLst>
            </p:cNvPr>
            <p:cNvCxnSpPr/>
            <p:nvPr/>
          </p:nvCxnSpPr>
          <p:spPr>
            <a:xfrm>
              <a:off x="5554980" y="1807873"/>
              <a:ext cx="61036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149B76E-9287-40B6-CA69-57972CA4DFB1}"/>
                </a:ext>
              </a:extLst>
            </p:cNvPr>
            <p:cNvCxnSpPr/>
            <p:nvPr/>
          </p:nvCxnSpPr>
          <p:spPr>
            <a:xfrm flipV="1">
              <a:off x="5554980" y="917836"/>
              <a:ext cx="0" cy="89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AA68721-8631-A614-CF14-043DDF42996D}"/>
                </a:ext>
              </a:extLst>
            </p:cNvPr>
            <p:cNvPicPr>
              <a:picLocks noChangeAspect="1"/>
            </p:cNvPicPr>
            <p:nvPr/>
          </p:nvPicPr>
          <p:blipFill>
            <a:blip r:embed="rId11"/>
            <a:stretch>
              <a:fillRect/>
            </a:stretch>
          </p:blipFill>
          <p:spPr>
            <a:xfrm>
              <a:off x="5698061" y="732947"/>
              <a:ext cx="322304" cy="443168"/>
            </a:xfrm>
            <a:prstGeom prst="rect">
              <a:avLst/>
            </a:prstGeom>
          </p:spPr>
        </p:pic>
        <p:pic>
          <p:nvPicPr>
            <p:cNvPr id="69" name="Picture 68">
              <a:extLst>
                <a:ext uri="{FF2B5EF4-FFF2-40B4-BE49-F238E27FC236}">
                  <a16:creationId xmlns:a16="http://schemas.microsoft.com/office/drawing/2014/main" id="{7E80D311-B97F-5BDF-B0B3-5170C65C68B9}"/>
                </a:ext>
              </a:extLst>
            </p:cNvPr>
            <p:cNvPicPr>
              <a:picLocks noChangeAspect="1"/>
            </p:cNvPicPr>
            <p:nvPr/>
          </p:nvPicPr>
          <p:blipFill>
            <a:blip r:embed="rId12"/>
            <a:stretch>
              <a:fillRect/>
            </a:stretch>
          </p:blipFill>
          <p:spPr>
            <a:xfrm>
              <a:off x="11086147" y="1818469"/>
              <a:ext cx="549593" cy="490177"/>
            </a:xfrm>
            <a:prstGeom prst="rect">
              <a:avLst/>
            </a:prstGeom>
          </p:spPr>
        </p:pic>
      </p:grpSp>
      <p:cxnSp>
        <p:nvCxnSpPr>
          <p:cNvPr id="71" name="Straight Arrow Connector 70">
            <a:extLst>
              <a:ext uri="{FF2B5EF4-FFF2-40B4-BE49-F238E27FC236}">
                <a16:creationId xmlns:a16="http://schemas.microsoft.com/office/drawing/2014/main" id="{B65ECFAE-E535-3BEC-E57B-8F684C8BFE6F}"/>
              </a:ext>
            </a:extLst>
          </p:cNvPr>
          <p:cNvCxnSpPr/>
          <p:nvPr/>
        </p:nvCxnSpPr>
        <p:spPr>
          <a:xfrm>
            <a:off x="5528738" y="3227595"/>
            <a:ext cx="61036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997CCEB-4674-388C-B218-9EEB6627B679}"/>
              </a:ext>
            </a:extLst>
          </p:cNvPr>
          <p:cNvCxnSpPr/>
          <p:nvPr/>
        </p:nvCxnSpPr>
        <p:spPr>
          <a:xfrm flipV="1">
            <a:off x="5528738" y="2337558"/>
            <a:ext cx="0" cy="89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1DDA597F-16F0-ACF8-5C2E-3291275041EE}"/>
              </a:ext>
            </a:extLst>
          </p:cNvPr>
          <p:cNvPicPr>
            <a:picLocks noChangeAspect="1"/>
          </p:cNvPicPr>
          <p:nvPr/>
        </p:nvPicPr>
        <p:blipFill>
          <a:blip r:embed="rId11"/>
          <a:stretch>
            <a:fillRect/>
          </a:stretch>
        </p:blipFill>
        <p:spPr>
          <a:xfrm>
            <a:off x="5671819" y="2152669"/>
            <a:ext cx="322304" cy="443168"/>
          </a:xfrm>
          <a:prstGeom prst="rect">
            <a:avLst/>
          </a:prstGeom>
        </p:spPr>
      </p:pic>
      <p:pic>
        <p:nvPicPr>
          <p:cNvPr id="74" name="Picture 73">
            <a:extLst>
              <a:ext uri="{FF2B5EF4-FFF2-40B4-BE49-F238E27FC236}">
                <a16:creationId xmlns:a16="http://schemas.microsoft.com/office/drawing/2014/main" id="{DC04B20C-8B6E-8BBA-9A5B-D44BFCD19615}"/>
              </a:ext>
            </a:extLst>
          </p:cNvPr>
          <p:cNvPicPr>
            <a:picLocks noChangeAspect="1"/>
          </p:cNvPicPr>
          <p:nvPr/>
        </p:nvPicPr>
        <p:blipFill>
          <a:blip r:embed="rId12"/>
          <a:stretch>
            <a:fillRect/>
          </a:stretch>
        </p:blipFill>
        <p:spPr>
          <a:xfrm>
            <a:off x="11059905" y="3238191"/>
            <a:ext cx="549593" cy="490177"/>
          </a:xfrm>
          <a:prstGeom prst="rect">
            <a:avLst/>
          </a:prstGeom>
        </p:spPr>
      </p:pic>
      <p:cxnSp>
        <p:nvCxnSpPr>
          <p:cNvPr id="75" name="Straight Arrow Connector 74">
            <a:extLst>
              <a:ext uri="{FF2B5EF4-FFF2-40B4-BE49-F238E27FC236}">
                <a16:creationId xmlns:a16="http://schemas.microsoft.com/office/drawing/2014/main" id="{09EBE2DF-BF0F-46DB-9C74-47BC1B790F1C}"/>
              </a:ext>
            </a:extLst>
          </p:cNvPr>
          <p:cNvCxnSpPr/>
          <p:nvPr/>
        </p:nvCxnSpPr>
        <p:spPr>
          <a:xfrm>
            <a:off x="5551598" y="4600916"/>
            <a:ext cx="61036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FC791DB-E6A9-A227-AACC-0D9FF2EA4387}"/>
              </a:ext>
            </a:extLst>
          </p:cNvPr>
          <p:cNvCxnSpPr/>
          <p:nvPr/>
        </p:nvCxnSpPr>
        <p:spPr>
          <a:xfrm flipV="1">
            <a:off x="5551598" y="3710879"/>
            <a:ext cx="0" cy="89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FB421637-04ED-F5E9-2426-0211FF236F69}"/>
              </a:ext>
            </a:extLst>
          </p:cNvPr>
          <p:cNvPicPr>
            <a:picLocks noChangeAspect="1"/>
          </p:cNvPicPr>
          <p:nvPr/>
        </p:nvPicPr>
        <p:blipFill>
          <a:blip r:embed="rId11"/>
          <a:stretch>
            <a:fillRect/>
          </a:stretch>
        </p:blipFill>
        <p:spPr>
          <a:xfrm>
            <a:off x="5694679" y="3525990"/>
            <a:ext cx="322304" cy="443168"/>
          </a:xfrm>
          <a:prstGeom prst="rect">
            <a:avLst/>
          </a:prstGeom>
        </p:spPr>
      </p:pic>
      <p:pic>
        <p:nvPicPr>
          <p:cNvPr id="78" name="Picture 77">
            <a:extLst>
              <a:ext uri="{FF2B5EF4-FFF2-40B4-BE49-F238E27FC236}">
                <a16:creationId xmlns:a16="http://schemas.microsoft.com/office/drawing/2014/main" id="{20026CFD-A8DC-4CFD-0593-D4C5AA29D125}"/>
              </a:ext>
            </a:extLst>
          </p:cNvPr>
          <p:cNvPicPr>
            <a:picLocks noChangeAspect="1"/>
          </p:cNvPicPr>
          <p:nvPr/>
        </p:nvPicPr>
        <p:blipFill>
          <a:blip r:embed="rId12"/>
          <a:stretch>
            <a:fillRect/>
          </a:stretch>
        </p:blipFill>
        <p:spPr>
          <a:xfrm>
            <a:off x="11082765" y="4611512"/>
            <a:ext cx="549593" cy="490177"/>
          </a:xfrm>
          <a:prstGeom prst="rect">
            <a:avLst/>
          </a:prstGeom>
        </p:spPr>
      </p:pic>
      <p:sp>
        <p:nvSpPr>
          <p:cNvPr id="79" name="Rectangle 78">
            <a:extLst>
              <a:ext uri="{FF2B5EF4-FFF2-40B4-BE49-F238E27FC236}">
                <a16:creationId xmlns:a16="http://schemas.microsoft.com/office/drawing/2014/main" id="{67F713BB-6DAC-8901-5D9F-BD2296900E6B}"/>
              </a:ext>
            </a:extLst>
          </p:cNvPr>
          <p:cNvSpPr/>
          <p:nvPr/>
        </p:nvSpPr>
        <p:spPr>
          <a:xfrm>
            <a:off x="5535783" y="1257203"/>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ectangle 90">
            <a:extLst>
              <a:ext uri="{FF2B5EF4-FFF2-40B4-BE49-F238E27FC236}">
                <a16:creationId xmlns:a16="http://schemas.microsoft.com/office/drawing/2014/main" id="{3FF10359-3F0E-2BDA-EF7B-37CFDFF1C6D0}"/>
              </a:ext>
            </a:extLst>
          </p:cNvPr>
          <p:cNvSpPr/>
          <p:nvPr/>
        </p:nvSpPr>
        <p:spPr>
          <a:xfrm>
            <a:off x="7153613" y="1248928"/>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E95C16E6-B329-A868-0009-7C2DF554BA1B}"/>
              </a:ext>
            </a:extLst>
          </p:cNvPr>
          <p:cNvSpPr/>
          <p:nvPr/>
        </p:nvSpPr>
        <p:spPr>
          <a:xfrm>
            <a:off x="8782872" y="1252391"/>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Rectangle 92">
            <a:extLst>
              <a:ext uri="{FF2B5EF4-FFF2-40B4-BE49-F238E27FC236}">
                <a16:creationId xmlns:a16="http://schemas.microsoft.com/office/drawing/2014/main" id="{FEEC0EDB-6B64-F246-8F3B-FE89FB69B499}"/>
              </a:ext>
            </a:extLst>
          </p:cNvPr>
          <p:cNvSpPr/>
          <p:nvPr/>
        </p:nvSpPr>
        <p:spPr>
          <a:xfrm>
            <a:off x="5551598" y="2838043"/>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Rectangle 93">
            <a:extLst>
              <a:ext uri="{FF2B5EF4-FFF2-40B4-BE49-F238E27FC236}">
                <a16:creationId xmlns:a16="http://schemas.microsoft.com/office/drawing/2014/main" id="{6700FE67-E0DF-24C4-C58C-F3EF52766DBC}"/>
              </a:ext>
            </a:extLst>
          </p:cNvPr>
          <p:cNvSpPr/>
          <p:nvPr/>
        </p:nvSpPr>
        <p:spPr>
          <a:xfrm>
            <a:off x="7159878" y="2830596"/>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ectangle 94">
            <a:extLst>
              <a:ext uri="{FF2B5EF4-FFF2-40B4-BE49-F238E27FC236}">
                <a16:creationId xmlns:a16="http://schemas.microsoft.com/office/drawing/2014/main" id="{B42A29AD-4DCF-1419-084E-FB71F844CBBB}"/>
              </a:ext>
            </a:extLst>
          </p:cNvPr>
          <p:cNvSpPr/>
          <p:nvPr/>
        </p:nvSpPr>
        <p:spPr>
          <a:xfrm>
            <a:off x="8782872" y="2832211"/>
            <a:ext cx="1629260" cy="370675"/>
          </a:xfrm>
          <a:prstGeom prst="rect">
            <a:avLst/>
          </a:prstGeom>
          <a:solidFill>
            <a:srgbClr val="F7B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ectangle 95">
            <a:extLst>
              <a:ext uri="{FF2B5EF4-FFF2-40B4-BE49-F238E27FC236}">
                <a16:creationId xmlns:a16="http://schemas.microsoft.com/office/drawing/2014/main" id="{D7E8F5B8-FF38-F21E-9431-56BDC872F824}"/>
              </a:ext>
            </a:extLst>
          </p:cNvPr>
          <p:cNvSpPr/>
          <p:nvPr/>
        </p:nvSpPr>
        <p:spPr>
          <a:xfrm>
            <a:off x="5578692" y="4230241"/>
            <a:ext cx="1629260" cy="370675"/>
          </a:xfrm>
          <a:prstGeom prst="rect">
            <a:avLst/>
          </a:prstGeom>
          <a:solidFill>
            <a:srgbClr val="F7B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ectangle 96">
            <a:extLst>
              <a:ext uri="{FF2B5EF4-FFF2-40B4-BE49-F238E27FC236}">
                <a16:creationId xmlns:a16="http://schemas.microsoft.com/office/drawing/2014/main" id="{6B2D7301-A448-DABF-ED93-99783C0ADE57}"/>
              </a:ext>
            </a:extLst>
          </p:cNvPr>
          <p:cNvSpPr/>
          <p:nvPr/>
        </p:nvSpPr>
        <p:spPr>
          <a:xfrm>
            <a:off x="7153613" y="4215496"/>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97">
            <a:extLst>
              <a:ext uri="{FF2B5EF4-FFF2-40B4-BE49-F238E27FC236}">
                <a16:creationId xmlns:a16="http://schemas.microsoft.com/office/drawing/2014/main" id="{11E6BF8E-856E-78D2-CC89-851DED15D6A8}"/>
              </a:ext>
            </a:extLst>
          </p:cNvPr>
          <p:cNvSpPr/>
          <p:nvPr/>
        </p:nvSpPr>
        <p:spPr>
          <a:xfrm>
            <a:off x="8779490" y="4218563"/>
            <a:ext cx="1629260" cy="370675"/>
          </a:xfrm>
          <a:prstGeom prst="rect">
            <a:avLst/>
          </a:prstGeom>
          <a:solidFill>
            <a:srgbClr val="6BE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a:extLst>
              <a:ext uri="{FF2B5EF4-FFF2-40B4-BE49-F238E27FC236}">
                <a16:creationId xmlns:a16="http://schemas.microsoft.com/office/drawing/2014/main" id="{AA199635-FD4C-A096-4A67-EFB0556D6B00}"/>
              </a:ext>
            </a:extLst>
          </p:cNvPr>
          <p:cNvSpPr txBox="1"/>
          <p:nvPr/>
        </p:nvSpPr>
        <p:spPr>
          <a:xfrm>
            <a:off x="6674874" y="2851096"/>
            <a:ext cx="6976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导通</a:t>
            </a:r>
          </a:p>
        </p:txBody>
      </p:sp>
      <p:sp>
        <p:nvSpPr>
          <p:cNvPr id="100" name="TextBox 99">
            <a:extLst>
              <a:ext uri="{FF2B5EF4-FFF2-40B4-BE49-F238E27FC236}">
                <a16:creationId xmlns:a16="http://schemas.microsoft.com/office/drawing/2014/main" id="{A6A117B9-E848-2C2C-AC4C-BBEDAC1BA130}"/>
              </a:ext>
            </a:extLst>
          </p:cNvPr>
          <p:cNvSpPr txBox="1"/>
          <p:nvPr/>
        </p:nvSpPr>
        <p:spPr>
          <a:xfrm>
            <a:off x="8392938" y="4200806"/>
            <a:ext cx="6976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导通</a:t>
            </a:r>
          </a:p>
        </p:txBody>
      </p:sp>
      <p:sp>
        <p:nvSpPr>
          <p:cNvPr id="101" name="TextBox 100">
            <a:extLst>
              <a:ext uri="{FF2B5EF4-FFF2-40B4-BE49-F238E27FC236}">
                <a16:creationId xmlns:a16="http://schemas.microsoft.com/office/drawing/2014/main" id="{0D6E8882-2EA5-E676-9267-9C1C2BBBD114}"/>
              </a:ext>
            </a:extLst>
          </p:cNvPr>
          <p:cNvSpPr txBox="1"/>
          <p:nvPr/>
        </p:nvSpPr>
        <p:spPr>
          <a:xfrm>
            <a:off x="9244711" y="2823325"/>
            <a:ext cx="6976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截止</a:t>
            </a:r>
          </a:p>
        </p:txBody>
      </p:sp>
      <p:sp>
        <p:nvSpPr>
          <p:cNvPr id="102" name="TextBox 101">
            <a:extLst>
              <a:ext uri="{FF2B5EF4-FFF2-40B4-BE49-F238E27FC236}">
                <a16:creationId xmlns:a16="http://schemas.microsoft.com/office/drawing/2014/main" id="{72FDB687-8693-380A-F76C-75E0154AECD9}"/>
              </a:ext>
            </a:extLst>
          </p:cNvPr>
          <p:cNvSpPr txBox="1"/>
          <p:nvPr/>
        </p:nvSpPr>
        <p:spPr>
          <a:xfrm>
            <a:off x="5897111" y="4242993"/>
            <a:ext cx="6976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截止</a:t>
            </a:r>
          </a:p>
        </p:txBody>
      </p:sp>
      <p:cxnSp>
        <p:nvCxnSpPr>
          <p:cNvPr id="104" name="Straight Connector 103">
            <a:extLst>
              <a:ext uri="{FF2B5EF4-FFF2-40B4-BE49-F238E27FC236}">
                <a16:creationId xmlns:a16="http://schemas.microsoft.com/office/drawing/2014/main" id="{7A5CDE5D-75AB-A6C2-D569-03954CF5EF0E}"/>
              </a:ext>
            </a:extLst>
          </p:cNvPr>
          <p:cNvCxnSpPr/>
          <p:nvPr/>
        </p:nvCxnSpPr>
        <p:spPr>
          <a:xfrm>
            <a:off x="7153613" y="672570"/>
            <a:ext cx="11430" cy="618543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9E4498C-776D-1C7D-3E9B-952C64306189}"/>
              </a:ext>
            </a:extLst>
          </p:cNvPr>
          <p:cNvCxnSpPr/>
          <p:nvPr/>
        </p:nvCxnSpPr>
        <p:spPr>
          <a:xfrm>
            <a:off x="8781468" y="672570"/>
            <a:ext cx="11430" cy="618543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1B61278E-E0DD-05A5-2991-243051DA80AA}"/>
              </a:ext>
            </a:extLst>
          </p:cNvPr>
          <p:cNvPicPr>
            <a:picLocks noChangeAspect="1"/>
          </p:cNvPicPr>
          <p:nvPr/>
        </p:nvPicPr>
        <p:blipFill>
          <a:blip r:embed="rId13"/>
          <a:stretch>
            <a:fillRect/>
          </a:stretch>
        </p:blipFill>
        <p:spPr>
          <a:xfrm>
            <a:off x="7230804" y="4662309"/>
            <a:ext cx="850199" cy="472333"/>
          </a:xfrm>
          <a:prstGeom prst="rect">
            <a:avLst/>
          </a:prstGeom>
        </p:spPr>
      </p:pic>
      <p:pic>
        <p:nvPicPr>
          <p:cNvPr id="109" name="Picture 108">
            <a:extLst>
              <a:ext uri="{FF2B5EF4-FFF2-40B4-BE49-F238E27FC236}">
                <a16:creationId xmlns:a16="http://schemas.microsoft.com/office/drawing/2014/main" id="{A53161E1-058E-53B6-BAF4-D0A78109AEEA}"/>
              </a:ext>
            </a:extLst>
          </p:cNvPr>
          <p:cNvPicPr>
            <a:picLocks noChangeAspect="1"/>
          </p:cNvPicPr>
          <p:nvPr/>
        </p:nvPicPr>
        <p:blipFill>
          <a:blip r:embed="rId14"/>
          <a:stretch>
            <a:fillRect/>
          </a:stretch>
        </p:blipFill>
        <p:spPr>
          <a:xfrm>
            <a:off x="8821041" y="3273427"/>
            <a:ext cx="1380824" cy="460275"/>
          </a:xfrm>
          <a:prstGeom prst="rect">
            <a:avLst/>
          </a:prstGeom>
        </p:spPr>
      </p:pic>
      <p:sp>
        <p:nvSpPr>
          <p:cNvPr id="110" name="Rectangle: Rounded Corners 109">
            <a:extLst>
              <a:ext uri="{FF2B5EF4-FFF2-40B4-BE49-F238E27FC236}">
                <a16:creationId xmlns:a16="http://schemas.microsoft.com/office/drawing/2014/main" id="{7704D756-5D42-9D7C-6C25-8B9BECA1AA1D}"/>
              </a:ext>
            </a:extLst>
          </p:cNvPr>
          <p:cNvSpPr/>
          <p:nvPr/>
        </p:nvSpPr>
        <p:spPr>
          <a:xfrm>
            <a:off x="5588457" y="5271016"/>
            <a:ext cx="1386603" cy="1351213"/>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①</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T1</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T2</a:t>
            </a:r>
            <a:r>
              <a:rPr lang="zh-CN" altLang="en-US" sz="2400" b="1" dirty="0">
                <a:solidFill>
                  <a:schemeClr val="tx1"/>
                </a:solidFill>
                <a:latin typeface="微软雅黑" panose="020B0503020204020204" pitchFamily="34" charset="-122"/>
                <a:ea typeface="微软雅黑" panose="020B0503020204020204" pitchFamily="34" charset="-122"/>
              </a:rPr>
              <a:t>截止</a:t>
            </a:r>
            <a:endParaRPr lang="zh-CN" altLang="en-US" sz="2400" b="1" dirty="0">
              <a:solidFill>
                <a:schemeClr val="tx1"/>
              </a:solidFill>
            </a:endParaRPr>
          </a:p>
        </p:txBody>
      </p:sp>
      <p:sp>
        <p:nvSpPr>
          <p:cNvPr id="111" name="Rectangle: Rounded Corners 110">
            <a:extLst>
              <a:ext uri="{FF2B5EF4-FFF2-40B4-BE49-F238E27FC236}">
                <a16:creationId xmlns:a16="http://schemas.microsoft.com/office/drawing/2014/main" id="{E384FF36-05BF-E7AF-C952-3C18149CC55A}"/>
              </a:ext>
            </a:extLst>
          </p:cNvPr>
          <p:cNvSpPr/>
          <p:nvPr/>
        </p:nvSpPr>
        <p:spPr>
          <a:xfrm>
            <a:off x="7310626" y="5298629"/>
            <a:ext cx="1386603" cy="1351213"/>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②</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T1</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T2</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zh-CN" altLang="en-US" sz="2400" b="1" dirty="0">
              <a:solidFill>
                <a:schemeClr val="tx1"/>
              </a:solidFill>
            </a:endParaRPr>
          </a:p>
        </p:txBody>
      </p:sp>
      <p:sp>
        <p:nvSpPr>
          <p:cNvPr id="112" name="Rectangle: Rounded Corners 111">
            <a:extLst>
              <a:ext uri="{FF2B5EF4-FFF2-40B4-BE49-F238E27FC236}">
                <a16:creationId xmlns:a16="http://schemas.microsoft.com/office/drawing/2014/main" id="{22B2D9F5-7321-57CE-07E4-322993B563B5}"/>
              </a:ext>
            </a:extLst>
          </p:cNvPr>
          <p:cNvSpPr/>
          <p:nvPr/>
        </p:nvSpPr>
        <p:spPr>
          <a:xfrm>
            <a:off x="8900222" y="5330961"/>
            <a:ext cx="1386603" cy="1351213"/>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③</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T1</a:t>
            </a:r>
            <a:r>
              <a:rPr lang="zh-CN" altLang="en-US" sz="2400" b="1" dirty="0">
                <a:solidFill>
                  <a:schemeClr val="tx1"/>
                </a:solidFill>
                <a:latin typeface="微软雅黑" panose="020B0503020204020204" pitchFamily="34" charset="-122"/>
                <a:ea typeface="微软雅黑" panose="020B0503020204020204" pitchFamily="34" charset="-122"/>
              </a:rPr>
              <a:t>截止</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T2</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zh-CN" altLang="en-US" sz="2400" b="1" dirty="0">
              <a:solidFill>
                <a:schemeClr val="tx1"/>
              </a:solidFill>
            </a:endParaRPr>
          </a:p>
        </p:txBody>
      </p:sp>
      <p:cxnSp>
        <p:nvCxnSpPr>
          <p:cNvPr id="113" name="Straight Arrow Connector 112">
            <a:extLst>
              <a:ext uri="{FF2B5EF4-FFF2-40B4-BE49-F238E27FC236}">
                <a16:creationId xmlns:a16="http://schemas.microsoft.com/office/drawing/2014/main" id="{73AABCC3-CA8D-3675-AF5A-C2CAD6690560}"/>
              </a:ext>
            </a:extLst>
          </p:cNvPr>
          <p:cNvCxnSpPr/>
          <p:nvPr/>
        </p:nvCxnSpPr>
        <p:spPr>
          <a:xfrm>
            <a:off x="3641714" y="2735629"/>
            <a:ext cx="0" cy="172626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5638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29DF406-B964-DA99-58F0-D0E605AA3367}"/>
              </a:ext>
            </a:extLst>
          </p:cNvPr>
          <p:cNvSpPr txBox="1">
            <a:spLocks/>
          </p:cNvSpPr>
          <p:nvPr/>
        </p:nvSpPr>
        <p:spPr>
          <a:xfrm>
            <a:off x="-105878" y="-165630"/>
            <a:ext cx="10203006"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电路的工作原理</a:t>
            </a:r>
            <a:r>
              <a:rPr lang="en-US" altLang="zh-CN" dirty="0"/>
              <a:t>——</a:t>
            </a:r>
            <a:r>
              <a:rPr lang="zh-CN" altLang="en-US" dirty="0"/>
              <a:t>非门</a:t>
            </a:r>
          </a:p>
        </p:txBody>
      </p:sp>
      <p:grpSp>
        <p:nvGrpSpPr>
          <p:cNvPr id="7" name="Group 6">
            <a:extLst>
              <a:ext uri="{FF2B5EF4-FFF2-40B4-BE49-F238E27FC236}">
                <a16:creationId xmlns:a16="http://schemas.microsoft.com/office/drawing/2014/main" id="{E5A25C18-C9D5-FA25-7CE2-694777755E96}"/>
              </a:ext>
            </a:extLst>
          </p:cNvPr>
          <p:cNvGrpSpPr/>
          <p:nvPr/>
        </p:nvGrpSpPr>
        <p:grpSpPr>
          <a:xfrm>
            <a:off x="1214201" y="1107782"/>
            <a:ext cx="3781424" cy="5022327"/>
            <a:chOff x="1391055" y="2455571"/>
            <a:chExt cx="3042591" cy="3912850"/>
          </a:xfrm>
        </p:grpSpPr>
        <p:grpSp>
          <p:nvGrpSpPr>
            <p:cNvPr id="8" name="Group 7">
              <a:extLst>
                <a:ext uri="{FF2B5EF4-FFF2-40B4-BE49-F238E27FC236}">
                  <a16:creationId xmlns:a16="http://schemas.microsoft.com/office/drawing/2014/main" id="{89F55FD9-7F37-A17E-3C69-D28F704941C1}"/>
                </a:ext>
              </a:extLst>
            </p:cNvPr>
            <p:cNvGrpSpPr/>
            <p:nvPr/>
          </p:nvGrpSpPr>
          <p:grpSpPr>
            <a:xfrm>
              <a:off x="1391055" y="2455571"/>
              <a:ext cx="3042591" cy="3912850"/>
              <a:chOff x="1425937" y="2430783"/>
              <a:chExt cx="3042591" cy="3912850"/>
            </a:xfrm>
          </p:grpSpPr>
          <p:cxnSp>
            <p:nvCxnSpPr>
              <p:cNvPr id="10" name="Straight Connector 9">
                <a:extLst>
                  <a:ext uri="{FF2B5EF4-FFF2-40B4-BE49-F238E27FC236}">
                    <a16:creationId xmlns:a16="http://schemas.microsoft.com/office/drawing/2014/main" id="{12D1A882-B587-EDE6-1958-21140F2BA20E}"/>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CBE95F-8CC8-AC2C-7704-984D8F4F4256}"/>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05A9D-079A-1445-5A7F-B832E660BC22}"/>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335756-7F96-953C-F6E8-87CD7E734FA3}"/>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99D142-F846-BC4D-8B28-43C2D5F24E6A}"/>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AC1360-CDA2-840E-3CC9-EF39F659AE5E}"/>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5539D4-7D69-E9D9-973F-2F714D12790F}"/>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599D28-F38C-ADCD-56DD-620C4E044D83}"/>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EB714-84FC-AD65-0CCD-80DC8DF01522}"/>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890FBE-CC93-EFC6-78CC-78A346C5030A}"/>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D22388B-E0AA-6627-A900-482F383B6D5A}"/>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21" name="Straight Connector 20">
                <a:extLst>
                  <a:ext uri="{FF2B5EF4-FFF2-40B4-BE49-F238E27FC236}">
                    <a16:creationId xmlns:a16="http://schemas.microsoft.com/office/drawing/2014/main" id="{A09A7318-5742-F01A-12B0-01E84C0901B4}"/>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7BDF784-90A0-A2AC-3009-8971FEC512E4}"/>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3" name="Straight Connector 22">
                <a:extLst>
                  <a:ext uri="{FF2B5EF4-FFF2-40B4-BE49-F238E27FC236}">
                    <a16:creationId xmlns:a16="http://schemas.microsoft.com/office/drawing/2014/main" id="{6B44173E-1768-D380-E6CE-EA5BE0462591}"/>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FD7267F-A313-D50B-0E90-91771D14F43D}"/>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Straight Connector 24">
                <a:extLst>
                  <a:ext uri="{FF2B5EF4-FFF2-40B4-BE49-F238E27FC236}">
                    <a16:creationId xmlns:a16="http://schemas.microsoft.com/office/drawing/2014/main" id="{3439E446-3E0C-C284-BDD8-5040F078C28D}"/>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A2CE15-1C34-3A16-811A-0FF47886A7F6}"/>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F57E73-45A7-14B4-F2C0-135887331709}"/>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BE995C-E5FA-78D8-7B31-3B763AD27C84}"/>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E86FF7-4765-2D0E-9C22-433600984B34}"/>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9253BED-1A13-7799-3D9E-6C08CB7D962E}"/>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4C22F48-8F1D-4727-EE9A-D2F48C5CC40A}"/>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33858B-C580-53D9-A52E-B12640B20319}"/>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A80B38-258B-062C-97F5-D86F945BD009}"/>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5F816F-00B9-3446-47FB-9A8981399619}"/>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8DDB9F-FEA0-122F-A19A-6DBD273F95A7}"/>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191A23-79C8-B5F6-3B47-7BFA989405DB}"/>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7C12A8C-0523-88E7-4E61-8A7CEF0EAACB}"/>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F17A7AE9-8ECF-53C3-0267-40C3FF37BF06}"/>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B8A5521-2B93-B4E5-17CB-88ADB14523DF}"/>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Connector 39">
                <a:extLst>
                  <a:ext uri="{FF2B5EF4-FFF2-40B4-BE49-F238E27FC236}">
                    <a16:creationId xmlns:a16="http://schemas.microsoft.com/office/drawing/2014/main" id="{A7C11A65-7C00-053D-475D-9936B5D86064}"/>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24A6DEA-FBC6-31BB-4A19-B7AAAC91974C}"/>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41">
                <a:extLst>
                  <a:ext uri="{FF2B5EF4-FFF2-40B4-BE49-F238E27FC236}">
                    <a16:creationId xmlns:a16="http://schemas.microsoft.com/office/drawing/2014/main" id="{40FFC544-5BE1-81B3-1B0B-69FA82C7E07E}"/>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3" name="Picture 42">
                <a:extLst>
                  <a:ext uri="{FF2B5EF4-FFF2-40B4-BE49-F238E27FC236}">
                    <a16:creationId xmlns:a16="http://schemas.microsoft.com/office/drawing/2014/main" id="{0425BCC9-D5A1-DA7E-02EC-824A89A4444D}"/>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4" name="Picture 43">
                <a:extLst>
                  <a:ext uri="{FF2B5EF4-FFF2-40B4-BE49-F238E27FC236}">
                    <a16:creationId xmlns:a16="http://schemas.microsoft.com/office/drawing/2014/main" id="{8244850B-5729-2749-090D-EE460A04EB65}"/>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5" name="Picture 44">
                <a:extLst>
                  <a:ext uri="{FF2B5EF4-FFF2-40B4-BE49-F238E27FC236}">
                    <a16:creationId xmlns:a16="http://schemas.microsoft.com/office/drawing/2014/main" id="{665643F7-0E15-5DFF-A67D-C6681ECB1FE5}"/>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9" name="Picture 8">
              <a:extLst>
                <a:ext uri="{FF2B5EF4-FFF2-40B4-BE49-F238E27FC236}">
                  <a16:creationId xmlns:a16="http://schemas.microsoft.com/office/drawing/2014/main" id="{D2BD261D-D14E-CD3B-699D-C7201A0E739C}"/>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6" name="Rectangle 45">
            <a:extLst>
              <a:ext uri="{FF2B5EF4-FFF2-40B4-BE49-F238E27FC236}">
                <a16:creationId xmlns:a16="http://schemas.microsoft.com/office/drawing/2014/main" id="{8F70B07F-D7C1-CD04-0964-ECE149D43067}"/>
              </a:ext>
            </a:extLst>
          </p:cNvPr>
          <p:cNvSpPr/>
          <p:nvPr/>
        </p:nvSpPr>
        <p:spPr>
          <a:xfrm>
            <a:off x="2638785" y="2206655"/>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ctangle 46">
            <a:extLst>
              <a:ext uri="{FF2B5EF4-FFF2-40B4-BE49-F238E27FC236}">
                <a16:creationId xmlns:a16="http://schemas.microsoft.com/office/drawing/2014/main" id="{01131637-A1C0-E6F2-B6A4-9B4F3E3485D9}"/>
              </a:ext>
            </a:extLst>
          </p:cNvPr>
          <p:cNvSpPr/>
          <p:nvPr/>
        </p:nvSpPr>
        <p:spPr>
          <a:xfrm>
            <a:off x="2617132" y="4323353"/>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a:extLst>
              <a:ext uri="{FF2B5EF4-FFF2-40B4-BE49-F238E27FC236}">
                <a16:creationId xmlns:a16="http://schemas.microsoft.com/office/drawing/2014/main" id="{4F7F2A7D-2320-2538-0281-CD3EE63B68A9}"/>
              </a:ext>
            </a:extLst>
          </p:cNvPr>
          <p:cNvSpPr txBox="1"/>
          <p:nvPr/>
        </p:nvSpPr>
        <p:spPr>
          <a:xfrm>
            <a:off x="3605900" y="220557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3" name="TextBox 52">
            <a:extLst>
              <a:ext uri="{FF2B5EF4-FFF2-40B4-BE49-F238E27FC236}">
                <a16:creationId xmlns:a16="http://schemas.microsoft.com/office/drawing/2014/main" id="{5C54D413-F65B-4838-BF97-4FE725890AAC}"/>
              </a:ext>
            </a:extLst>
          </p:cNvPr>
          <p:cNvSpPr txBox="1"/>
          <p:nvPr/>
        </p:nvSpPr>
        <p:spPr>
          <a:xfrm>
            <a:off x="3597017" y="522882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4" name="TextBox 53">
            <a:extLst>
              <a:ext uri="{FF2B5EF4-FFF2-40B4-BE49-F238E27FC236}">
                <a16:creationId xmlns:a16="http://schemas.microsoft.com/office/drawing/2014/main" id="{0CAAD7BD-629F-1DA6-BE58-C2B37349B834}"/>
              </a:ext>
            </a:extLst>
          </p:cNvPr>
          <p:cNvSpPr txBox="1"/>
          <p:nvPr/>
        </p:nvSpPr>
        <p:spPr>
          <a:xfrm>
            <a:off x="2578218" y="221372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400C4D88-E149-3A73-136F-7C82464F28D2}"/>
              </a:ext>
            </a:extLst>
          </p:cNvPr>
          <p:cNvSpPr txBox="1"/>
          <p:nvPr/>
        </p:nvSpPr>
        <p:spPr>
          <a:xfrm>
            <a:off x="2558353" y="517715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6" name="TextBox 55">
            <a:extLst>
              <a:ext uri="{FF2B5EF4-FFF2-40B4-BE49-F238E27FC236}">
                <a16:creationId xmlns:a16="http://schemas.microsoft.com/office/drawing/2014/main" id="{9666CF75-CB44-6360-A967-A1E51487DAC2}"/>
              </a:ext>
            </a:extLst>
          </p:cNvPr>
          <p:cNvSpPr txBox="1"/>
          <p:nvPr/>
        </p:nvSpPr>
        <p:spPr>
          <a:xfrm>
            <a:off x="3272099" y="427827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7" name="TextBox 56">
            <a:extLst>
              <a:ext uri="{FF2B5EF4-FFF2-40B4-BE49-F238E27FC236}">
                <a16:creationId xmlns:a16="http://schemas.microsoft.com/office/drawing/2014/main" id="{F7C35B06-C6B9-0C1D-47E3-33CE2243ABA7}"/>
              </a:ext>
            </a:extLst>
          </p:cNvPr>
          <p:cNvSpPr txBox="1"/>
          <p:nvPr/>
        </p:nvSpPr>
        <p:spPr>
          <a:xfrm>
            <a:off x="3223293" y="333641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60" name="Straight Arrow Connector 59">
            <a:extLst>
              <a:ext uri="{FF2B5EF4-FFF2-40B4-BE49-F238E27FC236}">
                <a16:creationId xmlns:a16="http://schemas.microsoft.com/office/drawing/2014/main" id="{B49CD699-1AF5-2818-1BA0-FAD858A8E7C4}"/>
              </a:ext>
            </a:extLst>
          </p:cNvPr>
          <p:cNvCxnSpPr/>
          <p:nvPr/>
        </p:nvCxnSpPr>
        <p:spPr>
          <a:xfrm>
            <a:off x="3857947" y="1904051"/>
            <a:ext cx="0" cy="1726268"/>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08BC9302-0A2D-65B0-FFDF-7CA69B3A9F1A}"/>
              </a:ext>
            </a:extLst>
          </p:cNvPr>
          <p:cNvSpPr/>
          <p:nvPr/>
        </p:nvSpPr>
        <p:spPr>
          <a:xfrm>
            <a:off x="366891" y="1266342"/>
            <a:ext cx="1386603" cy="1351213"/>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T1</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T2</a:t>
            </a:r>
            <a:r>
              <a:rPr lang="zh-CN" altLang="en-US" sz="2400" b="1" dirty="0">
                <a:solidFill>
                  <a:schemeClr val="tx1"/>
                </a:solidFill>
                <a:latin typeface="微软雅黑" panose="020B0503020204020204" pitchFamily="34" charset="-122"/>
                <a:ea typeface="微软雅黑" panose="020B0503020204020204" pitchFamily="34" charset="-122"/>
              </a:rPr>
              <a:t>截止</a:t>
            </a:r>
            <a:endParaRPr lang="zh-CN" altLang="en-US" sz="2400" b="1" dirty="0">
              <a:solidFill>
                <a:schemeClr val="tx1"/>
              </a:solidFill>
            </a:endParaRPr>
          </a:p>
        </p:txBody>
      </p:sp>
      <p:cxnSp>
        <p:nvCxnSpPr>
          <p:cNvPr id="63" name="Straight Arrow Connector 62">
            <a:extLst>
              <a:ext uri="{FF2B5EF4-FFF2-40B4-BE49-F238E27FC236}">
                <a16:creationId xmlns:a16="http://schemas.microsoft.com/office/drawing/2014/main" id="{C1A13E94-F6D2-C277-F5ED-CF00011CAEEC}"/>
              </a:ext>
            </a:extLst>
          </p:cNvPr>
          <p:cNvCxnSpPr/>
          <p:nvPr/>
        </p:nvCxnSpPr>
        <p:spPr>
          <a:xfrm>
            <a:off x="3827442" y="3630319"/>
            <a:ext cx="59596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1AB71001-4C4C-49F4-FD7A-A368A42E0E3E}"/>
              </a:ext>
            </a:extLst>
          </p:cNvPr>
          <p:cNvPicPr>
            <a:picLocks noChangeAspect="1"/>
          </p:cNvPicPr>
          <p:nvPr/>
        </p:nvPicPr>
        <p:blipFill>
          <a:blip r:embed="rId9"/>
          <a:stretch>
            <a:fillRect/>
          </a:stretch>
        </p:blipFill>
        <p:spPr>
          <a:xfrm>
            <a:off x="1028248" y="668298"/>
            <a:ext cx="1634269" cy="518566"/>
          </a:xfrm>
          <a:prstGeom prst="rect">
            <a:avLst/>
          </a:prstGeom>
        </p:spPr>
      </p:pic>
      <p:pic>
        <p:nvPicPr>
          <p:cNvPr id="66" name="Picture 65">
            <a:extLst>
              <a:ext uri="{FF2B5EF4-FFF2-40B4-BE49-F238E27FC236}">
                <a16:creationId xmlns:a16="http://schemas.microsoft.com/office/drawing/2014/main" id="{8465D8B9-F49C-37E8-9790-BE3FCE23702D}"/>
              </a:ext>
            </a:extLst>
          </p:cNvPr>
          <p:cNvPicPr>
            <a:picLocks noChangeAspect="1"/>
          </p:cNvPicPr>
          <p:nvPr/>
        </p:nvPicPr>
        <p:blipFill>
          <a:blip r:embed="rId9"/>
          <a:stretch>
            <a:fillRect/>
          </a:stretch>
        </p:blipFill>
        <p:spPr>
          <a:xfrm>
            <a:off x="220469" y="4066245"/>
            <a:ext cx="1634269" cy="518566"/>
          </a:xfrm>
          <a:prstGeom prst="rect">
            <a:avLst/>
          </a:prstGeom>
        </p:spPr>
      </p:pic>
      <p:grpSp>
        <p:nvGrpSpPr>
          <p:cNvPr id="67" name="Group 66">
            <a:extLst>
              <a:ext uri="{FF2B5EF4-FFF2-40B4-BE49-F238E27FC236}">
                <a16:creationId xmlns:a16="http://schemas.microsoft.com/office/drawing/2014/main" id="{4FBEE198-D627-5712-68B1-623802FD4B84}"/>
              </a:ext>
            </a:extLst>
          </p:cNvPr>
          <p:cNvGrpSpPr/>
          <p:nvPr/>
        </p:nvGrpSpPr>
        <p:grpSpPr>
          <a:xfrm>
            <a:off x="7301161" y="1107782"/>
            <a:ext cx="3781424" cy="5022327"/>
            <a:chOff x="1391055" y="2455571"/>
            <a:chExt cx="3042591" cy="3912850"/>
          </a:xfrm>
        </p:grpSpPr>
        <p:grpSp>
          <p:nvGrpSpPr>
            <p:cNvPr id="68" name="Group 67">
              <a:extLst>
                <a:ext uri="{FF2B5EF4-FFF2-40B4-BE49-F238E27FC236}">
                  <a16:creationId xmlns:a16="http://schemas.microsoft.com/office/drawing/2014/main" id="{9201AFD1-A6CB-2F8D-FA41-B346B6FEB28D}"/>
                </a:ext>
              </a:extLst>
            </p:cNvPr>
            <p:cNvGrpSpPr/>
            <p:nvPr/>
          </p:nvGrpSpPr>
          <p:grpSpPr>
            <a:xfrm>
              <a:off x="1391055" y="2455571"/>
              <a:ext cx="3042591" cy="3912850"/>
              <a:chOff x="1425937" y="2430783"/>
              <a:chExt cx="3042591" cy="3912850"/>
            </a:xfrm>
          </p:grpSpPr>
          <p:cxnSp>
            <p:nvCxnSpPr>
              <p:cNvPr id="70" name="Straight Connector 69">
                <a:extLst>
                  <a:ext uri="{FF2B5EF4-FFF2-40B4-BE49-F238E27FC236}">
                    <a16:creationId xmlns:a16="http://schemas.microsoft.com/office/drawing/2014/main" id="{4BDF7608-17A7-4CEB-3C56-747CFC7D42C5}"/>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7085C1-C9D0-6F75-277E-A2DD749327AE}"/>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135CACD-2B0F-8A4E-F5E0-142D64477179}"/>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60E8D0F-BB0F-CA34-40DB-FFB937B0E38A}"/>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C53AA90-F8C2-1DC0-AA67-4F074F598BCC}"/>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D72C83A-2867-56DF-791E-2022E097C2FE}"/>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DEC91B9-DF94-DB7E-9806-EB3BD4260E80}"/>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5589D93-725F-7574-1E90-DEAA9FE788CC}"/>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1F7A5B-5DB8-5098-58DF-A6B64E1E6678}"/>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BB49E2-25EC-2209-B973-7F34F2C01966}"/>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C0946645-2C21-B0A7-8BF6-2D2C4E0F5C30}"/>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81" name="Straight Connector 80">
                <a:extLst>
                  <a:ext uri="{FF2B5EF4-FFF2-40B4-BE49-F238E27FC236}">
                    <a16:creationId xmlns:a16="http://schemas.microsoft.com/office/drawing/2014/main" id="{67FA83E3-A65C-0E63-38C1-0A2919739056}"/>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83B28CFB-CA75-F288-0861-7DDFD4357408}"/>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83" name="Straight Connector 82">
                <a:extLst>
                  <a:ext uri="{FF2B5EF4-FFF2-40B4-BE49-F238E27FC236}">
                    <a16:creationId xmlns:a16="http://schemas.microsoft.com/office/drawing/2014/main" id="{B32F328F-5B01-AC3C-ACCE-CEFCA3284A34}"/>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9FB47A15-04D7-53D3-2ECB-9DAAA055C4DC}"/>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Straight Connector 84">
                <a:extLst>
                  <a:ext uri="{FF2B5EF4-FFF2-40B4-BE49-F238E27FC236}">
                    <a16:creationId xmlns:a16="http://schemas.microsoft.com/office/drawing/2014/main" id="{803B125E-B83A-3590-7595-E688771CF550}"/>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984AA-02C2-08ED-7134-DB119E4690E0}"/>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1631AF2-7DF7-29D5-1016-B26CBC85B869}"/>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C662D7-5547-945A-B7CD-9334EA6BEF01}"/>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FF2CE9-C798-937A-E058-C71E9D66D73D}"/>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29DCC9B-A440-E6C7-704C-E4128A4C1036}"/>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AC9E67A-5C11-28D9-8999-45440A07834B}"/>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C737F77-756C-171A-31DB-5AA68959DDDF}"/>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025046A-6E16-316A-C583-4290A3A9D43A}"/>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40081C-84B0-7E60-33E3-7C876C8C8055}"/>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8606FFE-00AC-1958-1D2E-03D161B5FFA0}"/>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B0BCC14-2CC5-AA08-D8E8-E5ECF5C45834}"/>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9AE9C1C-B41C-9685-59F4-129BFB03E824}"/>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Straight Connector 97">
                <a:extLst>
                  <a:ext uri="{FF2B5EF4-FFF2-40B4-BE49-F238E27FC236}">
                    <a16:creationId xmlns:a16="http://schemas.microsoft.com/office/drawing/2014/main" id="{E89034AE-B05B-3719-E969-2FEE8F504510}"/>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151EC28B-0B1D-1A09-07EC-6A2D6E6798B7}"/>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Straight Connector 99">
                <a:extLst>
                  <a:ext uri="{FF2B5EF4-FFF2-40B4-BE49-F238E27FC236}">
                    <a16:creationId xmlns:a16="http://schemas.microsoft.com/office/drawing/2014/main" id="{ED286D40-07D4-DF40-0020-6B275B8977DF}"/>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3E4BD407-4404-51DE-B098-E73BC03A8DF8}"/>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Picture 101">
                <a:extLst>
                  <a:ext uri="{FF2B5EF4-FFF2-40B4-BE49-F238E27FC236}">
                    <a16:creationId xmlns:a16="http://schemas.microsoft.com/office/drawing/2014/main" id="{762EA5AD-1A86-3DB3-FC89-2FF2E52EFA53}"/>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103" name="Picture 102">
                <a:extLst>
                  <a:ext uri="{FF2B5EF4-FFF2-40B4-BE49-F238E27FC236}">
                    <a16:creationId xmlns:a16="http://schemas.microsoft.com/office/drawing/2014/main" id="{885A128E-BA81-3618-B489-AF714792AD95}"/>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104" name="Picture 103">
                <a:extLst>
                  <a:ext uri="{FF2B5EF4-FFF2-40B4-BE49-F238E27FC236}">
                    <a16:creationId xmlns:a16="http://schemas.microsoft.com/office/drawing/2014/main" id="{25E529C9-BE11-6E33-90A0-EE2CE6E8A88A}"/>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105" name="Picture 104">
                <a:extLst>
                  <a:ext uri="{FF2B5EF4-FFF2-40B4-BE49-F238E27FC236}">
                    <a16:creationId xmlns:a16="http://schemas.microsoft.com/office/drawing/2014/main" id="{19852D1C-496A-98E7-7561-8ED4FB815183}"/>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69" name="Picture 68">
              <a:extLst>
                <a:ext uri="{FF2B5EF4-FFF2-40B4-BE49-F238E27FC236}">
                  <a16:creationId xmlns:a16="http://schemas.microsoft.com/office/drawing/2014/main" id="{34416323-CD4E-0A1B-62C4-F1B13C0FDD83}"/>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106" name="Rectangle 105">
            <a:extLst>
              <a:ext uri="{FF2B5EF4-FFF2-40B4-BE49-F238E27FC236}">
                <a16:creationId xmlns:a16="http://schemas.microsoft.com/office/drawing/2014/main" id="{DD020D0D-45F8-1AAF-44AA-810DE05FF815}"/>
              </a:ext>
            </a:extLst>
          </p:cNvPr>
          <p:cNvSpPr/>
          <p:nvPr/>
        </p:nvSpPr>
        <p:spPr>
          <a:xfrm>
            <a:off x="8784620" y="4283952"/>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Rectangle 106">
            <a:extLst>
              <a:ext uri="{FF2B5EF4-FFF2-40B4-BE49-F238E27FC236}">
                <a16:creationId xmlns:a16="http://schemas.microsoft.com/office/drawing/2014/main" id="{5AD29627-E272-FE4B-EE9A-4509B4B82873}"/>
              </a:ext>
            </a:extLst>
          </p:cNvPr>
          <p:cNvSpPr/>
          <p:nvPr/>
        </p:nvSpPr>
        <p:spPr>
          <a:xfrm>
            <a:off x="8747012" y="2157672"/>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a:extLst>
              <a:ext uri="{FF2B5EF4-FFF2-40B4-BE49-F238E27FC236}">
                <a16:creationId xmlns:a16="http://schemas.microsoft.com/office/drawing/2014/main" id="{FA0BEDFA-1D51-56ED-92C3-ABE063AC3CFB}"/>
              </a:ext>
            </a:extLst>
          </p:cNvPr>
          <p:cNvSpPr txBox="1"/>
          <p:nvPr/>
        </p:nvSpPr>
        <p:spPr>
          <a:xfrm>
            <a:off x="9692860" y="220557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09" name="TextBox 108">
            <a:extLst>
              <a:ext uri="{FF2B5EF4-FFF2-40B4-BE49-F238E27FC236}">
                <a16:creationId xmlns:a16="http://schemas.microsoft.com/office/drawing/2014/main" id="{86626A7F-BB83-AB07-D1B6-EBC006C5C2C9}"/>
              </a:ext>
            </a:extLst>
          </p:cNvPr>
          <p:cNvSpPr txBox="1"/>
          <p:nvPr/>
        </p:nvSpPr>
        <p:spPr>
          <a:xfrm>
            <a:off x="9683977" y="522882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0" name="TextBox 109">
            <a:extLst>
              <a:ext uri="{FF2B5EF4-FFF2-40B4-BE49-F238E27FC236}">
                <a16:creationId xmlns:a16="http://schemas.microsoft.com/office/drawing/2014/main" id="{49BD2A5C-C4F9-AC15-E613-4C1B09E7D505}"/>
              </a:ext>
            </a:extLst>
          </p:cNvPr>
          <p:cNvSpPr txBox="1"/>
          <p:nvPr/>
        </p:nvSpPr>
        <p:spPr>
          <a:xfrm>
            <a:off x="8665178" y="221372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1" name="TextBox 110">
            <a:extLst>
              <a:ext uri="{FF2B5EF4-FFF2-40B4-BE49-F238E27FC236}">
                <a16:creationId xmlns:a16="http://schemas.microsoft.com/office/drawing/2014/main" id="{144520C4-4E2D-F0AC-2883-A5A0F1B92A63}"/>
              </a:ext>
            </a:extLst>
          </p:cNvPr>
          <p:cNvSpPr txBox="1"/>
          <p:nvPr/>
        </p:nvSpPr>
        <p:spPr>
          <a:xfrm>
            <a:off x="8645313" y="517715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2" name="TextBox 111">
            <a:extLst>
              <a:ext uri="{FF2B5EF4-FFF2-40B4-BE49-F238E27FC236}">
                <a16:creationId xmlns:a16="http://schemas.microsoft.com/office/drawing/2014/main" id="{46D87480-9462-2B30-857F-6802F59D8455}"/>
              </a:ext>
            </a:extLst>
          </p:cNvPr>
          <p:cNvSpPr txBox="1"/>
          <p:nvPr/>
        </p:nvSpPr>
        <p:spPr>
          <a:xfrm>
            <a:off x="9359059" y="427827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DBF3D1E9-4A28-F548-18CB-87FF2BBD2C6B}"/>
              </a:ext>
            </a:extLst>
          </p:cNvPr>
          <p:cNvSpPr txBox="1"/>
          <p:nvPr/>
        </p:nvSpPr>
        <p:spPr>
          <a:xfrm>
            <a:off x="9310253" y="333641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114" name="Straight Arrow Connector 113">
            <a:extLst>
              <a:ext uri="{FF2B5EF4-FFF2-40B4-BE49-F238E27FC236}">
                <a16:creationId xmlns:a16="http://schemas.microsoft.com/office/drawing/2014/main" id="{FD869B4C-D0BA-9805-4AA7-6BA893779A76}"/>
              </a:ext>
            </a:extLst>
          </p:cNvPr>
          <p:cNvCxnSpPr>
            <a:cxnSpLocks/>
          </p:cNvCxnSpPr>
          <p:nvPr/>
        </p:nvCxnSpPr>
        <p:spPr>
          <a:xfrm>
            <a:off x="10014578" y="4129599"/>
            <a:ext cx="763" cy="1468472"/>
          </a:xfrm>
          <a:prstGeom prst="straightConnector1">
            <a:avLst/>
          </a:prstGeom>
          <a:ln w="63500">
            <a:solidFill>
              <a:schemeClr val="accent5">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28EB3433-39E7-305A-C6E6-51C359F28821}"/>
              </a:ext>
            </a:extLst>
          </p:cNvPr>
          <p:cNvSpPr/>
          <p:nvPr/>
        </p:nvSpPr>
        <p:spPr>
          <a:xfrm>
            <a:off x="6453851" y="1266342"/>
            <a:ext cx="1386603" cy="1351213"/>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T1</a:t>
            </a:r>
            <a:r>
              <a:rPr lang="zh-CN" altLang="en-US" sz="2400" b="1" dirty="0">
                <a:solidFill>
                  <a:schemeClr val="tx1"/>
                </a:solidFill>
                <a:latin typeface="微软雅黑" panose="020B0503020204020204" pitchFamily="34" charset="-122"/>
                <a:ea typeface="微软雅黑" panose="020B0503020204020204" pitchFamily="34" charset="-122"/>
              </a:rPr>
              <a:t>截止</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400" b="1" dirty="0">
                <a:solidFill>
                  <a:schemeClr val="tx1"/>
                </a:solidFill>
                <a:latin typeface="微软雅黑" panose="020B0503020204020204" pitchFamily="34" charset="-122"/>
                <a:ea typeface="微软雅黑" panose="020B0503020204020204" pitchFamily="34" charset="-122"/>
              </a:rPr>
              <a:t>T2</a:t>
            </a:r>
            <a:r>
              <a:rPr lang="zh-CN" altLang="en-US" sz="2400" b="1" dirty="0">
                <a:solidFill>
                  <a:schemeClr val="tx1"/>
                </a:solidFill>
                <a:latin typeface="微软雅黑" panose="020B0503020204020204" pitchFamily="34" charset="-122"/>
                <a:ea typeface="微软雅黑" panose="020B0503020204020204" pitchFamily="34" charset="-122"/>
              </a:rPr>
              <a:t>导通</a:t>
            </a:r>
            <a:endParaRPr lang="zh-CN" altLang="en-US" sz="2400" b="1" dirty="0">
              <a:solidFill>
                <a:schemeClr val="tx1"/>
              </a:solidFill>
            </a:endParaRPr>
          </a:p>
        </p:txBody>
      </p:sp>
      <p:cxnSp>
        <p:nvCxnSpPr>
          <p:cNvPr id="116" name="Straight Arrow Connector 115">
            <a:extLst>
              <a:ext uri="{FF2B5EF4-FFF2-40B4-BE49-F238E27FC236}">
                <a16:creationId xmlns:a16="http://schemas.microsoft.com/office/drawing/2014/main" id="{7740CE2C-DE92-AE0F-E8AA-6CA5B2A46ADC}"/>
              </a:ext>
            </a:extLst>
          </p:cNvPr>
          <p:cNvCxnSpPr/>
          <p:nvPr/>
        </p:nvCxnSpPr>
        <p:spPr>
          <a:xfrm>
            <a:off x="10014578" y="4129599"/>
            <a:ext cx="595968" cy="0"/>
          </a:xfrm>
          <a:prstGeom prst="straightConnector1">
            <a:avLst/>
          </a:prstGeom>
          <a:ln w="63500">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7B644C4C-6932-FC2F-1CC9-457F23024383}"/>
              </a:ext>
            </a:extLst>
          </p:cNvPr>
          <p:cNvPicPr>
            <a:picLocks noChangeAspect="1"/>
          </p:cNvPicPr>
          <p:nvPr/>
        </p:nvPicPr>
        <p:blipFill>
          <a:blip r:embed="rId10"/>
          <a:stretch>
            <a:fillRect/>
          </a:stretch>
        </p:blipFill>
        <p:spPr>
          <a:xfrm>
            <a:off x="7147152" y="651163"/>
            <a:ext cx="1964265" cy="518566"/>
          </a:xfrm>
          <a:prstGeom prst="rect">
            <a:avLst/>
          </a:prstGeom>
        </p:spPr>
      </p:pic>
      <p:pic>
        <p:nvPicPr>
          <p:cNvPr id="122" name="Picture 121">
            <a:extLst>
              <a:ext uri="{FF2B5EF4-FFF2-40B4-BE49-F238E27FC236}">
                <a16:creationId xmlns:a16="http://schemas.microsoft.com/office/drawing/2014/main" id="{AD414DDE-EC8D-31F6-2CCB-01C0DD365B61}"/>
              </a:ext>
            </a:extLst>
          </p:cNvPr>
          <p:cNvPicPr>
            <a:picLocks noChangeAspect="1"/>
          </p:cNvPicPr>
          <p:nvPr/>
        </p:nvPicPr>
        <p:blipFill>
          <a:blip r:embed="rId10"/>
          <a:stretch>
            <a:fillRect/>
          </a:stretch>
        </p:blipFill>
        <p:spPr>
          <a:xfrm>
            <a:off x="6082235" y="3042042"/>
            <a:ext cx="1964265" cy="518566"/>
          </a:xfrm>
          <a:prstGeom prst="rect">
            <a:avLst/>
          </a:prstGeom>
        </p:spPr>
      </p:pic>
      <p:pic>
        <p:nvPicPr>
          <p:cNvPr id="124" name="Picture 123">
            <a:extLst>
              <a:ext uri="{FF2B5EF4-FFF2-40B4-BE49-F238E27FC236}">
                <a16:creationId xmlns:a16="http://schemas.microsoft.com/office/drawing/2014/main" id="{B4AC4468-D0B1-00F2-0A2F-DC6D33AC9EA4}"/>
              </a:ext>
            </a:extLst>
          </p:cNvPr>
          <p:cNvPicPr>
            <a:picLocks noChangeAspect="1"/>
          </p:cNvPicPr>
          <p:nvPr/>
        </p:nvPicPr>
        <p:blipFill>
          <a:blip r:embed="rId11"/>
          <a:stretch>
            <a:fillRect/>
          </a:stretch>
        </p:blipFill>
        <p:spPr>
          <a:xfrm>
            <a:off x="3837395" y="4184269"/>
            <a:ext cx="2034001" cy="512382"/>
          </a:xfrm>
          <a:prstGeom prst="rect">
            <a:avLst/>
          </a:prstGeom>
        </p:spPr>
      </p:pic>
      <p:pic>
        <p:nvPicPr>
          <p:cNvPr id="126" name="Picture 125">
            <a:extLst>
              <a:ext uri="{FF2B5EF4-FFF2-40B4-BE49-F238E27FC236}">
                <a16:creationId xmlns:a16="http://schemas.microsoft.com/office/drawing/2014/main" id="{27270E87-D9B0-316B-3C1B-4DE4E35DDE06}"/>
              </a:ext>
            </a:extLst>
          </p:cNvPr>
          <p:cNvPicPr>
            <a:picLocks noChangeAspect="1"/>
          </p:cNvPicPr>
          <p:nvPr/>
        </p:nvPicPr>
        <p:blipFill>
          <a:blip r:embed="rId12"/>
          <a:stretch>
            <a:fillRect/>
          </a:stretch>
        </p:blipFill>
        <p:spPr>
          <a:xfrm>
            <a:off x="10152483" y="4386755"/>
            <a:ext cx="1604724" cy="477080"/>
          </a:xfrm>
          <a:prstGeom prst="rect">
            <a:avLst/>
          </a:prstGeom>
        </p:spPr>
      </p:pic>
      <p:sp>
        <p:nvSpPr>
          <p:cNvPr id="128" name="TextBox 127">
            <a:extLst>
              <a:ext uri="{FF2B5EF4-FFF2-40B4-BE49-F238E27FC236}">
                <a16:creationId xmlns:a16="http://schemas.microsoft.com/office/drawing/2014/main" id="{36D65F45-3813-7605-E241-66E3339302DE}"/>
              </a:ext>
            </a:extLst>
          </p:cNvPr>
          <p:cNvSpPr txBox="1"/>
          <p:nvPr/>
        </p:nvSpPr>
        <p:spPr>
          <a:xfrm>
            <a:off x="263746" y="6232766"/>
            <a:ext cx="6883405"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输入与输出之间为</a:t>
            </a:r>
            <a:r>
              <a:rPr lang="zh-CN" altLang="en-US" sz="2000" b="1" dirty="0">
                <a:solidFill>
                  <a:srgbClr val="FF0000"/>
                </a:solidFill>
                <a:latin typeface="微软雅黑" panose="020B0503020204020204" pitchFamily="34" charset="-122"/>
                <a:ea typeface="微软雅黑" panose="020B0503020204020204" pitchFamily="34" charset="-122"/>
              </a:rPr>
              <a:t>逻辑非</a:t>
            </a:r>
            <a:r>
              <a:rPr lang="zh-CN" altLang="en-US" sz="2000" b="1" dirty="0">
                <a:latin typeface="微软雅黑" panose="020B0503020204020204" pitchFamily="34" charset="-122"/>
                <a:ea typeface="微软雅黑" panose="020B0503020204020204" pitchFamily="34" charset="-122"/>
              </a:rPr>
              <a:t>的关系，因此称为</a:t>
            </a:r>
            <a:r>
              <a:rPr lang="zh-CN" altLang="en-US" sz="2000" b="1" dirty="0">
                <a:solidFill>
                  <a:srgbClr val="FF0000"/>
                </a:solidFill>
                <a:latin typeface="微软雅黑" panose="020B0503020204020204" pitchFamily="34" charset="-122"/>
                <a:ea typeface="微软雅黑" panose="020B0503020204020204" pitchFamily="34" charset="-122"/>
              </a:rPr>
              <a:t>非门</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反相器</a:t>
            </a:r>
          </a:p>
        </p:txBody>
      </p:sp>
    </p:spTree>
    <p:extLst>
      <p:ext uri="{BB962C8B-B14F-4D97-AF65-F5344CB8AC3E}">
        <p14:creationId xmlns:p14="http://schemas.microsoft.com/office/powerpoint/2010/main" val="3084893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93A1E1-B554-52C6-F3D5-1B5F53E0F0A9}"/>
              </a:ext>
            </a:extLst>
          </p:cNvPr>
          <p:cNvGrpSpPr/>
          <p:nvPr/>
        </p:nvGrpSpPr>
        <p:grpSpPr>
          <a:xfrm>
            <a:off x="2257377" y="1093966"/>
            <a:ext cx="1195754" cy="1447476"/>
            <a:chOff x="592853" y="672725"/>
            <a:chExt cx="1195754" cy="1447476"/>
          </a:xfrm>
        </p:grpSpPr>
        <p:sp>
          <p:nvSpPr>
            <p:cNvPr id="5" name="Rectangle 4">
              <a:extLst>
                <a:ext uri="{FF2B5EF4-FFF2-40B4-BE49-F238E27FC236}">
                  <a16:creationId xmlns:a16="http://schemas.microsoft.com/office/drawing/2014/main" id="{72B73AEC-0BD8-0A4C-7EC7-DA5617B5120D}"/>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1E00"/>
                  </a:solidFill>
                  <a:latin typeface="微软雅黑" panose="020B0503020204020204" pitchFamily="34" charset="-122"/>
                  <a:ea typeface="微软雅黑" panose="020B0503020204020204" pitchFamily="34" charset="-122"/>
                </a:rPr>
                <a:t>U-I</a:t>
              </a:r>
              <a:r>
                <a:rPr lang="zh-CN" altLang="en-US" b="1" dirty="0">
                  <a:solidFill>
                    <a:srgbClr val="001E00"/>
                  </a:solidFill>
                  <a:latin typeface="微软雅黑" panose="020B0503020204020204" pitchFamily="34" charset="-122"/>
                  <a:ea typeface="微软雅黑" panose="020B0503020204020204" pitchFamily="34" charset="-122"/>
                </a:rPr>
                <a:t>关系</a:t>
              </a:r>
            </a:p>
          </p:txBody>
        </p:sp>
        <p:sp>
          <p:nvSpPr>
            <p:cNvPr id="6" name="Rectangle 5">
              <a:extLst>
                <a:ext uri="{FF2B5EF4-FFF2-40B4-BE49-F238E27FC236}">
                  <a16:creationId xmlns:a16="http://schemas.microsoft.com/office/drawing/2014/main" id="{737A3770-C112-C926-1D8E-245CD4245362}"/>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r>
                <a:rPr lang="zh-CN" altLang="en-US" b="1" dirty="0">
                  <a:solidFill>
                    <a:srgbClr val="FF0000"/>
                  </a:solidFill>
                  <a:latin typeface="微软雅黑" panose="020B0503020204020204" pitchFamily="34" charset="-122"/>
                  <a:ea typeface="微软雅黑" panose="020B0503020204020204" pitchFamily="34" charset="-122"/>
                </a:rPr>
                <a:t>输入特性</a:t>
              </a:r>
            </a:p>
          </p:txBody>
        </p:sp>
      </p:grpSp>
      <p:grpSp>
        <p:nvGrpSpPr>
          <p:cNvPr id="7" name="Group 6">
            <a:extLst>
              <a:ext uri="{FF2B5EF4-FFF2-40B4-BE49-F238E27FC236}">
                <a16:creationId xmlns:a16="http://schemas.microsoft.com/office/drawing/2014/main" id="{20DDE991-0CF2-2AFB-B3D5-07B06B08582A}"/>
              </a:ext>
            </a:extLst>
          </p:cNvPr>
          <p:cNvGrpSpPr/>
          <p:nvPr/>
        </p:nvGrpSpPr>
        <p:grpSpPr>
          <a:xfrm>
            <a:off x="4808822" y="1118830"/>
            <a:ext cx="2798465" cy="1447476"/>
            <a:chOff x="3297534" y="697589"/>
            <a:chExt cx="2798465" cy="1447476"/>
          </a:xfrm>
        </p:grpSpPr>
        <p:sp>
          <p:nvSpPr>
            <p:cNvPr id="8" name="Rectangle 7">
              <a:extLst>
                <a:ext uri="{FF2B5EF4-FFF2-40B4-BE49-F238E27FC236}">
                  <a16:creationId xmlns:a16="http://schemas.microsoft.com/office/drawing/2014/main" id="{B0445B54-BB2B-FAB9-A6AB-8CDCFF211E0C}"/>
                </a:ext>
              </a:extLst>
            </p:cNvPr>
            <p:cNvSpPr/>
            <p:nvPr/>
          </p:nvSpPr>
          <p:spPr>
            <a:xfrm>
              <a:off x="3297534" y="697589"/>
              <a:ext cx="2798465"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a:t>
              </a:r>
              <a:r>
                <a:rPr lang="en-US" altLang="zh-CN" b="1" dirty="0">
                  <a:solidFill>
                    <a:srgbClr val="001E00"/>
                  </a:solidFill>
                  <a:latin typeface="微软雅黑" panose="020B0503020204020204" pitchFamily="34" charset="-122"/>
                  <a:ea typeface="微软雅黑" panose="020B0503020204020204" pitchFamily="34" charset="-122"/>
                </a:rPr>
                <a:t>-</a:t>
              </a:r>
              <a:r>
                <a:rPr lang="zh-CN" altLang="en-US" b="1" dirty="0">
                  <a:solidFill>
                    <a:srgbClr val="001E00"/>
                  </a:solidFill>
                  <a:latin typeface="微软雅黑" panose="020B0503020204020204" pitchFamily="34" charset="-122"/>
                  <a:ea typeface="微软雅黑" panose="020B0503020204020204" pitchFamily="34" charset="-122"/>
                </a:rPr>
                <a:t>输出之间的关系</a:t>
              </a:r>
            </a:p>
          </p:txBody>
        </p:sp>
        <p:sp>
          <p:nvSpPr>
            <p:cNvPr id="9" name="Rectangle 8">
              <a:extLst>
                <a:ext uri="{FF2B5EF4-FFF2-40B4-BE49-F238E27FC236}">
                  <a16:creationId xmlns:a16="http://schemas.microsoft.com/office/drawing/2014/main" id="{642F5C80-0523-7F9D-4DD7-C8E76E51DAEA}"/>
                </a:ext>
              </a:extLst>
            </p:cNvPr>
            <p:cNvSpPr/>
            <p:nvPr/>
          </p:nvSpPr>
          <p:spPr>
            <a:xfrm>
              <a:off x="3297534" y="1190472"/>
              <a:ext cx="2798465"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电压传输</a:t>
              </a:r>
              <a:r>
                <a:rPr lang="zh-CN" altLang="en-US" b="1" dirty="0">
                  <a:solidFill>
                    <a:srgbClr val="001E00"/>
                  </a:solidFill>
                  <a:latin typeface="微软雅黑" panose="020B0503020204020204" pitchFamily="34" charset="-122"/>
                  <a:ea typeface="微软雅黑" panose="020B0503020204020204" pitchFamily="34" charset="-122"/>
                </a:rPr>
                <a:t>特性</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电流传输</a:t>
              </a:r>
              <a:r>
                <a:rPr lang="zh-CN" altLang="en-US" b="1" dirty="0">
                  <a:solidFill>
                    <a:schemeClr val="tx1"/>
                  </a:solidFill>
                  <a:latin typeface="微软雅黑" panose="020B0503020204020204" pitchFamily="34" charset="-122"/>
                  <a:ea typeface="微软雅黑" panose="020B0503020204020204" pitchFamily="34" charset="-122"/>
                </a:rPr>
                <a:t>特性</a:t>
              </a:r>
            </a:p>
          </p:txBody>
        </p:sp>
      </p:grpSp>
      <p:grpSp>
        <p:nvGrpSpPr>
          <p:cNvPr id="10" name="Group 9">
            <a:extLst>
              <a:ext uri="{FF2B5EF4-FFF2-40B4-BE49-F238E27FC236}">
                <a16:creationId xmlns:a16="http://schemas.microsoft.com/office/drawing/2014/main" id="{625C8A33-BDFB-53A4-9E0B-E526D715EB71}"/>
              </a:ext>
            </a:extLst>
          </p:cNvPr>
          <p:cNvGrpSpPr/>
          <p:nvPr/>
        </p:nvGrpSpPr>
        <p:grpSpPr>
          <a:xfrm>
            <a:off x="8962978" y="1118830"/>
            <a:ext cx="1195754" cy="1447476"/>
            <a:chOff x="7007049" y="752341"/>
            <a:chExt cx="1195754" cy="1447476"/>
          </a:xfrm>
        </p:grpSpPr>
        <p:sp>
          <p:nvSpPr>
            <p:cNvPr id="11" name="Rectangle 10">
              <a:extLst>
                <a:ext uri="{FF2B5EF4-FFF2-40B4-BE49-F238E27FC236}">
                  <a16:creationId xmlns:a16="http://schemas.microsoft.com/office/drawing/2014/main" id="{9714C0BF-719B-D938-F3B0-A4A61751C875}"/>
                </a:ext>
              </a:extLst>
            </p:cNvPr>
            <p:cNvSpPr/>
            <p:nvPr/>
          </p:nvSpPr>
          <p:spPr>
            <a:xfrm>
              <a:off x="7007049" y="752341"/>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1E00"/>
                  </a:solidFill>
                  <a:latin typeface="微软雅黑" panose="020B0503020204020204" pitchFamily="34" charset="-122"/>
                  <a:ea typeface="微软雅黑" panose="020B0503020204020204" pitchFamily="34" charset="-122"/>
                </a:rPr>
                <a:t>U-I</a:t>
              </a:r>
              <a:r>
                <a:rPr lang="zh-CN" altLang="en-US" b="1" dirty="0">
                  <a:solidFill>
                    <a:srgbClr val="001E00"/>
                  </a:solidFill>
                  <a:latin typeface="微软雅黑" panose="020B0503020204020204" pitchFamily="34" charset="-122"/>
                  <a:ea typeface="微软雅黑" panose="020B0503020204020204" pitchFamily="34" charset="-122"/>
                </a:rPr>
                <a:t>关系</a:t>
              </a:r>
            </a:p>
          </p:txBody>
        </p:sp>
        <p:sp>
          <p:nvSpPr>
            <p:cNvPr id="12" name="Rectangle 11">
              <a:extLst>
                <a:ext uri="{FF2B5EF4-FFF2-40B4-BE49-F238E27FC236}">
                  <a16:creationId xmlns:a16="http://schemas.microsoft.com/office/drawing/2014/main" id="{840BC44C-5045-AE2C-4401-BAFA96021822}"/>
                </a:ext>
              </a:extLst>
            </p:cNvPr>
            <p:cNvSpPr/>
            <p:nvPr/>
          </p:nvSpPr>
          <p:spPr>
            <a:xfrm>
              <a:off x="7007049" y="1245224"/>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输出端的</a:t>
              </a:r>
              <a:r>
                <a:rPr lang="zh-CN" altLang="en-US" b="1" dirty="0">
                  <a:solidFill>
                    <a:srgbClr val="FF0000"/>
                  </a:solidFill>
                  <a:latin typeface="微软雅黑" panose="020B0503020204020204" pitchFamily="34" charset="-122"/>
                  <a:ea typeface="微软雅黑" panose="020B0503020204020204" pitchFamily="34" charset="-122"/>
                </a:rPr>
                <a:t>输出特性</a:t>
              </a:r>
            </a:p>
          </p:txBody>
        </p:sp>
      </p:grpSp>
      <p:sp>
        <p:nvSpPr>
          <p:cNvPr id="13" name="Rectangle 12">
            <a:extLst>
              <a:ext uri="{FF2B5EF4-FFF2-40B4-BE49-F238E27FC236}">
                <a16:creationId xmlns:a16="http://schemas.microsoft.com/office/drawing/2014/main" id="{F4B83287-7175-1941-598B-612FB3F9F50A}"/>
              </a:ext>
            </a:extLst>
          </p:cNvPr>
          <p:cNvSpPr/>
          <p:nvPr/>
        </p:nvSpPr>
        <p:spPr>
          <a:xfrm>
            <a:off x="2257377" y="3168693"/>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a:t>
            </a:r>
          </a:p>
        </p:txBody>
      </p:sp>
      <p:sp>
        <p:nvSpPr>
          <p:cNvPr id="14" name="Rectangle 13">
            <a:extLst>
              <a:ext uri="{FF2B5EF4-FFF2-40B4-BE49-F238E27FC236}">
                <a16:creationId xmlns:a16="http://schemas.microsoft.com/office/drawing/2014/main" id="{FCCE8212-04B2-6962-8B31-9764266CC1B1}"/>
              </a:ext>
            </a:extLst>
          </p:cNvPr>
          <p:cNvSpPr/>
          <p:nvPr/>
        </p:nvSpPr>
        <p:spPr>
          <a:xfrm>
            <a:off x="5479551" y="2957935"/>
            <a:ext cx="1435768" cy="914400"/>
          </a:xfrm>
          <a:prstGeom prst="rect">
            <a:avLst/>
          </a:prstGeom>
          <a:solidFill>
            <a:srgbClr val="743D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CMOS</a:t>
            </a:r>
          </a:p>
          <a:p>
            <a:pPr algn="ctr"/>
            <a:r>
              <a:rPr lang="zh-CN" altLang="en-US" b="1" dirty="0">
                <a:latin typeface="微软雅黑" panose="020B0503020204020204" pitchFamily="34" charset="-122"/>
                <a:ea typeface="微软雅黑" panose="020B0503020204020204" pitchFamily="34" charset="-122"/>
              </a:rPr>
              <a:t>反相器</a:t>
            </a:r>
          </a:p>
        </p:txBody>
      </p:sp>
      <p:sp>
        <p:nvSpPr>
          <p:cNvPr id="15" name="Rectangle 14">
            <a:extLst>
              <a:ext uri="{FF2B5EF4-FFF2-40B4-BE49-F238E27FC236}">
                <a16:creationId xmlns:a16="http://schemas.microsoft.com/office/drawing/2014/main" id="{14D18455-A6A8-90B0-5E70-517711A0AE7D}"/>
              </a:ext>
            </a:extLst>
          </p:cNvPr>
          <p:cNvSpPr/>
          <p:nvPr/>
        </p:nvSpPr>
        <p:spPr>
          <a:xfrm>
            <a:off x="8962978" y="3163668"/>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输出段</a:t>
            </a:r>
          </a:p>
        </p:txBody>
      </p:sp>
      <p:cxnSp>
        <p:nvCxnSpPr>
          <p:cNvPr id="16" name="Straight Connector 15">
            <a:extLst>
              <a:ext uri="{FF2B5EF4-FFF2-40B4-BE49-F238E27FC236}">
                <a16:creationId xmlns:a16="http://schemas.microsoft.com/office/drawing/2014/main" id="{F8A8CE79-C178-98EC-4435-1ECF3F6BB514}"/>
              </a:ext>
            </a:extLst>
          </p:cNvPr>
          <p:cNvCxnSpPr>
            <a:stCxn id="13" idx="3"/>
            <a:endCxn id="14" idx="1"/>
          </p:cNvCxnSpPr>
          <p:nvPr/>
        </p:nvCxnSpPr>
        <p:spPr>
          <a:xfrm>
            <a:off x="3453131" y="3415135"/>
            <a:ext cx="202642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5DD425-1E12-234A-A1E6-4BA4687BCE8A}"/>
              </a:ext>
            </a:extLst>
          </p:cNvPr>
          <p:cNvCxnSpPr>
            <a:stCxn id="14" idx="3"/>
            <a:endCxn id="15" idx="1"/>
          </p:cNvCxnSpPr>
          <p:nvPr/>
        </p:nvCxnSpPr>
        <p:spPr>
          <a:xfrm flipV="1">
            <a:off x="6915319" y="3410110"/>
            <a:ext cx="2047659" cy="502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81DE1F9-DABC-2ABE-929D-BF9BCCFC2260}"/>
              </a:ext>
            </a:extLst>
          </p:cNvPr>
          <p:cNvGrpSpPr/>
          <p:nvPr/>
        </p:nvGrpSpPr>
        <p:grpSpPr>
          <a:xfrm>
            <a:off x="2257377" y="4384768"/>
            <a:ext cx="1564610" cy="1447476"/>
            <a:chOff x="592853" y="672725"/>
            <a:chExt cx="1195754" cy="1447476"/>
          </a:xfrm>
        </p:grpSpPr>
        <p:sp>
          <p:nvSpPr>
            <p:cNvPr id="19" name="Rectangle 18">
              <a:extLst>
                <a:ext uri="{FF2B5EF4-FFF2-40B4-BE49-F238E27FC236}">
                  <a16:creationId xmlns:a16="http://schemas.microsoft.com/office/drawing/2014/main" id="{3184AEB9-5CEB-E4B0-E43A-2D8A94856826}"/>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接负载接地</a:t>
              </a:r>
            </a:p>
          </p:txBody>
        </p:sp>
        <p:sp>
          <p:nvSpPr>
            <p:cNvPr id="20" name="Rectangle 19">
              <a:extLst>
                <a:ext uri="{FF2B5EF4-FFF2-40B4-BE49-F238E27FC236}">
                  <a16:creationId xmlns:a16="http://schemas.microsoft.com/office/drawing/2014/main" id="{CA4C4436-6547-C479-D621-D168316437A2}"/>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负载特性</a:t>
              </a:r>
            </a:p>
          </p:txBody>
        </p:sp>
      </p:grpSp>
      <p:grpSp>
        <p:nvGrpSpPr>
          <p:cNvPr id="21" name="Group 20">
            <a:extLst>
              <a:ext uri="{FF2B5EF4-FFF2-40B4-BE49-F238E27FC236}">
                <a16:creationId xmlns:a16="http://schemas.microsoft.com/office/drawing/2014/main" id="{8AEBE53D-9591-8B68-60E1-761F26B99F86}"/>
              </a:ext>
            </a:extLst>
          </p:cNvPr>
          <p:cNvGrpSpPr/>
          <p:nvPr/>
        </p:nvGrpSpPr>
        <p:grpSpPr>
          <a:xfrm>
            <a:off x="4207754" y="4394591"/>
            <a:ext cx="1564610" cy="1447476"/>
            <a:chOff x="592853" y="672725"/>
            <a:chExt cx="1195754" cy="1447476"/>
          </a:xfrm>
        </p:grpSpPr>
        <p:sp>
          <p:nvSpPr>
            <p:cNvPr id="22" name="Rectangle 21">
              <a:extLst>
                <a:ext uri="{FF2B5EF4-FFF2-40B4-BE49-F238E27FC236}">
                  <a16:creationId xmlns:a16="http://schemas.microsoft.com/office/drawing/2014/main" id="{7FC45FA6-5F45-EC79-11EB-4D953C61F038}"/>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噪声干扰</a:t>
              </a:r>
            </a:p>
          </p:txBody>
        </p:sp>
        <p:sp>
          <p:nvSpPr>
            <p:cNvPr id="23" name="Rectangle 22">
              <a:extLst>
                <a:ext uri="{FF2B5EF4-FFF2-40B4-BE49-F238E27FC236}">
                  <a16:creationId xmlns:a16="http://schemas.microsoft.com/office/drawing/2014/main" id="{5BFAA599-8BBB-238B-264D-1C63BF888415}"/>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噪声容限</a:t>
              </a:r>
            </a:p>
          </p:txBody>
        </p:sp>
      </p:grpSp>
      <p:grpSp>
        <p:nvGrpSpPr>
          <p:cNvPr id="24" name="Group 23">
            <a:extLst>
              <a:ext uri="{FF2B5EF4-FFF2-40B4-BE49-F238E27FC236}">
                <a16:creationId xmlns:a16="http://schemas.microsoft.com/office/drawing/2014/main" id="{B6C74663-2150-1828-FB13-DE0024D68BDB}"/>
              </a:ext>
            </a:extLst>
          </p:cNvPr>
          <p:cNvGrpSpPr/>
          <p:nvPr/>
        </p:nvGrpSpPr>
        <p:grpSpPr>
          <a:xfrm>
            <a:off x="8594122" y="4394591"/>
            <a:ext cx="1564610" cy="1447476"/>
            <a:chOff x="592853" y="672725"/>
            <a:chExt cx="1195754" cy="1447476"/>
          </a:xfrm>
        </p:grpSpPr>
        <p:sp>
          <p:nvSpPr>
            <p:cNvPr id="25" name="Rectangle 24">
              <a:extLst>
                <a:ext uri="{FF2B5EF4-FFF2-40B4-BE49-F238E27FC236}">
                  <a16:creationId xmlns:a16="http://schemas.microsoft.com/office/drawing/2014/main" id="{B429E4F9-A106-4C3E-53FF-AC5588BE7BDA}"/>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接负载</a:t>
              </a:r>
            </a:p>
          </p:txBody>
        </p:sp>
        <p:sp>
          <p:nvSpPr>
            <p:cNvPr id="26" name="Rectangle 25">
              <a:extLst>
                <a:ext uri="{FF2B5EF4-FFF2-40B4-BE49-F238E27FC236}">
                  <a16:creationId xmlns:a16="http://schemas.microsoft.com/office/drawing/2014/main" id="{9F4B5C29-7453-C1D6-3EAB-94F5FBDEFF1F}"/>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扇出系数</a:t>
              </a:r>
            </a:p>
          </p:txBody>
        </p:sp>
      </p:grpSp>
      <p:sp>
        <p:nvSpPr>
          <p:cNvPr id="29" name="标题 1">
            <a:extLst>
              <a:ext uri="{FF2B5EF4-FFF2-40B4-BE49-F238E27FC236}">
                <a16:creationId xmlns:a16="http://schemas.microsoft.com/office/drawing/2014/main" id="{A10BBFAB-9414-DDE7-AED1-6A616A22853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CMOS</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反相器的传输特性与噪声容限</a:t>
            </a:r>
            <a:endParaRPr lang="zh-CN" altLang="en-US" dirty="0"/>
          </a:p>
        </p:txBody>
      </p:sp>
    </p:spTree>
    <p:extLst>
      <p:ext uri="{BB962C8B-B14F-4D97-AF65-F5344CB8AC3E}">
        <p14:creationId xmlns:p14="http://schemas.microsoft.com/office/powerpoint/2010/main" val="7538211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50FA6-A8F6-96A5-3166-85FCC867A763}"/>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4AED790F-27A1-223B-3018-7EFEF1406F56}"/>
              </a:ext>
            </a:extLst>
          </p:cNvPr>
          <p:cNvSpPr/>
          <p:nvPr/>
        </p:nvSpPr>
        <p:spPr>
          <a:xfrm>
            <a:off x="7786397" y="3429000"/>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A1E671B7-BAD6-A970-78AE-47A1F0D81BDE}"/>
              </a:ext>
            </a:extLst>
          </p:cNvPr>
          <p:cNvSpPr/>
          <p:nvPr/>
        </p:nvSpPr>
        <p:spPr>
          <a:xfrm>
            <a:off x="7749540" y="765781"/>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674A6BD-FDBC-E364-C4DD-62F12029A46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5" name="Group 4">
            <a:extLst>
              <a:ext uri="{FF2B5EF4-FFF2-40B4-BE49-F238E27FC236}">
                <a16:creationId xmlns:a16="http://schemas.microsoft.com/office/drawing/2014/main" id="{9EE4C12D-5201-67AC-255F-15AE1BD5BC50}"/>
              </a:ext>
            </a:extLst>
          </p:cNvPr>
          <p:cNvGrpSpPr/>
          <p:nvPr/>
        </p:nvGrpSpPr>
        <p:grpSpPr>
          <a:xfrm>
            <a:off x="288371" y="1267802"/>
            <a:ext cx="3781424" cy="5022327"/>
            <a:chOff x="1391055" y="2455571"/>
            <a:chExt cx="3042591" cy="3912850"/>
          </a:xfrm>
        </p:grpSpPr>
        <p:grpSp>
          <p:nvGrpSpPr>
            <p:cNvPr id="6" name="Group 5">
              <a:extLst>
                <a:ext uri="{FF2B5EF4-FFF2-40B4-BE49-F238E27FC236}">
                  <a16:creationId xmlns:a16="http://schemas.microsoft.com/office/drawing/2014/main" id="{66EBB13C-798C-D7D3-38ED-811B35065634}"/>
                </a:ext>
              </a:extLst>
            </p:cNvPr>
            <p:cNvGrpSpPr/>
            <p:nvPr/>
          </p:nvGrpSpPr>
          <p:grpSpPr>
            <a:xfrm>
              <a:off x="1391055" y="2455571"/>
              <a:ext cx="3042591" cy="3912850"/>
              <a:chOff x="1425937" y="2430783"/>
              <a:chExt cx="3042591" cy="3912850"/>
            </a:xfrm>
          </p:grpSpPr>
          <p:cxnSp>
            <p:nvCxnSpPr>
              <p:cNvPr id="8" name="Straight Connector 7">
                <a:extLst>
                  <a:ext uri="{FF2B5EF4-FFF2-40B4-BE49-F238E27FC236}">
                    <a16:creationId xmlns:a16="http://schemas.microsoft.com/office/drawing/2014/main" id="{478613FD-21AD-7685-D58D-1C8539700D90}"/>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FEEA62-8209-8EC7-8347-FB8AEF508A4E}"/>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964B06-1CF6-AB8B-3909-A3ECD0A6282B}"/>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D84775-DA38-B2E9-0541-107401939032}"/>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805E6B-3C15-1CAD-FF72-9C432F819F12}"/>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82D4B3-EC38-BFAC-F2EC-A5FE0471A96F}"/>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596369-70BE-75ED-1903-1B65F764E384}"/>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BE8047-CD65-1CB2-E393-365EA3B03845}"/>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16B240-A4E9-03A7-0786-B39CB7FF521A}"/>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CCEA74-CEBF-A198-409C-E3021AAF596F}"/>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9A8C02B-F755-B300-C869-58FD117689BA}"/>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19" name="Straight Connector 18">
                <a:extLst>
                  <a:ext uri="{FF2B5EF4-FFF2-40B4-BE49-F238E27FC236}">
                    <a16:creationId xmlns:a16="http://schemas.microsoft.com/office/drawing/2014/main" id="{DC7BC4DF-E51E-4511-C813-B21FECE7ED0B}"/>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29639DF-B96B-E9EF-1986-65200D03C7D7}"/>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1" name="Straight Connector 20">
                <a:extLst>
                  <a:ext uri="{FF2B5EF4-FFF2-40B4-BE49-F238E27FC236}">
                    <a16:creationId xmlns:a16="http://schemas.microsoft.com/office/drawing/2014/main" id="{E3B8CB7B-5B34-B192-A8B6-208CCBF557A0}"/>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4A85293-BA7C-ACF8-B405-791D346D67A0}"/>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C0273E31-0904-F358-ABC7-065352D8D38F}"/>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613D8F-4560-E039-480D-D722467DD903}"/>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CE1AD0-D3F3-3F7E-044F-4C7473D692F5}"/>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14F555-294C-EA2E-7F9C-7A94E55A9DA6}"/>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A0C9A8-E9E8-065F-360B-25986DF00811}"/>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416A6D-DF4D-2FE7-0D98-2F53182B505E}"/>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866E89-FA04-E3D1-E703-472A6AAFA7CD}"/>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3CEAA5-696C-41A4-F855-F83C0723E796}"/>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AC30A8-2113-C4F3-C5E5-0885B49B944B}"/>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04634C-83D3-6E53-B412-6056EA25F575}"/>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F4F9E4-F38E-3A35-2F17-041B2C87B96B}"/>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EB3186-96B4-8C9D-E1F4-68B7D06D252F}"/>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56BBF36-F57F-E0C8-35E3-22134FB23766}"/>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35">
                <a:extLst>
                  <a:ext uri="{FF2B5EF4-FFF2-40B4-BE49-F238E27FC236}">
                    <a16:creationId xmlns:a16="http://schemas.microsoft.com/office/drawing/2014/main" id="{E4AF67A7-DD44-D6FB-E705-142F07EF0EEE}"/>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45053A1-E9AB-EB2E-0E9D-53E8A9B9D87B}"/>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90681EE2-CC2C-3B02-FCC3-FC483E0D3F22}"/>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0CB9C03-3017-4D61-2B6A-B72046FB7E1B}"/>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0368B8E5-E44F-B3F2-1928-33A36B3CD85A}"/>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1" name="Picture 40">
                <a:extLst>
                  <a:ext uri="{FF2B5EF4-FFF2-40B4-BE49-F238E27FC236}">
                    <a16:creationId xmlns:a16="http://schemas.microsoft.com/office/drawing/2014/main" id="{D613868D-5DDF-94D2-8352-36BDACF4F6B6}"/>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2" name="Picture 41">
                <a:extLst>
                  <a:ext uri="{FF2B5EF4-FFF2-40B4-BE49-F238E27FC236}">
                    <a16:creationId xmlns:a16="http://schemas.microsoft.com/office/drawing/2014/main" id="{C2D09499-0B62-15EF-F818-A36D1B8FAE83}"/>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3" name="Picture 42">
                <a:extLst>
                  <a:ext uri="{FF2B5EF4-FFF2-40B4-BE49-F238E27FC236}">
                    <a16:creationId xmlns:a16="http://schemas.microsoft.com/office/drawing/2014/main" id="{4845FD4A-ED00-2DE5-44E5-16424EEB7898}"/>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7" name="Picture 6">
              <a:extLst>
                <a:ext uri="{FF2B5EF4-FFF2-40B4-BE49-F238E27FC236}">
                  <a16:creationId xmlns:a16="http://schemas.microsoft.com/office/drawing/2014/main" id="{9DDFBCF7-8CCB-6280-14F9-CC5445C8C49E}"/>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4" name="Rectangle 43">
            <a:extLst>
              <a:ext uri="{FF2B5EF4-FFF2-40B4-BE49-F238E27FC236}">
                <a16:creationId xmlns:a16="http://schemas.microsoft.com/office/drawing/2014/main" id="{99E8085B-DD4B-A25A-2715-EA52E66A9D24}"/>
              </a:ext>
            </a:extLst>
          </p:cNvPr>
          <p:cNvSpPr/>
          <p:nvPr/>
        </p:nvSpPr>
        <p:spPr>
          <a:xfrm>
            <a:off x="1712955" y="2366675"/>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44">
            <a:extLst>
              <a:ext uri="{FF2B5EF4-FFF2-40B4-BE49-F238E27FC236}">
                <a16:creationId xmlns:a16="http://schemas.microsoft.com/office/drawing/2014/main" id="{654F6812-460A-88CF-8B0E-4E24B991013C}"/>
              </a:ext>
            </a:extLst>
          </p:cNvPr>
          <p:cNvSpPr/>
          <p:nvPr/>
        </p:nvSpPr>
        <p:spPr>
          <a:xfrm>
            <a:off x="1691302" y="4483373"/>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5D3270C2-9FF2-6B98-C97C-6F416DDF698F}"/>
              </a:ext>
            </a:extLst>
          </p:cNvPr>
          <p:cNvSpPr txBox="1"/>
          <p:nvPr/>
        </p:nvSpPr>
        <p:spPr>
          <a:xfrm>
            <a:off x="2680070" y="2365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B16DE89E-EED5-B800-67B0-31C9E3CA2DA1}"/>
              </a:ext>
            </a:extLst>
          </p:cNvPr>
          <p:cNvSpPr txBox="1"/>
          <p:nvPr/>
        </p:nvSpPr>
        <p:spPr>
          <a:xfrm>
            <a:off x="2671187" y="5388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E852B7F5-B22F-593D-B9CE-EE9208BB698B}"/>
              </a:ext>
            </a:extLst>
          </p:cNvPr>
          <p:cNvSpPr txBox="1"/>
          <p:nvPr/>
        </p:nvSpPr>
        <p:spPr>
          <a:xfrm>
            <a:off x="1652388" y="2373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5C655091-2B6B-5A94-B0F1-494347747D9F}"/>
              </a:ext>
            </a:extLst>
          </p:cNvPr>
          <p:cNvSpPr txBox="1"/>
          <p:nvPr/>
        </p:nvSpPr>
        <p:spPr>
          <a:xfrm>
            <a:off x="1632523" y="5337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0A12891B-633B-D3C0-9239-CCE750FC283E}"/>
              </a:ext>
            </a:extLst>
          </p:cNvPr>
          <p:cNvSpPr txBox="1"/>
          <p:nvPr/>
        </p:nvSpPr>
        <p:spPr>
          <a:xfrm>
            <a:off x="2346269" y="4438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527036CF-B652-3271-2F02-9240D7F9A1F6}"/>
              </a:ext>
            </a:extLst>
          </p:cNvPr>
          <p:cNvSpPr txBox="1"/>
          <p:nvPr/>
        </p:nvSpPr>
        <p:spPr>
          <a:xfrm>
            <a:off x="2297463" y="3496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ACB2E8E3-9756-36A4-AB4D-4417041E10FF}"/>
              </a:ext>
            </a:extLst>
          </p:cNvPr>
          <p:cNvCxnSpPr>
            <a:cxnSpLocks/>
          </p:cNvCxnSpPr>
          <p:nvPr/>
        </p:nvCxnSpPr>
        <p:spPr>
          <a:xfrm flipH="1">
            <a:off x="2901612" y="2064071"/>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F6E8E3-8B19-E783-6487-6507AF346DFE}"/>
              </a:ext>
            </a:extLst>
          </p:cNvPr>
          <p:cNvCxnSpPr>
            <a:cxnSpLocks/>
          </p:cNvCxnSpPr>
          <p:nvPr/>
        </p:nvCxnSpPr>
        <p:spPr>
          <a:xfrm flipV="1">
            <a:off x="4617817" y="212320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C9CAEA9-B7E2-4E3C-C953-A16BF93B422E}"/>
              </a:ext>
            </a:extLst>
          </p:cNvPr>
          <p:cNvSpPr/>
          <p:nvPr/>
        </p:nvSpPr>
        <p:spPr>
          <a:xfrm>
            <a:off x="4488636" y="2941108"/>
            <a:ext cx="250931" cy="737318"/>
          </a:xfrm>
          <a:prstGeom prst="rect">
            <a:avLst/>
          </a:prstGeom>
          <a:solidFill>
            <a:srgbClr val="86E799"/>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62">
            <a:extLst>
              <a:ext uri="{FF2B5EF4-FFF2-40B4-BE49-F238E27FC236}">
                <a16:creationId xmlns:a16="http://schemas.microsoft.com/office/drawing/2014/main" id="{74C4DCD1-C0FD-F21C-7907-F8B69BB8BB21}"/>
              </a:ext>
            </a:extLst>
          </p:cNvPr>
          <p:cNvCxnSpPr>
            <a:cxnSpLocks/>
          </p:cNvCxnSpPr>
          <p:nvPr/>
        </p:nvCxnSpPr>
        <p:spPr>
          <a:xfrm flipV="1">
            <a:off x="4624571" y="3693565"/>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B53E7BC-46D7-AFF4-EF61-078AD4A5FC1D}"/>
              </a:ext>
            </a:extLst>
          </p:cNvPr>
          <p:cNvSpPr/>
          <p:nvPr/>
        </p:nvSpPr>
        <p:spPr>
          <a:xfrm>
            <a:off x="4505647" y="4565254"/>
            <a:ext cx="250931" cy="737318"/>
          </a:xfrm>
          <a:prstGeom prst="rect">
            <a:avLst/>
          </a:prstGeom>
          <a:solidFill>
            <a:srgbClr val="F4C9CB"/>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8DB0420A-F0EC-FA03-D397-5C08372E2B1B}"/>
              </a:ext>
            </a:extLst>
          </p:cNvPr>
          <p:cNvCxnSpPr>
            <a:cxnSpLocks/>
          </p:cNvCxnSpPr>
          <p:nvPr/>
        </p:nvCxnSpPr>
        <p:spPr>
          <a:xfrm flipV="1">
            <a:off x="4617048" y="5311144"/>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32C18FB2-333A-0070-7671-39A22F05B135}"/>
              </a:ext>
            </a:extLst>
          </p:cNvPr>
          <p:cNvPicPr>
            <a:picLocks noChangeAspect="1"/>
          </p:cNvPicPr>
          <p:nvPr/>
        </p:nvPicPr>
        <p:blipFill>
          <a:blip r:embed="rId3"/>
          <a:stretch>
            <a:fillRect/>
          </a:stretch>
        </p:blipFill>
        <p:spPr>
          <a:xfrm>
            <a:off x="4465270" y="1649097"/>
            <a:ext cx="505409" cy="465539"/>
          </a:xfrm>
          <a:prstGeom prst="rect">
            <a:avLst/>
          </a:prstGeom>
        </p:spPr>
      </p:pic>
      <p:cxnSp>
        <p:nvCxnSpPr>
          <p:cNvPr id="68" name="Straight Connector 67">
            <a:extLst>
              <a:ext uri="{FF2B5EF4-FFF2-40B4-BE49-F238E27FC236}">
                <a16:creationId xmlns:a16="http://schemas.microsoft.com/office/drawing/2014/main" id="{66654003-C35F-A270-3F4F-430BD1897C68}"/>
              </a:ext>
            </a:extLst>
          </p:cNvPr>
          <p:cNvCxnSpPr/>
          <p:nvPr/>
        </p:nvCxnSpPr>
        <p:spPr>
          <a:xfrm>
            <a:off x="4354830" y="611612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7FC8649D-3ADA-9775-0B3B-CD899151A493}"/>
              </a:ext>
            </a:extLst>
          </p:cNvPr>
          <p:cNvPicPr>
            <a:picLocks noChangeAspect="1"/>
          </p:cNvPicPr>
          <p:nvPr/>
        </p:nvPicPr>
        <p:blipFill>
          <a:blip r:embed="rId9"/>
          <a:stretch>
            <a:fillRect/>
          </a:stretch>
        </p:blipFill>
        <p:spPr>
          <a:xfrm>
            <a:off x="4465270" y="6160958"/>
            <a:ext cx="304760" cy="417040"/>
          </a:xfrm>
          <a:prstGeom prst="rect">
            <a:avLst/>
          </a:prstGeom>
        </p:spPr>
      </p:pic>
      <p:pic>
        <p:nvPicPr>
          <p:cNvPr id="72" name="Picture 71">
            <a:extLst>
              <a:ext uri="{FF2B5EF4-FFF2-40B4-BE49-F238E27FC236}">
                <a16:creationId xmlns:a16="http://schemas.microsoft.com/office/drawing/2014/main" id="{1767B160-F13C-D850-3DE1-04EEE311012A}"/>
              </a:ext>
            </a:extLst>
          </p:cNvPr>
          <p:cNvPicPr>
            <a:picLocks noChangeAspect="1"/>
          </p:cNvPicPr>
          <p:nvPr/>
        </p:nvPicPr>
        <p:blipFill>
          <a:blip r:embed="rId10"/>
          <a:stretch>
            <a:fillRect/>
          </a:stretch>
        </p:blipFill>
        <p:spPr>
          <a:xfrm>
            <a:off x="4106039" y="4679046"/>
            <a:ext cx="386526" cy="531473"/>
          </a:xfrm>
          <a:prstGeom prst="rect">
            <a:avLst/>
          </a:prstGeom>
        </p:spPr>
      </p:pic>
      <p:pic>
        <p:nvPicPr>
          <p:cNvPr id="74" name="Picture 73">
            <a:extLst>
              <a:ext uri="{FF2B5EF4-FFF2-40B4-BE49-F238E27FC236}">
                <a16:creationId xmlns:a16="http://schemas.microsoft.com/office/drawing/2014/main" id="{4EF8AE0B-0719-0243-62F4-8B5DCEFC9412}"/>
              </a:ext>
            </a:extLst>
          </p:cNvPr>
          <p:cNvPicPr>
            <a:picLocks noChangeAspect="1"/>
          </p:cNvPicPr>
          <p:nvPr/>
        </p:nvPicPr>
        <p:blipFill>
          <a:blip r:embed="rId11"/>
          <a:stretch>
            <a:fillRect/>
          </a:stretch>
        </p:blipFill>
        <p:spPr>
          <a:xfrm>
            <a:off x="4808729" y="3091008"/>
            <a:ext cx="314285" cy="493876"/>
          </a:xfrm>
          <a:prstGeom prst="rect">
            <a:avLst/>
          </a:prstGeom>
        </p:spPr>
      </p:pic>
      <p:pic>
        <p:nvPicPr>
          <p:cNvPr id="76" name="Picture 75">
            <a:extLst>
              <a:ext uri="{FF2B5EF4-FFF2-40B4-BE49-F238E27FC236}">
                <a16:creationId xmlns:a16="http://schemas.microsoft.com/office/drawing/2014/main" id="{0971E33C-3B6B-55C1-9F4C-071F72B75A66}"/>
              </a:ext>
            </a:extLst>
          </p:cNvPr>
          <p:cNvPicPr>
            <a:picLocks noChangeAspect="1"/>
          </p:cNvPicPr>
          <p:nvPr/>
        </p:nvPicPr>
        <p:blipFill>
          <a:blip r:embed="rId12"/>
          <a:stretch>
            <a:fillRect/>
          </a:stretch>
        </p:blipFill>
        <p:spPr>
          <a:xfrm>
            <a:off x="5279090" y="2780381"/>
            <a:ext cx="1480757" cy="488929"/>
          </a:xfrm>
          <a:prstGeom prst="rect">
            <a:avLst/>
          </a:prstGeom>
        </p:spPr>
      </p:pic>
      <p:cxnSp>
        <p:nvCxnSpPr>
          <p:cNvPr id="79" name="Straight Arrow Connector 78">
            <a:extLst>
              <a:ext uri="{FF2B5EF4-FFF2-40B4-BE49-F238E27FC236}">
                <a16:creationId xmlns:a16="http://schemas.microsoft.com/office/drawing/2014/main" id="{6CA84616-41A3-96B4-74D4-3A287DE325A9}"/>
              </a:ext>
            </a:extLst>
          </p:cNvPr>
          <p:cNvCxnSpPr>
            <a:cxnSpLocks/>
          </p:cNvCxnSpPr>
          <p:nvPr/>
        </p:nvCxnSpPr>
        <p:spPr>
          <a:xfrm flipH="1">
            <a:off x="5157341" y="2632073"/>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2D5E9BD5-330B-D756-1436-0DD5A15AD232}"/>
              </a:ext>
            </a:extLst>
          </p:cNvPr>
          <p:cNvPicPr>
            <a:picLocks noChangeAspect="1"/>
          </p:cNvPicPr>
          <p:nvPr/>
        </p:nvPicPr>
        <p:blipFill>
          <a:blip r:embed="rId2"/>
          <a:stretch>
            <a:fillRect/>
          </a:stretch>
        </p:blipFill>
        <p:spPr>
          <a:xfrm>
            <a:off x="5054971" y="2073112"/>
            <a:ext cx="388133" cy="601274"/>
          </a:xfrm>
          <a:prstGeom prst="rect">
            <a:avLst/>
          </a:prstGeom>
        </p:spPr>
      </p:pic>
      <p:sp>
        <p:nvSpPr>
          <p:cNvPr id="81" name="Oval 80">
            <a:extLst>
              <a:ext uri="{FF2B5EF4-FFF2-40B4-BE49-F238E27FC236}">
                <a16:creationId xmlns:a16="http://schemas.microsoft.com/office/drawing/2014/main" id="{7AC15FF0-B844-FE0C-3638-0EC2AE79382E}"/>
              </a:ext>
            </a:extLst>
          </p:cNvPr>
          <p:cNvSpPr/>
          <p:nvPr/>
        </p:nvSpPr>
        <p:spPr>
          <a:xfrm>
            <a:off x="4565467" y="4028708"/>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Straight Connector 81">
            <a:extLst>
              <a:ext uri="{FF2B5EF4-FFF2-40B4-BE49-F238E27FC236}">
                <a16:creationId xmlns:a16="http://schemas.microsoft.com/office/drawing/2014/main" id="{FF29F6B8-B25D-7039-1CD4-5558A342AF0A}"/>
              </a:ext>
            </a:extLst>
          </p:cNvPr>
          <p:cNvCxnSpPr>
            <a:cxnSpLocks/>
          </p:cNvCxnSpPr>
          <p:nvPr/>
        </p:nvCxnSpPr>
        <p:spPr>
          <a:xfrm>
            <a:off x="4624571" y="4092922"/>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6D4062E2-511B-6ADB-D9B1-ED615A0849BF}"/>
              </a:ext>
            </a:extLst>
          </p:cNvPr>
          <p:cNvPicPr>
            <a:picLocks noChangeAspect="1"/>
          </p:cNvPicPr>
          <p:nvPr/>
        </p:nvPicPr>
        <p:blipFill>
          <a:blip r:embed="rId5"/>
          <a:stretch>
            <a:fillRect/>
          </a:stretch>
        </p:blipFill>
        <p:spPr>
          <a:xfrm>
            <a:off x="5502038" y="3693565"/>
            <a:ext cx="459047" cy="711129"/>
          </a:xfrm>
          <a:prstGeom prst="rect">
            <a:avLst/>
          </a:prstGeom>
        </p:spPr>
      </p:pic>
      <p:pic>
        <p:nvPicPr>
          <p:cNvPr id="85" name="Picture 84">
            <a:extLst>
              <a:ext uri="{FF2B5EF4-FFF2-40B4-BE49-F238E27FC236}">
                <a16:creationId xmlns:a16="http://schemas.microsoft.com/office/drawing/2014/main" id="{DFBEC9A1-A84A-E5BC-88EC-307682C3F091}"/>
              </a:ext>
            </a:extLst>
          </p:cNvPr>
          <p:cNvPicPr>
            <a:picLocks noChangeAspect="1"/>
          </p:cNvPicPr>
          <p:nvPr/>
        </p:nvPicPr>
        <p:blipFill>
          <a:blip r:embed="rId13"/>
          <a:stretch>
            <a:fillRect/>
          </a:stretch>
        </p:blipFill>
        <p:spPr>
          <a:xfrm>
            <a:off x="8041851" y="900457"/>
            <a:ext cx="3228129" cy="1143680"/>
          </a:xfrm>
          <a:prstGeom prst="rect">
            <a:avLst/>
          </a:prstGeom>
        </p:spPr>
      </p:pic>
      <p:pic>
        <p:nvPicPr>
          <p:cNvPr id="87" name="Picture 86">
            <a:extLst>
              <a:ext uri="{FF2B5EF4-FFF2-40B4-BE49-F238E27FC236}">
                <a16:creationId xmlns:a16="http://schemas.microsoft.com/office/drawing/2014/main" id="{97350215-0703-5A45-A922-4B4DFCFD748D}"/>
              </a:ext>
            </a:extLst>
          </p:cNvPr>
          <p:cNvPicPr>
            <a:picLocks noChangeAspect="1"/>
          </p:cNvPicPr>
          <p:nvPr/>
        </p:nvPicPr>
        <p:blipFill>
          <a:blip r:embed="rId14"/>
          <a:stretch>
            <a:fillRect/>
          </a:stretch>
        </p:blipFill>
        <p:spPr>
          <a:xfrm>
            <a:off x="8072355" y="2278388"/>
            <a:ext cx="1510699" cy="655962"/>
          </a:xfrm>
          <a:prstGeom prst="rect">
            <a:avLst/>
          </a:prstGeom>
        </p:spPr>
      </p:pic>
      <p:pic>
        <p:nvPicPr>
          <p:cNvPr id="89" name="Picture 88">
            <a:extLst>
              <a:ext uri="{FF2B5EF4-FFF2-40B4-BE49-F238E27FC236}">
                <a16:creationId xmlns:a16="http://schemas.microsoft.com/office/drawing/2014/main" id="{36A74595-42DD-ADD0-136C-135174BE2FF4}"/>
              </a:ext>
            </a:extLst>
          </p:cNvPr>
          <p:cNvPicPr>
            <a:picLocks noChangeAspect="1"/>
          </p:cNvPicPr>
          <p:nvPr/>
        </p:nvPicPr>
        <p:blipFill>
          <a:blip r:embed="rId15"/>
          <a:stretch>
            <a:fillRect/>
          </a:stretch>
        </p:blipFill>
        <p:spPr>
          <a:xfrm>
            <a:off x="8079457" y="3628838"/>
            <a:ext cx="2260828" cy="994123"/>
          </a:xfrm>
          <a:prstGeom prst="rect">
            <a:avLst/>
          </a:prstGeom>
        </p:spPr>
      </p:pic>
      <p:pic>
        <p:nvPicPr>
          <p:cNvPr id="91" name="Picture 90">
            <a:extLst>
              <a:ext uri="{FF2B5EF4-FFF2-40B4-BE49-F238E27FC236}">
                <a16:creationId xmlns:a16="http://schemas.microsoft.com/office/drawing/2014/main" id="{978DFEC6-61A2-2EB0-B2B2-0DC9DEA5F34B}"/>
              </a:ext>
            </a:extLst>
          </p:cNvPr>
          <p:cNvPicPr>
            <a:picLocks noChangeAspect="1"/>
          </p:cNvPicPr>
          <p:nvPr/>
        </p:nvPicPr>
        <p:blipFill>
          <a:blip r:embed="rId16"/>
          <a:stretch>
            <a:fillRect/>
          </a:stretch>
        </p:blipFill>
        <p:spPr>
          <a:xfrm>
            <a:off x="8103973" y="5041627"/>
            <a:ext cx="1007874" cy="593926"/>
          </a:xfrm>
          <a:prstGeom prst="rect">
            <a:avLst/>
          </a:prstGeom>
        </p:spPr>
      </p:pic>
      <p:sp>
        <p:nvSpPr>
          <p:cNvPr id="95" name="TextBox 94">
            <a:extLst>
              <a:ext uri="{FF2B5EF4-FFF2-40B4-BE49-F238E27FC236}">
                <a16:creationId xmlns:a16="http://schemas.microsoft.com/office/drawing/2014/main" id="{6D6E9DF6-48ED-8087-93B6-3F1BB2087834}"/>
              </a:ext>
            </a:extLst>
          </p:cNvPr>
          <p:cNvSpPr txBox="1"/>
          <p:nvPr/>
        </p:nvSpPr>
        <p:spPr>
          <a:xfrm>
            <a:off x="397148" y="655732"/>
            <a:ext cx="46578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① 当</a:t>
            </a:r>
            <a:r>
              <a:rPr lang="en-US" altLang="zh-CN" sz="2000" dirty="0">
                <a:latin typeface="微软雅黑" panose="020B0503020204020204" pitchFamily="34" charset="-122"/>
                <a:ea typeface="微软雅黑" panose="020B0503020204020204" pitchFamily="34" charset="-122"/>
              </a:rPr>
              <a:t>                      ,T1</a:t>
            </a:r>
            <a:r>
              <a:rPr lang="zh-CN" altLang="en-US" sz="2000" dirty="0">
                <a:latin typeface="微软雅黑" panose="020B0503020204020204" pitchFamily="34" charset="-122"/>
                <a:ea typeface="微软雅黑" panose="020B0503020204020204" pitchFamily="34" charset="-122"/>
              </a:rPr>
              <a:t>导通，</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截止</a:t>
            </a:r>
          </a:p>
        </p:txBody>
      </p:sp>
      <p:pic>
        <p:nvPicPr>
          <p:cNvPr id="97" name="Picture 96">
            <a:extLst>
              <a:ext uri="{FF2B5EF4-FFF2-40B4-BE49-F238E27FC236}">
                <a16:creationId xmlns:a16="http://schemas.microsoft.com/office/drawing/2014/main" id="{C3673BAF-1733-5FC7-A6EF-4C67C5251FEB}"/>
              </a:ext>
            </a:extLst>
          </p:cNvPr>
          <p:cNvPicPr>
            <a:picLocks noChangeAspect="1"/>
          </p:cNvPicPr>
          <p:nvPr/>
        </p:nvPicPr>
        <p:blipFill>
          <a:blip r:embed="rId17"/>
          <a:stretch>
            <a:fillRect/>
          </a:stretch>
        </p:blipFill>
        <p:spPr>
          <a:xfrm>
            <a:off x="1122263" y="699778"/>
            <a:ext cx="1517042" cy="384757"/>
          </a:xfrm>
          <a:prstGeom prst="rect">
            <a:avLst/>
          </a:prstGeom>
        </p:spPr>
      </p:pic>
      <p:pic>
        <p:nvPicPr>
          <p:cNvPr id="99" name="Picture 98">
            <a:extLst>
              <a:ext uri="{FF2B5EF4-FFF2-40B4-BE49-F238E27FC236}">
                <a16:creationId xmlns:a16="http://schemas.microsoft.com/office/drawing/2014/main" id="{8EB7EFFD-412E-637B-E0C1-09D2D994B91E}"/>
              </a:ext>
            </a:extLst>
          </p:cNvPr>
          <p:cNvPicPr>
            <a:picLocks noChangeAspect="1"/>
          </p:cNvPicPr>
          <p:nvPr/>
        </p:nvPicPr>
        <p:blipFill>
          <a:blip r:embed="rId18"/>
          <a:stretch>
            <a:fillRect/>
          </a:stretch>
        </p:blipFill>
        <p:spPr>
          <a:xfrm>
            <a:off x="4799766" y="5207801"/>
            <a:ext cx="1578545" cy="488930"/>
          </a:xfrm>
          <a:prstGeom prst="rect">
            <a:avLst/>
          </a:prstGeom>
        </p:spPr>
      </p:pic>
    </p:spTree>
    <p:extLst>
      <p:ext uri="{BB962C8B-B14F-4D97-AF65-F5344CB8AC3E}">
        <p14:creationId xmlns:p14="http://schemas.microsoft.com/office/powerpoint/2010/main" val="18906116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48D7-FEBE-E5BE-83E5-0655C56A8700}"/>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3D2454A4-D286-E3D9-5458-FCCB43B4318E}"/>
              </a:ext>
            </a:extLst>
          </p:cNvPr>
          <p:cNvSpPr/>
          <p:nvPr/>
        </p:nvSpPr>
        <p:spPr>
          <a:xfrm>
            <a:off x="7786397" y="3429000"/>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A7F759DA-BE21-EE1E-8D78-C06BE10CFA86}"/>
              </a:ext>
            </a:extLst>
          </p:cNvPr>
          <p:cNvSpPr/>
          <p:nvPr/>
        </p:nvSpPr>
        <p:spPr>
          <a:xfrm>
            <a:off x="7749540" y="765781"/>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73F6E18-F044-BEB6-B53C-04473FE2FC5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5" name="Group 4">
            <a:extLst>
              <a:ext uri="{FF2B5EF4-FFF2-40B4-BE49-F238E27FC236}">
                <a16:creationId xmlns:a16="http://schemas.microsoft.com/office/drawing/2014/main" id="{9408973B-5FAB-4174-263A-72E102883B84}"/>
              </a:ext>
            </a:extLst>
          </p:cNvPr>
          <p:cNvGrpSpPr/>
          <p:nvPr/>
        </p:nvGrpSpPr>
        <p:grpSpPr>
          <a:xfrm>
            <a:off x="288371" y="1267802"/>
            <a:ext cx="3781424" cy="5022327"/>
            <a:chOff x="1391055" y="2455571"/>
            <a:chExt cx="3042591" cy="3912850"/>
          </a:xfrm>
        </p:grpSpPr>
        <p:grpSp>
          <p:nvGrpSpPr>
            <p:cNvPr id="6" name="Group 5">
              <a:extLst>
                <a:ext uri="{FF2B5EF4-FFF2-40B4-BE49-F238E27FC236}">
                  <a16:creationId xmlns:a16="http://schemas.microsoft.com/office/drawing/2014/main" id="{E9AC38F6-733F-D4D6-E181-4B48F88F7023}"/>
                </a:ext>
              </a:extLst>
            </p:cNvPr>
            <p:cNvGrpSpPr/>
            <p:nvPr/>
          </p:nvGrpSpPr>
          <p:grpSpPr>
            <a:xfrm>
              <a:off x="1391055" y="2455571"/>
              <a:ext cx="3042591" cy="3912850"/>
              <a:chOff x="1425937" y="2430783"/>
              <a:chExt cx="3042591" cy="3912850"/>
            </a:xfrm>
          </p:grpSpPr>
          <p:cxnSp>
            <p:nvCxnSpPr>
              <p:cNvPr id="8" name="Straight Connector 7">
                <a:extLst>
                  <a:ext uri="{FF2B5EF4-FFF2-40B4-BE49-F238E27FC236}">
                    <a16:creationId xmlns:a16="http://schemas.microsoft.com/office/drawing/2014/main" id="{61865B6C-871E-262F-2E27-F6F678930987}"/>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0CE450-F463-A3BE-7E59-39BE80519A77}"/>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4A589C-83A6-1FB7-F5FD-075FF3A65CE4}"/>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C4F6C1-9BDE-834A-89E2-74FBACABDE60}"/>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FDF21F-2544-E6BD-6F04-AD2409FDDD87}"/>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A55A8-FE67-30B7-2AD0-05BDAB93E27E}"/>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B28096-C75B-5A01-0CE8-59E685C6192B}"/>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7F0694-66A3-32B7-0C29-8ECACDC64919}"/>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11BDB7-4C49-11BC-1F9B-02F4842B9B04}"/>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4622CA-2A5E-0531-11A9-39F94E2D2F57}"/>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18E9EB2-DD17-CFA2-2683-1A23575499EC}"/>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19" name="Straight Connector 18">
                <a:extLst>
                  <a:ext uri="{FF2B5EF4-FFF2-40B4-BE49-F238E27FC236}">
                    <a16:creationId xmlns:a16="http://schemas.microsoft.com/office/drawing/2014/main" id="{AFDC06F6-56C7-BEC3-2A40-BED78F98C690}"/>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7E409F6-6CC1-624F-FB1D-0031F3A5EDBB}"/>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1" name="Straight Connector 20">
                <a:extLst>
                  <a:ext uri="{FF2B5EF4-FFF2-40B4-BE49-F238E27FC236}">
                    <a16:creationId xmlns:a16="http://schemas.microsoft.com/office/drawing/2014/main" id="{A288DBA9-EE28-72C6-4A57-3ACE97EC6152}"/>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9DD9777-A4A2-7285-28E7-EEA0A801273A}"/>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DBD6A817-E0D9-00E9-823B-60EE75FA4023}"/>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5616A4-E127-4713-D6AD-B48EA87E4F42}"/>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16E111-D636-C7A2-E085-D38F7DFF0DB4}"/>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E1773C-94ED-7921-AB89-070523886F4B}"/>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512EB8-F1B4-F8E3-705D-BC407CFFF846}"/>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2B00C7-9EEE-F452-300D-244D8AA74AB8}"/>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4C6AA0-5E33-82ED-6746-7AF29D265813}"/>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393436-21AF-B188-0BB0-CFB2089FBAA3}"/>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6DC7EC-792B-61D5-07B3-66EB64341C80}"/>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E11F56-F29A-9EEF-0144-2E041AD9BB2C}"/>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E8E499-440A-407E-78A4-D06C430A723E}"/>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E582EA-19ED-9B54-BE4F-E64AA67881F8}"/>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315C9D4-1CC0-17F0-A3FF-3D48B36995E1}"/>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35">
                <a:extLst>
                  <a:ext uri="{FF2B5EF4-FFF2-40B4-BE49-F238E27FC236}">
                    <a16:creationId xmlns:a16="http://schemas.microsoft.com/office/drawing/2014/main" id="{09F1C1BE-CA01-D42E-B855-72ACED90BEA0}"/>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D3F01B9-B042-FB09-13D6-E18D5FC761A3}"/>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2A64F31F-A778-D04D-EFD3-181E691977E4}"/>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348AF01-526C-9A6A-EE5B-68CD83C62336}"/>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3C329192-A4E6-91A0-0B66-34664FE2973E}"/>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1" name="Picture 40">
                <a:extLst>
                  <a:ext uri="{FF2B5EF4-FFF2-40B4-BE49-F238E27FC236}">
                    <a16:creationId xmlns:a16="http://schemas.microsoft.com/office/drawing/2014/main" id="{7ADF21EB-0856-583A-BED7-74DCB3EBC3C3}"/>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2" name="Picture 41">
                <a:extLst>
                  <a:ext uri="{FF2B5EF4-FFF2-40B4-BE49-F238E27FC236}">
                    <a16:creationId xmlns:a16="http://schemas.microsoft.com/office/drawing/2014/main" id="{065951F3-AAD4-89A4-FB8C-CD8F91574609}"/>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3" name="Picture 42">
                <a:extLst>
                  <a:ext uri="{FF2B5EF4-FFF2-40B4-BE49-F238E27FC236}">
                    <a16:creationId xmlns:a16="http://schemas.microsoft.com/office/drawing/2014/main" id="{C0997F66-B2D2-5BD3-A74A-993F832EEB60}"/>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7" name="Picture 6">
              <a:extLst>
                <a:ext uri="{FF2B5EF4-FFF2-40B4-BE49-F238E27FC236}">
                  <a16:creationId xmlns:a16="http://schemas.microsoft.com/office/drawing/2014/main" id="{5571CCC6-890C-12C5-66CC-56351AFC7A90}"/>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4" name="Rectangle 43">
            <a:extLst>
              <a:ext uri="{FF2B5EF4-FFF2-40B4-BE49-F238E27FC236}">
                <a16:creationId xmlns:a16="http://schemas.microsoft.com/office/drawing/2014/main" id="{0A20BC80-6AEB-F31D-FEBD-901FF4243CB6}"/>
              </a:ext>
            </a:extLst>
          </p:cNvPr>
          <p:cNvSpPr/>
          <p:nvPr/>
        </p:nvSpPr>
        <p:spPr>
          <a:xfrm>
            <a:off x="1665689" y="4426629"/>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44">
            <a:extLst>
              <a:ext uri="{FF2B5EF4-FFF2-40B4-BE49-F238E27FC236}">
                <a16:creationId xmlns:a16="http://schemas.microsoft.com/office/drawing/2014/main" id="{989BD44D-FAAB-4203-8229-12635D550DA1}"/>
              </a:ext>
            </a:extLst>
          </p:cNvPr>
          <p:cNvSpPr/>
          <p:nvPr/>
        </p:nvSpPr>
        <p:spPr>
          <a:xfrm>
            <a:off x="1691302" y="2116976"/>
            <a:ext cx="1092816" cy="1406513"/>
          </a:xfrm>
          <a:prstGeom prst="rect">
            <a:avLst/>
          </a:prstGeom>
          <a:solidFill>
            <a:srgbClr val="F4C8CB">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C98BE903-F849-0D85-DFD4-532B9B6D8780}"/>
              </a:ext>
            </a:extLst>
          </p:cNvPr>
          <p:cNvSpPr txBox="1"/>
          <p:nvPr/>
        </p:nvSpPr>
        <p:spPr>
          <a:xfrm>
            <a:off x="2680070" y="2365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63DC820D-F5CD-3737-98C6-97D5B94AA79A}"/>
              </a:ext>
            </a:extLst>
          </p:cNvPr>
          <p:cNvSpPr txBox="1"/>
          <p:nvPr/>
        </p:nvSpPr>
        <p:spPr>
          <a:xfrm>
            <a:off x="2671187" y="5388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3F749EE7-0532-C17C-973B-A28CAA9D1D8C}"/>
              </a:ext>
            </a:extLst>
          </p:cNvPr>
          <p:cNvSpPr txBox="1"/>
          <p:nvPr/>
        </p:nvSpPr>
        <p:spPr>
          <a:xfrm>
            <a:off x="1652388" y="2373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7244B102-358B-E2F0-23F6-09582F3D313F}"/>
              </a:ext>
            </a:extLst>
          </p:cNvPr>
          <p:cNvSpPr txBox="1"/>
          <p:nvPr/>
        </p:nvSpPr>
        <p:spPr>
          <a:xfrm>
            <a:off x="1632523" y="5337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2E6C35BC-C119-EFAB-022D-35A4AD3950F7}"/>
              </a:ext>
            </a:extLst>
          </p:cNvPr>
          <p:cNvSpPr txBox="1"/>
          <p:nvPr/>
        </p:nvSpPr>
        <p:spPr>
          <a:xfrm>
            <a:off x="2346269" y="4438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811B4779-AEB9-2075-025C-F8449A9C5020}"/>
              </a:ext>
            </a:extLst>
          </p:cNvPr>
          <p:cNvSpPr txBox="1"/>
          <p:nvPr/>
        </p:nvSpPr>
        <p:spPr>
          <a:xfrm>
            <a:off x="2297463" y="3496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55DBEE80-5D98-FEE2-0CC2-7A5324A47BE3}"/>
              </a:ext>
            </a:extLst>
          </p:cNvPr>
          <p:cNvCxnSpPr>
            <a:cxnSpLocks/>
          </p:cNvCxnSpPr>
          <p:nvPr/>
        </p:nvCxnSpPr>
        <p:spPr>
          <a:xfrm flipH="1">
            <a:off x="2901612" y="2064071"/>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03DD0C-4655-0B09-EE79-3ADEBE790C62}"/>
              </a:ext>
            </a:extLst>
          </p:cNvPr>
          <p:cNvCxnSpPr>
            <a:cxnSpLocks/>
          </p:cNvCxnSpPr>
          <p:nvPr/>
        </p:nvCxnSpPr>
        <p:spPr>
          <a:xfrm flipV="1">
            <a:off x="4617817" y="212320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095F0DC-72F6-6AAC-974D-48EF5477ABDE}"/>
              </a:ext>
            </a:extLst>
          </p:cNvPr>
          <p:cNvSpPr/>
          <p:nvPr/>
        </p:nvSpPr>
        <p:spPr>
          <a:xfrm>
            <a:off x="4488636" y="2941108"/>
            <a:ext cx="250931" cy="737318"/>
          </a:xfrm>
          <a:prstGeom prst="rect">
            <a:avLst/>
          </a:prstGeom>
          <a:solidFill>
            <a:srgbClr val="F0DEE3"/>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62">
            <a:extLst>
              <a:ext uri="{FF2B5EF4-FFF2-40B4-BE49-F238E27FC236}">
                <a16:creationId xmlns:a16="http://schemas.microsoft.com/office/drawing/2014/main" id="{6E4D2646-21F6-BFA6-E407-4279538EFE45}"/>
              </a:ext>
            </a:extLst>
          </p:cNvPr>
          <p:cNvCxnSpPr>
            <a:cxnSpLocks/>
          </p:cNvCxnSpPr>
          <p:nvPr/>
        </p:nvCxnSpPr>
        <p:spPr>
          <a:xfrm flipV="1">
            <a:off x="4624571" y="3693565"/>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C78B6B4F-CDB8-D520-9575-7E16B47D8C8A}"/>
              </a:ext>
            </a:extLst>
          </p:cNvPr>
          <p:cNvSpPr/>
          <p:nvPr/>
        </p:nvSpPr>
        <p:spPr>
          <a:xfrm>
            <a:off x="4505647" y="4565254"/>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28DE5FB7-30C1-12FB-7B00-4B2C07C6652D}"/>
              </a:ext>
            </a:extLst>
          </p:cNvPr>
          <p:cNvCxnSpPr>
            <a:cxnSpLocks/>
          </p:cNvCxnSpPr>
          <p:nvPr/>
        </p:nvCxnSpPr>
        <p:spPr>
          <a:xfrm flipV="1">
            <a:off x="4617048" y="5311144"/>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DAE899F2-EA1C-1006-2C4E-A954499EA907}"/>
              </a:ext>
            </a:extLst>
          </p:cNvPr>
          <p:cNvPicPr>
            <a:picLocks noChangeAspect="1"/>
          </p:cNvPicPr>
          <p:nvPr/>
        </p:nvPicPr>
        <p:blipFill>
          <a:blip r:embed="rId3"/>
          <a:stretch>
            <a:fillRect/>
          </a:stretch>
        </p:blipFill>
        <p:spPr>
          <a:xfrm>
            <a:off x="4465270" y="1649097"/>
            <a:ext cx="505409" cy="465539"/>
          </a:xfrm>
          <a:prstGeom prst="rect">
            <a:avLst/>
          </a:prstGeom>
        </p:spPr>
      </p:pic>
      <p:cxnSp>
        <p:nvCxnSpPr>
          <p:cNvPr id="68" name="Straight Connector 67">
            <a:extLst>
              <a:ext uri="{FF2B5EF4-FFF2-40B4-BE49-F238E27FC236}">
                <a16:creationId xmlns:a16="http://schemas.microsoft.com/office/drawing/2014/main" id="{FA7E293C-D876-555F-6D1D-56C547C39BB9}"/>
              </a:ext>
            </a:extLst>
          </p:cNvPr>
          <p:cNvCxnSpPr/>
          <p:nvPr/>
        </p:nvCxnSpPr>
        <p:spPr>
          <a:xfrm>
            <a:off x="4354830" y="611612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C105327A-D126-A874-A1F0-FAA019D98290}"/>
              </a:ext>
            </a:extLst>
          </p:cNvPr>
          <p:cNvPicPr>
            <a:picLocks noChangeAspect="1"/>
          </p:cNvPicPr>
          <p:nvPr/>
        </p:nvPicPr>
        <p:blipFill>
          <a:blip r:embed="rId9"/>
          <a:stretch>
            <a:fillRect/>
          </a:stretch>
        </p:blipFill>
        <p:spPr>
          <a:xfrm>
            <a:off x="4465270" y="6160958"/>
            <a:ext cx="304760" cy="417040"/>
          </a:xfrm>
          <a:prstGeom prst="rect">
            <a:avLst/>
          </a:prstGeom>
        </p:spPr>
      </p:pic>
      <p:pic>
        <p:nvPicPr>
          <p:cNvPr id="72" name="Picture 71">
            <a:extLst>
              <a:ext uri="{FF2B5EF4-FFF2-40B4-BE49-F238E27FC236}">
                <a16:creationId xmlns:a16="http://schemas.microsoft.com/office/drawing/2014/main" id="{97F4D8CF-9FFD-9BB5-570D-7141FDAF5CBF}"/>
              </a:ext>
            </a:extLst>
          </p:cNvPr>
          <p:cNvPicPr>
            <a:picLocks noChangeAspect="1"/>
          </p:cNvPicPr>
          <p:nvPr/>
        </p:nvPicPr>
        <p:blipFill>
          <a:blip r:embed="rId10"/>
          <a:stretch>
            <a:fillRect/>
          </a:stretch>
        </p:blipFill>
        <p:spPr>
          <a:xfrm>
            <a:off x="4106039" y="4679046"/>
            <a:ext cx="386526" cy="531473"/>
          </a:xfrm>
          <a:prstGeom prst="rect">
            <a:avLst/>
          </a:prstGeom>
        </p:spPr>
      </p:pic>
      <p:pic>
        <p:nvPicPr>
          <p:cNvPr id="74" name="Picture 73">
            <a:extLst>
              <a:ext uri="{FF2B5EF4-FFF2-40B4-BE49-F238E27FC236}">
                <a16:creationId xmlns:a16="http://schemas.microsoft.com/office/drawing/2014/main" id="{EB72A6A7-488C-743D-9811-FCEE451DA2DA}"/>
              </a:ext>
            </a:extLst>
          </p:cNvPr>
          <p:cNvPicPr>
            <a:picLocks noChangeAspect="1"/>
          </p:cNvPicPr>
          <p:nvPr/>
        </p:nvPicPr>
        <p:blipFill>
          <a:blip r:embed="rId11"/>
          <a:stretch>
            <a:fillRect/>
          </a:stretch>
        </p:blipFill>
        <p:spPr>
          <a:xfrm>
            <a:off x="4808729" y="3091008"/>
            <a:ext cx="314285" cy="493876"/>
          </a:xfrm>
          <a:prstGeom prst="rect">
            <a:avLst/>
          </a:prstGeom>
        </p:spPr>
      </p:pic>
      <p:pic>
        <p:nvPicPr>
          <p:cNvPr id="76" name="Picture 75">
            <a:extLst>
              <a:ext uri="{FF2B5EF4-FFF2-40B4-BE49-F238E27FC236}">
                <a16:creationId xmlns:a16="http://schemas.microsoft.com/office/drawing/2014/main" id="{3A815AEF-0221-93A6-9E76-F4C3675E7FBC}"/>
              </a:ext>
            </a:extLst>
          </p:cNvPr>
          <p:cNvPicPr>
            <a:picLocks noChangeAspect="1"/>
          </p:cNvPicPr>
          <p:nvPr/>
        </p:nvPicPr>
        <p:blipFill>
          <a:blip r:embed="rId12"/>
          <a:stretch>
            <a:fillRect/>
          </a:stretch>
        </p:blipFill>
        <p:spPr>
          <a:xfrm>
            <a:off x="5006364" y="5131121"/>
            <a:ext cx="1480757" cy="488929"/>
          </a:xfrm>
          <a:prstGeom prst="rect">
            <a:avLst/>
          </a:prstGeom>
        </p:spPr>
      </p:pic>
      <p:cxnSp>
        <p:nvCxnSpPr>
          <p:cNvPr id="79" name="Straight Arrow Connector 78">
            <a:extLst>
              <a:ext uri="{FF2B5EF4-FFF2-40B4-BE49-F238E27FC236}">
                <a16:creationId xmlns:a16="http://schemas.microsoft.com/office/drawing/2014/main" id="{9E847B58-547D-1EE5-CA1A-BD5A97A26C23}"/>
              </a:ext>
            </a:extLst>
          </p:cNvPr>
          <p:cNvCxnSpPr>
            <a:cxnSpLocks/>
          </p:cNvCxnSpPr>
          <p:nvPr/>
        </p:nvCxnSpPr>
        <p:spPr>
          <a:xfrm flipH="1">
            <a:off x="5157341" y="2632073"/>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74D84181-01E9-19AC-7645-40BB9411F9BE}"/>
              </a:ext>
            </a:extLst>
          </p:cNvPr>
          <p:cNvPicPr>
            <a:picLocks noChangeAspect="1"/>
          </p:cNvPicPr>
          <p:nvPr/>
        </p:nvPicPr>
        <p:blipFill>
          <a:blip r:embed="rId2"/>
          <a:stretch>
            <a:fillRect/>
          </a:stretch>
        </p:blipFill>
        <p:spPr>
          <a:xfrm>
            <a:off x="5054971" y="2073112"/>
            <a:ext cx="388133" cy="601274"/>
          </a:xfrm>
          <a:prstGeom prst="rect">
            <a:avLst/>
          </a:prstGeom>
        </p:spPr>
      </p:pic>
      <p:sp>
        <p:nvSpPr>
          <p:cNvPr id="81" name="Oval 80">
            <a:extLst>
              <a:ext uri="{FF2B5EF4-FFF2-40B4-BE49-F238E27FC236}">
                <a16:creationId xmlns:a16="http://schemas.microsoft.com/office/drawing/2014/main" id="{AAF7782D-BD1E-0640-FB08-FF1F69B414AE}"/>
              </a:ext>
            </a:extLst>
          </p:cNvPr>
          <p:cNvSpPr/>
          <p:nvPr/>
        </p:nvSpPr>
        <p:spPr>
          <a:xfrm>
            <a:off x="4565467" y="4028708"/>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Straight Connector 81">
            <a:extLst>
              <a:ext uri="{FF2B5EF4-FFF2-40B4-BE49-F238E27FC236}">
                <a16:creationId xmlns:a16="http://schemas.microsoft.com/office/drawing/2014/main" id="{5E1DC832-9DFD-6872-308D-2046EAED5FE6}"/>
              </a:ext>
            </a:extLst>
          </p:cNvPr>
          <p:cNvCxnSpPr>
            <a:cxnSpLocks/>
          </p:cNvCxnSpPr>
          <p:nvPr/>
        </p:nvCxnSpPr>
        <p:spPr>
          <a:xfrm>
            <a:off x="4624571" y="4092922"/>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E16C19D5-CA30-2CF4-1101-1AF6513CC859}"/>
              </a:ext>
            </a:extLst>
          </p:cNvPr>
          <p:cNvPicPr>
            <a:picLocks noChangeAspect="1"/>
          </p:cNvPicPr>
          <p:nvPr/>
        </p:nvPicPr>
        <p:blipFill>
          <a:blip r:embed="rId5"/>
          <a:stretch>
            <a:fillRect/>
          </a:stretch>
        </p:blipFill>
        <p:spPr>
          <a:xfrm>
            <a:off x="5502038" y="3693565"/>
            <a:ext cx="459047" cy="711129"/>
          </a:xfrm>
          <a:prstGeom prst="rect">
            <a:avLst/>
          </a:prstGeom>
        </p:spPr>
      </p:pic>
      <p:pic>
        <p:nvPicPr>
          <p:cNvPr id="89" name="Picture 88">
            <a:extLst>
              <a:ext uri="{FF2B5EF4-FFF2-40B4-BE49-F238E27FC236}">
                <a16:creationId xmlns:a16="http://schemas.microsoft.com/office/drawing/2014/main" id="{129A7E56-B5FB-FD3B-3047-818B09488735}"/>
              </a:ext>
            </a:extLst>
          </p:cNvPr>
          <p:cNvPicPr>
            <a:picLocks noChangeAspect="1"/>
          </p:cNvPicPr>
          <p:nvPr/>
        </p:nvPicPr>
        <p:blipFill>
          <a:blip r:embed="rId13"/>
          <a:stretch>
            <a:fillRect/>
          </a:stretch>
        </p:blipFill>
        <p:spPr>
          <a:xfrm>
            <a:off x="8079457" y="3628838"/>
            <a:ext cx="2260828" cy="994123"/>
          </a:xfrm>
          <a:prstGeom prst="rect">
            <a:avLst/>
          </a:prstGeom>
        </p:spPr>
      </p:pic>
      <p:pic>
        <p:nvPicPr>
          <p:cNvPr id="91" name="Picture 90">
            <a:extLst>
              <a:ext uri="{FF2B5EF4-FFF2-40B4-BE49-F238E27FC236}">
                <a16:creationId xmlns:a16="http://schemas.microsoft.com/office/drawing/2014/main" id="{E693C9BC-88F7-58AF-4F04-E48313A1F134}"/>
              </a:ext>
            </a:extLst>
          </p:cNvPr>
          <p:cNvPicPr>
            <a:picLocks noChangeAspect="1"/>
          </p:cNvPicPr>
          <p:nvPr/>
        </p:nvPicPr>
        <p:blipFill>
          <a:blip r:embed="rId14"/>
          <a:stretch>
            <a:fillRect/>
          </a:stretch>
        </p:blipFill>
        <p:spPr>
          <a:xfrm>
            <a:off x="8103973" y="5041627"/>
            <a:ext cx="1007874" cy="593926"/>
          </a:xfrm>
          <a:prstGeom prst="rect">
            <a:avLst/>
          </a:prstGeom>
        </p:spPr>
      </p:pic>
      <p:sp>
        <p:nvSpPr>
          <p:cNvPr id="95" name="TextBox 94">
            <a:extLst>
              <a:ext uri="{FF2B5EF4-FFF2-40B4-BE49-F238E27FC236}">
                <a16:creationId xmlns:a16="http://schemas.microsoft.com/office/drawing/2014/main" id="{2CC51A3D-CB2D-DC34-C792-8103F34D6B16}"/>
              </a:ext>
            </a:extLst>
          </p:cNvPr>
          <p:cNvSpPr txBox="1"/>
          <p:nvPr/>
        </p:nvSpPr>
        <p:spPr>
          <a:xfrm>
            <a:off x="397147" y="655732"/>
            <a:ext cx="529499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② 当</a:t>
            </a:r>
            <a:r>
              <a:rPr lang="en-US" altLang="zh-CN" sz="2000" dirty="0">
                <a:latin typeface="微软雅黑" panose="020B0503020204020204" pitchFamily="34" charset="-122"/>
                <a:ea typeface="微软雅黑" panose="020B0503020204020204" pitchFamily="34" charset="-122"/>
              </a:rPr>
              <a:t>                                 ,T1</a:t>
            </a:r>
            <a:r>
              <a:rPr lang="zh-CN" altLang="en-US" sz="2000" dirty="0">
                <a:latin typeface="微软雅黑" panose="020B0503020204020204" pitchFamily="34" charset="-122"/>
                <a:ea typeface="微软雅黑" panose="020B0503020204020204" pitchFamily="34" charset="-122"/>
              </a:rPr>
              <a:t>截止，</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导通</a:t>
            </a:r>
          </a:p>
        </p:txBody>
      </p:sp>
      <p:pic>
        <p:nvPicPr>
          <p:cNvPr id="99" name="Picture 98">
            <a:extLst>
              <a:ext uri="{FF2B5EF4-FFF2-40B4-BE49-F238E27FC236}">
                <a16:creationId xmlns:a16="http://schemas.microsoft.com/office/drawing/2014/main" id="{A32F15B1-5ACF-7830-A72C-F39E1DD94354}"/>
              </a:ext>
            </a:extLst>
          </p:cNvPr>
          <p:cNvPicPr>
            <a:picLocks noChangeAspect="1"/>
          </p:cNvPicPr>
          <p:nvPr/>
        </p:nvPicPr>
        <p:blipFill>
          <a:blip r:embed="rId15"/>
          <a:stretch>
            <a:fillRect/>
          </a:stretch>
        </p:blipFill>
        <p:spPr>
          <a:xfrm>
            <a:off x="5231141" y="3067803"/>
            <a:ext cx="1578545" cy="488930"/>
          </a:xfrm>
          <a:prstGeom prst="rect">
            <a:avLst/>
          </a:prstGeom>
        </p:spPr>
      </p:pic>
      <p:pic>
        <p:nvPicPr>
          <p:cNvPr id="3" name="Picture 2">
            <a:extLst>
              <a:ext uri="{FF2B5EF4-FFF2-40B4-BE49-F238E27FC236}">
                <a16:creationId xmlns:a16="http://schemas.microsoft.com/office/drawing/2014/main" id="{0AC04D4C-7363-609B-583E-CF2031C226CB}"/>
              </a:ext>
            </a:extLst>
          </p:cNvPr>
          <p:cNvPicPr>
            <a:picLocks noChangeAspect="1"/>
          </p:cNvPicPr>
          <p:nvPr/>
        </p:nvPicPr>
        <p:blipFill>
          <a:blip r:embed="rId16"/>
          <a:stretch>
            <a:fillRect/>
          </a:stretch>
        </p:blipFill>
        <p:spPr>
          <a:xfrm>
            <a:off x="1057763" y="646392"/>
            <a:ext cx="2359894" cy="439380"/>
          </a:xfrm>
          <a:prstGeom prst="rect">
            <a:avLst/>
          </a:prstGeom>
        </p:spPr>
      </p:pic>
      <p:pic>
        <p:nvPicPr>
          <p:cNvPr id="53" name="Picture 52">
            <a:extLst>
              <a:ext uri="{FF2B5EF4-FFF2-40B4-BE49-F238E27FC236}">
                <a16:creationId xmlns:a16="http://schemas.microsoft.com/office/drawing/2014/main" id="{5EDD9911-6A78-5A6C-73B6-1A449699AC47}"/>
              </a:ext>
            </a:extLst>
          </p:cNvPr>
          <p:cNvPicPr>
            <a:picLocks noChangeAspect="1"/>
          </p:cNvPicPr>
          <p:nvPr/>
        </p:nvPicPr>
        <p:blipFill>
          <a:blip r:embed="rId17"/>
          <a:stretch>
            <a:fillRect/>
          </a:stretch>
        </p:blipFill>
        <p:spPr>
          <a:xfrm>
            <a:off x="8079457" y="913027"/>
            <a:ext cx="2838058" cy="994122"/>
          </a:xfrm>
          <a:prstGeom prst="rect">
            <a:avLst/>
          </a:prstGeom>
        </p:spPr>
      </p:pic>
      <p:pic>
        <p:nvPicPr>
          <p:cNvPr id="55" name="Picture 54">
            <a:extLst>
              <a:ext uri="{FF2B5EF4-FFF2-40B4-BE49-F238E27FC236}">
                <a16:creationId xmlns:a16="http://schemas.microsoft.com/office/drawing/2014/main" id="{7CC3F8B3-0829-520E-EEE2-DF1AF76BEB91}"/>
              </a:ext>
            </a:extLst>
          </p:cNvPr>
          <p:cNvPicPr>
            <a:picLocks noChangeAspect="1"/>
          </p:cNvPicPr>
          <p:nvPr/>
        </p:nvPicPr>
        <p:blipFill>
          <a:blip r:embed="rId18"/>
          <a:stretch>
            <a:fillRect/>
          </a:stretch>
        </p:blipFill>
        <p:spPr>
          <a:xfrm>
            <a:off x="8130006" y="2197291"/>
            <a:ext cx="1079865" cy="593926"/>
          </a:xfrm>
          <a:prstGeom prst="rect">
            <a:avLst/>
          </a:prstGeom>
        </p:spPr>
      </p:pic>
    </p:spTree>
    <p:extLst>
      <p:ext uri="{BB962C8B-B14F-4D97-AF65-F5344CB8AC3E}">
        <p14:creationId xmlns:p14="http://schemas.microsoft.com/office/powerpoint/2010/main" val="10836756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F2699-C455-3B99-6469-D67CB699B742}"/>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07EE10BF-9F87-74F7-BAD9-FB45F0BD1BAF}"/>
              </a:ext>
            </a:extLst>
          </p:cNvPr>
          <p:cNvSpPr/>
          <p:nvPr/>
        </p:nvSpPr>
        <p:spPr>
          <a:xfrm>
            <a:off x="7786397" y="3429000"/>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091D2878-5293-EDBE-F9D2-47CBB6AE88B6}"/>
              </a:ext>
            </a:extLst>
          </p:cNvPr>
          <p:cNvSpPr/>
          <p:nvPr/>
        </p:nvSpPr>
        <p:spPr>
          <a:xfrm>
            <a:off x="7749540" y="765781"/>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A3D89F1-334A-0B15-3829-B23D3A52F34F}"/>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5" name="Group 4">
            <a:extLst>
              <a:ext uri="{FF2B5EF4-FFF2-40B4-BE49-F238E27FC236}">
                <a16:creationId xmlns:a16="http://schemas.microsoft.com/office/drawing/2014/main" id="{DDC6C4EB-D5DA-5CD7-AF9B-37683FDEC0C2}"/>
              </a:ext>
            </a:extLst>
          </p:cNvPr>
          <p:cNvGrpSpPr/>
          <p:nvPr/>
        </p:nvGrpSpPr>
        <p:grpSpPr>
          <a:xfrm>
            <a:off x="288371" y="1267802"/>
            <a:ext cx="3781424" cy="5022327"/>
            <a:chOff x="1391055" y="2455571"/>
            <a:chExt cx="3042591" cy="3912850"/>
          </a:xfrm>
        </p:grpSpPr>
        <p:grpSp>
          <p:nvGrpSpPr>
            <p:cNvPr id="6" name="Group 5">
              <a:extLst>
                <a:ext uri="{FF2B5EF4-FFF2-40B4-BE49-F238E27FC236}">
                  <a16:creationId xmlns:a16="http://schemas.microsoft.com/office/drawing/2014/main" id="{42E15C8E-7DE0-C894-2B8C-FC09C70A4E57}"/>
                </a:ext>
              </a:extLst>
            </p:cNvPr>
            <p:cNvGrpSpPr/>
            <p:nvPr/>
          </p:nvGrpSpPr>
          <p:grpSpPr>
            <a:xfrm>
              <a:off x="1391055" y="2455571"/>
              <a:ext cx="3042591" cy="3912850"/>
              <a:chOff x="1425937" y="2430783"/>
              <a:chExt cx="3042591" cy="3912850"/>
            </a:xfrm>
          </p:grpSpPr>
          <p:cxnSp>
            <p:nvCxnSpPr>
              <p:cNvPr id="8" name="Straight Connector 7">
                <a:extLst>
                  <a:ext uri="{FF2B5EF4-FFF2-40B4-BE49-F238E27FC236}">
                    <a16:creationId xmlns:a16="http://schemas.microsoft.com/office/drawing/2014/main" id="{AC54C8FE-604F-80D4-148A-C997BF4C90EF}"/>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1359588-CD96-AF2C-261E-091B0F61508E}"/>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6BDB7-A8A7-B7F1-65BB-9F0751FC6B63}"/>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0D680A-72E9-7EA7-285E-6347E5B79FCA}"/>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ECAF07-AD0B-6704-0FBB-7B047BCF2C69}"/>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765D26-21F0-2593-2758-BBEA32FFBAFB}"/>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957493-C8DF-C7E5-5E30-1B816337C1B3}"/>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21BE1D-E001-A147-11FC-3A1C8F399EDF}"/>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AEEBDB-304F-3948-D122-4A3805A5EA53}"/>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21255B-73B0-9A9F-53A4-470EB0DEEB6E}"/>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594D708-A5BA-A53F-AB7D-B11937E16DAE}"/>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19" name="Straight Connector 18">
                <a:extLst>
                  <a:ext uri="{FF2B5EF4-FFF2-40B4-BE49-F238E27FC236}">
                    <a16:creationId xmlns:a16="http://schemas.microsoft.com/office/drawing/2014/main" id="{B7C54333-C637-24DA-46C8-2D307E447397}"/>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564DBEA-E9DB-49FA-5A46-2406C32F58C0}"/>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1" name="Straight Connector 20">
                <a:extLst>
                  <a:ext uri="{FF2B5EF4-FFF2-40B4-BE49-F238E27FC236}">
                    <a16:creationId xmlns:a16="http://schemas.microsoft.com/office/drawing/2014/main" id="{E3109A80-72DA-86BE-72FA-E93CFA171C74}"/>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BB3DEF3-D77A-6EC9-6664-ABABC054A485}"/>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01B24E5E-0823-F082-1707-4F13CA0AE30E}"/>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7DD23E-9729-88C4-6C9A-1C398D1D31E4}"/>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EA1CB3C-567B-E74B-C7D8-81D1711C8C7E}"/>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D530BF-2EEC-FB06-9017-2F85100A3405}"/>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E51AD4-9E44-66FF-2237-05F29349FE7A}"/>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E2CF7A-5478-5746-BE08-62E01FBAFE27}"/>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1717ED-5F75-F406-62DD-DA18B400D3BA}"/>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D743C3-EC81-9143-E330-6D4C5757E993}"/>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BB8754-340D-2380-4381-B46606F0FF7F}"/>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206E5-FBD1-E9F3-4840-FA431E81C120}"/>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B0DAA7-8B10-F005-B484-C81868144482}"/>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643D68-BB04-16BE-0A18-407581094996}"/>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B18EC9D-3E69-A1B5-3E60-9D5A3000B21E}"/>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35">
                <a:extLst>
                  <a:ext uri="{FF2B5EF4-FFF2-40B4-BE49-F238E27FC236}">
                    <a16:creationId xmlns:a16="http://schemas.microsoft.com/office/drawing/2014/main" id="{670CBEE5-6570-7EF7-088E-F4941E5633A7}"/>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245EA27-E28F-C13A-7D78-27FF19A93EA0}"/>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D2C16F56-484B-9323-FBBF-8A8C936D9823}"/>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A283BA0-36D1-7482-BA6A-8A917CE65806}"/>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5663E003-9496-A076-428F-E66811FEE327}"/>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1" name="Picture 40">
                <a:extLst>
                  <a:ext uri="{FF2B5EF4-FFF2-40B4-BE49-F238E27FC236}">
                    <a16:creationId xmlns:a16="http://schemas.microsoft.com/office/drawing/2014/main" id="{33E1BEE9-4F4C-63F1-9D4C-4D763755F227}"/>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2" name="Picture 41">
                <a:extLst>
                  <a:ext uri="{FF2B5EF4-FFF2-40B4-BE49-F238E27FC236}">
                    <a16:creationId xmlns:a16="http://schemas.microsoft.com/office/drawing/2014/main" id="{8C9DE558-0EAB-EAFE-9D74-B6821FCDB528}"/>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3" name="Picture 42">
                <a:extLst>
                  <a:ext uri="{FF2B5EF4-FFF2-40B4-BE49-F238E27FC236}">
                    <a16:creationId xmlns:a16="http://schemas.microsoft.com/office/drawing/2014/main" id="{6E49FDB6-8619-BCAC-7E98-1831C31CE573}"/>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7" name="Picture 6">
              <a:extLst>
                <a:ext uri="{FF2B5EF4-FFF2-40B4-BE49-F238E27FC236}">
                  <a16:creationId xmlns:a16="http://schemas.microsoft.com/office/drawing/2014/main" id="{123280DD-985F-B079-19EA-60F90EA8E64A}"/>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4" name="Rectangle 43">
            <a:extLst>
              <a:ext uri="{FF2B5EF4-FFF2-40B4-BE49-F238E27FC236}">
                <a16:creationId xmlns:a16="http://schemas.microsoft.com/office/drawing/2014/main" id="{D00DB159-7C6B-49FD-F831-F20E6C0F4ED0}"/>
              </a:ext>
            </a:extLst>
          </p:cNvPr>
          <p:cNvSpPr/>
          <p:nvPr/>
        </p:nvSpPr>
        <p:spPr>
          <a:xfrm>
            <a:off x="1665689" y="4426629"/>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4ECF2283-6DE2-768B-0290-E4A3E669C2F7}"/>
              </a:ext>
            </a:extLst>
          </p:cNvPr>
          <p:cNvSpPr txBox="1"/>
          <p:nvPr/>
        </p:nvSpPr>
        <p:spPr>
          <a:xfrm>
            <a:off x="2680070" y="2365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0AC7D268-F790-D5C2-6D31-CE0E97397A4C}"/>
              </a:ext>
            </a:extLst>
          </p:cNvPr>
          <p:cNvSpPr txBox="1"/>
          <p:nvPr/>
        </p:nvSpPr>
        <p:spPr>
          <a:xfrm>
            <a:off x="2671187" y="5388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B668235C-8FBB-23B3-BF3F-3168BDDFAA47}"/>
              </a:ext>
            </a:extLst>
          </p:cNvPr>
          <p:cNvSpPr txBox="1"/>
          <p:nvPr/>
        </p:nvSpPr>
        <p:spPr>
          <a:xfrm>
            <a:off x="1652388" y="2373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F7C35279-D7FB-3A41-7E5B-27AF7A952F52}"/>
              </a:ext>
            </a:extLst>
          </p:cNvPr>
          <p:cNvSpPr txBox="1"/>
          <p:nvPr/>
        </p:nvSpPr>
        <p:spPr>
          <a:xfrm>
            <a:off x="1632523" y="5337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487DD7B3-40E1-32C4-7308-8628FD84E469}"/>
              </a:ext>
            </a:extLst>
          </p:cNvPr>
          <p:cNvSpPr txBox="1"/>
          <p:nvPr/>
        </p:nvSpPr>
        <p:spPr>
          <a:xfrm>
            <a:off x="2346269" y="4438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C5AB7204-D78D-26FC-32A8-BB4198F6AF5B}"/>
              </a:ext>
            </a:extLst>
          </p:cNvPr>
          <p:cNvSpPr txBox="1"/>
          <p:nvPr/>
        </p:nvSpPr>
        <p:spPr>
          <a:xfrm>
            <a:off x="2297463" y="3496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C99BD7A9-85F1-12E8-55C1-0984F4732E6D}"/>
              </a:ext>
            </a:extLst>
          </p:cNvPr>
          <p:cNvCxnSpPr>
            <a:cxnSpLocks/>
          </p:cNvCxnSpPr>
          <p:nvPr/>
        </p:nvCxnSpPr>
        <p:spPr>
          <a:xfrm flipH="1">
            <a:off x="2901612" y="2064071"/>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8B55328-EB20-5CCB-CB95-046CC1EA6F8A}"/>
              </a:ext>
            </a:extLst>
          </p:cNvPr>
          <p:cNvCxnSpPr>
            <a:cxnSpLocks/>
          </p:cNvCxnSpPr>
          <p:nvPr/>
        </p:nvCxnSpPr>
        <p:spPr>
          <a:xfrm flipV="1">
            <a:off x="4617817" y="212320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4C58590-CCA0-9309-A48B-DA4D2241D507}"/>
              </a:ext>
            </a:extLst>
          </p:cNvPr>
          <p:cNvSpPr/>
          <p:nvPr/>
        </p:nvSpPr>
        <p:spPr>
          <a:xfrm>
            <a:off x="4488636" y="2941108"/>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62">
            <a:extLst>
              <a:ext uri="{FF2B5EF4-FFF2-40B4-BE49-F238E27FC236}">
                <a16:creationId xmlns:a16="http://schemas.microsoft.com/office/drawing/2014/main" id="{BBCBD28F-1BE0-0D79-0488-768D31709466}"/>
              </a:ext>
            </a:extLst>
          </p:cNvPr>
          <p:cNvCxnSpPr>
            <a:cxnSpLocks/>
          </p:cNvCxnSpPr>
          <p:nvPr/>
        </p:nvCxnSpPr>
        <p:spPr>
          <a:xfrm flipV="1">
            <a:off x="4624571" y="3693565"/>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448B228-4BA3-93D3-C63D-CBDE1BB0FD43}"/>
              </a:ext>
            </a:extLst>
          </p:cNvPr>
          <p:cNvSpPr/>
          <p:nvPr/>
        </p:nvSpPr>
        <p:spPr>
          <a:xfrm>
            <a:off x="4505647" y="4565254"/>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9B8E8F44-19D0-0F15-4B7E-4556AC4CFB3B}"/>
              </a:ext>
            </a:extLst>
          </p:cNvPr>
          <p:cNvCxnSpPr>
            <a:cxnSpLocks/>
          </p:cNvCxnSpPr>
          <p:nvPr/>
        </p:nvCxnSpPr>
        <p:spPr>
          <a:xfrm flipV="1">
            <a:off x="4617048" y="5311144"/>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B837926-A281-1EF7-EC6D-96EEE63EF9C9}"/>
              </a:ext>
            </a:extLst>
          </p:cNvPr>
          <p:cNvPicPr>
            <a:picLocks noChangeAspect="1"/>
          </p:cNvPicPr>
          <p:nvPr/>
        </p:nvPicPr>
        <p:blipFill>
          <a:blip r:embed="rId3"/>
          <a:stretch>
            <a:fillRect/>
          </a:stretch>
        </p:blipFill>
        <p:spPr>
          <a:xfrm>
            <a:off x="4465270" y="1649097"/>
            <a:ext cx="505409" cy="465539"/>
          </a:xfrm>
          <a:prstGeom prst="rect">
            <a:avLst/>
          </a:prstGeom>
        </p:spPr>
      </p:pic>
      <p:cxnSp>
        <p:nvCxnSpPr>
          <p:cNvPr id="68" name="Straight Connector 67">
            <a:extLst>
              <a:ext uri="{FF2B5EF4-FFF2-40B4-BE49-F238E27FC236}">
                <a16:creationId xmlns:a16="http://schemas.microsoft.com/office/drawing/2014/main" id="{EB727B1A-0F8D-0691-3A32-3B1D8EB802FA}"/>
              </a:ext>
            </a:extLst>
          </p:cNvPr>
          <p:cNvCxnSpPr/>
          <p:nvPr/>
        </p:nvCxnSpPr>
        <p:spPr>
          <a:xfrm>
            <a:off x="4354830" y="611612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A82EA738-797C-1454-4137-4400AADEC1A0}"/>
              </a:ext>
            </a:extLst>
          </p:cNvPr>
          <p:cNvPicPr>
            <a:picLocks noChangeAspect="1"/>
          </p:cNvPicPr>
          <p:nvPr/>
        </p:nvPicPr>
        <p:blipFill>
          <a:blip r:embed="rId9"/>
          <a:stretch>
            <a:fillRect/>
          </a:stretch>
        </p:blipFill>
        <p:spPr>
          <a:xfrm>
            <a:off x="4465270" y="6160958"/>
            <a:ext cx="304760" cy="417040"/>
          </a:xfrm>
          <a:prstGeom prst="rect">
            <a:avLst/>
          </a:prstGeom>
        </p:spPr>
      </p:pic>
      <p:pic>
        <p:nvPicPr>
          <p:cNvPr id="72" name="Picture 71">
            <a:extLst>
              <a:ext uri="{FF2B5EF4-FFF2-40B4-BE49-F238E27FC236}">
                <a16:creationId xmlns:a16="http://schemas.microsoft.com/office/drawing/2014/main" id="{934D9E51-DCD0-0DD9-3E81-2500FBCA8900}"/>
              </a:ext>
            </a:extLst>
          </p:cNvPr>
          <p:cNvPicPr>
            <a:picLocks noChangeAspect="1"/>
          </p:cNvPicPr>
          <p:nvPr/>
        </p:nvPicPr>
        <p:blipFill>
          <a:blip r:embed="rId10"/>
          <a:stretch>
            <a:fillRect/>
          </a:stretch>
        </p:blipFill>
        <p:spPr>
          <a:xfrm>
            <a:off x="4106039" y="4679046"/>
            <a:ext cx="386526" cy="531473"/>
          </a:xfrm>
          <a:prstGeom prst="rect">
            <a:avLst/>
          </a:prstGeom>
        </p:spPr>
      </p:pic>
      <p:pic>
        <p:nvPicPr>
          <p:cNvPr id="74" name="Picture 73">
            <a:extLst>
              <a:ext uri="{FF2B5EF4-FFF2-40B4-BE49-F238E27FC236}">
                <a16:creationId xmlns:a16="http://schemas.microsoft.com/office/drawing/2014/main" id="{D30E6605-CF22-6654-9D23-DCD408A9DB1E}"/>
              </a:ext>
            </a:extLst>
          </p:cNvPr>
          <p:cNvPicPr>
            <a:picLocks noChangeAspect="1"/>
          </p:cNvPicPr>
          <p:nvPr/>
        </p:nvPicPr>
        <p:blipFill>
          <a:blip r:embed="rId11"/>
          <a:stretch>
            <a:fillRect/>
          </a:stretch>
        </p:blipFill>
        <p:spPr>
          <a:xfrm>
            <a:off x="4808729" y="3091008"/>
            <a:ext cx="314285" cy="493876"/>
          </a:xfrm>
          <a:prstGeom prst="rect">
            <a:avLst/>
          </a:prstGeom>
        </p:spPr>
      </p:pic>
      <p:cxnSp>
        <p:nvCxnSpPr>
          <p:cNvPr id="79" name="Straight Arrow Connector 78">
            <a:extLst>
              <a:ext uri="{FF2B5EF4-FFF2-40B4-BE49-F238E27FC236}">
                <a16:creationId xmlns:a16="http://schemas.microsoft.com/office/drawing/2014/main" id="{317F2E29-BC95-9272-0FC2-7DDA0AEFBEFC}"/>
              </a:ext>
            </a:extLst>
          </p:cNvPr>
          <p:cNvCxnSpPr>
            <a:cxnSpLocks/>
          </p:cNvCxnSpPr>
          <p:nvPr/>
        </p:nvCxnSpPr>
        <p:spPr>
          <a:xfrm flipH="1">
            <a:off x="5157341" y="2632073"/>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5B1282AD-1D53-EB77-D906-338B2D552BB2}"/>
              </a:ext>
            </a:extLst>
          </p:cNvPr>
          <p:cNvPicPr>
            <a:picLocks noChangeAspect="1"/>
          </p:cNvPicPr>
          <p:nvPr/>
        </p:nvPicPr>
        <p:blipFill>
          <a:blip r:embed="rId2"/>
          <a:stretch>
            <a:fillRect/>
          </a:stretch>
        </p:blipFill>
        <p:spPr>
          <a:xfrm>
            <a:off x="5054971" y="2073112"/>
            <a:ext cx="388133" cy="601274"/>
          </a:xfrm>
          <a:prstGeom prst="rect">
            <a:avLst/>
          </a:prstGeom>
        </p:spPr>
      </p:pic>
      <p:sp>
        <p:nvSpPr>
          <p:cNvPr id="81" name="Oval 80">
            <a:extLst>
              <a:ext uri="{FF2B5EF4-FFF2-40B4-BE49-F238E27FC236}">
                <a16:creationId xmlns:a16="http://schemas.microsoft.com/office/drawing/2014/main" id="{DB47D910-79D5-7796-6883-13D210014C3F}"/>
              </a:ext>
            </a:extLst>
          </p:cNvPr>
          <p:cNvSpPr/>
          <p:nvPr/>
        </p:nvSpPr>
        <p:spPr>
          <a:xfrm>
            <a:off x="4565467" y="4028708"/>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Straight Connector 81">
            <a:extLst>
              <a:ext uri="{FF2B5EF4-FFF2-40B4-BE49-F238E27FC236}">
                <a16:creationId xmlns:a16="http://schemas.microsoft.com/office/drawing/2014/main" id="{5D41E96A-4CF6-4A02-6950-3F3160898051}"/>
              </a:ext>
            </a:extLst>
          </p:cNvPr>
          <p:cNvCxnSpPr>
            <a:cxnSpLocks/>
          </p:cNvCxnSpPr>
          <p:nvPr/>
        </p:nvCxnSpPr>
        <p:spPr>
          <a:xfrm>
            <a:off x="4624571" y="4092922"/>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626C139A-5D8A-49E2-3E71-390516222671}"/>
              </a:ext>
            </a:extLst>
          </p:cNvPr>
          <p:cNvPicPr>
            <a:picLocks noChangeAspect="1"/>
          </p:cNvPicPr>
          <p:nvPr/>
        </p:nvPicPr>
        <p:blipFill>
          <a:blip r:embed="rId5"/>
          <a:stretch>
            <a:fillRect/>
          </a:stretch>
        </p:blipFill>
        <p:spPr>
          <a:xfrm>
            <a:off x="5502038" y="3693565"/>
            <a:ext cx="459047" cy="711129"/>
          </a:xfrm>
          <a:prstGeom prst="rect">
            <a:avLst/>
          </a:prstGeom>
        </p:spPr>
      </p:pic>
      <p:sp>
        <p:nvSpPr>
          <p:cNvPr id="95" name="TextBox 94">
            <a:extLst>
              <a:ext uri="{FF2B5EF4-FFF2-40B4-BE49-F238E27FC236}">
                <a16:creationId xmlns:a16="http://schemas.microsoft.com/office/drawing/2014/main" id="{C59CBA2F-FE34-06D2-A0FC-9CCEE14F1316}"/>
              </a:ext>
            </a:extLst>
          </p:cNvPr>
          <p:cNvSpPr txBox="1"/>
          <p:nvPr/>
        </p:nvSpPr>
        <p:spPr>
          <a:xfrm>
            <a:off x="397147" y="655732"/>
            <a:ext cx="67159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③ 当</a:t>
            </a:r>
            <a:r>
              <a:rPr lang="en-US" altLang="zh-CN" sz="2000" dirty="0">
                <a:latin typeface="微软雅黑" panose="020B0503020204020204" pitchFamily="34" charset="-122"/>
                <a:ea typeface="微软雅黑" panose="020B0503020204020204" pitchFamily="34" charset="-122"/>
              </a:rPr>
              <a:t>                                        ,T1</a:t>
            </a:r>
            <a:r>
              <a:rPr lang="zh-CN" altLang="en-US" sz="2000" dirty="0">
                <a:latin typeface="微软雅黑" panose="020B0503020204020204" pitchFamily="34" charset="-122"/>
                <a:ea typeface="微软雅黑" panose="020B0503020204020204" pitchFamily="34" charset="-122"/>
              </a:rPr>
              <a:t>导通，</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导通</a:t>
            </a:r>
          </a:p>
        </p:txBody>
      </p:sp>
      <p:sp>
        <p:nvSpPr>
          <p:cNvPr id="4" name="Rectangle 3">
            <a:extLst>
              <a:ext uri="{FF2B5EF4-FFF2-40B4-BE49-F238E27FC236}">
                <a16:creationId xmlns:a16="http://schemas.microsoft.com/office/drawing/2014/main" id="{6920047C-00E8-E664-3B77-73F9B3F4F50C}"/>
              </a:ext>
            </a:extLst>
          </p:cNvPr>
          <p:cNvSpPr/>
          <p:nvPr/>
        </p:nvSpPr>
        <p:spPr>
          <a:xfrm>
            <a:off x="1603755" y="2250194"/>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Picture 57">
            <a:extLst>
              <a:ext uri="{FF2B5EF4-FFF2-40B4-BE49-F238E27FC236}">
                <a16:creationId xmlns:a16="http://schemas.microsoft.com/office/drawing/2014/main" id="{66AC3403-4C00-CF83-3285-3A9E68255980}"/>
              </a:ext>
            </a:extLst>
          </p:cNvPr>
          <p:cNvPicPr>
            <a:picLocks noChangeAspect="1"/>
          </p:cNvPicPr>
          <p:nvPr/>
        </p:nvPicPr>
        <p:blipFill>
          <a:blip r:embed="rId12"/>
          <a:stretch>
            <a:fillRect/>
          </a:stretch>
        </p:blipFill>
        <p:spPr>
          <a:xfrm>
            <a:off x="1024530" y="650490"/>
            <a:ext cx="2913274" cy="483531"/>
          </a:xfrm>
          <a:prstGeom prst="rect">
            <a:avLst/>
          </a:prstGeom>
        </p:spPr>
      </p:pic>
      <p:pic>
        <p:nvPicPr>
          <p:cNvPr id="67" name="Picture 66">
            <a:extLst>
              <a:ext uri="{FF2B5EF4-FFF2-40B4-BE49-F238E27FC236}">
                <a16:creationId xmlns:a16="http://schemas.microsoft.com/office/drawing/2014/main" id="{A5A011B7-AE1A-FAF4-E6E0-5C26CCE6E0F8}"/>
              </a:ext>
            </a:extLst>
          </p:cNvPr>
          <p:cNvPicPr>
            <a:picLocks noChangeAspect="1"/>
          </p:cNvPicPr>
          <p:nvPr/>
        </p:nvPicPr>
        <p:blipFill>
          <a:blip r:embed="rId13"/>
          <a:stretch>
            <a:fillRect/>
          </a:stretch>
        </p:blipFill>
        <p:spPr>
          <a:xfrm>
            <a:off x="5343177" y="2937959"/>
            <a:ext cx="2053502" cy="488929"/>
          </a:xfrm>
          <a:prstGeom prst="rect">
            <a:avLst/>
          </a:prstGeom>
        </p:spPr>
      </p:pic>
      <p:pic>
        <p:nvPicPr>
          <p:cNvPr id="71" name="Picture 70">
            <a:extLst>
              <a:ext uri="{FF2B5EF4-FFF2-40B4-BE49-F238E27FC236}">
                <a16:creationId xmlns:a16="http://schemas.microsoft.com/office/drawing/2014/main" id="{E38E6CD5-DCC8-5871-CF58-AD293DC80C12}"/>
              </a:ext>
            </a:extLst>
          </p:cNvPr>
          <p:cNvPicPr>
            <a:picLocks noChangeAspect="1"/>
          </p:cNvPicPr>
          <p:nvPr/>
        </p:nvPicPr>
        <p:blipFill>
          <a:blip r:embed="rId14"/>
          <a:stretch>
            <a:fillRect/>
          </a:stretch>
        </p:blipFill>
        <p:spPr>
          <a:xfrm>
            <a:off x="5236230" y="4757965"/>
            <a:ext cx="2267396" cy="532610"/>
          </a:xfrm>
          <a:prstGeom prst="rect">
            <a:avLst/>
          </a:prstGeom>
        </p:spPr>
      </p:pic>
      <p:pic>
        <p:nvPicPr>
          <p:cNvPr id="75" name="Picture 74">
            <a:extLst>
              <a:ext uri="{FF2B5EF4-FFF2-40B4-BE49-F238E27FC236}">
                <a16:creationId xmlns:a16="http://schemas.microsoft.com/office/drawing/2014/main" id="{053181F7-4A11-B076-89CA-4C692B051A38}"/>
              </a:ext>
            </a:extLst>
          </p:cNvPr>
          <p:cNvPicPr>
            <a:picLocks noChangeAspect="1"/>
          </p:cNvPicPr>
          <p:nvPr/>
        </p:nvPicPr>
        <p:blipFill>
          <a:blip r:embed="rId15"/>
          <a:stretch>
            <a:fillRect/>
          </a:stretch>
        </p:blipFill>
        <p:spPr>
          <a:xfrm>
            <a:off x="8252800" y="972794"/>
            <a:ext cx="2333409" cy="997734"/>
          </a:xfrm>
          <a:prstGeom prst="rect">
            <a:avLst/>
          </a:prstGeom>
        </p:spPr>
      </p:pic>
      <p:pic>
        <p:nvPicPr>
          <p:cNvPr id="78" name="Picture 77">
            <a:extLst>
              <a:ext uri="{FF2B5EF4-FFF2-40B4-BE49-F238E27FC236}">
                <a16:creationId xmlns:a16="http://schemas.microsoft.com/office/drawing/2014/main" id="{7B3B4B50-8E8C-0D97-5617-16A9F960CB0B}"/>
              </a:ext>
            </a:extLst>
          </p:cNvPr>
          <p:cNvPicPr>
            <a:picLocks noChangeAspect="1"/>
          </p:cNvPicPr>
          <p:nvPr/>
        </p:nvPicPr>
        <p:blipFill>
          <a:blip r:embed="rId16"/>
          <a:stretch>
            <a:fillRect/>
          </a:stretch>
        </p:blipFill>
        <p:spPr>
          <a:xfrm>
            <a:off x="8252800" y="2177541"/>
            <a:ext cx="3040723" cy="601273"/>
          </a:xfrm>
          <a:prstGeom prst="rect">
            <a:avLst/>
          </a:prstGeom>
        </p:spPr>
      </p:pic>
      <p:pic>
        <p:nvPicPr>
          <p:cNvPr id="85" name="Picture 84">
            <a:extLst>
              <a:ext uri="{FF2B5EF4-FFF2-40B4-BE49-F238E27FC236}">
                <a16:creationId xmlns:a16="http://schemas.microsoft.com/office/drawing/2014/main" id="{53066699-A30D-A567-BB97-521E8FD6F5FC}"/>
              </a:ext>
            </a:extLst>
          </p:cNvPr>
          <p:cNvPicPr>
            <a:picLocks noChangeAspect="1"/>
          </p:cNvPicPr>
          <p:nvPr/>
        </p:nvPicPr>
        <p:blipFill>
          <a:blip r:embed="rId17"/>
          <a:stretch>
            <a:fillRect/>
          </a:stretch>
        </p:blipFill>
        <p:spPr>
          <a:xfrm>
            <a:off x="8252800" y="3678426"/>
            <a:ext cx="2147294" cy="944200"/>
          </a:xfrm>
          <a:prstGeom prst="rect">
            <a:avLst/>
          </a:prstGeom>
        </p:spPr>
      </p:pic>
      <p:pic>
        <p:nvPicPr>
          <p:cNvPr id="87" name="Picture 86">
            <a:extLst>
              <a:ext uri="{FF2B5EF4-FFF2-40B4-BE49-F238E27FC236}">
                <a16:creationId xmlns:a16="http://schemas.microsoft.com/office/drawing/2014/main" id="{48D77AD8-B587-3ACA-2809-C4634E2E2E2D}"/>
              </a:ext>
            </a:extLst>
          </p:cNvPr>
          <p:cNvPicPr>
            <a:picLocks noChangeAspect="1"/>
          </p:cNvPicPr>
          <p:nvPr/>
        </p:nvPicPr>
        <p:blipFill>
          <a:blip r:embed="rId18"/>
          <a:stretch>
            <a:fillRect/>
          </a:stretch>
        </p:blipFill>
        <p:spPr>
          <a:xfrm>
            <a:off x="8321740" y="4939078"/>
            <a:ext cx="829698" cy="488929"/>
          </a:xfrm>
          <a:prstGeom prst="rect">
            <a:avLst/>
          </a:prstGeom>
        </p:spPr>
      </p:pic>
    </p:spTree>
    <p:extLst>
      <p:ext uri="{BB962C8B-B14F-4D97-AF65-F5344CB8AC3E}">
        <p14:creationId xmlns:p14="http://schemas.microsoft.com/office/powerpoint/2010/main" val="271458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FD25-0EE6-CBFC-653E-3B94C91E90CF}"/>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A8A4DCCD-461F-57BC-D810-18B701DD740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最常见的复合逻辑运算</a:t>
            </a:r>
          </a:p>
        </p:txBody>
      </p:sp>
      <p:pic>
        <p:nvPicPr>
          <p:cNvPr id="6" name="Picture 5">
            <a:extLst>
              <a:ext uri="{FF2B5EF4-FFF2-40B4-BE49-F238E27FC236}">
                <a16:creationId xmlns:a16="http://schemas.microsoft.com/office/drawing/2014/main" id="{0FC2FAFA-FBBA-110A-1338-3B732B9E1068}"/>
              </a:ext>
            </a:extLst>
          </p:cNvPr>
          <p:cNvPicPr>
            <a:picLocks noChangeAspect="1"/>
          </p:cNvPicPr>
          <p:nvPr/>
        </p:nvPicPr>
        <p:blipFill>
          <a:blip r:embed="rId3"/>
          <a:stretch>
            <a:fillRect/>
          </a:stretch>
        </p:blipFill>
        <p:spPr>
          <a:xfrm>
            <a:off x="3429838" y="491479"/>
            <a:ext cx="6096000" cy="6276975"/>
          </a:xfrm>
          <a:prstGeom prst="rect">
            <a:avLst/>
          </a:prstGeom>
        </p:spPr>
      </p:pic>
    </p:spTree>
    <p:extLst>
      <p:ext uri="{BB962C8B-B14F-4D97-AF65-F5344CB8AC3E}">
        <p14:creationId xmlns:p14="http://schemas.microsoft.com/office/powerpoint/2010/main" val="23599423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99F92-813B-C610-F450-E68044625A9D}"/>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F6B4B8E6-C351-281E-D310-DA564FA54E0F}"/>
              </a:ext>
            </a:extLst>
          </p:cNvPr>
          <p:cNvSpPr/>
          <p:nvPr/>
        </p:nvSpPr>
        <p:spPr>
          <a:xfrm>
            <a:off x="7786397" y="3429000"/>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4E936E7F-EDF4-46B2-632B-45B36A6510D3}"/>
              </a:ext>
            </a:extLst>
          </p:cNvPr>
          <p:cNvSpPr/>
          <p:nvPr/>
        </p:nvSpPr>
        <p:spPr>
          <a:xfrm>
            <a:off x="7749540" y="765781"/>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512F58E-7D0A-C42A-4428-A39AFA6B322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5" name="Group 4">
            <a:extLst>
              <a:ext uri="{FF2B5EF4-FFF2-40B4-BE49-F238E27FC236}">
                <a16:creationId xmlns:a16="http://schemas.microsoft.com/office/drawing/2014/main" id="{639FEC65-B1BE-1545-A098-B5202FA5F3B7}"/>
              </a:ext>
            </a:extLst>
          </p:cNvPr>
          <p:cNvGrpSpPr/>
          <p:nvPr/>
        </p:nvGrpSpPr>
        <p:grpSpPr>
          <a:xfrm>
            <a:off x="288371" y="1267802"/>
            <a:ext cx="3781424" cy="5022327"/>
            <a:chOff x="1391055" y="2455571"/>
            <a:chExt cx="3042591" cy="3912850"/>
          </a:xfrm>
        </p:grpSpPr>
        <p:grpSp>
          <p:nvGrpSpPr>
            <p:cNvPr id="6" name="Group 5">
              <a:extLst>
                <a:ext uri="{FF2B5EF4-FFF2-40B4-BE49-F238E27FC236}">
                  <a16:creationId xmlns:a16="http://schemas.microsoft.com/office/drawing/2014/main" id="{78518AE2-A3CA-DD8A-FC93-035E09417961}"/>
                </a:ext>
              </a:extLst>
            </p:cNvPr>
            <p:cNvGrpSpPr/>
            <p:nvPr/>
          </p:nvGrpSpPr>
          <p:grpSpPr>
            <a:xfrm>
              <a:off x="1391055" y="2455571"/>
              <a:ext cx="3042591" cy="3912850"/>
              <a:chOff x="1425937" y="2430783"/>
              <a:chExt cx="3042591" cy="3912850"/>
            </a:xfrm>
          </p:grpSpPr>
          <p:cxnSp>
            <p:nvCxnSpPr>
              <p:cNvPr id="8" name="Straight Connector 7">
                <a:extLst>
                  <a:ext uri="{FF2B5EF4-FFF2-40B4-BE49-F238E27FC236}">
                    <a16:creationId xmlns:a16="http://schemas.microsoft.com/office/drawing/2014/main" id="{FCDBCD6D-8044-73FC-9534-472FE506D954}"/>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C35221-4A6E-4F85-64E6-646E87715E7B}"/>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235A31-E9EF-511F-5726-9691FB3F2A11}"/>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49C085D-3E6F-DD0B-B959-B73B1A9A7E32}"/>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9C2BE4-0905-2477-DEE1-648596C18967}"/>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7BAB09-C974-7F42-DB0B-B831AADA4F00}"/>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8FE600-C6AC-B2CE-A584-2CDEFB54D790}"/>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E5E5B7-77B9-8315-C3D0-1A61064F506A}"/>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1FF6-7D60-260B-0E29-06FA3B2AAA18}"/>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43563F-315B-0D54-E67C-D0D802E4F3AD}"/>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D9766E3-3754-252D-382C-AECD28AC6669}"/>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19" name="Straight Connector 18">
                <a:extLst>
                  <a:ext uri="{FF2B5EF4-FFF2-40B4-BE49-F238E27FC236}">
                    <a16:creationId xmlns:a16="http://schemas.microsoft.com/office/drawing/2014/main" id="{0EA531A1-5A79-B115-CD8F-F9E87481E7CF}"/>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FBD1ADE-386B-858A-2809-E45C0121109F}"/>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1" name="Straight Connector 20">
                <a:extLst>
                  <a:ext uri="{FF2B5EF4-FFF2-40B4-BE49-F238E27FC236}">
                    <a16:creationId xmlns:a16="http://schemas.microsoft.com/office/drawing/2014/main" id="{84CA1D2B-5772-04ED-E1F1-1DD9C466F3AF}"/>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1B80F9-E1DF-8891-1C22-BD992B10EFE4}"/>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13162660-300B-951F-9EE1-553534E400A6}"/>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E97212-C6EE-D13F-1032-1572B13B6885}"/>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BF95CE-1503-FD03-FB2E-946363AB88C4}"/>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B8A8F2-B3E8-1E35-BBF0-F7EED41C07A9}"/>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428F17-E9B6-7C0A-919B-C0CEF4B584BC}"/>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309BE1-B8C1-45EA-B6F7-DB155AD3C308}"/>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FB39DB-25F4-8168-567E-BA7696141215}"/>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06B719C-3A8B-9FBE-6BD8-77F3F5E49959}"/>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42083-4827-DED0-90C0-D125DF740F51}"/>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CA8E50-F157-6FC2-C92D-2C25537302EC}"/>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D9A8B0-BB83-EF74-3835-58A951954E0B}"/>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38AF22-751F-6C40-FF4A-42826D68D6BE}"/>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F6C1D98-65B7-E611-F1C8-F0EAB2DF6B35}"/>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35">
                <a:extLst>
                  <a:ext uri="{FF2B5EF4-FFF2-40B4-BE49-F238E27FC236}">
                    <a16:creationId xmlns:a16="http://schemas.microsoft.com/office/drawing/2014/main" id="{78E67273-49C7-811D-0719-48C549F4E4A6}"/>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1C69B6D-A7F0-EF7D-E580-918A7F4597EF}"/>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F5C8D65B-AEDB-C2D9-801B-43C3B7E5345D}"/>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33B707E-B76B-DC3D-F3E6-36640CD35B91}"/>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8BF6DDE2-4693-57FB-06A7-8201B1FDDC57}"/>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1" name="Picture 40">
                <a:extLst>
                  <a:ext uri="{FF2B5EF4-FFF2-40B4-BE49-F238E27FC236}">
                    <a16:creationId xmlns:a16="http://schemas.microsoft.com/office/drawing/2014/main" id="{78BF2890-E297-EDCD-D02A-93BF4311A82C}"/>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2" name="Picture 41">
                <a:extLst>
                  <a:ext uri="{FF2B5EF4-FFF2-40B4-BE49-F238E27FC236}">
                    <a16:creationId xmlns:a16="http://schemas.microsoft.com/office/drawing/2014/main" id="{22E28DE1-04E1-D8A5-10CA-CAB23F5B312C}"/>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3" name="Picture 42">
                <a:extLst>
                  <a:ext uri="{FF2B5EF4-FFF2-40B4-BE49-F238E27FC236}">
                    <a16:creationId xmlns:a16="http://schemas.microsoft.com/office/drawing/2014/main" id="{663981D1-9098-120F-E5DB-3D27492F5B3E}"/>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7" name="Picture 6">
              <a:extLst>
                <a:ext uri="{FF2B5EF4-FFF2-40B4-BE49-F238E27FC236}">
                  <a16:creationId xmlns:a16="http://schemas.microsoft.com/office/drawing/2014/main" id="{6CE85CFE-57B0-95C0-DB37-718EAFFB9091}"/>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4" name="Rectangle 43">
            <a:extLst>
              <a:ext uri="{FF2B5EF4-FFF2-40B4-BE49-F238E27FC236}">
                <a16:creationId xmlns:a16="http://schemas.microsoft.com/office/drawing/2014/main" id="{66B25C86-5614-7DDD-6F54-A0F51A965B6B}"/>
              </a:ext>
            </a:extLst>
          </p:cNvPr>
          <p:cNvSpPr/>
          <p:nvPr/>
        </p:nvSpPr>
        <p:spPr>
          <a:xfrm>
            <a:off x="1665689" y="4426629"/>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0428CB2E-A36C-6CC2-2C8B-1F8FFB42DAAC}"/>
              </a:ext>
            </a:extLst>
          </p:cNvPr>
          <p:cNvSpPr txBox="1"/>
          <p:nvPr/>
        </p:nvSpPr>
        <p:spPr>
          <a:xfrm>
            <a:off x="2680070" y="2365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972FD220-F8DC-8C72-5222-48AC376C9960}"/>
              </a:ext>
            </a:extLst>
          </p:cNvPr>
          <p:cNvSpPr txBox="1"/>
          <p:nvPr/>
        </p:nvSpPr>
        <p:spPr>
          <a:xfrm>
            <a:off x="2671187" y="5388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E72D4018-AB6D-99CB-C308-EA9AF71D10E7}"/>
              </a:ext>
            </a:extLst>
          </p:cNvPr>
          <p:cNvSpPr txBox="1"/>
          <p:nvPr/>
        </p:nvSpPr>
        <p:spPr>
          <a:xfrm>
            <a:off x="1652388" y="2373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CE1E5BC4-2D4E-E61A-3CF1-B5AB3C2E23C2}"/>
              </a:ext>
            </a:extLst>
          </p:cNvPr>
          <p:cNvSpPr txBox="1"/>
          <p:nvPr/>
        </p:nvSpPr>
        <p:spPr>
          <a:xfrm>
            <a:off x="1632523" y="5337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1545CAE2-AF5B-10C8-7A4D-5B7D919B25E9}"/>
              </a:ext>
            </a:extLst>
          </p:cNvPr>
          <p:cNvSpPr txBox="1"/>
          <p:nvPr/>
        </p:nvSpPr>
        <p:spPr>
          <a:xfrm>
            <a:off x="2346269" y="4438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2FE6FAAA-E820-2409-4617-DF57847757D5}"/>
              </a:ext>
            </a:extLst>
          </p:cNvPr>
          <p:cNvSpPr txBox="1"/>
          <p:nvPr/>
        </p:nvSpPr>
        <p:spPr>
          <a:xfrm>
            <a:off x="2297463" y="3496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7EF8CB7F-19FE-ABA1-3681-ED3E3589E9C4}"/>
              </a:ext>
            </a:extLst>
          </p:cNvPr>
          <p:cNvCxnSpPr>
            <a:cxnSpLocks/>
          </p:cNvCxnSpPr>
          <p:nvPr/>
        </p:nvCxnSpPr>
        <p:spPr>
          <a:xfrm flipH="1">
            <a:off x="2901612" y="2064071"/>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8AE8F2-736A-6CC3-DFBB-F5CB0DE9A326}"/>
              </a:ext>
            </a:extLst>
          </p:cNvPr>
          <p:cNvCxnSpPr>
            <a:cxnSpLocks/>
          </p:cNvCxnSpPr>
          <p:nvPr/>
        </p:nvCxnSpPr>
        <p:spPr>
          <a:xfrm flipV="1">
            <a:off x="4617817" y="212320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867F327-568C-4C0A-B024-143FBFA96A67}"/>
              </a:ext>
            </a:extLst>
          </p:cNvPr>
          <p:cNvSpPr/>
          <p:nvPr/>
        </p:nvSpPr>
        <p:spPr>
          <a:xfrm>
            <a:off x="4488636" y="2941108"/>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62">
            <a:extLst>
              <a:ext uri="{FF2B5EF4-FFF2-40B4-BE49-F238E27FC236}">
                <a16:creationId xmlns:a16="http://schemas.microsoft.com/office/drawing/2014/main" id="{CB80EB8D-2FB7-BE54-635D-72987CD9C64C}"/>
              </a:ext>
            </a:extLst>
          </p:cNvPr>
          <p:cNvCxnSpPr>
            <a:cxnSpLocks/>
          </p:cNvCxnSpPr>
          <p:nvPr/>
        </p:nvCxnSpPr>
        <p:spPr>
          <a:xfrm flipV="1">
            <a:off x="4624571" y="3693565"/>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B988325-AD3F-E0C8-85D4-D1C4FCE43428}"/>
              </a:ext>
            </a:extLst>
          </p:cNvPr>
          <p:cNvSpPr/>
          <p:nvPr/>
        </p:nvSpPr>
        <p:spPr>
          <a:xfrm>
            <a:off x="4505647" y="4565254"/>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B6840422-94A0-E19C-BFF3-1395A5104179}"/>
              </a:ext>
            </a:extLst>
          </p:cNvPr>
          <p:cNvCxnSpPr>
            <a:cxnSpLocks/>
          </p:cNvCxnSpPr>
          <p:nvPr/>
        </p:nvCxnSpPr>
        <p:spPr>
          <a:xfrm flipV="1">
            <a:off x="4617048" y="5311144"/>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E323DE56-1DDE-D89A-E770-16A0040A6CEE}"/>
              </a:ext>
            </a:extLst>
          </p:cNvPr>
          <p:cNvPicPr>
            <a:picLocks noChangeAspect="1"/>
          </p:cNvPicPr>
          <p:nvPr/>
        </p:nvPicPr>
        <p:blipFill>
          <a:blip r:embed="rId3"/>
          <a:stretch>
            <a:fillRect/>
          </a:stretch>
        </p:blipFill>
        <p:spPr>
          <a:xfrm>
            <a:off x="4465270" y="1649097"/>
            <a:ext cx="505409" cy="465539"/>
          </a:xfrm>
          <a:prstGeom prst="rect">
            <a:avLst/>
          </a:prstGeom>
        </p:spPr>
      </p:pic>
      <p:cxnSp>
        <p:nvCxnSpPr>
          <p:cNvPr id="68" name="Straight Connector 67">
            <a:extLst>
              <a:ext uri="{FF2B5EF4-FFF2-40B4-BE49-F238E27FC236}">
                <a16:creationId xmlns:a16="http://schemas.microsoft.com/office/drawing/2014/main" id="{F1949968-DA6B-C317-EB36-56DCB6F208A8}"/>
              </a:ext>
            </a:extLst>
          </p:cNvPr>
          <p:cNvCxnSpPr/>
          <p:nvPr/>
        </p:nvCxnSpPr>
        <p:spPr>
          <a:xfrm>
            <a:off x="4354830" y="611612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C3EAFA7D-E59D-5EFE-3BFB-3FDA94942341}"/>
              </a:ext>
            </a:extLst>
          </p:cNvPr>
          <p:cNvPicPr>
            <a:picLocks noChangeAspect="1"/>
          </p:cNvPicPr>
          <p:nvPr/>
        </p:nvPicPr>
        <p:blipFill>
          <a:blip r:embed="rId9"/>
          <a:stretch>
            <a:fillRect/>
          </a:stretch>
        </p:blipFill>
        <p:spPr>
          <a:xfrm>
            <a:off x="4465270" y="6160958"/>
            <a:ext cx="304760" cy="417040"/>
          </a:xfrm>
          <a:prstGeom prst="rect">
            <a:avLst/>
          </a:prstGeom>
        </p:spPr>
      </p:pic>
      <p:pic>
        <p:nvPicPr>
          <p:cNvPr id="72" name="Picture 71">
            <a:extLst>
              <a:ext uri="{FF2B5EF4-FFF2-40B4-BE49-F238E27FC236}">
                <a16:creationId xmlns:a16="http://schemas.microsoft.com/office/drawing/2014/main" id="{9B1A3236-4CFD-B726-6661-5B11C8F670DF}"/>
              </a:ext>
            </a:extLst>
          </p:cNvPr>
          <p:cNvPicPr>
            <a:picLocks noChangeAspect="1"/>
          </p:cNvPicPr>
          <p:nvPr/>
        </p:nvPicPr>
        <p:blipFill>
          <a:blip r:embed="rId10"/>
          <a:stretch>
            <a:fillRect/>
          </a:stretch>
        </p:blipFill>
        <p:spPr>
          <a:xfrm>
            <a:off x="4106039" y="4679046"/>
            <a:ext cx="386526" cy="531473"/>
          </a:xfrm>
          <a:prstGeom prst="rect">
            <a:avLst/>
          </a:prstGeom>
        </p:spPr>
      </p:pic>
      <p:pic>
        <p:nvPicPr>
          <p:cNvPr id="74" name="Picture 73">
            <a:extLst>
              <a:ext uri="{FF2B5EF4-FFF2-40B4-BE49-F238E27FC236}">
                <a16:creationId xmlns:a16="http://schemas.microsoft.com/office/drawing/2014/main" id="{38C403ED-8628-7607-44BB-3F9E6886240B}"/>
              </a:ext>
            </a:extLst>
          </p:cNvPr>
          <p:cNvPicPr>
            <a:picLocks noChangeAspect="1"/>
          </p:cNvPicPr>
          <p:nvPr/>
        </p:nvPicPr>
        <p:blipFill>
          <a:blip r:embed="rId11"/>
          <a:stretch>
            <a:fillRect/>
          </a:stretch>
        </p:blipFill>
        <p:spPr>
          <a:xfrm>
            <a:off x="4808729" y="3091008"/>
            <a:ext cx="314285" cy="493876"/>
          </a:xfrm>
          <a:prstGeom prst="rect">
            <a:avLst/>
          </a:prstGeom>
        </p:spPr>
      </p:pic>
      <p:cxnSp>
        <p:nvCxnSpPr>
          <p:cNvPr id="79" name="Straight Arrow Connector 78">
            <a:extLst>
              <a:ext uri="{FF2B5EF4-FFF2-40B4-BE49-F238E27FC236}">
                <a16:creationId xmlns:a16="http://schemas.microsoft.com/office/drawing/2014/main" id="{D24BE50C-D684-B6DD-40C7-114D2058CC4B}"/>
              </a:ext>
            </a:extLst>
          </p:cNvPr>
          <p:cNvCxnSpPr>
            <a:cxnSpLocks/>
          </p:cNvCxnSpPr>
          <p:nvPr/>
        </p:nvCxnSpPr>
        <p:spPr>
          <a:xfrm flipH="1">
            <a:off x="5157341" y="2632073"/>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C821725D-1097-BB03-E180-A28257ADA399}"/>
              </a:ext>
            </a:extLst>
          </p:cNvPr>
          <p:cNvPicPr>
            <a:picLocks noChangeAspect="1"/>
          </p:cNvPicPr>
          <p:nvPr/>
        </p:nvPicPr>
        <p:blipFill>
          <a:blip r:embed="rId2"/>
          <a:stretch>
            <a:fillRect/>
          </a:stretch>
        </p:blipFill>
        <p:spPr>
          <a:xfrm>
            <a:off x="5054971" y="2073112"/>
            <a:ext cx="388133" cy="601274"/>
          </a:xfrm>
          <a:prstGeom prst="rect">
            <a:avLst/>
          </a:prstGeom>
        </p:spPr>
      </p:pic>
      <p:sp>
        <p:nvSpPr>
          <p:cNvPr id="81" name="Oval 80">
            <a:extLst>
              <a:ext uri="{FF2B5EF4-FFF2-40B4-BE49-F238E27FC236}">
                <a16:creationId xmlns:a16="http://schemas.microsoft.com/office/drawing/2014/main" id="{349ED9BE-EAC1-992A-83AE-D3D80A193E0E}"/>
              </a:ext>
            </a:extLst>
          </p:cNvPr>
          <p:cNvSpPr/>
          <p:nvPr/>
        </p:nvSpPr>
        <p:spPr>
          <a:xfrm>
            <a:off x="4565467" y="4028708"/>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Straight Connector 81">
            <a:extLst>
              <a:ext uri="{FF2B5EF4-FFF2-40B4-BE49-F238E27FC236}">
                <a16:creationId xmlns:a16="http://schemas.microsoft.com/office/drawing/2014/main" id="{D4D3EF28-521B-26F0-2BD2-E2EA2D9DEC5C}"/>
              </a:ext>
            </a:extLst>
          </p:cNvPr>
          <p:cNvCxnSpPr>
            <a:cxnSpLocks/>
          </p:cNvCxnSpPr>
          <p:nvPr/>
        </p:nvCxnSpPr>
        <p:spPr>
          <a:xfrm>
            <a:off x="4624571" y="4092922"/>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7ADC807E-B397-842B-FC03-D52E23DF45D7}"/>
              </a:ext>
            </a:extLst>
          </p:cNvPr>
          <p:cNvPicPr>
            <a:picLocks noChangeAspect="1"/>
          </p:cNvPicPr>
          <p:nvPr/>
        </p:nvPicPr>
        <p:blipFill>
          <a:blip r:embed="rId5"/>
          <a:stretch>
            <a:fillRect/>
          </a:stretch>
        </p:blipFill>
        <p:spPr>
          <a:xfrm>
            <a:off x="5502038" y="3693565"/>
            <a:ext cx="459047" cy="711129"/>
          </a:xfrm>
          <a:prstGeom prst="rect">
            <a:avLst/>
          </a:prstGeom>
        </p:spPr>
      </p:pic>
      <p:sp>
        <p:nvSpPr>
          <p:cNvPr id="95" name="TextBox 94">
            <a:extLst>
              <a:ext uri="{FF2B5EF4-FFF2-40B4-BE49-F238E27FC236}">
                <a16:creationId xmlns:a16="http://schemas.microsoft.com/office/drawing/2014/main" id="{6887E74F-F9AF-83ED-F32B-EBC41430DD45}"/>
              </a:ext>
            </a:extLst>
          </p:cNvPr>
          <p:cNvSpPr txBox="1"/>
          <p:nvPr/>
        </p:nvSpPr>
        <p:spPr>
          <a:xfrm>
            <a:off x="397147" y="655732"/>
            <a:ext cx="67159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④ 特殊的，</a:t>
            </a:r>
            <a:r>
              <a:rPr lang="en-US" altLang="zh-CN" sz="2000" dirty="0">
                <a:latin typeface="微软雅黑" panose="020B0503020204020204" pitchFamily="34" charset="-122"/>
                <a:ea typeface="微软雅黑" panose="020B0503020204020204" pitchFamily="34" charset="-122"/>
              </a:rPr>
              <a:t>           ,T1</a:t>
            </a:r>
            <a:r>
              <a:rPr lang="zh-CN" altLang="en-US" sz="2000" dirty="0">
                <a:latin typeface="微软雅黑" panose="020B0503020204020204" pitchFamily="34" charset="-122"/>
                <a:ea typeface="微软雅黑" panose="020B0503020204020204" pitchFamily="34" charset="-122"/>
              </a:rPr>
              <a:t>导通，</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导通，且</a:t>
            </a:r>
          </a:p>
        </p:txBody>
      </p:sp>
      <p:sp>
        <p:nvSpPr>
          <p:cNvPr id="4" name="Rectangle 3">
            <a:extLst>
              <a:ext uri="{FF2B5EF4-FFF2-40B4-BE49-F238E27FC236}">
                <a16:creationId xmlns:a16="http://schemas.microsoft.com/office/drawing/2014/main" id="{9BD97CBE-6CB6-1E77-8090-A980BE31B4B9}"/>
              </a:ext>
            </a:extLst>
          </p:cNvPr>
          <p:cNvSpPr/>
          <p:nvPr/>
        </p:nvSpPr>
        <p:spPr>
          <a:xfrm>
            <a:off x="1603755" y="2250194"/>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Picture 66">
            <a:extLst>
              <a:ext uri="{FF2B5EF4-FFF2-40B4-BE49-F238E27FC236}">
                <a16:creationId xmlns:a16="http://schemas.microsoft.com/office/drawing/2014/main" id="{CD1A094C-44E5-3AE6-128A-15E96200FD06}"/>
              </a:ext>
            </a:extLst>
          </p:cNvPr>
          <p:cNvPicPr>
            <a:picLocks noChangeAspect="1"/>
          </p:cNvPicPr>
          <p:nvPr/>
        </p:nvPicPr>
        <p:blipFill>
          <a:blip r:embed="rId12"/>
          <a:stretch>
            <a:fillRect/>
          </a:stretch>
        </p:blipFill>
        <p:spPr>
          <a:xfrm>
            <a:off x="5222173" y="3004957"/>
            <a:ext cx="2053502" cy="488929"/>
          </a:xfrm>
          <a:prstGeom prst="rect">
            <a:avLst/>
          </a:prstGeom>
        </p:spPr>
      </p:pic>
      <p:pic>
        <p:nvPicPr>
          <p:cNvPr id="71" name="Picture 70">
            <a:extLst>
              <a:ext uri="{FF2B5EF4-FFF2-40B4-BE49-F238E27FC236}">
                <a16:creationId xmlns:a16="http://schemas.microsoft.com/office/drawing/2014/main" id="{068D5684-34CC-21C8-F4BD-B805B5C71385}"/>
              </a:ext>
            </a:extLst>
          </p:cNvPr>
          <p:cNvPicPr>
            <a:picLocks noChangeAspect="1"/>
          </p:cNvPicPr>
          <p:nvPr/>
        </p:nvPicPr>
        <p:blipFill>
          <a:blip r:embed="rId13"/>
          <a:stretch>
            <a:fillRect/>
          </a:stretch>
        </p:blipFill>
        <p:spPr>
          <a:xfrm>
            <a:off x="5236230" y="4757965"/>
            <a:ext cx="2267396" cy="532610"/>
          </a:xfrm>
          <a:prstGeom prst="rect">
            <a:avLst/>
          </a:prstGeom>
        </p:spPr>
      </p:pic>
      <p:pic>
        <p:nvPicPr>
          <p:cNvPr id="45" name="Picture 44">
            <a:extLst>
              <a:ext uri="{FF2B5EF4-FFF2-40B4-BE49-F238E27FC236}">
                <a16:creationId xmlns:a16="http://schemas.microsoft.com/office/drawing/2014/main" id="{EB6E34D6-02E4-6149-BAB4-DD23BA6CEDD2}"/>
              </a:ext>
            </a:extLst>
          </p:cNvPr>
          <p:cNvPicPr>
            <a:picLocks noChangeAspect="1"/>
          </p:cNvPicPr>
          <p:nvPr/>
        </p:nvPicPr>
        <p:blipFill>
          <a:blip r:embed="rId14"/>
          <a:stretch>
            <a:fillRect/>
          </a:stretch>
        </p:blipFill>
        <p:spPr>
          <a:xfrm>
            <a:off x="1728531" y="562838"/>
            <a:ext cx="930844" cy="628039"/>
          </a:xfrm>
          <a:prstGeom prst="rect">
            <a:avLst/>
          </a:prstGeom>
        </p:spPr>
      </p:pic>
      <p:pic>
        <p:nvPicPr>
          <p:cNvPr id="54" name="Picture 53">
            <a:extLst>
              <a:ext uri="{FF2B5EF4-FFF2-40B4-BE49-F238E27FC236}">
                <a16:creationId xmlns:a16="http://schemas.microsoft.com/office/drawing/2014/main" id="{AA8D42CB-4473-BADF-19E2-15A112599CF1}"/>
              </a:ext>
            </a:extLst>
          </p:cNvPr>
          <p:cNvPicPr>
            <a:picLocks noChangeAspect="1"/>
          </p:cNvPicPr>
          <p:nvPr/>
        </p:nvPicPr>
        <p:blipFill>
          <a:blip r:embed="rId15"/>
          <a:stretch>
            <a:fillRect/>
          </a:stretch>
        </p:blipFill>
        <p:spPr>
          <a:xfrm>
            <a:off x="5123013" y="683680"/>
            <a:ext cx="838072" cy="400816"/>
          </a:xfrm>
          <a:prstGeom prst="rect">
            <a:avLst/>
          </a:prstGeom>
        </p:spPr>
      </p:pic>
      <p:pic>
        <p:nvPicPr>
          <p:cNvPr id="56" name="Picture 55">
            <a:extLst>
              <a:ext uri="{FF2B5EF4-FFF2-40B4-BE49-F238E27FC236}">
                <a16:creationId xmlns:a16="http://schemas.microsoft.com/office/drawing/2014/main" id="{24C0EC70-FC37-A26A-F6B0-3660C1C9CD97}"/>
              </a:ext>
            </a:extLst>
          </p:cNvPr>
          <p:cNvPicPr>
            <a:picLocks noChangeAspect="1"/>
          </p:cNvPicPr>
          <p:nvPr/>
        </p:nvPicPr>
        <p:blipFill>
          <a:blip r:embed="rId16"/>
          <a:stretch>
            <a:fillRect/>
          </a:stretch>
        </p:blipFill>
        <p:spPr>
          <a:xfrm>
            <a:off x="8252800" y="916580"/>
            <a:ext cx="1558494" cy="918691"/>
          </a:xfrm>
          <a:prstGeom prst="rect">
            <a:avLst/>
          </a:prstGeom>
        </p:spPr>
      </p:pic>
      <p:pic>
        <p:nvPicPr>
          <p:cNvPr id="69" name="Picture 68">
            <a:extLst>
              <a:ext uri="{FF2B5EF4-FFF2-40B4-BE49-F238E27FC236}">
                <a16:creationId xmlns:a16="http://schemas.microsoft.com/office/drawing/2014/main" id="{283B8FBF-1FCA-6F35-48B9-FBE4386260E3}"/>
              </a:ext>
            </a:extLst>
          </p:cNvPr>
          <p:cNvPicPr>
            <a:picLocks noChangeAspect="1"/>
          </p:cNvPicPr>
          <p:nvPr/>
        </p:nvPicPr>
        <p:blipFill>
          <a:blip r:embed="rId17"/>
          <a:stretch>
            <a:fillRect/>
          </a:stretch>
        </p:blipFill>
        <p:spPr>
          <a:xfrm>
            <a:off x="9097961" y="1986027"/>
            <a:ext cx="1664099" cy="913623"/>
          </a:xfrm>
          <a:prstGeom prst="rect">
            <a:avLst/>
          </a:prstGeom>
        </p:spPr>
      </p:pic>
      <p:sp>
        <p:nvSpPr>
          <p:cNvPr id="73" name="TextBox 72">
            <a:extLst>
              <a:ext uri="{FF2B5EF4-FFF2-40B4-BE49-F238E27FC236}">
                <a16:creationId xmlns:a16="http://schemas.microsoft.com/office/drawing/2014/main" id="{CB3EEB21-5F12-8F11-31B6-09E93B0B0739}"/>
              </a:ext>
            </a:extLst>
          </p:cNvPr>
          <p:cNvSpPr txBox="1"/>
          <p:nvPr/>
        </p:nvSpPr>
        <p:spPr>
          <a:xfrm>
            <a:off x="7952881" y="2250194"/>
            <a:ext cx="1304457"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阈值电压</a:t>
            </a:r>
          </a:p>
        </p:txBody>
      </p:sp>
      <p:pic>
        <p:nvPicPr>
          <p:cNvPr id="77" name="Picture 76">
            <a:extLst>
              <a:ext uri="{FF2B5EF4-FFF2-40B4-BE49-F238E27FC236}">
                <a16:creationId xmlns:a16="http://schemas.microsoft.com/office/drawing/2014/main" id="{2913B945-99CA-87D2-50D3-D641441CEFAD}"/>
              </a:ext>
            </a:extLst>
          </p:cNvPr>
          <p:cNvPicPr>
            <a:picLocks noChangeAspect="1"/>
          </p:cNvPicPr>
          <p:nvPr/>
        </p:nvPicPr>
        <p:blipFill>
          <a:blip r:embed="rId18"/>
          <a:stretch>
            <a:fillRect/>
          </a:stretch>
        </p:blipFill>
        <p:spPr>
          <a:xfrm>
            <a:off x="8321739" y="3731913"/>
            <a:ext cx="1717409" cy="866440"/>
          </a:xfrm>
          <a:prstGeom prst="rect">
            <a:avLst/>
          </a:prstGeom>
        </p:spPr>
      </p:pic>
      <p:pic>
        <p:nvPicPr>
          <p:cNvPr id="86" name="Picture 85">
            <a:extLst>
              <a:ext uri="{FF2B5EF4-FFF2-40B4-BE49-F238E27FC236}">
                <a16:creationId xmlns:a16="http://schemas.microsoft.com/office/drawing/2014/main" id="{926B11D2-1F6A-B797-E592-0DDC21A7DAC1}"/>
              </a:ext>
            </a:extLst>
          </p:cNvPr>
          <p:cNvPicPr>
            <a:picLocks noChangeAspect="1"/>
          </p:cNvPicPr>
          <p:nvPr/>
        </p:nvPicPr>
        <p:blipFill>
          <a:blip r:embed="rId19"/>
          <a:stretch>
            <a:fillRect/>
          </a:stretch>
        </p:blipFill>
        <p:spPr>
          <a:xfrm>
            <a:off x="8321739" y="4836710"/>
            <a:ext cx="879104" cy="446314"/>
          </a:xfrm>
          <a:prstGeom prst="rect">
            <a:avLst/>
          </a:prstGeom>
        </p:spPr>
      </p:pic>
      <p:sp>
        <p:nvSpPr>
          <p:cNvPr id="89" name="TextBox 88">
            <a:extLst>
              <a:ext uri="{FF2B5EF4-FFF2-40B4-BE49-F238E27FC236}">
                <a16:creationId xmlns:a16="http://schemas.microsoft.com/office/drawing/2014/main" id="{D5E6A936-C865-E708-8587-D3D7EAB971D9}"/>
              </a:ext>
            </a:extLst>
          </p:cNvPr>
          <p:cNvSpPr txBox="1"/>
          <p:nvPr/>
        </p:nvSpPr>
        <p:spPr>
          <a:xfrm>
            <a:off x="9180443" y="4844590"/>
            <a:ext cx="192711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最小，   最大</a:t>
            </a:r>
          </a:p>
        </p:txBody>
      </p:sp>
      <p:pic>
        <p:nvPicPr>
          <p:cNvPr id="91" name="Picture 90">
            <a:extLst>
              <a:ext uri="{FF2B5EF4-FFF2-40B4-BE49-F238E27FC236}">
                <a16:creationId xmlns:a16="http://schemas.microsoft.com/office/drawing/2014/main" id="{87578DB0-4645-67E8-85B5-BC2AD8ED8DFD}"/>
              </a:ext>
            </a:extLst>
          </p:cNvPr>
          <p:cNvPicPr>
            <a:picLocks noChangeAspect="1"/>
          </p:cNvPicPr>
          <p:nvPr/>
        </p:nvPicPr>
        <p:blipFill>
          <a:blip r:embed="rId20"/>
          <a:stretch>
            <a:fillRect/>
          </a:stretch>
        </p:blipFill>
        <p:spPr>
          <a:xfrm>
            <a:off x="9974688" y="4826503"/>
            <a:ext cx="284051" cy="426077"/>
          </a:xfrm>
          <a:prstGeom prst="rect">
            <a:avLst/>
          </a:prstGeom>
        </p:spPr>
      </p:pic>
    </p:spTree>
    <p:extLst>
      <p:ext uri="{BB962C8B-B14F-4D97-AF65-F5344CB8AC3E}">
        <p14:creationId xmlns:p14="http://schemas.microsoft.com/office/powerpoint/2010/main" val="7798208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89CDD-F045-7313-6875-1D3A22AF00B5}"/>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03ED3E1F-6856-2530-8172-CA146302AE8C}"/>
              </a:ext>
            </a:extLst>
          </p:cNvPr>
          <p:cNvSpPr/>
          <p:nvPr/>
        </p:nvSpPr>
        <p:spPr>
          <a:xfrm>
            <a:off x="7786397" y="3429000"/>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ectangle 91">
            <a:extLst>
              <a:ext uri="{FF2B5EF4-FFF2-40B4-BE49-F238E27FC236}">
                <a16:creationId xmlns:a16="http://schemas.microsoft.com/office/drawing/2014/main" id="{F428C49B-679A-CC1B-EF53-C134BDC3FF14}"/>
              </a:ext>
            </a:extLst>
          </p:cNvPr>
          <p:cNvSpPr/>
          <p:nvPr/>
        </p:nvSpPr>
        <p:spPr>
          <a:xfrm>
            <a:off x="7749540" y="765781"/>
            <a:ext cx="3669030" cy="2315578"/>
          </a:xfrm>
          <a:prstGeom prst="rect">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E4E7EBD-013B-7F87-FCAF-4B6F7691E83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5" name="Group 4">
            <a:extLst>
              <a:ext uri="{FF2B5EF4-FFF2-40B4-BE49-F238E27FC236}">
                <a16:creationId xmlns:a16="http://schemas.microsoft.com/office/drawing/2014/main" id="{02C37104-AF50-9EAD-E7EA-6286849EE1EF}"/>
              </a:ext>
            </a:extLst>
          </p:cNvPr>
          <p:cNvGrpSpPr/>
          <p:nvPr/>
        </p:nvGrpSpPr>
        <p:grpSpPr>
          <a:xfrm>
            <a:off x="288371" y="1267802"/>
            <a:ext cx="3781424" cy="5022327"/>
            <a:chOff x="1391055" y="2455571"/>
            <a:chExt cx="3042591" cy="3912850"/>
          </a:xfrm>
        </p:grpSpPr>
        <p:grpSp>
          <p:nvGrpSpPr>
            <p:cNvPr id="6" name="Group 5">
              <a:extLst>
                <a:ext uri="{FF2B5EF4-FFF2-40B4-BE49-F238E27FC236}">
                  <a16:creationId xmlns:a16="http://schemas.microsoft.com/office/drawing/2014/main" id="{24A91E94-CFF8-2ED3-6F3D-6F3D5F24CF3C}"/>
                </a:ext>
              </a:extLst>
            </p:cNvPr>
            <p:cNvGrpSpPr/>
            <p:nvPr/>
          </p:nvGrpSpPr>
          <p:grpSpPr>
            <a:xfrm>
              <a:off x="1391055" y="2455571"/>
              <a:ext cx="3042591" cy="3912850"/>
              <a:chOff x="1425937" y="2430783"/>
              <a:chExt cx="3042591" cy="3912850"/>
            </a:xfrm>
          </p:grpSpPr>
          <p:cxnSp>
            <p:nvCxnSpPr>
              <p:cNvPr id="8" name="Straight Connector 7">
                <a:extLst>
                  <a:ext uri="{FF2B5EF4-FFF2-40B4-BE49-F238E27FC236}">
                    <a16:creationId xmlns:a16="http://schemas.microsoft.com/office/drawing/2014/main" id="{AD9262FB-6D9F-C14C-A695-209CC69E3666}"/>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BCA7E6-38DE-C80C-7FCB-FC0DEEC4DA0A}"/>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63015E-614C-3730-4ED0-160BF5D8464F}"/>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ADE181-8276-B560-6FA4-4B7E2AEB163A}"/>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336ED-874F-CA6A-9ECC-F955C618FB39}"/>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E13582-4DC3-D15F-685A-640BA3FE4151}"/>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180274-1F2C-E8F7-8E4B-FDA49025989D}"/>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A05984-ACB6-C459-ED4E-B5C653C076E7}"/>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115D99-5D32-AC5C-3399-FCEE28546F1E}"/>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BF7D9F-856A-EDDB-C37A-92F1BE4A42A0}"/>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640E084-F0E0-5A2B-B594-C9021541D2AA}"/>
                  </a:ext>
                </a:extLst>
              </p:cNvPr>
              <p:cNvPicPr>
                <a:picLocks noChangeAspect="1"/>
              </p:cNvPicPr>
              <p:nvPr/>
            </p:nvPicPr>
            <p:blipFill>
              <a:blip r:embed="rId2"/>
              <a:stretch>
                <a:fillRect/>
              </a:stretch>
            </p:blipFill>
            <p:spPr>
              <a:xfrm>
                <a:off x="3555183" y="3124203"/>
                <a:ext cx="312298" cy="468447"/>
              </a:xfrm>
              <a:prstGeom prst="rect">
                <a:avLst/>
              </a:prstGeom>
            </p:spPr>
          </p:pic>
          <p:cxnSp>
            <p:nvCxnSpPr>
              <p:cNvPr id="19" name="Straight Connector 18">
                <a:extLst>
                  <a:ext uri="{FF2B5EF4-FFF2-40B4-BE49-F238E27FC236}">
                    <a16:creationId xmlns:a16="http://schemas.microsoft.com/office/drawing/2014/main" id="{4ACE18B7-B69E-D3AF-E419-3ABED28F20FB}"/>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2F06FE1-8F0D-9813-E145-87DD24469EA5}"/>
                  </a:ext>
                </a:extLst>
              </p:cNvPr>
              <p:cNvPicPr>
                <a:picLocks noChangeAspect="1"/>
              </p:cNvPicPr>
              <p:nvPr/>
            </p:nvPicPr>
            <p:blipFill>
              <a:blip r:embed="rId3"/>
              <a:stretch>
                <a:fillRect/>
              </a:stretch>
            </p:blipFill>
            <p:spPr>
              <a:xfrm>
                <a:off x="3369493" y="2430783"/>
                <a:ext cx="406660" cy="362697"/>
              </a:xfrm>
              <a:prstGeom prst="rect">
                <a:avLst/>
              </a:prstGeom>
            </p:spPr>
          </p:pic>
          <p:cxnSp>
            <p:nvCxnSpPr>
              <p:cNvPr id="21" name="Straight Connector 20">
                <a:extLst>
                  <a:ext uri="{FF2B5EF4-FFF2-40B4-BE49-F238E27FC236}">
                    <a16:creationId xmlns:a16="http://schemas.microsoft.com/office/drawing/2014/main" id="{1DDDE77A-14FE-169B-5027-DB575CF07DF1}"/>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820B73-1F90-F23B-A92E-19F605E1ACDE}"/>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12190BEB-2A3D-07AD-606E-F015F70EE7F2}"/>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94E5234-2910-64F7-C56D-4EAF8FC8D93F}"/>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20444F-EC57-1273-C54D-7A612389C909}"/>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AACB7C-2519-3AE6-278B-E2D321F1E482}"/>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0D86A2-50A1-C469-A1DF-748FC0772DA8}"/>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E362B9-4A4F-3962-9D45-07BF4D1F3BCA}"/>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E52567-6190-4B49-7E58-7931F6DDEC45}"/>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FC5230-ABB9-62A6-A178-F36B813B76E5}"/>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BFF0AF-4C85-1BF9-72EF-2D9F5E838018}"/>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6CF87E-F142-3F2E-02CC-264D37A88128}"/>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ECB2CC9-1F68-9513-EE35-7CB8EF1C7213}"/>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ABE301-19E9-55C5-81B9-243FB2D22375}"/>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43EC2F1-FD38-2A16-5476-C42050C3B6C6}"/>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Connector 35">
                <a:extLst>
                  <a:ext uri="{FF2B5EF4-FFF2-40B4-BE49-F238E27FC236}">
                    <a16:creationId xmlns:a16="http://schemas.microsoft.com/office/drawing/2014/main" id="{5BA27DE2-DE26-3DE5-94B1-42B1BD045E80}"/>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481AE81-7E66-2774-83EE-2CE3E6672B48}"/>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29C85051-949A-7F19-DAAE-12C02448E16D}"/>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6A94F90-5DF9-4DBF-81F7-A2AB8382AA73}"/>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FB768C3C-BDDB-2F15-72C0-C78B63668066}"/>
                  </a:ext>
                </a:extLst>
              </p:cNvPr>
              <p:cNvPicPr>
                <a:picLocks noChangeAspect="1"/>
              </p:cNvPicPr>
              <p:nvPr/>
            </p:nvPicPr>
            <p:blipFill>
              <a:blip r:embed="rId4"/>
              <a:stretch>
                <a:fillRect/>
              </a:stretch>
            </p:blipFill>
            <p:spPr>
              <a:xfrm>
                <a:off x="1425937" y="4092830"/>
                <a:ext cx="391022" cy="614463"/>
              </a:xfrm>
              <a:prstGeom prst="rect">
                <a:avLst/>
              </a:prstGeom>
            </p:spPr>
          </p:pic>
          <p:pic>
            <p:nvPicPr>
              <p:cNvPr id="41" name="Picture 40">
                <a:extLst>
                  <a:ext uri="{FF2B5EF4-FFF2-40B4-BE49-F238E27FC236}">
                    <a16:creationId xmlns:a16="http://schemas.microsoft.com/office/drawing/2014/main" id="{0578E2E3-F5E1-FD78-2DB8-ED5E81B1DAD4}"/>
                  </a:ext>
                </a:extLst>
              </p:cNvPr>
              <p:cNvPicPr>
                <a:picLocks noChangeAspect="1"/>
              </p:cNvPicPr>
              <p:nvPr/>
            </p:nvPicPr>
            <p:blipFill>
              <a:blip r:embed="rId5"/>
              <a:stretch>
                <a:fillRect/>
              </a:stretch>
            </p:blipFill>
            <p:spPr>
              <a:xfrm>
                <a:off x="4099172" y="4396069"/>
                <a:ext cx="369356" cy="554034"/>
              </a:xfrm>
              <a:prstGeom prst="rect">
                <a:avLst/>
              </a:prstGeom>
            </p:spPr>
          </p:pic>
          <p:pic>
            <p:nvPicPr>
              <p:cNvPr id="42" name="Picture 41">
                <a:extLst>
                  <a:ext uri="{FF2B5EF4-FFF2-40B4-BE49-F238E27FC236}">
                    <a16:creationId xmlns:a16="http://schemas.microsoft.com/office/drawing/2014/main" id="{A1F06FA4-33C6-C036-90B1-93A8B69D99AB}"/>
                  </a:ext>
                </a:extLst>
              </p:cNvPr>
              <p:cNvPicPr>
                <a:picLocks noChangeAspect="1"/>
              </p:cNvPicPr>
              <p:nvPr/>
            </p:nvPicPr>
            <p:blipFill>
              <a:blip r:embed="rId6"/>
              <a:stretch>
                <a:fillRect/>
              </a:stretch>
            </p:blipFill>
            <p:spPr>
              <a:xfrm>
                <a:off x="2695254" y="2990346"/>
                <a:ext cx="370890" cy="582827"/>
              </a:xfrm>
              <a:prstGeom prst="rect">
                <a:avLst/>
              </a:prstGeom>
            </p:spPr>
          </p:pic>
          <p:pic>
            <p:nvPicPr>
              <p:cNvPr id="43" name="Picture 42">
                <a:extLst>
                  <a:ext uri="{FF2B5EF4-FFF2-40B4-BE49-F238E27FC236}">
                    <a16:creationId xmlns:a16="http://schemas.microsoft.com/office/drawing/2014/main" id="{552B4586-3BD5-68AA-22E4-8E0DBA1DDDF4}"/>
                  </a:ext>
                </a:extLst>
              </p:cNvPr>
              <p:cNvPicPr>
                <a:picLocks noChangeAspect="1"/>
              </p:cNvPicPr>
              <p:nvPr/>
            </p:nvPicPr>
            <p:blipFill>
              <a:blip r:embed="rId7"/>
              <a:stretch>
                <a:fillRect/>
              </a:stretch>
            </p:blipFill>
            <p:spPr>
              <a:xfrm>
                <a:off x="2663251" y="5869009"/>
                <a:ext cx="345181" cy="474624"/>
              </a:xfrm>
              <a:prstGeom prst="rect">
                <a:avLst/>
              </a:prstGeom>
            </p:spPr>
          </p:pic>
        </p:grpSp>
        <p:pic>
          <p:nvPicPr>
            <p:cNvPr id="7" name="Picture 6">
              <a:extLst>
                <a:ext uri="{FF2B5EF4-FFF2-40B4-BE49-F238E27FC236}">
                  <a16:creationId xmlns:a16="http://schemas.microsoft.com/office/drawing/2014/main" id="{86C0CF7F-DB16-0A9C-E7CF-319D6178A078}"/>
                </a:ext>
              </a:extLst>
            </p:cNvPr>
            <p:cNvPicPr>
              <a:picLocks noChangeAspect="1"/>
            </p:cNvPicPr>
            <p:nvPr/>
          </p:nvPicPr>
          <p:blipFill>
            <a:blip r:embed="rId8"/>
            <a:stretch>
              <a:fillRect/>
            </a:stretch>
          </p:blipFill>
          <p:spPr>
            <a:xfrm>
              <a:off x="3446465" y="5833659"/>
              <a:ext cx="338709" cy="399193"/>
            </a:xfrm>
            <a:prstGeom prst="rect">
              <a:avLst/>
            </a:prstGeom>
          </p:spPr>
        </p:pic>
      </p:grpSp>
      <p:sp>
        <p:nvSpPr>
          <p:cNvPr id="44" name="Rectangle 43">
            <a:extLst>
              <a:ext uri="{FF2B5EF4-FFF2-40B4-BE49-F238E27FC236}">
                <a16:creationId xmlns:a16="http://schemas.microsoft.com/office/drawing/2014/main" id="{C1CB0F9A-5682-C9D1-0CEB-823F460E0EE5}"/>
              </a:ext>
            </a:extLst>
          </p:cNvPr>
          <p:cNvSpPr/>
          <p:nvPr/>
        </p:nvSpPr>
        <p:spPr>
          <a:xfrm>
            <a:off x="1665689" y="4426629"/>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E5DD992B-AFFF-EA6F-CE2E-074B9D0CDC93}"/>
              </a:ext>
            </a:extLst>
          </p:cNvPr>
          <p:cNvSpPr txBox="1"/>
          <p:nvPr/>
        </p:nvSpPr>
        <p:spPr>
          <a:xfrm>
            <a:off x="2680070" y="2365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37242429-BBCB-C973-0C6A-3CDDFDFF9791}"/>
              </a:ext>
            </a:extLst>
          </p:cNvPr>
          <p:cNvSpPr txBox="1"/>
          <p:nvPr/>
        </p:nvSpPr>
        <p:spPr>
          <a:xfrm>
            <a:off x="2671187" y="5388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9F555578-1F08-C7A4-563A-0147954A60FD}"/>
              </a:ext>
            </a:extLst>
          </p:cNvPr>
          <p:cNvSpPr txBox="1"/>
          <p:nvPr/>
        </p:nvSpPr>
        <p:spPr>
          <a:xfrm>
            <a:off x="1652388" y="2373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1A94094B-5D97-EE76-0DFF-3FF44355C5AE}"/>
              </a:ext>
            </a:extLst>
          </p:cNvPr>
          <p:cNvSpPr txBox="1"/>
          <p:nvPr/>
        </p:nvSpPr>
        <p:spPr>
          <a:xfrm>
            <a:off x="1632523" y="5337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3AD9EEB9-BB18-2234-D486-F678800107CD}"/>
              </a:ext>
            </a:extLst>
          </p:cNvPr>
          <p:cNvSpPr txBox="1"/>
          <p:nvPr/>
        </p:nvSpPr>
        <p:spPr>
          <a:xfrm>
            <a:off x="2346269" y="4438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514B743A-BA5D-1BDF-D862-E26FB44CDADE}"/>
              </a:ext>
            </a:extLst>
          </p:cNvPr>
          <p:cNvSpPr txBox="1"/>
          <p:nvPr/>
        </p:nvSpPr>
        <p:spPr>
          <a:xfrm>
            <a:off x="2297463" y="3496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7D24D481-8951-EB30-7AA6-2C09135CFF5A}"/>
              </a:ext>
            </a:extLst>
          </p:cNvPr>
          <p:cNvCxnSpPr>
            <a:cxnSpLocks/>
          </p:cNvCxnSpPr>
          <p:nvPr/>
        </p:nvCxnSpPr>
        <p:spPr>
          <a:xfrm flipH="1">
            <a:off x="2901612" y="2064071"/>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1F01AD-FB53-6D12-F8B8-581916E371D8}"/>
              </a:ext>
            </a:extLst>
          </p:cNvPr>
          <p:cNvCxnSpPr>
            <a:cxnSpLocks/>
          </p:cNvCxnSpPr>
          <p:nvPr/>
        </p:nvCxnSpPr>
        <p:spPr>
          <a:xfrm flipV="1">
            <a:off x="4617817" y="212320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5B7368-1E4B-AE92-8165-89750C1319A8}"/>
              </a:ext>
            </a:extLst>
          </p:cNvPr>
          <p:cNvSpPr/>
          <p:nvPr/>
        </p:nvSpPr>
        <p:spPr>
          <a:xfrm>
            <a:off x="4488636" y="2941108"/>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62">
            <a:extLst>
              <a:ext uri="{FF2B5EF4-FFF2-40B4-BE49-F238E27FC236}">
                <a16:creationId xmlns:a16="http://schemas.microsoft.com/office/drawing/2014/main" id="{F11EE5B5-A227-FB0E-D046-F444919D2A82}"/>
              </a:ext>
            </a:extLst>
          </p:cNvPr>
          <p:cNvCxnSpPr>
            <a:cxnSpLocks/>
          </p:cNvCxnSpPr>
          <p:nvPr/>
        </p:nvCxnSpPr>
        <p:spPr>
          <a:xfrm flipV="1">
            <a:off x="4624571" y="3693565"/>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EDCBF7C-3587-EF94-DCB0-293F98A838C9}"/>
              </a:ext>
            </a:extLst>
          </p:cNvPr>
          <p:cNvSpPr/>
          <p:nvPr/>
        </p:nvSpPr>
        <p:spPr>
          <a:xfrm>
            <a:off x="4505647" y="4565254"/>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4F15692A-2927-F6FD-4463-9E53985D321A}"/>
              </a:ext>
            </a:extLst>
          </p:cNvPr>
          <p:cNvCxnSpPr>
            <a:cxnSpLocks/>
          </p:cNvCxnSpPr>
          <p:nvPr/>
        </p:nvCxnSpPr>
        <p:spPr>
          <a:xfrm flipV="1">
            <a:off x="4617048" y="5311144"/>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9575294-A891-E90B-3942-7131DFAE77C8}"/>
              </a:ext>
            </a:extLst>
          </p:cNvPr>
          <p:cNvPicPr>
            <a:picLocks noChangeAspect="1"/>
          </p:cNvPicPr>
          <p:nvPr/>
        </p:nvPicPr>
        <p:blipFill>
          <a:blip r:embed="rId3"/>
          <a:stretch>
            <a:fillRect/>
          </a:stretch>
        </p:blipFill>
        <p:spPr>
          <a:xfrm>
            <a:off x="4465270" y="1649097"/>
            <a:ext cx="505409" cy="465539"/>
          </a:xfrm>
          <a:prstGeom prst="rect">
            <a:avLst/>
          </a:prstGeom>
        </p:spPr>
      </p:pic>
      <p:cxnSp>
        <p:nvCxnSpPr>
          <p:cNvPr id="68" name="Straight Connector 67">
            <a:extLst>
              <a:ext uri="{FF2B5EF4-FFF2-40B4-BE49-F238E27FC236}">
                <a16:creationId xmlns:a16="http://schemas.microsoft.com/office/drawing/2014/main" id="{6D94E104-79F6-4D63-B304-4AE1499C8CC9}"/>
              </a:ext>
            </a:extLst>
          </p:cNvPr>
          <p:cNvCxnSpPr/>
          <p:nvPr/>
        </p:nvCxnSpPr>
        <p:spPr>
          <a:xfrm>
            <a:off x="4354830" y="611612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5B34F6C4-F50C-A005-A659-958972F59C57}"/>
              </a:ext>
            </a:extLst>
          </p:cNvPr>
          <p:cNvPicPr>
            <a:picLocks noChangeAspect="1"/>
          </p:cNvPicPr>
          <p:nvPr/>
        </p:nvPicPr>
        <p:blipFill>
          <a:blip r:embed="rId9"/>
          <a:stretch>
            <a:fillRect/>
          </a:stretch>
        </p:blipFill>
        <p:spPr>
          <a:xfrm>
            <a:off x="4465270" y="6160958"/>
            <a:ext cx="304760" cy="417040"/>
          </a:xfrm>
          <a:prstGeom prst="rect">
            <a:avLst/>
          </a:prstGeom>
        </p:spPr>
      </p:pic>
      <p:pic>
        <p:nvPicPr>
          <p:cNvPr id="72" name="Picture 71">
            <a:extLst>
              <a:ext uri="{FF2B5EF4-FFF2-40B4-BE49-F238E27FC236}">
                <a16:creationId xmlns:a16="http://schemas.microsoft.com/office/drawing/2014/main" id="{D4A90DE2-C7CF-6925-659E-08546BCEC40E}"/>
              </a:ext>
            </a:extLst>
          </p:cNvPr>
          <p:cNvPicPr>
            <a:picLocks noChangeAspect="1"/>
          </p:cNvPicPr>
          <p:nvPr/>
        </p:nvPicPr>
        <p:blipFill>
          <a:blip r:embed="rId10"/>
          <a:stretch>
            <a:fillRect/>
          </a:stretch>
        </p:blipFill>
        <p:spPr>
          <a:xfrm>
            <a:off x="4106039" y="4679046"/>
            <a:ext cx="386526" cy="531473"/>
          </a:xfrm>
          <a:prstGeom prst="rect">
            <a:avLst/>
          </a:prstGeom>
        </p:spPr>
      </p:pic>
      <p:pic>
        <p:nvPicPr>
          <p:cNvPr id="74" name="Picture 73">
            <a:extLst>
              <a:ext uri="{FF2B5EF4-FFF2-40B4-BE49-F238E27FC236}">
                <a16:creationId xmlns:a16="http://schemas.microsoft.com/office/drawing/2014/main" id="{8DFAC3CC-3916-2991-62B6-B4C09DE22259}"/>
              </a:ext>
            </a:extLst>
          </p:cNvPr>
          <p:cNvPicPr>
            <a:picLocks noChangeAspect="1"/>
          </p:cNvPicPr>
          <p:nvPr/>
        </p:nvPicPr>
        <p:blipFill>
          <a:blip r:embed="rId11"/>
          <a:stretch>
            <a:fillRect/>
          </a:stretch>
        </p:blipFill>
        <p:spPr>
          <a:xfrm>
            <a:off x="4808729" y="3091008"/>
            <a:ext cx="314285" cy="493876"/>
          </a:xfrm>
          <a:prstGeom prst="rect">
            <a:avLst/>
          </a:prstGeom>
        </p:spPr>
      </p:pic>
      <p:cxnSp>
        <p:nvCxnSpPr>
          <p:cNvPr id="79" name="Straight Arrow Connector 78">
            <a:extLst>
              <a:ext uri="{FF2B5EF4-FFF2-40B4-BE49-F238E27FC236}">
                <a16:creationId xmlns:a16="http://schemas.microsoft.com/office/drawing/2014/main" id="{380EDAEB-08D9-2656-6069-2090B97BD100}"/>
              </a:ext>
            </a:extLst>
          </p:cNvPr>
          <p:cNvCxnSpPr>
            <a:cxnSpLocks/>
          </p:cNvCxnSpPr>
          <p:nvPr/>
        </p:nvCxnSpPr>
        <p:spPr>
          <a:xfrm flipH="1">
            <a:off x="5157341" y="2632073"/>
            <a:ext cx="30505" cy="2575728"/>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36F77402-78C6-9015-E197-16B37231D910}"/>
              </a:ext>
            </a:extLst>
          </p:cNvPr>
          <p:cNvPicPr>
            <a:picLocks noChangeAspect="1"/>
          </p:cNvPicPr>
          <p:nvPr/>
        </p:nvPicPr>
        <p:blipFill>
          <a:blip r:embed="rId2"/>
          <a:stretch>
            <a:fillRect/>
          </a:stretch>
        </p:blipFill>
        <p:spPr>
          <a:xfrm>
            <a:off x="5054971" y="2073112"/>
            <a:ext cx="388133" cy="601274"/>
          </a:xfrm>
          <a:prstGeom prst="rect">
            <a:avLst/>
          </a:prstGeom>
        </p:spPr>
      </p:pic>
      <p:sp>
        <p:nvSpPr>
          <p:cNvPr id="81" name="Oval 80">
            <a:extLst>
              <a:ext uri="{FF2B5EF4-FFF2-40B4-BE49-F238E27FC236}">
                <a16:creationId xmlns:a16="http://schemas.microsoft.com/office/drawing/2014/main" id="{760151A1-9FDF-5D79-16FB-61B5EB3A5176}"/>
              </a:ext>
            </a:extLst>
          </p:cNvPr>
          <p:cNvSpPr/>
          <p:nvPr/>
        </p:nvSpPr>
        <p:spPr>
          <a:xfrm>
            <a:off x="4565467" y="4028708"/>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Straight Connector 81">
            <a:extLst>
              <a:ext uri="{FF2B5EF4-FFF2-40B4-BE49-F238E27FC236}">
                <a16:creationId xmlns:a16="http://schemas.microsoft.com/office/drawing/2014/main" id="{E16AD5F1-4C2D-928E-1C06-A6D8FF6863B4}"/>
              </a:ext>
            </a:extLst>
          </p:cNvPr>
          <p:cNvCxnSpPr>
            <a:cxnSpLocks/>
          </p:cNvCxnSpPr>
          <p:nvPr/>
        </p:nvCxnSpPr>
        <p:spPr>
          <a:xfrm>
            <a:off x="4624571" y="4092922"/>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8F5866B-9185-D1D5-4920-618EFBE07270}"/>
              </a:ext>
            </a:extLst>
          </p:cNvPr>
          <p:cNvPicPr>
            <a:picLocks noChangeAspect="1"/>
          </p:cNvPicPr>
          <p:nvPr/>
        </p:nvPicPr>
        <p:blipFill>
          <a:blip r:embed="rId5"/>
          <a:stretch>
            <a:fillRect/>
          </a:stretch>
        </p:blipFill>
        <p:spPr>
          <a:xfrm>
            <a:off x="5502038" y="3693565"/>
            <a:ext cx="459047" cy="711129"/>
          </a:xfrm>
          <a:prstGeom prst="rect">
            <a:avLst/>
          </a:prstGeom>
        </p:spPr>
      </p:pic>
      <p:sp>
        <p:nvSpPr>
          <p:cNvPr id="95" name="TextBox 94">
            <a:extLst>
              <a:ext uri="{FF2B5EF4-FFF2-40B4-BE49-F238E27FC236}">
                <a16:creationId xmlns:a16="http://schemas.microsoft.com/office/drawing/2014/main" id="{6E40467B-DF07-2ACC-96E3-1446FD687D54}"/>
              </a:ext>
            </a:extLst>
          </p:cNvPr>
          <p:cNvSpPr txBox="1"/>
          <p:nvPr/>
        </p:nvSpPr>
        <p:spPr>
          <a:xfrm>
            <a:off x="397147" y="655732"/>
            <a:ext cx="67159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④ 特殊的，</a:t>
            </a:r>
            <a:r>
              <a:rPr lang="en-US" altLang="zh-CN" sz="2000" dirty="0">
                <a:latin typeface="微软雅黑" panose="020B0503020204020204" pitchFamily="34" charset="-122"/>
                <a:ea typeface="微软雅黑" panose="020B0503020204020204" pitchFamily="34" charset="-122"/>
              </a:rPr>
              <a:t>           ,T1</a:t>
            </a:r>
            <a:r>
              <a:rPr lang="zh-CN" altLang="en-US" sz="2000" dirty="0">
                <a:latin typeface="微软雅黑" panose="020B0503020204020204" pitchFamily="34" charset="-122"/>
                <a:ea typeface="微软雅黑" panose="020B0503020204020204" pitchFamily="34" charset="-122"/>
              </a:rPr>
              <a:t>导通，</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导通，且</a:t>
            </a:r>
          </a:p>
        </p:txBody>
      </p:sp>
      <p:sp>
        <p:nvSpPr>
          <p:cNvPr id="4" name="Rectangle 3">
            <a:extLst>
              <a:ext uri="{FF2B5EF4-FFF2-40B4-BE49-F238E27FC236}">
                <a16:creationId xmlns:a16="http://schemas.microsoft.com/office/drawing/2014/main" id="{7C81B76B-233A-1FC8-83A3-345E06E6035F}"/>
              </a:ext>
            </a:extLst>
          </p:cNvPr>
          <p:cNvSpPr/>
          <p:nvPr/>
        </p:nvSpPr>
        <p:spPr>
          <a:xfrm>
            <a:off x="1603755" y="2250194"/>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Picture 66">
            <a:extLst>
              <a:ext uri="{FF2B5EF4-FFF2-40B4-BE49-F238E27FC236}">
                <a16:creationId xmlns:a16="http://schemas.microsoft.com/office/drawing/2014/main" id="{C739134F-0F49-4F53-EF58-7101EDB504B2}"/>
              </a:ext>
            </a:extLst>
          </p:cNvPr>
          <p:cNvPicPr>
            <a:picLocks noChangeAspect="1"/>
          </p:cNvPicPr>
          <p:nvPr/>
        </p:nvPicPr>
        <p:blipFill>
          <a:blip r:embed="rId12"/>
          <a:stretch>
            <a:fillRect/>
          </a:stretch>
        </p:blipFill>
        <p:spPr>
          <a:xfrm>
            <a:off x="5222173" y="3004957"/>
            <a:ext cx="2053502" cy="488929"/>
          </a:xfrm>
          <a:prstGeom prst="rect">
            <a:avLst/>
          </a:prstGeom>
        </p:spPr>
      </p:pic>
      <p:pic>
        <p:nvPicPr>
          <p:cNvPr id="71" name="Picture 70">
            <a:extLst>
              <a:ext uri="{FF2B5EF4-FFF2-40B4-BE49-F238E27FC236}">
                <a16:creationId xmlns:a16="http://schemas.microsoft.com/office/drawing/2014/main" id="{962C856E-8E40-CF61-DC31-5235CA51F440}"/>
              </a:ext>
            </a:extLst>
          </p:cNvPr>
          <p:cNvPicPr>
            <a:picLocks noChangeAspect="1"/>
          </p:cNvPicPr>
          <p:nvPr/>
        </p:nvPicPr>
        <p:blipFill>
          <a:blip r:embed="rId13"/>
          <a:stretch>
            <a:fillRect/>
          </a:stretch>
        </p:blipFill>
        <p:spPr>
          <a:xfrm>
            <a:off x="5236230" y="4757965"/>
            <a:ext cx="2267396" cy="532610"/>
          </a:xfrm>
          <a:prstGeom prst="rect">
            <a:avLst/>
          </a:prstGeom>
        </p:spPr>
      </p:pic>
      <p:pic>
        <p:nvPicPr>
          <p:cNvPr id="45" name="Picture 44">
            <a:extLst>
              <a:ext uri="{FF2B5EF4-FFF2-40B4-BE49-F238E27FC236}">
                <a16:creationId xmlns:a16="http://schemas.microsoft.com/office/drawing/2014/main" id="{36D2B549-1750-1B0C-B23D-497F09F1A54B}"/>
              </a:ext>
            </a:extLst>
          </p:cNvPr>
          <p:cNvPicPr>
            <a:picLocks noChangeAspect="1"/>
          </p:cNvPicPr>
          <p:nvPr/>
        </p:nvPicPr>
        <p:blipFill>
          <a:blip r:embed="rId14"/>
          <a:stretch>
            <a:fillRect/>
          </a:stretch>
        </p:blipFill>
        <p:spPr>
          <a:xfrm>
            <a:off x="1728531" y="562838"/>
            <a:ext cx="930844" cy="628039"/>
          </a:xfrm>
          <a:prstGeom prst="rect">
            <a:avLst/>
          </a:prstGeom>
        </p:spPr>
      </p:pic>
      <p:pic>
        <p:nvPicPr>
          <p:cNvPr id="54" name="Picture 53">
            <a:extLst>
              <a:ext uri="{FF2B5EF4-FFF2-40B4-BE49-F238E27FC236}">
                <a16:creationId xmlns:a16="http://schemas.microsoft.com/office/drawing/2014/main" id="{2C9A025E-C0D2-14B0-CD42-85EF58A51A33}"/>
              </a:ext>
            </a:extLst>
          </p:cNvPr>
          <p:cNvPicPr>
            <a:picLocks noChangeAspect="1"/>
          </p:cNvPicPr>
          <p:nvPr/>
        </p:nvPicPr>
        <p:blipFill>
          <a:blip r:embed="rId15"/>
          <a:stretch>
            <a:fillRect/>
          </a:stretch>
        </p:blipFill>
        <p:spPr>
          <a:xfrm>
            <a:off x="5123013" y="683680"/>
            <a:ext cx="838072" cy="400816"/>
          </a:xfrm>
          <a:prstGeom prst="rect">
            <a:avLst/>
          </a:prstGeom>
        </p:spPr>
      </p:pic>
      <p:pic>
        <p:nvPicPr>
          <p:cNvPr id="56" name="Picture 55">
            <a:extLst>
              <a:ext uri="{FF2B5EF4-FFF2-40B4-BE49-F238E27FC236}">
                <a16:creationId xmlns:a16="http://schemas.microsoft.com/office/drawing/2014/main" id="{0426105F-4ECF-452D-1F8D-EC64C1098D79}"/>
              </a:ext>
            </a:extLst>
          </p:cNvPr>
          <p:cNvPicPr>
            <a:picLocks noChangeAspect="1"/>
          </p:cNvPicPr>
          <p:nvPr/>
        </p:nvPicPr>
        <p:blipFill>
          <a:blip r:embed="rId16"/>
          <a:stretch>
            <a:fillRect/>
          </a:stretch>
        </p:blipFill>
        <p:spPr>
          <a:xfrm>
            <a:off x="8252800" y="916580"/>
            <a:ext cx="1558494" cy="918691"/>
          </a:xfrm>
          <a:prstGeom prst="rect">
            <a:avLst/>
          </a:prstGeom>
        </p:spPr>
      </p:pic>
      <p:pic>
        <p:nvPicPr>
          <p:cNvPr id="69" name="Picture 68">
            <a:extLst>
              <a:ext uri="{FF2B5EF4-FFF2-40B4-BE49-F238E27FC236}">
                <a16:creationId xmlns:a16="http://schemas.microsoft.com/office/drawing/2014/main" id="{2E0300DD-DE50-35DE-EAC8-75CB99D50C8D}"/>
              </a:ext>
            </a:extLst>
          </p:cNvPr>
          <p:cNvPicPr>
            <a:picLocks noChangeAspect="1"/>
          </p:cNvPicPr>
          <p:nvPr/>
        </p:nvPicPr>
        <p:blipFill>
          <a:blip r:embed="rId17"/>
          <a:stretch>
            <a:fillRect/>
          </a:stretch>
        </p:blipFill>
        <p:spPr>
          <a:xfrm>
            <a:off x="9097961" y="1986027"/>
            <a:ext cx="1664099" cy="913623"/>
          </a:xfrm>
          <a:prstGeom prst="rect">
            <a:avLst/>
          </a:prstGeom>
        </p:spPr>
      </p:pic>
      <p:sp>
        <p:nvSpPr>
          <p:cNvPr id="73" name="TextBox 72">
            <a:extLst>
              <a:ext uri="{FF2B5EF4-FFF2-40B4-BE49-F238E27FC236}">
                <a16:creationId xmlns:a16="http://schemas.microsoft.com/office/drawing/2014/main" id="{8C4FCC6F-20EF-D744-67F4-CB270B633351}"/>
              </a:ext>
            </a:extLst>
          </p:cNvPr>
          <p:cNvSpPr txBox="1"/>
          <p:nvPr/>
        </p:nvSpPr>
        <p:spPr>
          <a:xfrm>
            <a:off x="7952881" y="2250194"/>
            <a:ext cx="1304457"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阈值电压</a:t>
            </a:r>
          </a:p>
        </p:txBody>
      </p:sp>
      <p:pic>
        <p:nvPicPr>
          <p:cNvPr id="77" name="Picture 76">
            <a:extLst>
              <a:ext uri="{FF2B5EF4-FFF2-40B4-BE49-F238E27FC236}">
                <a16:creationId xmlns:a16="http://schemas.microsoft.com/office/drawing/2014/main" id="{D3C5B798-FE03-F338-0860-508A527AA645}"/>
              </a:ext>
            </a:extLst>
          </p:cNvPr>
          <p:cNvPicPr>
            <a:picLocks noChangeAspect="1"/>
          </p:cNvPicPr>
          <p:nvPr/>
        </p:nvPicPr>
        <p:blipFill>
          <a:blip r:embed="rId18"/>
          <a:stretch>
            <a:fillRect/>
          </a:stretch>
        </p:blipFill>
        <p:spPr>
          <a:xfrm>
            <a:off x="8321739" y="3731913"/>
            <a:ext cx="1717409" cy="866440"/>
          </a:xfrm>
          <a:prstGeom prst="rect">
            <a:avLst/>
          </a:prstGeom>
        </p:spPr>
      </p:pic>
      <p:pic>
        <p:nvPicPr>
          <p:cNvPr id="86" name="Picture 85">
            <a:extLst>
              <a:ext uri="{FF2B5EF4-FFF2-40B4-BE49-F238E27FC236}">
                <a16:creationId xmlns:a16="http://schemas.microsoft.com/office/drawing/2014/main" id="{1EA9F805-FD02-696A-88FF-23039B0DB3B3}"/>
              </a:ext>
            </a:extLst>
          </p:cNvPr>
          <p:cNvPicPr>
            <a:picLocks noChangeAspect="1"/>
          </p:cNvPicPr>
          <p:nvPr/>
        </p:nvPicPr>
        <p:blipFill>
          <a:blip r:embed="rId19"/>
          <a:stretch>
            <a:fillRect/>
          </a:stretch>
        </p:blipFill>
        <p:spPr>
          <a:xfrm>
            <a:off x="8321739" y="4836710"/>
            <a:ext cx="879104" cy="446314"/>
          </a:xfrm>
          <a:prstGeom prst="rect">
            <a:avLst/>
          </a:prstGeom>
        </p:spPr>
      </p:pic>
      <p:sp>
        <p:nvSpPr>
          <p:cNvPr id="89" name="TextBox 88">
            <a:extLst>
              <a:ext uri="{FF2B5EF4-FFF2-40B4-BE49-F238E27FC236}">
                <a16:creationId xmlns:a16="http://schemas.microsoft.com/office/drawing/2014/main" id="{3064C125-66C9-12BF-C40C-BE2D7F5254D0}"/>
              </a:ext>
            </a:extLst>
          </p:cNvPr>
          <p:cNvSpPr txBox="1"/>
          <p:nvPr/>
        </p:nvSpPr>
        <p:spPr>
          <a:xfrm>
            <a:off x="9180443" y="4844590"/>
            <a:ext cx="192711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最小，   最大</a:t>
            </a:r>
          </a:p>
        </p:txBody>
      </p:sp>
      <p:pic>
        <p:nvPicPr>
          <p:cNvPr id="91" name="Picture 90">
            <a:extLst>
              <a:ext uri="{FF2B5EF4-FFF2-40B4-BE49-F238E27FC236}">
                <a16:creationId xmlns:a16="http://schemas.microsoft.com/office/drawing/2014/main" id="{CF43D398-B8F3-97E4-242D-036F63E7FAFE}"/>
              </a:ext>
            </a:extLst>
          </p:cNvPr>
          <p:cNvPicPr>
            <a:picLocks noChangeAspect="1"/>
          </p:cNvPicPr>
          <p:nvPr/>
        </p:nvPicPr>
        <p:blipFill>
          <a:blip r:embed="rId20"/>
          <a:stretch>
            <a:fillRect/>
          </a:stretch>
        </p:blipFill>
        <p:spPr>
          <a:xfrm>
            <a:off x="9974688" y="4826503"/>
            <a:ext cx="284051" cy="426077"/>
          </a:xfrm>
          <a:prstGeom prst="rect">
            <a:avLst/>
          </a:prstGeom>
        </p:spPr>
      </p:pic>
    </p:spTree>
    <p:extLst>
      <p:ext uri="{BB962C8B-B14F-4D97-AF65-F5344CB8AC3E}">
        <p14:creationId xmlns:p14="http://schemas.microsoft.com/office/powerpoint/2010/main" val="2338002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9B108-BDCE-A554-3F1F-13EA8C7A38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59EA05-5110-30B1-1084-88B7BB960D3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aphicFrame>
        <p:nvGraphicFramePr>
          <p:cNvPr id="3" name="Table 2">
            <a:extLst>
              <a:ext uri="{FF2B5EF4-FFF2-40B4-BE49-F238E27FC236}">
                <a16:creationId xmlns:a16="http://schemas.microsoft.com/office/drawing/2014/main" id="{4321B9B9-E92F-4BCE-B3BE-A9BBFB8570F6}"/>
              </a:ext>
            </a:extLst>
          </p:cNvPr>
          <p:cNvGraphicFramePr>
            <a:graphicFrameLocks noGrp="1"/>
          </p:cNvGraphicFramePr>
          <p:nvPr>
            <p:extLst>
              <p:ext uri="{D42A27DB-BD31-4B8C-83A1-F6EECF244321}">
                <p14:modId xmlns:p14="http://schemas.microsoft.com/office/powerpoint/2010/main" val="653667593"/>
              </p:ext>
            </p:extLst>
          </p:nvPr>
        </p:nvGraphicFramePr>
        <p:xfrm>
          <a:off x="1218308" y="1845476"/>
          <a:ext cx="4667718" cy="3708400"/>
        </p:xfrm>
        <a:graphic>
          <a:graphicData uri="http://schemas.openxmlformats.org/drawingml/2006/table">
            <a:tbl>
              <a:tblPr firstRow="1" bandRow="1">
                <a:tableStyleId>{5C22544A-7EE6-4342-B048-85BDC9FD1C3A}</a:tableStyleId>
              </a:tblPr>
              <a:tblGrid>
                <a:gridCol w="1880747">
                  <a:extLst>
                    <a:ext uri="{9D8B030D-6E8A-4147-A177-3AD203B41FA5}">
                      <a16:colId xmlns:a16="http://schemas.microsoft.com/office/drawing/2014/main" val="923884618"/>
                    </a:ext>
                  </a:extLst>
                </a:gridCol>
                <a:gridCol w="900419">
                  <a:extLst>
                    <a:ext uri="{9D8B030D-6E8A-4147-A177-3AD203B41FA5}">
                      <a16:colId xmlns:a16="http://schemas.microsoft.com/office/drawing/2014/main" val="1119788041"/>
                    </a:ext>
                  </a:extLst>
                </a:gridCol>
                <a:gridCol w="866274">
                  <a:extLst>
                    <a:ext uri="{9D8B030D-6E8A-4147-A177-3AD203B41FA5}">
                      <a16:colId xmlns:a16="http://schemas.microsoft.com/office/drawing/2014/main" val="4106273859"/>
                    </a:ext>
                  </a:extLst>
                </a:gridCol>
                <a:gridCol w="1020278">
                  <a:extLst>
                    <a:ext uri="{9D8B030D-6E8A-4147-A177-3AD203B41FA5}">
                      <a16:colId xmlns:a16="http://schemas.microsoft.com/office/drawing/2014/main" val="1332145583"/>
                    </a:ext>
                  </a:extLst>
                </a:gridCol>
              </a:tblGrid>
              <a:tr h="370840">
                <a:tc>
                  <a:txBody>
                    <a:bodyPr/>
                    <a:lstStyle/>
                    <a:p>
                      <a:r>
                        <a:rPr lang="zh-CN" altLang="en-US" dirty="0">
                          <a:solidFill>
                            <a:schemeClr val="tx1"/>
                          </a:solidFill>
                          <a:latin typeface="微软雅黑" panose="020B0503020204020204" pitchFamily="34" charset="-122"/>
                          <a:ea typeface="微软雅黑" panose="020B0503020204020204" pitchFamily="34" charset="-122"/>
                        </a:rPr>
                        <a:t>输入电平</a:t>
                      </a:r>
                    </a:p>
                  </a:txBody>
                  <a:tcPr>
                    <a:solidFill>
                      <a:srgbClr val="FFF000"/>
                    </a:solidFill>
                  </a:tcPr>
                </a:tc>
                <a:tc>
                  <a:txBody>
                    <a:bodyPr/>
                    <a:lstStyle/>
                    <a:p>
                      <a:endParaRPr lang="zh-CN" altLang="en-US" dirty="0"/>
                    </a:p>
                  </a:txBody>
                  <a:tcPr>
                    <a:solidFill>
                      <a:srgbClr val="FFF000"/>
                    </a:solidFill>
                  </a:tcPr>
                </a:tc>
                <a:tc>
                  <a:txBody>
                    <a:bodyPr/>
                    <a:lstStyle/>
                    <a:p>
                      <a:endParaRPr lang="zh-CN" altLang="en-US" dirty="0"/>
                    </a:p>
                  </a:txBody>
                  <a:tcPr>
                    <a:solidFill>
                      <a:srgbClr val="FFF000"/>
                    </a:solidFill>
                  </a:tcPr>
                </a:tc>
                <a:tc>
                  <a:txBody>
                    <a:bodyPr/>
                    <a:lstStyle/>
                    <a:p>
                      <a:endParaRPr lang="zh-CN" altLang="en-US" dirty="0"/>
                    </a:p>
                  </a:txBody>
                  <a:tcPr>
                    <a:solidFill>
                      <a:srgbClr val="FFF000"/>
                    </a:solidFill>
                  </a:tcPr>
                </a:tc>
                <a:extLst>
                  <a:ext uri="{0D108BD9-81ED-4DB2-BD59-A6C34878D82A}">
                    <a16:rowId xmlns:a16="http://schemas.microsoft.com/office/drawing/2014/main" val="3110144781"/>
                  </a:ext>
                </a:extLst>
              </a:tr>
              <a:tr h="370840">
                <a:tc>
                  <a:txBody>
                    <a:bodyPr/>
                    <a:lstStyle/>
                    <a:p>
                      <a:endParaRPr lang="zh-CN" altLang="en-US" dirty="0"/>
                    </a:p>
                  </a:txBody>
                  <a:tcP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极大</a:t>
                      </a:r>
                    </a:p>
                  </a:txBody>
                  <a:tcPr anchor="ctr"/>
                </a:tc>
                <a:tc>
                  <a:txBody>
                    <a:bodyPr/>
                    <a:lstStyle/>
                    <a:p>
                      <a:endParaRPr lang="zh-CN" altLang="en-US" b="1">
                        <a:solidFill>
                          <a:schemeClr val="tx1"/>
                        </a:solidFill>
                        <a:latin typeface="微软雅黑" panose="020B0503020204020204" pitchFamily="34" charset="-122"/>
                        <a:ea typeface="微软雅黑" panose="020B0503020204020204" pitchFamily="34" charset="-122"/>
                      </a:endParaRPr>
                    </a:p>
                  </a:txBody>
                  <a:tcPr anchor="ctr"/>
                </a:tc>
                <a:tc>
                  <a:txBody>
                    <a:bodyPr/>
                    <a:lstStyle/>
                    <a:p>
                      <a:endParaRPr lang="zh-CN" altLang="en-US" b="1">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86151788"/>
                  </a:ext>
                </a:extLst>
              </a:tr>
              <a:tr h="741680">
                <a:tc>
                  <a:txBody>
                    <a:bodyPr/>
                    <a:lstStyle/>
                    <a:p>
                      <a:endParaRPr lang="zh-CN" altLang="en-US" dirty="0"/>
                    </a:p>
                  </a:txBody>
                  <a:tcP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减小</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tx1"/>
                          </a:solidFill>
                          <a:effectLst/>
                          <a:latin typeface="微软雅黑" panose="020B0503020204020204" pitchFamily="34" charset="-122"/>
                          <a:ea typeface="微软雅黑" panose="020B0503020204020204" pitchFamily="34" charset="-122"/>
                          <a:cs typeface="+mn-cs"/>
                        </a:rPr>
                        <a:t>增大</a:t>
                      </a:r>
                      <a:endParaRPr lang="zh-CN" altLang="zh-CN" b="1" dirty="0">
                        <a:solidFill>
                          <a:schemeClr val="tx1"/>
                        </a:solidFill>
                        <a:effectLst/>
                        <a:latin typeface="微软雅黑" panose="020B0503020204020204" pitchFamily="34" charset="-122"/>
                        <a:ea typeface="微软雅黑" panose="020B0503020204020204" pitchFamily="34" charset="-122"/>
                      </a:endParaRPr>
                    </a:p>
                  </a:txBody>
                  <a:tcPr anchor="ct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下降</a:t>
                      </a:r>
                    </a:p>
                  </a:txBody>
                  <a:tcPr anchor="ctr"/>
                </a:tc>
                <a:extLst>
                  <a:ext uri="{0D108BD9-81ED-4DB2-BD59-A6C34878D82A}">
                    <a16:rowId xmlns:a16="http://schemas.microsoft.com/office/drawing/2014/main" val="4263856539"/>
                  </a:ext>
                </a:extLst>
              </a:tr>
              <a:tr h="741680">
                <a:tc>
                  <a:txBody>
                    <a:bodyPr/>
                    <a:lstStyle/>
                    <a:p>
                      <a:endParaRPr lang="zh-CN" altLang="en-US" dirty="0"/>
                    </a:p>
                  </a:txBody>
                  <a:tcP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最小</a:t>
                      </a:r>
                    </a:p>
                  </a:txBody>
                  <a:tcPr anchor="ct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最大</a:t>
                      </a:r>
                    </a:p>
                  </a:txBody>
                  <a:tcPr anchor="ctr"/>
                </a:tc>
                <a:tc>
                  <a:txBody>
                    <a:bodyPr/>
                    <a:lstStyle/>
                    <a:p>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79944090"/>
                  </a:ext>
                </a:extLst>
              </a:tr>
              <a:tr h="741680">
                <a:tc>
                  <a:txBody>
                    <a:bodyPr/>
                    <a:lstStyle/>
                    <a:p>
                      <a:endParaRPr lang="zh-CN" altLang="en-US" dirty="0"/>
                    </a:p>
                  </a:txBody>
                  <a:tcP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增大</a:t>
                      </a:r>
                    </a:p>
                  </a:txBody>
                  <a:tcPr anchor="ct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减小</a:t>
                      </a:r>
                    </a:p>
                  </a:txBody>
                  <a:tcPr anchor="ct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下降</a:t>
                      </a:r>
                    </a:p>
                  </a:txBody>
                  <a:tcPr anchor="ctr"/>
                </a:tc>
                <a:extLst>
                  <a:ext uri="{0D108BD9-81ED-4DB2-BD59-A6C34878D82A}">
                    <a16:rowId xmlns:a16="http://schemas.microsoft.com/office/drawing/2014/main" val="513592566"/>
                  </a:ext>
                </a:extLst>
              </a:tr>
              <a:tr h="741680">
                <a:tc>
                  <a:txBody>
                    <a:bodyPr/>
                    <a:lstStyle/>
                    <a:p>
                      <a:endParaRPr lang="zh-CN" altLang="en-US" dirty="0"/>
                    </a:p>
                  </a:txBody>
                  <a:tcPr/>
                </a:tc>
                <a:tc>
                  <a:txBody>
                    <a:bodyPr/>
                    <a:lstStyle/>
                    <a:p>
                      <a:r>
                        <a:rPr lang="zh-CN" altLang="en-US" b="1" dirty="0">
                          <a:solidFill>
                            <a:schemeClr val="tx1"/>
                          </a:solidFill>
                          <a:latin typeface="微软雅黑" panose="020B0503020204020204" pitchFamily="34" charset="-122"/>
                          <a:ea typeface="微软雅黑" panose="020B0503020204020204" pitchFamily="34" charset="-122"/>
                        </a:rPr>
                        <a:t>极大</a:t>
                      </a:r>
                    </a:p>
                  </a:txBody>
                  <a:tcPr anchor="ctr"/>
                </a:tc>
                <a:tc>
                  <a:txBody>
                    <a:bodyPr/>
                    <a:lstStyle/>
                    <a:p>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87990459"/>
                  </a:ext>
                </a:extLst>
              </a:tr>
            </a:tbl>
          </a:graphicData>
        </a:graphic>
      </p:graphicFrame>
      <p:pic>
        <p:nvPicPr>
          <p:cNvPr id="58" name="Picture 57">
            <a:extLst>
              <a:ext uri="{FF2B5EF4-FFF2-40B4-BE49-F238E27FC236}">
                <a16:creationId xmlns:a16="http://schemas.microsoft.com/office/drawing/2014/main" id="{E3577111-E420-9ACA-71A4-F008C7DF9133}"/>
              </a:ext>
            </a:extLst>
          </p:cNvPr>
          <p:cNvPicPr>
            <a:picLocks noChangeAspect="1"/>
          </p:cNvPicPr>
          <p:nvPr/>
        </p:nvPicPr>
        <p:blipFill>
          <a:blip r:embed="rId2"/>
          <a:stretch>
            <a:fillRect/>
          </a:stretch>
        </p:blipFill>
        <p:spPr>
          <a:xfrm>
            <a:off x="2262864" y="1871425"/>
            <a:ext cx="269508" cy="370574"/>
          </a:xfrm>
          <a:prstGeom prst="rect">
            <a:avLst/>
          </a:prstGeom>
        </p:spPr>
      </p:pic>
      <p:pic>
        <p:nvPicPr>
          <p:cNvPr id="65" name="Picture 64">
            <a:extLst>
              <a:ext uri="{FF2B5EF4-FFF2-40B4-BE49-F238E27FC236}">
                <a16:creationId xmlns:a16="http://schemas.microsoft.com/office/drawing/2014/main" id="{8FAAD9F7-65AC-03DB-B43E-0D45DC49760C}"/>
              </a:ext>
            </a:extLst>
          </p:cNvPr>
          <p:cNvPicPr>
            <a:picLocks noChangeAspect="1"/>
          </p:cNvPicPr>
          <p:nvPr/>
        </p:nvPicPr>
        <p:blipFill>
          <a:blip r:embed="rId3"/>
          <a:stretch>
            <a:fillRect/>
          </a:stretch>
        </p:blipFill>
        <p:spPr>
          <a:xfrm>
            <a:off x="3215284" y="1877002"/>
            <a:ext cx="269508" cy="294009"/>
          </a:xfrm>
          <a:prstGeom prst="rect">
            <a:avLst/>
          </a:prstGeom>
        </p:spPr>
      </p:pic>
      <p:pic>
        <p:nvPicPr>
          <p:cNvPr id="76" name="Picture 75">
            <a:extLst>
              <a:ext uri="{FF2B5EF4-FFF2-40B4-BE49-F238E27FC236}">
                <a16:creationId xmlns:a16="http://schemas.microsoft.com/office/drawing/2014/main" id="{009F4B82-4995-53E1-B311-B5DE992DC779}"/>
              </a:ext>
            </a:extLst>
          </p:cNvPr>
          <p:cNvPicPr>
            <a:picLocks noChangeAspect="1"/>
          </p:cNvPicPr>
          <p:nvPr/>
        </p:nvPicPr>
        <p:blipFill>
          <a:blip r:embed="rId4"/>
          <a:stretch>
            <a:fillRect/>
          </a:stretch>
        </p:blipFill>
        <p:spPr>
          <a:xfrm>
            <a:off x="3998102" y="1779738"/>
            <a:ext cx="303697" cy="455546"/>
          </a:xfrm>
          <a:prstGeom prst="rect">
            <a:avLst/>
          </a:prstGeom>
        </p:spPr>
      </p:pic>
      <p:pic>
        <p:nvPicPr>
          <p:cNvPr id="84" name="Picture 83">
            <a:extLst>
              <a:ext uri="{FF2B5EF4-FFF2-40B4-BE49-F238E27FC236}">
                <a16:creationId xmlns:a16="http://schemas.microsoft.com/office/drawing/2014/main" id="{57D480A4-0484-25A9-8936-2D9852ED4463}"/>
              </a:ext>
            </a:extLst>
          </p:cNvPr>
          <p:cNvPicPr>
            <a:picLocks noChangeAspect="1"/>
          </p:cNvPicPr>
          <p:nvPr/>
        </p:nvPicPr>
        <p:blipFill>
          <a:blip r:embed="rId5"/>
          <a:stretch>
            <a:fillRect/>
          </a:stretch>
        </p:blipFill>
        <p:spPr>
          <a:xfrm>
            <a:off x="4927056" y="1767359"/>
            <a:ext cx="358915" cy="455546"/>
          </a:xfrm>
          <a:prstGeom prst="rect">
            <a:avLst/>
          </a:prstGeom>
        </p:spPr>
      </p:pic>
      <p:pic>
        <p:nvPicPr>
          <p:cNvPr id="87" name="Picture 86">
            <a:extLst>
              <a:ext uri="{FF2B5EF4-FFF2-40B4-BE49-F238E27FC236}">
                <a16:creationId xmlns:a16="http://schemas.microsoft.com/office/drawing/2014/main" id="{C349352B-78B9-2469-ED84-A7CDE4829783}"/>
              </a:ext>
            </a:extLst>
          </p:cNvPr>
          <p:cNvPicPr>
            <a:picLocks noChangeAspect="1"/>
          </p:cNvPicPr>
          <p:nvPr/>
        </p:nvPicPr>
        <p:blipFill>
          <a:blip r:embed="rId6"/>
          <a:stretch>
            <a:fillRect/>
          </a:stretch>
        </p:blipFill>
        <p:spPr>
          <a:xfrm>
            <a:off x="1381686" y="2219751"/>
            <a:ext cx="1101134" cy="370574"/>
          </a:xfrm>
          <a:prstGeom prst="rect">
            <a:avLst/>
          </a:prstGeom>
        </p:spPr>
      </p:pic>
      <p:pic>
        <p:nvPicPr>
          <p:cNvPr id="90" name="Picture 89">
            <a:extLst>
              <a:ext uri="{FF2B5EF4-FFF2-40B4-BE49-F238E27FC236}">
                <a16:creationId xmlns:a16="http://schemas.microsoft.com/office/drawing/2014/main" id="{5F24BC83-809A-A16F-4E93-6AC0ED662724}"/>
              </a:ext>
            </a:extLst>
          </p:cNvPr>
          <p:cNvPicPr>
            <a:picLocks noChangeAspect="1"/>
          </p:cNvPicPr>
          <p:nvPr/>
        </p:nvPicPr>
        <p:blipFill>
          <a:blip r:embed="rId7"/>
          <a:stretch>
            <a:fillRect/>
          </a:stretch>
        </p:blipFill>
        <p:spPr>
          <a:xfrm>
            <a:off x="1351584" y="2725006"/>
            <a:ext cx="1247775" cy="533400"/>
          </a:xfrm>
          <a:prstGeom prst="rect">
            <a:avLst/>
          </a:prstGeom>
        </p:spPr>
      </p:pic>
      <p:pic>
        <p:nvPicPr>
          <p:cNvPr id="98" name="Picture 97">
            <a:extLst>
              <a:ext uri="{FF2B5EF4-FFF2-40B4-BE49-F238E27FC236}">
                <a16:creationId xmlns:a16="http://schemas.microsoft.com/office/drawing/2014/main" id="{742D4A66-5242-B30B-5D33-1F45ECAEC4F2}"/>
              </a:ext>
            </a:extLst>
          </p:cNvPr>
          <p:cNvPicPr>
            <a:picLocks noChangeAspect="1"/>
          </p:cNvPicPr>
          <p:nvPr/>
        </p:nvPicPr>
        <p:blipFill>
          <a:blip r:embed="rId8"/>
          <a:stretch>
            <a:fillRect/>
          </a:stretch>
        </p:blipFill>
        <p:spPr>
          <a:xfrm>
            <a:off x="1825738" y="3348242"/>
            <a:ext cx="437126" cy="582835"/>
          </a:xfrm>
          <a:prstGeom prst="rect">
            <a:avLst/>
          </a:prstGeom>
        </p:spPr>
      </p:pic>
      <p:pic>
        <p:nvPicPr>
          <p:cNvPr id="100" name="Picture 99">
            <a:extLst>
              <a:ext uri="{FF2B5EF4-FFF2-40B4-BE49-F238E27FC236}">
                <a16:creationId xmlns:a16="http://schemas.microsoft.com/office/drawing/2014/main" id="{D6B1C9E6-D65A-BC93-E3CA-1D9BF1F28D32}"/>
              </a:ext>
            </a:extLst>
          </p:cNvPr>
          <p:cNvPicPr>
            <a:picLocks noChangeAspect="1"/>
          </p:cNvPicPr>
          <p:nvPr/>
        </p:nvPicPr>
        <p:blipFill>
          <a:blip r:embed="rId9"/>
          <a:stretch>
            <a:fillRect/>
          </a:stretch>
        </p:blipFill>
        <p:spPr>
          <a:xfrm>
            <a:off x="1320300" y="4140793"/>
            <a:ext cx="1752600" cy="533400"/>
          </a:xfrm>
          <a:prstGeom prst="rect">
            <a:avLst/>
          </a:prstGeom>
        </p:spPr>
      </p:pic>
      <p:pic>
        <p:nvPicPr>
          <p:cNvPr id="102" name="Picture 101">
            <a:extLst>
              <a:ext uri="{FF2B5EF4-FFF2-40B4-BE49-F238E27FC236}">
                <a16:creationId xmlns:a16="http://schemas.microsoft.com/office/drawing/2014/main" id="{C9F22D0D-3787-1E86-0A2F-5069D42FADA1}"/>
              </a:ext>
            </a:extLst>
          </p:cNvPr>
          <p:cNvPicPr>
            <a:picLocks noChangeAspect="1"/>
          </p:cNvPicPr>
          <p:nvPr/>
        </p:nvPicPr>
        <p:blipFill>
          <a:blip r:embed="rId10"/>
          <a:stretch>
            <a:fillRect/>
          </a:stretch>
        </p:blipFill>
        <p:spPr>
          <a:xfrm>
            <a:off x="1292430" y="4961176"/>
            <a:ext cx="1835815" cy="410239"/>
          </a:xfrm>
          <a:prstGeom prst="rect">
            <a:avLst/>
          </a:prstGeom>
        </p:spPr>
      </p:pic>
      <p:pic>
        <p:nvPicPr>
          <p:cNvPr id="104" name="Picture 103">
            <a:extLst>
              <a:ext uri="{FF2B5EF4-FFF2-40B4-BE49-F238E27FC236}">
                <a16:creationId xmlns:a16="http://schemas.microsoft.com/office/drawing/2014/main" id="{EE7AA5D3-FF32-98FE-6B52-75C9393C674D}"/>
              </a:ext>
            </a:extLst>
          </p:cNvPr>
          <p:cNvPicPr>
            <a:picLocks noChangeAspect="1"/>
          </p:cNvPicPr>
          <p:nvPr/>
        </p:nvPicPr>
        <p:blipFill>
          <a:blip r:embed="rId11"/>
          <a:stretch>
            <a:fillRect/>
          </a:stretch>
        </p:blipFill>
        <p:spPr>
          <a:xfrm>
            <a:off x="4090860" y="2254534"/>
            <a:ext cx="358915" cy="266623"/>
          </a:xfrm>
          <a:prstGeom prst="rect">
            <a:avLst/>
          </a:prstGeom>
        </p:spPr>
      </p:pic>
      <p:pic>
        <p:nvPicPr>
          <p:cNvPr id="106" name="Picture 105">
            <a:extLst>
              <a:ext uri="{FF2B5EF4-FFF2-40B4-BE49-F238E27FC236}">
                <a16:creationId xmlns:a16="http://schemas.microsoft.com/office/drawing/2014/main" id="{8399B653-8F4B-16B8-16CC-707E9A4E66CD}"/>
              </a:ext>
            </a:extLst>
          </p:cNvPr>
          <p:cNvPicPr>
            <a:picLocks noChangeAspect="1"/>
          </p:cNvPicPr>
          <p:nvPr/>
        </p:nvPicPr>
        <p:blipFill>
          <a:blip r:embed="rId12"/>
          <a:stretch>
            <a:fillRect/>
          </a:stretch>
        </p:blipFill>
        <p:spPr>
          <a:xfrm>
            <a:off x="4956666" y="2206810"/>
            <a:ext cx="617493" cy="377357"/>
          </a:xfrm>
          <a:prstGeom prst="rect">
            <a:avLst/>
          </a:prstGeom>
        </p:spPr>
      </p:pic>
      <p:pic>
        <p:nvPicPr>
          <p:cNvPr id="107" name="Picture 106">
            <a:extLst>
              <a:ext uri="{FF2B5EF4-FFF2-40B4-BE49-F238E27FC236}">
                <a16:creationId xmlns:a16="http://schemas.microsoft.com/office/drawing/2014/main" id="{12CA83D4-FEE5-0969-081D-9DF7AC675F28}"/>
              </a:ext>
            </a:extLst>
          </p:cNvPr>
          <p:cNvPicPr>
            <a:picLocks noChangeAspect="1"/>
          </p:cNvPicPr>
          <p:nvPr/>
        </p:nvPicPr>
        <p:blipFill>
          <a:blip r:embed="rId11"/>
          <a:stretch>
            <a:fillRect/>
          </a:stretch>
        </p:blipFill>
        <p:spPr>
          <a:xfrm>
            <a:off x="4090859" y="5032983"/>
            <a:ext cx="358915" cy="266623"/>
          </a:xfrm>
          <a:prstGeom prst="rect">
            <a:avLst/>
          </a:prstGeom>
        </p:spPr>
      </p:pic>
      <p:pic>
        <p:nvPicPr>
          <p:cNvPr id="108" name="Picture 107">
            <a:extLst>
              <a:ext uri="{FF2B5EF4-FFF2-40B4-BE49-F238E27FC236}">
                <a16:creationId xmlns:a16="http://schemas.microsoft.com/office/drawing/2014/main" id="{7B957575-C83C-C732-A33F-BCAB9B9DC91E}"/>
              </a:ext>
            </a:extLst>
          </p:cNvPr>
          <p:cNvPicPr>
            <a:picLocks noChangeAspect="1"/>
          </p:cNvPicPr>
          <p:nvPr/>
        </p:nvPicPr>
        <p:blipFill>
          <a:blip r:embed="rId8"/>
          <a:stretch>
            <a:fillRect/>
          </a:stretch>
        </p:blipFill>
        <p:spPr>
          <a:xfrm>
            <a:off x="4950626" y="3368001"/>
            <a:ext cx="437126" cy="582835"/>
          </a:xfrm>
          <a:prstGeom prst="rect">
            <a:avLst/>
          </a:prstGeom>
        </p:spPr>
      </p:pic>
      <p:pic>
        <p:nvPicPr>
          <p:cNvPr id="109" name="Picture 108">
            <a:extLst>
              <a:ext uri="{FF2B5EF4-FFF2-40B4-BE49-F238E27FC236}">
                <a16:creationId xmlns:a16="http://schemas.microsoft.com/office/drawing/2014/main" id="{5DEAA915-D1C5-0D31-25E5-2E348C7C9981}"/>
              </a:ext>
            </a:extLst>
          </p:cNvPr>
          <p:cNvPicPr>
            <a:picLocks noChangeAspect="1"/>
          </p:cNvPicPr>
          <p:nvPr/>
        </p:nvPicPr>
        <p:blipFill>
          <a:blip r:embed="rId11"/>
          <a:stretch>
            <a:fillRect/>
          </a:stretch>
        </p:blipFill>
        <p:spPr>
          <a:xfrm>
            <a:off x="5053473" y="5063235"/>
            <a:ext cx="358915" cy="266623"/>
          </a:xfrm>
          <a:prstGeom prst="rect">
            <a:avLst/>
          </a:prstGeom>
        </p:spPr>
      </p:pic>
      <p:pic>
        <p:nvPicPr>
          <p:cNvPr id="112" name="Picture 23">
            <a:extLst>
              <a:ext uri="{FF2B5EF4-FFF2-40B4-BE49-F238E27FC236}">
                <a16:creationId xmlns:a16="http://schemas.microsoft.com/office/drawing/2014/main" id="{552D1527-E038-D06E-760B-08F1FB2593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7431" t="4375" r="5553" b="1875"/>
          <a:stretch>
            <a:fillRect/>
          </a:stretch>
        </p:blipFill>
        <p:spPr bwMode="auto">
          <a:xfrm>
            <a:off x="7082340" y="534661"/>
            <a:ext cx="3457973" cy="316501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5" name="Picture 4">
            <a:extLst>
              <a:ext uri="{FF2B5EF4-FFF2-40B4-BE49-F238E27FC236}">
                <a16:creationId xmlns:a16="http://schemas.microsoft.com/office/drawing/2014/main" id="{A1E6082A-04B1-4E78-6884-A70D676111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2340" y="3870117"/>
            <a:ext cx="3457973" cy="289777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1CDF4C4B-C1C9-4DBA-A142-0E87350D1BE6}"/>
              </a:ext>
            </a:extLst>
          </p:cNvPr>
          <p:cNvSpPr txBox="1"/>
          <p:nvPr/>
        </p:nvSpPr>
        <p:spPr>
          <a:xfrm>
            <a:off x="8626747" y="672725"/>
            <a:ext cx="1728215"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电压传输特性</a:t>
            </a:r>
          </a:p>
        </p:txBody>
      </p:sp>
      <p:sp>
        <p:nvSpPr>
          <p:cNvPr id="118" name="TextBox 117">
            <a:extLst>
              <a:ext uri="{FF2B5EF4-FFF2-40B4-BE49-F238E27FC236}">
                <a16:creationId xmlns:a16="http://schemas.microsoft.com/office/drawing/2014/main" id="{BB5AA981-FF49-1307-4106-8C483B727B3E}"/>
              </a:ext>
            </a:extLst>
          </p:cNvPr>
          <p:cNvSpPr txBox="1"/>
          <p:nvPr/>
        </p:nvSpPr>
        <p:spPr>
          <a:xfrm>
            <a:off x="8626747" y="3940738"/>
            <a:ext cx="1728215"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电流传输特性</a:t>
            </a:r>
          </a:p>
        </p:txBody>
      </p:sp>
    </p:spTree>
    <p:extLst>
      <p:ext uri="{BB962C8B-B14F-4D97-AF65-F5344CB8AC3E}">
        <p14:creationId xmlns:p14="http://schemas.microsoft.com/office/powerpoint/2010/main" val="14254471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611B5-C4F7-E04F-94A0-15797520102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636F10-A2D1-9530-AD57-5690AF3B626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sp>
        <p:nvSpPr>
          <p:cNvPr id="4" name="TextBox 3">
            <a:extLst>
              <a:ext uri="{FF2B5EF4-FFF2-40B4-BE49-F238E27FC236}">
                <a16:creationId xmlns:a16="http://schemas.microsoft.com/office/drawing/2014/main" id="{63292125-92BC-3D08-0772-AF8AE5520B94}"/>
              </a:ext>
            </a:extLst>
          </p:cNvPr>
          <p:cNvSpPr txBox="1"/>
          <p:nvPr/>
        </p:nvSpPr>
        <p:spPr>
          <a:xfrm>
            <a:off x="183647" y="737038"/>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输入端的噪声容限</a:t>
            </a:r>
          </a:p>
        </p:txBody>
      </p:sp>
      <p:sp>
        <p:nvSpPr>
          <p:cNvPr id="5" name="TextBox 4">
            <a:extLst>
              <a:ext uri="{FF2B5EF4-FFF2-40B4-BE49-F238E27FC236}">
                <a16:creationId xmlns:a16="http://schemas.microsoft.com/office/drawing/2014/main" id="{6083DDBE-963B-F0ED-4F3B-65180A6342E7}"/>
              </a:ext>
            </a:extLst>
          </p:cNvPr>
          <p:cNvSpPr txBox="1"/>
          <p:nvPr/>
        </p:nvSpPr>
        <p:spPr>
          <a:xfrm>
            <a:off x="7463067" y="3118563"/>
            <a:ext cx="4497944"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门电路输入端和输出端电平信号存在一个</a:t>
            </a:r>
            <a:r>
              <a:rPr lang="zh-CN" altLang="en-US" dirty="0">
                <a:solidFill>
                  <a:srgbClr val="FF0000"/>
                </a:solidFill>
              </a:rPr>
              <a:t>正常的取值范围</a:t>
            </a:r>
          </a:p>
        </p:txBody>
      </p:sp>
      <p:grpSp>
        <p:nvGrpSpPr>
          <p:cNvPr id="6" name="Group 5">
            <a:extLst>
              <a:ext uri="{FF2B5EF4-FFF2-40B4-BE49-F238E27FC236}">
                <a16:creationId xmlns:a16="http://schemas.microsoft.com/office/drawing/2014/main" id="{561D3814-2059-2A02-8636-6C49981619E3}"/>
              </a:ext>
            </a:extLst>
          </p:cNvPr>
          <p:cNvGrpSpPr/>
          <p:nvPr/>
        </p:nvGrpSpPr>
        <p:grpSpPr>
          <a:xfrm>
            <a:off x="234461" y="1907931"/>
            <a:ext cx="1959953" cy="3514535"/>
            <a:chOff x="351168" y="1586384"/>
            <a:chExt cx="1959953" cy="3514535"/>
          </a:xfrm>
        </p:grpSpPr>
        <p:sp>
          <p:nvSpPr>
            <p:cNvPr id="7" name="Rectangle 6">
              <a:extLst>
                <a:ext uri="{FF2B5EF4-FFF2-40B4-BE49-F238E27FC236}">
                  <a16:creationId xmlns:a16="http://schemas.microsoft.com/office/drawing/2014/main" id="{F204D46E-E414-8371-75E7-B941BC58AA91}"/>
                </a:ext>
              </a:extLst>
            </p:cNvPr>
            <p:cNvSpPr/>
            <p:nvPr/>
          </p:nvSpPr>
          <p:spPr>
            <a:xfrm>
              <a:off x="1185705" y="1586384"/>
              <a:ext cx="1125416" cy="802339"/>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8" name="Rectangle 7">
              <a:extLst>
                <a:ext uri="{FF2B5EF4-FFF2-40B4-BE49-F238E27FC236}">
                  <a16:creationId xmlns:a16="http://schemas.microsoft.com/office/drawing/2014/main" id="{14FA45C5-9648-AA77-1102-D4A5D1E4399C}"/>
                </a:ext>
              </a:extLst>
            </p:cNvPr>
            <p:cNvSpPr/>
            <p:nvPr/>
          </p:nvSpPr>
          <p:spPr>
            <a:xfrm>
              <a:off x="1185705" y="4163229"/>
              <a:ext cx="1125416" cy="793670"/>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9" name="Rectangle 8">
              <a:extLst>
                <a:ext uri="{FF2B5EF4-FFF2-40B4-BE49-F238E27FC236}">
                  <a16:creationId xmlns:a16="http://schemas.microsoft.com/office/drawing/2014/main" id="{4816C6AC-222D-9316-EC5D-D8ABC5E2E71B}"/>
                </a:ext>
              </a:extLst>
            </p:cNvPr>
            <p:cNvSpPr/>
            <p:nvPr/>
          </p:nvSpPr>
          <p:spPr>
            <a:xfrm>
              <a:off x="1185705" y="2388723"/>
              <a:ext cx="1125416" cy="1774505"/>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FF017A14-4DBA-C786-2D45-EDC67551288F}"/>
                </a:ext>
              </a:extLst>
            </p:cNvPr>
            <p:cNvPicPr>
              <a:picLocks noChangeAspect="1"/>
            </p:cNvPicPr>
            <p:nvPr/>
          </p:nvPicPr>
          <p:blipFill>
            <a:blip r:embed="rId2"/>
            <a:stretch>
              <a:fillRect/>
            </a:stretch>
          </p:blipFill>
          <p:spPr>
            <a:xfrm>
              <a:off x="351168" y="1860213"/>
              <a:ext cx="803241" cy="471745"/>
            </a:xfrm>
            <a:prstGeom prst="rect">
              <a:avLst/>
            </a:prstGeom>
          </p:spPr>
        </p:pic>
        <p:pic>
          <p:nvPicPr>
            <p:cNvPr id="12" name="Picture 11">
              <a:extLst>
                <a:ext uri="{FF2B5EF4-FFF2-40B4-BE49-F238E27FC236}">
                  <a16:creationId xmlns:a16="http://schemas.microsoft.com/office/drawing/2014/main" id="{A14FD2F1-348C-4FDD-07AA-4F6D50464F93}"/>
                </a:ext>
              </a:extLst>
            </p:cNvPr>
            <p:cNvPicPr>
              <a:picLocks noChangeAspect="1"/>
            </p:cNvPicPr>
            <p:nvPr/>
          </p:nvPicPr>
          <p:blipFill>
            <a:blip r:embed="rId3"/>
            <a:stretch>
              <a:fillRect/>
            </a:stretch>
          </p:blipFill>
          <p:spPr>
            <a:xfrm>
              <a:off x="364749" y="4028086"/>
              <a:ext cx="820956" cy="497957"/>
            </a:xfrm>
            <a:prstGeom prst="rect">
              <a:avLst/>
            </a:prstGeom>
          </p:spPr>
        </p:pic>
        <p:pic>
          <p:nvPicPr>
            <p:cNvPr id="13" name="Picture 12">
              <a:extLst>
                <a:ext uri="{FF2B5EF4-FFF2-40B4-BE49-F238E27FC236}">
                  <a16:creationId xmlns:a16="http://schemas.microsoft.com/office/drawing/2014/main" id="{27403D52-0651-1458-060D-CBCAAE0EE66F}"/>
                </a:ext>
              </a:extLst>
            </p:cNvPr>
            <p:cNvPicPr>
              <a:picLocks noChangeAspect="1"/>
            </p:cNvPicPr>
            <p:nvPr/>
          </p:nvPicPr>
          <p:blipFill>
            <a:blip r:embed="rId4"/>
            <a:stretch>
              <a:fillRect/>
            </a:stretch>
          </p:blipFill>
          <p:spPr>
            <a:xfrm>
              <a:off x="841477" y="4812876"/>
              <a:ext cx="210493" cy="288043"/>
            </a:xfrm>
            <a:prstGeom prst="rect">
              <a:avLst/>
            </a:prstGeom>
          </p:spPr>
        </p:pic>
      </p:grpSp>
      <p:grpSp>
        <p:nvGrpSpPr>
          <p:cNvPr id="14" name="Group 13">
            <a:extLst>
              <a:ext uri="{FF2B5EF4-FFF2-40B4-BE49-F238E27FC236}">
                <a16:creationId xmlns:a16="http://schemas.microsoft.com/office/drawing/2014/main" id="{135886E9-2900-50A5-2B99-2E8D051B7F30}"/>
              </a:ext>
            </a:extLst>
          </p:cNvPr>
          <p:cNvGrpSpPr/>
          <p:nvPr/>
        </p:nvGrpSpPr>
        <p:grpSpPr>
          <a:xfrm>
            <a:off x="2821083" y="3122572"/>
            <a:ext cx="2170527" cy="1060704"/>
            <a:chOff x="3770946" y="5290149"/>
            <a:chExt cx="2170527" cy="1060704"/>
          </a:xfrm>
        </p:grpSpPr>
        <p:cxnSp>
          <p:nvCxnSpPr>
            <p:cNvPr id="15" name="Straight Connector 14">
              <a:extLst>
                <a:ext uri="{FF2B5EF4-FFF2-40B4-BE49-F238E27FC236}">
                  <a16:creationId xmlns:a16="http://schemas.microsoft.com/office/drawing/2014/main" id="{85E3A693-A7EA-5472-A7DB-DE329D1DB646}"/>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59C02BFA-58AA-0EFF-0EFF-D4756DAED0DB}"/>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Connector 16">
              <a:extLst>
                <a:ext uri="{FF2B5EF4-FFF2-40B4-BE49-F238E27FC236}">
                  <a16:creationId xmlns:a16="http://schemas.microsoft.com/office/drawing/2014/main" id="{7E20C376-4B31-0A3A-B97B-D058876D9852}"/>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74C7C43-B60C-D56A-C4FF-2F60AF4F3043}"/>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Group 18">
            <a:extLst>
              <a:ext uri="{FF2B5EF4-FFF2-40B4-BE49-F238E27FC236}">
                <a16:creationId xmlns:a16="http://schemas.microsoft.com/office/drawing/2014/main" id="{71E80E81-25D7-4675-C73E-71A68B060A1A}"/>
              </a:ext>
            </a:extLst>
          </p:cNvPr>
          <p:cNvGrpSpPr/>
          <p:nvPr/>
        </p:nvGrpSpPr>
        <p:grpSpPr>
          <a:xfrm>
            <a:off x="5380161" y="1971715"/>
            <a:ext cx="2079164" cy="3514534"/>
            <a:chOff x="5681633" y="1586385"/>
            <a:chExt cx="2079164" cy="3514534"/>
          </a:xfrm>
        </p:grpSpPr>
        <p:sp>
          <p:nvSpPr>
            <p:cNvPr id="20" name="Rectangle 19">
              <a:extLst>
                <a:ext uri="{FF2B5EF4-FFF2-40B4-BE49-F238E27FC236}">
                  <a16:creationId xmlns:a16="http://schemas.microsoft.com/office/drawing/2014/main" id="{18BD0056-35AF-CC23-5F93-A39C5F403D5D}"/>
                </a:ext>
              </a:extLst>
            </p:cNvPr>
            <p:cNvSpPr/>
            <p:nvPr/>
          </p:nvSpPr>
          <p:spPr>
            <a:xfrm>
              <a:off x="5681633" y="1586385"/>
              <a:ext cx="1125416" cy="403678"/>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1" name="Rectangle 20">
              <a:extLst>
                <a:ext uri="{FF2B5EF4-FFF2-40B4-BE49-F238E27FC236}">
                  <a16:creationId xmlns:a16="http://schemas.microsoft.com/office/drawing/2014/main" id="{CEAD0BA8-6307-FA42-4907-31A67DEF5EA9}"/>
                </a:ext>
              </a:extLst>
            </p:cNvPr>
            <p:cNvSpPr/>
            <p:nvPr/>
          </p:nvSpPr>
          <p:spPr>
            <a:xfrm>
              <a:off x="5681633" y="4545125"/>
              <a:ext cx="1125416" cy="41177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2" name="Rectangle 21">
              <a:extLst>
                <a:ext uri="{FF2B5EF4-FFF2-40B4-BE49-F238E27FC236}">
                  <a16:creationId xmlns:a16="http://schemas.microsoft.com/office/drawing/2014/main" id="{8BBDB0A4-4B87-9FE0-4BA2-E650F7AF52E8}"/>
                </a:ext>
              </a:extLst>
            </p:cNvPr>
            <p:cNvSpPr/>
            <p:nvPr/>
          </p:nvSpPr>
          <p:spPr>
            <a:xfrm>
              <a:off x="5681633" y="1990062"/>
              <a:ext cx="1125416" cy="2555061"/>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24" name="Picture 23">
              <a:extLst>
                <a:ext uri="{FF2B5EF4-FFF2-40B4-BE49-F238E27FC236}">
                  <a16:creationId xmlns:a16="http://schemas.microsoft.com/office/drawing/2014/main" id="{77E87111-F01A-EC17-D48D-FF962AAD1C21}"/>
                </a:ext>
              </a:extLst>
            </p:cNvPr>
            <p:cNvPicPr>
              <a:picLocks noChangeAspect="1"/>
            </p:cNvPicPr>
            <p:nvPr/>
          </p:nvPicPr>
          <p:blipFill>
            <a:blip r:embed="rId5"/>
            <a:stretch>
              <a:fillRect/>
            </a:stretch>
          </p:blipFill>
          <p:spPr>
            <a:xfrm>
              <a:off x="6884569" y="1841053"/>
              <a:ext cx="876228" cy="483887"/>
            </a:xfrm>
            <a:prstGeom prst="rect">
              <a:avLst/>
            </a:prstGeom>
          </p:spPr>
        </p:pic>
        <p:pic>
          <p:nvPicPr>
            <p:cNvPr id="25" name="Picture 24">
              <a:extLst>
                <a:ext uri="{FF2B5EF4-FFF2-40B4-BE49-F238E27FC236}">
                  <a16:creationId xmlns:a16="http://schemas.microsoft.com/office/drawing/2014/main" id="{AD671E47-BF19-B40D-08D4-4D24A8318590}"/>
                </a:ext>
              </a:extLst>
            </p:cNvPr>
            <p:cNvPicPr>
              <a:picLocks noChangeAspect="1"/>
            </p:cNvPicPr>
            <p:nvPr/>
          </p:nvPicPr>
          <p:blipFill>
            <a:blip r:embed="rId4"/>
            <a:stretch>
              <a:fillRect/>
            </a:stretch>
          </p:blipFill>
          <p:spPr>
            <a:xfrm>
              <a:off x="6977018" y="4812876"/>
              <a:ext cx="210493" cy="288043"/>
            </a:xfrm>
            <a:prstGeom prst="rect">
              <a:avLst/>
            </a:prstGeom>
          </p:spPr>
        </p:pic>
        <p:pic>
          <p:nvPicPr>
            <p:cNvPr id="26" name="Picture 25">
              <a:extLst>
                <a:ext uri="{FF2B5EF4-FFF2-40B4-BE49-F238E27FC236}">
                  <a16:creationId xmlns:a16="http://schemas.microsoft.com/office/drawing/2014/main" id="{FBBBEE61-7088-2FA1-8469-7680C35F3C41}"/>
                </a:ext>
              </a:extLst>
            </p:cNvPr>
            <p:cNvPicPr>
              <a:picLocks noChangeAspect="1"/>
            </p:cNvPicPr>
            <p:nvPr/>
          </p:nvPicPr>
          <p:blipFill>
            <a:blip r:embed="rId6"/>
            <a:stretch>
              <a:fillRect/>
            </a:stretch>
          </p:blipFill>
          <p:spPr>
            <a:xfrm>
              <a:off x="6807049" y="4255076"/>
              <a:ext cx="801965" cy="456503"/>
            </a:xfrm>
            <a:prstGeom prst="rect">
              <a:avLst/>
            </a:prstGeom>
          </p:spPr>
        </p:pic>
      </p:grpSp>
      <p:pic>
        <p:nvPicPr>
          <p:cNvPr id="28" name="Picture 27">
            <a:extLst>
              <a:ext uri="{FF2B5EF4-FFF2-40B4-BE49-F238E27FC236}">
                <a16:creationId xmlns:a16="http://schemas.microsoft.com/office/drawing/2014/main" id="{EC8E04FD-A1AC-B1B6-C71C-85E7E3F51536}"/>
              </a:ext>
            </a:extLst>
          </p:cNvPr>
          <p:cNvPicPr>
            <a:picLocks noChangeAspect="1"/>
          </p:cNvPicPr>
          <p:nvPr/>
        </p:nvPicPr>
        <p:blipFill>
          <a:blip r:embed="rId7"/>
          <a:stretch>
            <a:fillRect/>
          </a:stretch>
        </p:blipFill>
        <p:spPr>
          <a:xfrm>
            <a:off x="521097" y="1619490"/>
            <a:ext cx="513934" cy="458374"/>
          </a:xfrm>
          <a:prstGeom prst="rect">
            <a:avLst/>
          </a:prstGeom>
        </p:spPr>
      </p:pic>
      <p:pic>
        <p:nvPicPr>
          <p:cNvPr id="29" name="Picture 28">
            <a:extLst>
              <a:ext uri="{FF2B5EF4-FFF2-40B4-BE49-F238E27FC236}">
                <a16:creationId xmlns:a16="http://schemas.microsoft.com/office/drawing/2014/main" id="{3856E4CF-2921-D538-7D5B-31300CB1B2E9}"/>
              </a:ext>
            </a:extLst>
          </p:cNvPr>
          <p:cNvPicPr>
            <a:picLocks noChangeAspect="1"/>
          </p:cNvPicPr>
          <p:nvPr/>
        </p:nvPicPr>
        <p:blipFill>
          <a:blip r:embed="rId7"/>
          <a:stretch>
            <a:fillRect/>
          </a:stretch>
        </p:blipFill>
        <p:spPr>
          <a:xfrm>
            <a:off x="6594581" y="1759221"/>
            <a:ext cx="513934" cy="458374"/>
          </a:xfrm>
          <a:prstGeom prst="rect">
            <a:avLst/>
          </a:prstGeom>
        </p:spPr>
      </p:pic>
    </p:spTree>
    <p:extLst>
      <p:ext uri="{BB962C8B-B14F-4D97-AF65-F5344CB8AC3E}">
        <p14:creationId xmlns:p14="http://schemas.microsoft.com/office/powerpoint/2010/main" val="602744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D843CE-2D01-0328-BA70-F71A8E4B4F2A}"/>
              </a:ext>
            </a:extLst>
          </p:cNvPr>
          <p:cNvSpPr txBox="1"/>
          <p:nvPr/>
        </p:nvSpPr>
        <p:spPr>
          <a:xfrm>
            <a:off x="381837" y="1007862"/>
            <a:ext cx="526989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门电路串联:前一级输出为后一级输入</a:t>
            </a:r>
          </a:p>
        </p:txBody>
      </p:sp>
      <p:sp>
        <p:nvSpPr>
          <p:cNvPr id="5" name="TextBox 4">
            <a:extLst>
              <a:ext uri="{FF2B5EF4-FFF2-40B4-BE49-F238E27FC236}">
                <a16:creationId xmlns:a16="http://schemas.microsoft.com/office/drawing/2014/main" id="{74C52596-BC5E-F59F-DD3C-7215E49EDEED}"/>
              </a:ext>
            </a:extLst>
          </p:cNvPr>
          <p:cNvSpPr txBox="1"/>
          <p:nvPr/>
        </p:nvSpPr>
        <p:spPr>
          <a:xfrm>
            <a:off x="6096000" y="952145"/>
            <a:ext cx="6149591"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保证输出基本不变的条件下，允许输入信号的高低电平有一个</a:t>
            </a:r>
            <a:r>
              <a:rPr lang="zh-CN" altLang="en-US" dirty="0">
                <a:solidFill>
                  <a:srgbClr val="FF0000"/>
                </a:solidFill>
              </a:rPr>
              <a:t>波动范围</a:t>
            </a:r>
            <a:r>
              <a:rPr lang="en-US" altLang="zh-CN" dirty="0"/>
              <a:t>——</a:t>
            </a:r>
            <a:r>
              <a:rPr lang="zh-CN" altLang="en-US" dirty="0">
                <a:solidFill>
                  <a:srgbClr val="FF0000"/>
                </a:solidFill>
              </a:rPr>
              <a:t>噪声容限</a:t>
            </a:r>
          </a:p>
        </p:txBody>
      </p:sp>
      <p:sp>
        <p:nvSpPr>
          <p:cNvPr id="6" name="TextBox 5">
            <a:extLst>
              <a:ext uri="{FF2B5EF4-FFF2-40B4-BE49-F238E27FC236}">
                <a16:creationId xmlns:a16="http://schemas.microsoft.com/office/drawing/2014/main" id="{5492707A-0DCA-8250-05B8-D0F52A2D7A88}"/>
              </a:ext>
            </a:extLst>
          </p:cNvPr>
          <p:cNvSpPr txBox="1"/>
          <p:nvPr/>
        </p:nvSpPr>
        <p:spPr>
          <a:xfrm>
            <a:off x="5845649" y="2502014"/>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输入为高电平时的噪声容限:</a:t>
            </a:r>
          </a:p>
        </p:txBody>
      </p:sp>
      <p:pic>
        <p:nvPicPr>
          <p:cNvPr id="7" name="Picture 6">
            <a:extLst>
              <a:ext uri="{FF2B5EF4-FFF2-40B4-BE49-F238E27FC236}">
                <a16:creationId xmlns:a16="http://schemas.microsoft.com/office/drawing/2014/main" id="{893160E3-276E-EC13-B563-C37333D19691}"/>
              </a:ext>
            </a:extLst>
          </p:cNvPr>
          <p:cNvPicPr>
            <a:picLocks noChangeAspect="1"/>
          </p:cNvPicPr>
          <p:nvPr/>
        </p:nvPicPr>
        <p:blipFill>
          <a:blip r:embed="rId2"/>
          <a:stretch>
            <a:fillRect/>
          </a:stretch>
        </p:blipFill>
        <p:spPr>
          <a:xfrm>
            <a:off x="6250042" y="2912664"/>
            <a:ext cx="3457413" cy="656022"/>
          </a:xfrm>
          <a:prstGeom prst="rect">
            <a:avLst/>
          </a:prstGeom>
        </p:spPr>
      </p:pic>
      <p:pic>
        <p:nvPicPr>
          <p:cNvPr id="8" name="Picture 7">
            <a:extLst>
              <a:ext uri="{FF2B5EF4-FFF2-40B4-BE49-F238E27FC236}">
                <a16:creationId xmlns:a16="http://schemas.microsoft.com/office/drawing/2014/main" id="{3DCFE656-9E1A-9D30-841F-120752CD492B}"/>
              </a:ext>
            </a:extLst>
          </p:cNvPr>
          <p:cNvPicPr>
            <a:picLocks noChangeAspect="1"/>
          </p:cNvPicPr>
          <p:nvPr/>
        </p:nvPicPr>
        <p:blipFill>
          <a:blip r:embed="rId3"/>
          <a:stretch>
            <a:fillRect/>
          </a:stretch>
        </p:blipFill>
        <p:spPr>
          <a:xfrm>
            <a:off x="6373734" y="5115944"/>
            <a:ext cx="3013721" cy="589988"/>
          </a:xfrm>
          <a:prstGeom prst="rect">
            <a:avLst/>
          </a:prstGeom>
        </p:spPr>
      </p:pic>
      <p:sp>
        <p:nvSpPr>
          <p:cNvPr id="9" name="TextBox 8">
            <a:extLst>
              <a:ext uri="{FF2B5EF4-FFF2-40B4-BE49-F238E27FC236}">
                <a16:creationId xmlns:a16="http://schemas.microsoft.com/office/drawing/2014/main" id="{E8D32767-2C8E-9173-D83A-0DFA4CE75861}"/>
              </a:ext>
            </a:extLst>
          </p:cNvPr>
          <p:cNvSpPr txBox="1"/>
          <p:nvPr/>
        </p:nvSpPr>
        <p:spPr>
          <a:xfrm>
            <a:off x="5995517" y="4676968"/>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输入为低电平时的噪声容限:</a:t>
            </a:r>
          </a:p>
        </p:txBody>
      </p:sp>
      <p:grpSp>
        <p:nvGrpSpPr>
          <p:cNvPr id="13" name="Group 12">
            <a:extLst>
              <a:ext uri="{FF2B5EF4-FFF2-40B4-BE49-F238E27FC236}">
                <a16:creationId xmlns:a16="http://schemas.microsoft.com/office/drawing/2014/main" id="{889E8372-685D-BB38-595B-D516EA0C5208}"/>
              </a:ext>
            </a:extLst>
          </p:cNvPr>
          <p:cNvGrpSpPr/>
          <p:nvPr/>
        </p:nvGrpSpPr>
        <p:grpSpPr>
          <a:xfrm>
            <a:off x="691998" y="1650231"/>
            <a:ext cx="4661207" cy="4485032"/>
            <a:chOff x="2440198" y="1572318"/>
            <a:chExt cx="4661207" cy="4485032"/>
          </a:xfrm>
        </p:grpSpPr>
        <p:grpSp>
          <p:nvGrpSpPr>
            <p:cNvPr id="14" name="Group 13">
              <a:extLst>
                <a:ext uri="{FF2B5EF4-FFF2-40B4-BE49-F238E27FC236}">
                  <a16:creationId xmlns:a16="http://schemas.microsoft.com/office/drawing/2014/main" id="{834C7770-8BCC-7855-4895-52382A9D80CB}"/>
                </a:ext>
              </a:extLst>
            </p:cNvPr>
            <p:cNvGrpSpPr/>
            <p:nvPr/>
          </p:nvGrpSpPr>
          <p:grpSpPr>
            <a:xfrm>
              <a:off x="5090595" y="2547551"/>
              <a:ext cx="2010810" cy="3509799"/>
              <a:chOff x="6334883" y="2532385"/>
              <a:chExt cx="2010810" cy="3509799"/>
            </a:xfrm>
          </p:grpSpPr>
          <p:sp>
            <p:nvSpPr>
              <p:cNvPr id="34" name="Rectangle 33">
                <a:extLst>
                  <a:ext uri="{FF2B5EF4-FFF2-40B4-BE49-F238E27FC236}">
                    <a16:creationId xmlns:a16="http://schemas.microsoft.com/office/drawing/2014/main" id="{6CE669EC-9004-AEB2-2DEF-685FD0B6B437}"/>
                  </a:ext>
                </a:extLst>
              </p:cNvPr>
              <p:cNvSpPr/>
              <p:nvPr/>
            </p:nvSpPr>
            <p:spPr>
              <a:xfrm>
                <a:off x="6334883" y="2532385"/>
                <a:ext cx="1125416" cy="802339"/>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35" name="Rectangle 34">
                <a:extLst>
                  <a:ext uri="{FF2B5EF4-FFF2-40B4-BE49-F238E27FC236}">
                    <a16:creationId xmlns:a16="http://schemas.microsoft.com/office/drawing/2014/main" id="{32F85CEF-9A9E-850F-4418-1419D148A319}"/>
                  </a:ext>
                </a:extLst>
              </p:cNvPr>
              <p:cNvSpPr/>
              <p:nvPr/>
            </p:nvSpPr>
            <p:spPr>
              <a:xfrm>
                <a:off x="6334883" y="5109230"/>
                <a:ext cx="1125416" cy="793670"/>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36" name="Rectangle 35">
                <a:extLst>
                  <a:ext uri="{FF2B5EF4-FFF2-40B4-BE49-F238E27FC236}">
                    <a16:creationId xmlns:a16="http://schemas.microsoft.com/office/drawing/2014/main" id="{3C33CE62-B5AC-3C16-7A99-4865512DB493}"/>
                  </a:ext>
                </a:extLst>
              </p:cNvPr>
              <p:cNvSpPr/>
              <p:nvPr/>
            </p:nvSpPr>
            <p:spPr>
              <a:xfrm>
                <a:off x="6334883" y="3334724"/>
                <a:ext cx="1125416" cy="1774505"/>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38" name="Picture 37">
                <a:extLst>
                  <a:ext uri="{FF2B5EF4-FFF2-40B4-BE49-F238E27FC236}">
                    <a16:creationId xmlns:a16="http://schemas.microsoft.com/office/drawing/2014/main" id="{869A8651-4B58-C598-1054-04FF8E04E161}"/>
                  </a:ext>
                </a:extLst>
              </p:cNvPr>
              <p:cNvPicPr>
                <a:picLocks noChangeAspect="1"/>
              </p:cNvPicPr>
              <p:nvPr/>
            </p:nvPicPr>
            <p:blipFill>
              <a:blip r:embed="rId4"/>
              <a:stretch>
                <a:fillRect/>
              </a:stretch>
            </p:blipFill>
            <p:spPr>
              <a:xfrm>
                <a:off x="7542452" y="3088821"/>
                <a:ext cx="803241" cy="471745"/>
              </a:xfrm>
              <a:prstGeom prst="rect">
                <a:avLst/>
              </a:prstGeom>
            </p:spPr>
          </p:pic>
          <p:pic>
            <p:nvPicPr>
              <p:cNvPr id="39" name="Picture 38">
                <a:extLst>
                  <a:ext uri="{FF2B5EF4-FFF2-40B4-BE49-F238E27FC236}">
                    <a16:creationId xmlns:a16="http://schemas.microsoft.com/office/drawing/2014/main" id="{24E3D5CF-58A0-97E3-D65F-ECEDCD9358FD}"/>
                  </a:ext>
                </a:extLst>
              </p:cNvPr>
              <p:cNvPicPr>
                <a:picLocks noChangeAspect="1"/>
              </p:cNvPicPr>
              <p:nvPr/>
            </p:nvPicPr>
            <p:blipFill>
              <a:blip r:embed="rId5"/>
              <a:stretch>
                <a:fillRect/>
              </a:stretch>
            </p:blipFill>
            <p:spPr>
              <a:xfrm>
                <a:off x="7524737" y="4860250"/>
                <a:ext cx="820956" cy="497957"/>
              </a:xfrm>
              <a:prstGeom prst="rect">
                <a:avLst/>
              </a:prstGeom>
            </p:spPr>
          </p:pic>
          <p:pic>
            <p:nvPicPr>
              <p:cNvPr id="40" name="Picture 39">
                <a:extLst>
                  <a:ext uri="{FF2B5EF4-FFF2-40B4-BE49-F238E27FC236}">
                    <a16:creationId xmlns:a16="http://schemas.microsoft.com/office/drawing/2014/main" id="{06C61768-EB8C-D2E8-C2F2-B84AD66766E0}"/>
                  </a:ext>
                </a:extLst>
              </p:cNvPr>
              <p:cNvPicPr>
                <a:picLocks noChangeAspect="1"/>
              </p:cNvPicPr>
              <p:nvPr/>
            </p:nvPicPr>
            <p:blipFill>
              <a:blip r:embed="rId6"/>
              <a:stretch>
                <a:fillRect/>
              </a:stretch>
            </p:blipFill>
            <p:spPr>
              <a:xfrm>
                <a:off x="7550620" y="5754141"/>
                <a:ext cx="210493" cy="288043"/>
              </a:xfrm>
              <a:prstGeom prst="rect">
                <a:avLst/>
              </a:prstGeom>
            </p:spPr>
          </p:pic>
        </p:grpSp>
        <p:grpSp>
          <p:nvGrpSpPr>
            <p:cNvPr id="15" name="Group 14">
              <a:extLst>
                <a:ext uri="{FF2B5EF4-FFF2-40B4-BE49-F238E27FC236}">
                  <a16:creationId xmlns:a16="http://schemas.microsoft.com/office/drawing/2014/main" id="{7C4DA1E0-25AF-55FE-C57C-BCB668088D17}"/>
                </a:ext>
              </a:extLst>
            </p:cNvPr>
            <p:cNvGrpSpPr/>
            <p:nvPr/>
          </p:nvGrpSpPr>
          <p:grpSpPr>
            <a:xfrm>
              <a:off x="2440198" y="2529600"/>
              <a:ext cx="1993902" cy="3452669"/>
              <a:chOff x="2440198" y="2529600"/>
              <a:chExt cx="1993902" cy="3452669"/>
            </a:xfrm>
          </p:grpSpPr>
          <p:sp>
            <p:nvSpPr>
              <p:cNvPr id="27" name="Rectangle 26">
                <a:extLst>
                  <a:ext uri="{FF2B5EF4-FFF2-40B4-BE49-F238E27FC236}">
                    <a16:creationId xmlns:a16="http://schemas.microsoft.com/office/drawing/2014/main" id="{91974FE7-4A5D-1E08-D826-4556087D037E}"/>
                  </a:ext>
                </a:extLst>
              </p:cNvPr>
              <p:cNvSpPr/>
              <p:nvPr/>
            </p:nvSpPr>
            <p:spPr>
              <a:xfrm>
                <a:off x="3308684" y="2529600"/>
                <a:ext cx="1125416" cy="403678"/>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8" name="Rectangle 27">
                <a:extLst>
                  <a:ext uri="{FF2B5EF4-FFF2-40B4-BE49-F238E27FC236}">
                    <a16:creationId xmlns:a16="http://schemas.microsoft.com/office/drawing/2014/main" id="{2C344F65-EEE0-30CF-A5CA-DDC153099DDC}"/>
                  </a:ext>
                </a:extLst>
              </p:cNvPr>
              <p:cNvSpPr/>
              <p:nvPr/>
            </p:nvSpPr>
            <p:spPr>
              <a:xfrm>
                <a:off x="3308684" y="5488340"/>
                <a:ext cx="1125416" cy="41177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9" name="Rectangle 28">
                <a:extLst>
                  <a:ext uri="{FF2B5EF4-FFF2-40B4-BE49-F238E27FC236}">
                    <a16:creationId xmlns:a16="http://schemas.microsoft.com/office/drawing/2014/main" id="{03846048-2627-CCDD-938F-30B5E11C1FEA}"/>
                  </a:ext>
                </a:extLst>
              </p:cNvPr>
              <p:cNvSpPr/>
              <p:nvPr/>
            </p:nvSpPr>
            <p:spPr>
              <a:xfrm>
                <a:off x="3308684" y="2933277"/>
                <a:ext cx="1125416" cy="2555061"/>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31" name="Picture 30">
                <a:extLst>
                  <a:ext uri="{FF2B5EF4-FFF2-40B4-BE49-F238E27FC236}">
                    <a16:creationId xmlns:a16="http://schemas.microsoft.com/office/drawing/2014/main" id="{FB73D487-F79F-926C-47CA-80532126389F}"/>
                  </a:ext>
                </a:extLst>
              </p:cNvPr>
              <p:cNvPicPr>
                <a:picLocks noChangeAspect="1"/>
              </p:cNvPicPr>
              <p:nvPr/>
            </p:nvPicPr>
            <p:blipFill>
              <a:blip r:embed="rId7"/>
              <a:stretch>
                <a:fillRect/>
              </a:stretch>
            </p:blipFill>
            <p:spPr>
              <a:xfrm>
                <a:off x="2448749" y="2654940"/>
                <a:ext cx="876228" cy="483887"/>
              </a:xfrm>
              <a:prstGeom prst="rect">
                <a:avLst/>
              </a:prstGeom>
            </p:spPr>
          </p:pic>
          <p:pic>
            <p:nvPicPr>
              <p:cNvPr id="32" name="Picture 31">
                <a:extLst>
                  <a:ext uri="{FF2B5EF4-FFF2-40B4-BE49-F238E27FC236}">
                    <a16:creationId xmlns:a16="http://schemas.microsoft.com/office/drawing/2014/main" id="{3C6076B1-197A-0FCC-7203-011D2F73BB1F}"/>
                  </a:ext>
                </a:extLst>
              </p:cNvPr>
              <p:cNvPicPr>
                <a:picLocks noChangeAspect="1"/>
              </p:cNvPicPr>
              <p:nvPr/>
            </p:nvPicPr>
            <p:blipFill>
              <a:blip r:embed="rId6"/>
              <a:stretch>
                <a:fillRect/>
              </a:stretch>
            </p:blipFill>
            <p:spPr>
              <a:xfrm>
                <a:off x="3003182" y="5694226"/>
                <a:ext cx="210493" cy="288043"/>
              </a:xfrm>
              <a:prstGeom prst="rect">
                <a:avLst/>
              </a:prstGeom>
            </p:spPr>
          </p:pic>
          <p:pic>
            <p:nvPicPr>
              <p:cNvPr id="33" name="Picture 32">
                <a:extLst>
                  <a:ext uri="{FF2B5EF4-FFF2-40B4-BE49-F238E27FC236}">
                    <a16:creationId xmlns:a16="http://schemas.microsoft.com/office/drawing/2014/main" id="{52B04A78-D784-ACBE-0274-F3FFA09BE3AD}"/>
                  </a:ext>
                </a:extLst>
              </p:cNvPr>
              <p:cNvPicPr>
                <a:picLocks noChangeAspect="1"/>
              </p:cNvPicPr>
              <p:nvPr/>
            </p:nvPicPr>
            <p:blipFill>
              <a:blip r:embed="rId8"/>
              <a:stretch>
                <a:fillRect/>
              </a:stretch>
            </p:blipFill>
            <p:spPr>
              <a:xfrm>
                <a:off x="2440198" y="5109229"/>
                <a:ext cx="868486" cy="494369"/>
              </a:xfrm>
              <a:prstGeom prst="rect">
                <a:avLst/>
              </a:prstGeom>
            </p:spPr>
          </p:pic>
        </p:grpSp>
        <p:grpSp>
          <p:nvGrpSpPr>
            <p:cNvPr id="16" name="Group 15">
              <a:extLst>
                <a:ext uri="{FF2B5EF4-FFF2-40B4-BE49-F238E27FC236}">
                  <a16:creationId xmlns:a16="http://schemas.microsoft.com/office/drawing/2014/main" id="{7A80D161-1135-D89D-1F07-9CB1C2D33701}"/>
                </a:ext>
              </a:extLst>
            </p:cNvPr>
            <p:cNvGrpSpPr/>
            <p:nvPr/>
          </p:nvGrpSpPr>
          <p:grpSpPr>
            <a:xfrm>
              <a:off x="3003182" y="1572318"/>
              <a:ext cx="3391016" cy="711117"/>
              <a:chOff x="2821083" y="3122572"/>
              <a:chExt cx="4224518" cy="1060704"/>
            </a:xfrm>
          </p:grpSpPr>
          <p:grpSp>
            <p:nvGrpSpPr>
              <p:cNvPr id="17" name="Group 16">
                <a:extLst>
                  <a:ext uri="{FF2B5EF4-FFF2-40B4-BE49-F238E27FC236}">
                    <a16:creationId xmlns:a16="http://schemas.microsoft.com/office/drawing/2014/main" id="{E68D6358-C690-E391-0DE1-B00B60C4AFDB}"/>
                  </a:ext>
                </a:extLst>
              </p:cNvPr>
              <p:cNvGrpSpPr/>
              <p:nvPr/>
            </p:nvGrpSpPr>
            <p:grpSpPr>
              <a:xfrm>
                <a:off x="2821083" y="3122572"/>
                <a:ext cx="2170527" cy="1060704"/>
                <a:chOff x="3770946" y="5290149"/>
                <a:chExt cx="2170527" cy="1060704"/>
              </a:xfrm>
            </p:grpSpPr>
            <p:cxnSp>
              <p:nvCxnSpPr>
                <p:cNvPr id="23" name="Straight Connector 22">
                  <a:extLst>
                    <a:ext uri="{FF2B5EF4-FFF2-40B4-BE49-F238E27FC236}">
                      <a16:creationId xmlns:a16="http://schemas.microsoft.com/office/drawing/2014/main" id="{14B43A90-DB93-610A-513E-399C4446ED6E}"/>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79F1086F-5C8D-E523-8CEF-3FCA399400B1}"/>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Straight Connector 24">
                  <a:extLst>
                    <a:ext uri="{FF2B5EF4-FFF2-40B4-BE49-F238E27FC236}">
                      <a16:creationId xmlns:a16="http://schemas.microsoft.com/office/drawing/2014/main" id="{E4BA40EA-9CE7-904B-2C7F-0A11F2B1BE3F}"/>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86D2E-5E50-3635-A7B0-9101DEF3F6CE}"/>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Group 17">
                <a:extLst>
                  <a:ext uri="{FF2B5EF4-FFF2-40B4-BE49-F238E27FC236}">
                    <a16:creationId xmlns:a16="http://schemas.microsoft.com/office/drawing/2014/main" id="{AFB8B075-0EB1-A014-59FB-E87F938961FC}"/>
                  </a:ext>
                </a:extLst>
              </p:cNvPr>
              <p:cNvGrpSpPr/>
              <p:nvPr/>
            </p:nvGrpSpPr>
            <p:grpSpPr>
              <a:xfrm>
                <a:off x="4875074" y="3122572"/>
                <a:ext cx="2170527" cy="1060704"/>
                <a:chOff x="3770946" y="5290149"/>
                <a:chExt cx="2170527" cy="1060704"/>
              </a:xfrm>
            </p:grpSpPr>
            <p:cxnSp>
              <p:nvCxnSpPr>
                <p:cNvPr id="19" name="Straight Connector 18">
                  <a:extLst>
                    <a:ext uri="{FF2B5EF4-FFF2-40B4-BE49-F238E27FC236}">
                      <a16:creationId xmlns:a16="http://schemas.microsoft.com/office/drawing/2014/main" id="{F9EA6D33-D9DE-D0F2-F042-A2D500FA694E}"/>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Isosceles Triangle 19">
                  <a:extLst>
                    <a:ext uri="{FF2B5EF4-FFF2-40B4-BE49-F238E27FC236}">
                      <a16:creationId xmlns:a16="http://schemas.microsoft.com/office/drawing/2014/main" id="{8D006371-3796-EAC8-7A9A-9C19F86A0743}"/>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Straight Connector 20">
                  <a:extLst>
                    <a:ext uri="{FF2B5EF4-FFF2-40B4-BE49-F238E27FC236}">
                      <a16:creationId xmlns:a16="http://schemas.microsoft.com/office/drawing/2014/main" id="{F62126B9-62B3-27C3-1037-064EF7EEFED3}"/>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5C509B8-8BF7-9834-6C3B-F2DD614DF955}"/>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cxnSp>
        <p:nvCxnSpPr>
          <p:cNvPr id="41" name="Straight Connector 40">
            <a:extLst>
              <a:ext uri="{FF2B5EF4-FFF2-40B4-BE49-F238E27FC236}">
                <a16:creationId xmlns:a16="http://schemas.microsoft.com/office/drawing/2014/main" id="{D915DFC1-3719-D3DE-671B-05612E032133}"/>
              </a:ext>
            </a:extLst>
          </p:cNvPr>
          <p:cNvCxnSpPr/>
          <p:nvPr/>
        </p:nvCxnSpPr>
        <p:spPr>
          <a:xfrm>
            <a:off x="1549800" y="3011190"/>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4AA52B-DED4-3D15-D45B-92C1097F545D}"/>
              </a:ext>
            </a:extLst>
          </p:cNvPr>
          <p:cNvCxnSpPr>
            <a:cxnSpLocks/>
          </p:cNvCxnSpPr>
          <p:nvPr/>
        </p:nvCxnSpPr>
        <p:spPr>
          <a:xfrm>
            <a:off x="3342395" y="3427803"/>
            <a:ext cx="670831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84A39E-4FA0-4F02-088D-1FD5AD82EFD7}"/>
              </a:ext>
            </a:extLst>
          </p:cNvPr>
          <p:cNvCxnSpPr/>
          <p:nvPr/>
        </p:nvCxnSpPr>
        <p:spPr>
          <a:xfrm>
            <a:off x="1558097" y="5578918"/>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3EE9CF-E54E-64B1-AE4F-B95C9AF4AB97}"/>
              </a:ext>
            </a:extLst>
          </p:cNvPr>
          <p:cNvCxnSpPr>
            <a:cxnSpLocks/>
          </p:cNvCxnSpPr>
          <p:nvPr/>
        </p:nvCxnSpPr>
        <p:spPr>
          <a:xfrm>
            <a:off x="3360368" y="5198834"/>
            <a:ext cx="6698634" cy="347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36E35C5C-AEBF-20F5-01B3-EB461829B6BF}"/>
              </a:ext>
            </a:extLst>
          </p:cNvPr>
          <p:cNvPicPr>
            <a:picLocks noChangeAspect="1"/>
          </p:cNvPicPr>
          <p:nvPr/>
        </p:nvPicPr>
        <p:blipFill>
          <a:blip r:embed="rId9"/>
          <a:stretch>
            <a:fillRect/>
          </a:stretch>
        </p:blipFill>
        <p:spPr>
          <a:xfrm>
            <a:off x="1037060" y="2292618"/>
            <a:ext cx="513934" cy="458374"/>
          </a:xfrm>
          <a:prstGeom prst="rect">
            <a:avLst/>
          </a:prstGeom>
        </p:spPr>
      </p:pic>
      <p:pic>
        <p:nvPicPr>
          <p:cNvPr id="48" name="Picture 47">
            <a:extLst>
              <a:ext uri="{FF2B5EF4-FFF2-40B4-BE49-F238E27FC236}">
                <a16:creationId xmlns:a16="http://schemas.microsoft.com/office/drawing/2014/main" id="{AEC374C5-5563-58BD-3903-9146515C5412}"/>
              </a:ext>
            </a:extLst>
          </p:cNvPr>
          <p:cNvPicPr>
            <a:picLocks noChangeAspect="1"/>
          </p:cNvPicPr>
          <p:nvPr/>
        </p:nvPicPr>
        <p:blipFill>
          <a:blip r:embed="rId9"/>
          <a:stretch>
            <a:fillRect/>
          </a:stretch>
        </p:blipFill>
        <p:spPr>
          <a:xfrm>
            <a:off x="4532249" y="2401186"/>
            <a:ext cx="513934" cy="458374"/>
          </a:xfrm>
          <a:prstGeom prst="rect">
            <a:avLst/>
          </a:prstGeom>
        </p:spPr>
      </p:pic>
      <p:sp>
        <p:nvSpPr>
          <p:cNvPr id="49" name="标题 1">
            <a:extLst>
              <a:ext uri="{FF2B5EF4-FFF2-40B4-BE49-F238E27FC236}">
                <a16:creationId xmlns:a16="http://schemas.microsoft.com/office/drawing/2014/main" id="{040C47F1-1552-F85E-F1CB-D8300D46DDB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spTree>
    <p:extLst>
      <p:ext uri="{BB962C8B-B14F-4D97-AF65-F5344CB8AC3E}">
        <p14:creationId xmlns:p14="http://schemas.microsoft.com/office/powerpoint/2010/main" val="5032109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8569A-D2D1-FAEA-DE70-9C9AFE726CEB}"/>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EDA2204E-0D41-7312-E21F-5EA25810E0AB}"/>
              </a:ext>
            </a:extLst>
          </p:cNvPr>
          <p:cNvSpPr txBox="1"/>
          <p:nvPr/>
        </p:nvSpPr>
        <p:spPr>
          <a:xfrm>
            <a:off x="5172146" y="556110"/>
            <a:ext cx="6907427" cy="961289"/>
          </a:xfrm>
          <a:prstGeom prst="rect">
            <a:avLst/>
          </a:prstGeom>
          <a:noFill/>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测试结果表明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在输出高、低电平变化不大于限定</a:t>
            </a:r>
            <a:r>
              <a:rPr lang="en-US" altLang="zh-CN" sz="2000" b="1" dirty="0">
                <a:latin typeface="微软雅黑" panose="020B0503020204020204" pitchFamily="34" charset="-122"/>
                <a:ea typeface="微软雅黑" panose="020B0503020204020204" pitchFamily="34" charset="-122"/>
              </a:rPr>
              <a:t>10%       </a:t>
            </a:r>
            <a:r>
              <a:rPr lang="zh-CN" altLang="en-US" sz="2000" b="1" dirty="0">
                <a:latin typeface="微软雅黑" panose="020B0503020204020204" pitchFamily="34" charset="-122"/>
                <a:ea typeface="微软雅黑" panose="020B0503020204020204" pitchFamily="34" charset="-122"/>
              </a:rPr>
              <a:t>情况下，输入信号高、低电平允许的变化量约为</a:t>
            </a:r>
            <a:r>
              <a:rPr lang="en-US" altLang="zh-CN" sz="2000" b="1" dirty="0">
                <a:solidFill>
                  <a:srgbClr val="FF0000"/>
                </a:solidFill>
                <a:latin typeface="微软雅黑" panose="020B0503020204020204" pitchFamily="34" charset="-122"/>
                <a:ea typeface="微软雅黑" panose="020B0503020204020204" pitchFamily="34" charset="-122"/>
              </a:rPr>
              <a:t>30%</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p>
        </p:txBody>
      </p:sp>
      <p:pic>
        <p:nvPicPr>
          <p:cNvPr id="34" name="Picture 33">
            <a:extLst>
              <a:ext uri="{FF2B5EF4-FFF2-40B4-BE49-F238E27FC236}">
                <a16:creationId xmlns:a16="http://schemas.microsoft.com/office/drawing/2014/main" id="{2D1BC8F7-9AF9-C293-06B1-D82432F724DB}"/>
              </a:ext>
            </a:extLst>
          </p:cNvPr>
          <p:cNvPicPr>
            <a:picLocks noChangeAspect="1"/>
          </p:cNvPicPr>
          <p:nvPr/>
        </p:nvPicPr>
        <p:blipFill>
          <a:blip r:embed="rId2"/>
          <a:stretch>
            <a:fillRect/>
          </a:stretch>
        </p:blipFill>
        <p:spPr>
          <a:xfrm>
            <a:off x="11245549" y="667323"/>
            <a:ext cx="468656" cy="417990"/>
          </a:xfrm>
          <a:prstGeom prst="rect">
            <a:avLst/>
          </a:prstGeom>
        </p:spPr>
      </p:pic>
      <p:pic>
        <p:nvPicPr>
          <p:cNvPr id="37" name="Picture 36">
            <a:extLst>
              <a:ext uri="{FF2B5EF4-FFF2-40B4-BE49-F238E27FC236}">
                <a16:creationId xmlns:a16="http://schemas.microsoft.com/office/drawing/2014/main" id="{285F3617-EB1C-924D-C735-CD4B2D6769AA}"/>
              </a:ext>
            </a:extLst>
          </p:cNvPr>
          <p:cNvPicPr>
            <a:picLocks noChangeAspect="1"/>
          </p:cNvPicPr>
          <p:nvPr/>
        </p:nvPicPr>
        <p:blipFill>
          <a:blip r:embed="rId3"/>
          <a:stretch>
            <a:fillRect/>
          </a:stretch>
        </p:blipFill>
        <p:spPr>
          <a:xfrm>
            <a:off x="11134338" y="1081340"/>
            <a:ext cx="493370" cy="440033"/>
          </a:xfrm>
          <a:prstGeom prst="rect">
            <a:avLst/>
          </a:prstGeom>
        </p:spPr>
      </p:pic>
      <p:grpSp>
        <p:nvGrpSpPr>
          <p:cNvPr id="42" name="Group 41">
            <a:extLst>
              <a:ext uri="{FF2B5EF4-FFF2-40B4-BE49-F238E27FC236}">
                <a16:creationId xmlns:a16="http://schemas.microsoft.com/office/drawing/2014/main" id="{04F2E289-83F4-99DA-60ED-BBEC323E058F}"/>
              </a:ext>
            </a:extLst>
          </p:cNvPr>
          <p:cNvGrpSpPr/>
          <p:nvPr/>
        </p:nvGrpSpPr>
        <p:grpSpPr>
          <a:xfrm>
            <a:off x="383079" y="1291628"/>
            <a:ext cx="4661207" cy="4485032"/>
            <a:chOff x="2440198" y="1572318"/>
            <a:chExt cx="4661207" cy="4485032"/>
          </a:xfrm>
        </p:grpSpPr>
        <p:grpSp>
          <p:nvGrpSpPr>
            <p:cNvPr id="43" name="Group 42">
              <a:extLst>
                <a:ext uri="{FF2B5EF4-FFF2-40B4-BE49-F238E27FC236}">
                  <a16:creationId xmlns:a16="http://schemas.microsoft.com/office/drawing/2014/main" id="{58648523-78C2-53F5-C3A0-A4A7ACA9AC23}"/>
                </a:ext>
              </a:extLst>
            </p:cNvPr>
            <p:cNvGrpSpPr/>
            <p:nvPr/>
          </p:nvGrpSpPr>
          <p:grpSpPr>
            <a:xfrm>
              <a:off x="5090595" y="2547551"/>
              <a:ext cx="2010810" cy="3509799"/>
              <a:chOff x="6334883" y="2532385"/>
              <a:chExt cx="2010810" cy="3509799"/>
            </a:xfrm>
          </p:grpSpPr>
          <p:sp>
            <p:nvSpPr>
              <p:cNvPr id="62" name="Rectangle 61">
                <a:extLst>
                  <a:ext uri="{FF2B5EF4-FFF2-40B4-BE49-F238E27FC236}">
                    <a16:creationId xmlns:a16="http://schemas.microsoft.com/office/drawing/2014/main" id="{2E9B7F7F-8063-6199-BDB0-97E2B3858DC2}"/>
                  </a:ext>
                </a:extLst>
              </p:cNvPr>
              <p:cNvSpPr/>
              <p:nvPr/>
            </p:nvSpPr>
            <p:spPr>
              <a:xfrm>
                <a:off x="6334883" y="2532385"/>
                <a:ext cx="1125416" cy="802339"/>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63" name="Rectangle 62">
                <a:extLst>
                  <a:ext uri="{FF2B5EF4-FFF2-40B4-BE49-F238E27FC236}">
                    <a16:creationId xmlns:a16="http://schemas.microsoft.com/office/drawing/2014/main" id="{2E7481E4-533E-9809-2944-C6FA70C2CFCC}"/>
                  </a:ext>
                </a:extLst>
              </p:cNvPr>
              <p:cNvSpPr/>
              <p:nvPr/>
            </p:nvSpPr>
            <p:spPr>
              <a:xfrm>
                <a:off x="6334883" y="5109230"/>
                <a:ext cx="1125416" cy="793670"/>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64" name="Rectangle 63">
                <a:extLst>
                  <a:ext uri="{FF2B5EF4-FFF2-40B4-BE49-F238E27FC236}">
                    <a16:creationId xmlns:a16="http://schemas.microsoft.com/office/drawing/2014/main" id="{323B17F5-CF9E-48C7-38FD-C686C72B32A6}"/>
                  </a:ext>
                </a:extLst>
              </p:cNvPr>
              <p:cNvSpPr/>
              <p:nvPr/>
            </p:nvSpPr>
            <p:spPr>
              <a:xfrm>
                <a:off x="6334883" y="3334724"/>
                <a:ext cx="1125416" cy="1774505"/>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65" name="Picture 64">
                <a:extLst>
                  <a:ext uri="{FF2B5EF4-FFF2-40B4-BE49-F238E27FC236}">
                    <a16:creationId xmlns:a16="http://schemas.microsoft.com/office/drawing/2014/main" id="{D473B0B7-148B-4639-83E6-B4DCC03EF379}"/>
                  </a:ext>
                </a:extLst>
              </p:cNvPr>
              <p:cNvPicPr>
                <a:picLocks noChangeAspect="1"/>
              </p:cNvPicPr>
              <p:nvPr/>
            </p:nvPicPr>
            <p:blipFill>
              <a:blip r:embed="rId4"/>
              <a:stretch>
                <a:fillRect/>
              </a:stretch>
            </p:blipFill>
            <p:spPr>
              <a:xfrm>
                <a:off x="7542452" y="3088821"/>
                <a:ext cx="803241" cy="471745"/>
              </a:xfrm>
              <a:prstGeom prst="rect">
                <a:avLst/>
              </a:prstGeom>
            </p:spPr>
          </p:pic>
          <p:pic>
            <p:nvPicPr>
              <p:cNvPr id="66" name="Picture 65">
                <a:extLst>
                  <a:ext uri="{FF2B5EF4-FFF2-40B4-BE49-F238E27FC236}">
                    <a16:creationId xmlns:a16="http://schemas.microsoft.com/office/drawing/2014/main" id="{C654E6EC-57BF-5B28-F74E-EFEFE08B4D3E}"/>
                  </a:ext>
                </a:extLst>
              </p:cNvPr>
              <p:cNvPicPr>
                <a:picLocks noChangeAspect="1"/>
              </p:cNvPicPr>
              <p:nvPr/>
            </p:nvPicPr>
            <p:blipFill>
              <a:blip r:embed="rId5"/>
              <a:stretch>
                <a:fillRect/>
              </a:stretch>
            </p:blipFill>
            <p:spPr>
              <a:xfrm>
                <a:off x="7524737" y="4860250"/>
                <a:ext cx="820956" cy="497957"/>
              </a:xfrm>
              <a:prstGeom prst="rect">
                <a:avLst/>
              </a:prstGeom>
            </p:spPr>
          </p:pic>
          <p:pic>
            <p:nvPicPr>
              <p:cNvPr id="67" name="Picture 66">
                <a:extLst>
                  <a:ext uri="{FF2B5EF4-FFF2-40B4-BE49-F238E27FC236}">
                    <a16:creationId xmlns:a16="http://schemas.microsoft.com/office/drawing/2014/main" id="{3A894FBB-DE98-A664-45C0-132A15F6ECC5}"/>
                  </a:ext>
                </a:extLst>
              </p:cNvPr>
              <p:cNvPicPr>
                <a:picLocks noChangeAspect="1"/>
              </p:cNvPicPr>
              <p:nvPr/>
            </p:nvPicPr>
            <p:blipFill>
              <a:blip r:embed="rId6"/>
              <a:stretch>
                <a:fillRect/>
              </a:stretch>
            </p:blipFill>
            <p:spPr>
              <a:xfrm>
                <a:off x="7550620" y="5754141"/>
                <a:ext cx="210493" cy="288043"/>
              </a:xfrm>
              <a:prstGeom prst="rect">
                <a:avLst/>
              </a:prstGeom>
            </p:spPr>
          </p:pic>
        </p:grpSp>
        <p:grpSp>
          <p:nvGrpSpPr>
            <p:cNvPr id="44" name="Group 43">
              <a:extLst>
                <a:ext uri="{FF2B5EF4-FFF2-40B4-BE49-F238E27FC236}">
                  <a16:creationId xmlns:a16="http://schemas.microsoft.com/office/drawing/2014/main" id="{3C46F35D-36A4-A6C4-F556-0D8CFF1F1CBE}"/>
                </a:ext>
              </a:extLst>
            </p:cNvPr>
            <p:cNvGrpSpPr/>
            <p:nvPr/>
          </p:nvGrpSpPr>
          <p:grpSpPr>
            <a:xfrm>
              <a:off x="2440198" y="2529600"/>
              <a:ext cx="1993902" cy="3452669"/>
              <a:chOff x="2440198" y="2529600"/>
              <a:chExt cx="1993902" cy="3452669"/>
            </a:xfrm>
          </p:grpSpPr>
          <p:sp>
            <p:nvSpPr>
              <p:cNvPr id="56" name="Rectangle 55">
                <a:extLst>
                  <a:ext uri="{FF2B5EF4-FFF2-40B4-BE49-F238E27FC236}">
                    <a16:creationId xmlns:a16="http://schemas.microsoft.com/office/drawing/2014/main" id="{7F2F2351-3807-1D9D-B14C-B10C4908A88E}"/>
                  </a:ext>
                </a:extLst>
              </p:cNvPr>
              <p:cNvSpPr/>
              <p:nvPr/>
            </p:nvSpPr>
            <p:spPr>
              <a:xfrm>
                <a:off x="3308684" y="2529600"/>
                <a:ext cx="1125416" cy="403678"/>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57" name="Rectangle 56">
                <a:extLst>
                  <a:ext uri="{FF2B5EF4-FFF2-40B4-BE49-F238E27FC236}">
                    <a16:creationId xmlns:a16="http://schemas.microsoft.com/office/drawing/2014/main" id="{63E57B47-C1E7-D55E-D106-D88B20CCC78B}"/>
                  </a:ext>
                </a:extLst>
              </p:cNvPr>
              <p:cNvSpPr/>
              <p:nvPr/>
            </p:nvSpPr>
            <p:spPr>
              <a:xfrm>
                <a:off x="3308684" y="5488340"/>
                <a:ext cx="1125416" cy="41177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58" name="Rectangle 57">
                <a:extLst>
                  <a:ext uri="{FF2B5EF4-FFF2-40B4-BE49-F238E27FC236}">
                    <a16:creationId xmlns:a16="http://schemas.microsoft.com/office/drawing/2014/main" id="{4D2FD729-E6A2-79FE-F549-22DE5D3C7D99}"/>
                  </a:ext>
                </a:extLst>
              </p:cNvPr>
              <p:cNvSpPr/>
              <p:nvPr/>
            </p:nvSpPr>
            <p:spPr>
              <a:xfrm>
                <a:off x="3308684" y="2933277"/>
                <a:ext cx="1125416" cy="2555061"/>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59" name="Picture 58">
                <a:extLst>
                  <a:ext uri="{FF2B5EF4-FFF2-40B4-BE49-F238E27FC236}">
                    <a16:creationId xmlns:a16="http://schemas.microsoft.com/office/drawing/2014/main" id="{3D8B626C-4B52-E73F-569C-066E9E17201F}"/>
                  </a:ext>
                </a:extLst>
              </p:cNvPr>
              <p:cNvPicPr>
                <a:picLocks noChangeAspect="1"/>
              </p:cNvPicPr>
              <p:nvPr/>
            </p:nvPicPr>
            <p:blipFill>
              <a:blip r:embed="rId7"/>
              <a:stretch>
                <a:fillRect/>
              </a:stretch>
            </p:blipFill>
            <p:spPr>
              <a:xfrm>
                <a:off x="2448749" y="2654940"/>
                <a:ext cx="876228" cy="483887"/>
              </a:xfrm>
              <a:prstGeom prst="rect">
                <a:avLst/>
              </a:prstGeom>
            </p:spPr>
          </p:pic>
          <p:pic>
            <p:nvPicPr>
              <p:cNvPr id="60" name="Picture 59">
                <a:extLst>
                  <a:ext uri="{FF2B5EF4-FFF2-40B4-BE49-F238E27FC236}">
                    <a16:creationId xmlns:a16="http://schemas.microsoft.com/office/drawing/2014/main" id="{95D68103-F47D-56BF-0E3B-25F5924259B8}"/>
                  </a:ext>
                </a:extLst>
              </p:cNvPr>
              <p:cNvPicPr>
                <a:picLocks noChangeAspect="1"/>
              </p:cNvPicPr>
              <p:nvPr/>
            </p:nvPicPr>
            <p:blipFill>
              <a:blip r:embed="rId6"/>
              <a:stretch>
                <a:fillRect/>
              </a:stretch>
            </p:blipFill>
            <p:spPr>
              <a:xfrm>
                <a:off x="3003182" y="5694226"/>
                <a:ext cx="210493" cy="288043"/>
              </a:xfrm>
              <a:prstGeom prst="rect">
                <a:avLst/>
              </a:prstGeom>
            </p:spPr>
          </p:pic>
          <p:pic>
            <p:nvPicPr>
              <p:cNvPr id="61" name="Picture 60">
                <a:extLst>
                  <a:ext uri="{FF2B5EF4-FFF2-40B4-BE49-F238E27FC236}">
                    <a16:creationId xmlns:a16="http://schemas.microsoft.com/office/drawing/2014/main" id="{D1E3BDFD-BBDF-66CF-DFD2-6E6CAFA1B40F}"/>
                  </a:ext>
                </a:extLst>
              </p:cNvPr>
              <p:cNvPicPr>
                <a:picLocks noChangeAspect="1"/>
              </p:cNvPicPr>
              <p:nvPr/>
            </p:nvPicPr>
            <p:blipFill>
              <a:blip r:embed="rId8"/>
              <a:stretch>
                <a:fillRect/>
              </a:stretch>
            </p:blipFill>
            <p:spPr>
              <a:xfrm>
                <a:off x="2440198" y="5109229"/>
                <a:ext cx="868486" cy="494369"/>
              </a:xfrm>
              <a:prstGeom prst="rect">
                <a:avLst/>
              </a:prstGeom>
            </p:spPr>
          </p:pic>
        </p:grpSp>
        <p:grpSp>
          <p:nvGrpSpPr>
            <p:cNvPr id="45" name="Group 44">
              <a:extLst>
                <a:ext uri="{FF2B5EF4-FFF2-40B4-BE49-F238E27FC236}">
                  <a16:creationId xmlns:a16="http://schemas.microsoft.com/office/drawing/2014/main" id="{36EA139A-4473-D312-94C0-16C7895D16AE}"/>
                </a:ext>
              </a:extLst>
            </p:cNvPr>
            <p:cNvGrpSpPr/>
            <p:nvPr/>
          </p:nvGrpSpPr>
          <p:grpSpPr>
            <a:xfrm>
              <a:off x="3003182" y="1572318"/>
              <a:ext cx="3391016" cy="711117"/>
              <a:chOff x="2821083" y="3122572"/>
              <a:chExt cx="4224518" cy="1060704"/>
            </a:xfrm>
          </p:grpSpPr>
          <p:grpSp>
            <p:nvGrpSpPr>
              <p:cNvPr id="46" name="Group 45">
                <a:extLst>
                  <a:ext uri="{FF2B5EF4-FFF2-40B4-BE49-F238E27FC236}">
                    <a16:creationId xmlns:a16="http://schemas.microsoft.com/office/drawing/2014/main" id="{78D38D8E-712D-394B-6071-A80225E8BA04}"/>
                  </a:ext>
                </a:extLst>
              </p:cNvPr>
              <p:cNvGrpSpPr/>
              <p:nvPr/>
            </p:nvGrpSpPr>
            <p:grpSpPr>
              <a:xfrm>
                <a:off x="2821083" y="3122572"/>
                <a:ext cx="2170527" cy="1060704"/>
                <a:chOff x="3770946" y="5290149"/>
                <a:chExt cx="2170527" cy="1060704"/>
              </a:xfrm>
            </p:grpSpPr>
            <p:cxnSp>
              <p:nvCxnSpPr>
                <p:cNvPr id="52" name="Straight Connector 51">
                  <a:extLst>
                    <a:ext uri="{FF2B5EF4-FFF2-40B4-BE49-F238E27FC236}">
                      <a16:creationId xmlns:a16="http://schemas.microsoft.com/office/drawing/2014/main" id="{898587F1-BBFE-E993-D71C-9733C6F58924}"/>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a:extLst>
                    <a:ext uri="{FF2B5EF4-FFF2-40B4-BE49-F238E27FC236}">
                      <a16:creationId xmlns:a16="http://schemas.microsoft.com/office/drawing/2014/main" id="{074CB7A0-EF01-B24F-AB3D-924156B019B5}"/>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Straight Connector 53">
                  <a:extLst>
                    <a:ext uri="{FF2B5EF4-FFF2-40B4-BE49-F238E27FC236}">
                      <a16:creationId xmlns:a16="http://schemas.microsoft.com/office/drawing/2014/main" id="{FD016942-8C31-A565-5762-375D1C7C0C3F}"/>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3CE2A0D-CA35-4B3C-7516-0833A2263E08}"/>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Group 46">
                <a:extLst>
                  <a:ext uri="{FF2B5EF4-FFF2-40B4-BE49-F238E27FC236}">
                    <a16:creationId xmlns:a16="http://schemas.microsoft.com/office/drawing/2014/main" id="{4BA3F828-3E46-7600-D5CB-83245FE86FFC}"/>
                  </a:ext>
                </a:extLst>
              </p:cNvPr>
              <p:cNvGrpSpPr/>
              <p:nvPr/>
            </p:nvGrpSpPr>
            <p:grpSpPr>
              <a:xfrm>
                <a:off x="4875074" y="3122572"/>
                <a:ext cx="2170527" cy="1060704"/>
                <a:chOff x="3770946" y="5290149"/>
                <a:chExt cx="2170527" cy="1060704"/>
              </a:xfrm>
            </p:grpSpPr>
            <p:cxnSp>
              <p:nvCxnSpPr>
                <p:cNvPr id="48" name="Straight Connector 47">
                  <a:extLst>
                    <a:ext uri="{FF2B5EF4-FFF2-40B4-BE49-F238E27FC236}">
                      <a16:creationId xmlns:a16="http://schemas.microsoft.com/office/drawing/2014/main" id="{FC7400EA-73D8-2D6A-F6F6-163F6A10381C}"/>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Isosceles Triangle 48">
                  <a:extLst>
                    <a:ext uri="{FF2B5EF4-FFF2-40B4-BE49-F238E27FC236}">
                      <a16:creationId xmlns:a16="http://schemas.microsoft.com/office/drawing/2014/main" id="{18253EE0-3818-D280-A78C-73DEF4577AB4}"/>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Connector 49">
                  <a:extLst>
                    <a:ext uri="{FF2B5EF4-FFF2-40B4-BE49-F238E27FC236}">
                      <a16:creationId xmlns:a16="http://schemas.microsoft.com/office/drawing/2014/main" id="{308AD54A-FAD5-4615-C238-0349B4FA1B37}"/>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CDD3898-14AE-5E0E-A3CF-9AD5DEC5A25B}"/>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cxnSp>
        <p:nvCxnSpPr>
          <p:cNvPr id="68" name="Straight Connector 67">
            <a:extLst>
              <a:ext uri="{FF2B5EF4-FFF2-40B4-BE49-F238E27FC236}">
                <a16:creationId xmlns:a16="http://schemas.microsoft.com/office/drawing/2014/main" id="{27FC5364-CFFA-9A74-7662-0B77520D8246}"/>
              </a:ext>
            </a:extLst>
          </p:cNvPr>
          <p:cNvCxnSpPr/>
          <p:nvPr/>
        </p:nvCxnSpPr>
        <p:spPr>
          <a:xfrm>
            <a:off x="1240881" y="2652587"/>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D862FBF-B2D6-39EE-0D68-9A1E7B761CBF}"/>
              </a:ext>
            </a:extLst>
          </p:cNvPr>
          <p:cNvCxnSpPr>
            <a:cxnSpLocks/>
          </p:cNvCxnSpPr>
          <p:nvPr/>
        </p:nvCxnSpPr>
        <p:spPr>
          <a:xfrm>
            <a:off x="3033476" y="3069200"/>
            <a:ext cx="670831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B9D3551-29FC-9AB9-C7A9-DF239E816B18}"/>
              </a:ext>
            </a:extLst>
          </p:cNvPr>
          <p:cNvCxnSpPr/>
          <p:nvPr/>
        </p:nvCxnSpPr>
        <p:spPr>
          <a:xfrm>
            <a:off x="1249178" y="5220315"/>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8B3C20-22B5-FCAE-840D-A7AE3D509AF0}"/>
              </a:ext>
            </a:extLst>
          </p:cNvPr>
          <p:cNvCxnSpPr>
            <a:cxnSpLocks/>
          </p:cNvCxnSpPr>
          <p:nvPr/>
        </p:nvCxnSpPr>
        <p:spPr>
          <a:xfrm>
            <a:off x="3051449" y="4840231"/>
            <a:ext cx="6698634" cy="347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B20BEE19-10A4-59F7-3549-B939205039A2}"/>
              </a:ext>
            </a:extLst>
          </p:cNvPr>
          <p:cNvPicPr>
            <a:picLocks noChangeAspect="1"/>
          </p:cNvPicPr>
          <p:nvPr/>
        </p:nvPicPr>
        <p:blipFill>
          <a:blip r:embed="rId9"/>
          <a:stretch>
            <a:fillRect/>
          </a:stretch>
        </p:blipFill>
        <p:spPr>
          <a:xfrm>
            <a:off x="728141" y="1934015"/>
            <a:ext cx="513934" cy="458374"/>
          </a:xfrm>
          <a:prstGeom prst="rect">
            <a:avLst/>
          </a:prstGeom>
        </p:spPr>
      </p:pic>
      <p:pic>
        <p:nvPicPr>
          <p:cNvPr id="73" name="Picture 72">
            <a:extLst>
              <a:ext uri="{FF2B5EF4-FFF2-40B4-BE49-F238E27FC236}">
                <a16:creationId xmlns:a16="http://schemas.microsoft.com/office/drawing/2014/main" id="{957A1C4B-1918-E359-A72B-060589AE727E}"/>
              </a:ext>
            </a:extLst>
          </p:cNvPr>
          <p:cNvPicPr>
            <a:picLocks noChangeAspect="1"/>
          </p:cNvPicPr>
          <p:nvPr/>
        </p:nvPicPr>
        <p:blipFill>
          <a:blip r:embed="rId9"/>
          <a:stretch>
            <a:fillRect/>
          </a:stretch>
        </p:blipFill>
        <p:spPr>
          <a:xfrm>
            <a:off x="4223330" y="2042583"/>
            <a:ext cx="513934" cy="458374"/>
          </a:xfrm>
          <a:prstGeom prst="rect">
            <a:avLst/>
          </a:prstGeom>
        </p:spPr>
      </p:pic>
      <p:pic>
        <p:nvPicPr>
          <p:cNvPr id="77" name="Picture 76">
            <a:extLst>
              <a:ext uri="{FF2B5EF4-FFF2-40B4-BE49-F238E27FC236}">
                <a16:creationId xmlns:a16="http://schemas.microsoft.com/office/drawing/2014/main" id="{D43D16C8-F1F4-3EB4-6265-2040B1ECD767}"/>
              </a:ext>
            </a:extLst>
          </p:cNvPr>
          <p:cNvPicPr>
            <a:picLocks noChangeAspect="1"/>
          </p:cNvPicPr>
          <p:nvPr/>
        </p:nvPicPr>
        <p:blipFill>
          <a:blip r:embed="rId10"/>
          <a:stretch>
            <a:fillRect/>
          </a:stretch>
        </p:blipFill>
        <p:spPr>
          <a:xfrm>
            <a:off x="6376117" y="3137190"/>
            <a:ext cx="2384824" cy="591978"/>
          </a:xfrm>
          <a:prstGeom prst="rect">
            <a:avLst/>
          </a:prstGeom>
        </p:spPr>
      </p:pic>
      <p:pic>
        <p:nvPicPr>
          <p:cNvPr id="79" name="Picture 78">
            <a:extLst>
              <a:ext uri="{FF2B5EF4-FFF2-40B4-BE49-F238E27FC236}">
                <a16:creationId xmlns:a16="http://schemas.microsoft.com/office/drawing/2014/main" id="{F2C5EBBA-AF2E-8ED6-1FA6-5C33568AC302}"/>
              </a:ext>
            </a:extLst>
          </p:cNvPr>
          <p:cNvPicPr>
            <a:picLocks noChangeAspect="1"/>
          </p:cNvPicPr>
          <p:nvPr/>
        </p:nvPicPr>
        <p:blipFill>
          <a:blip r:embed="rId11"/>
          <a:stretch>
            <a:fillRect/>
          </a:stretch>
        </p:blipFill>
        <p:spPr>
          <a:xfrm>
            <a:off x="8132966" y="2616193"/>
            <a:ext cx="2798229" cy="533766"/>
          </a:xfrm>
          <a:prstGeom prst="rect">
            <a:avLst/>
          </a:prstGeom>
        </p:spPr>
      </p:pic>
      <p:pic>
        <p:nvPicPr>
          <p:cNvPr id="81" name="Picture 80">
            <a:extLst>
              <a:ext uri="{FF2B5EF4-FFF2-40B4-BE49-F238E27FC236}">
                <a16:creationId xmlns:a16="http://schemas.microsoft.com/office/drawing/2014/main" id="{D4BAE716-1CBA-4394-CAB2-BF9CFE71A794}"/>
              </a:ext>
            </a:extLst>
          </p:cNvPr>
          <p:cNvPicPr>
            <a:picLocks noChangeAspect="1"/>
          </p:cNvPicPr>
          <p:nvPr/>
        </p:nvPicPr>
        <p:blipFill>
          <a:blip r:embed="rId12"/>
          <a:stretch>
            <a:fillRect/>
          </a:stretch>
        </p:blipFill>
        <p:spPr>
          <a:xfrm>
            <a:off x="6443114" y="4257956"/>
            <a:ext cx="2384824" cy="604846"/>
          </a:xfrm>
          <a:prstGeom prst="rect">
            <a:avLst/>
          </a:prstGeom>
        </p:spPr>
      </p:pic>
      <p:pic>
        <p:nvPicPr>
          <p:cNvPr id="83" name="Picture 82">
            <a:extLst>
              <a:ext uri="{FF2B5EF4-FFF2-40B4-BE49-F238E27FC236}">
                <a16:creationId xmlns:a16="http://schemas.microsoft.com/office/drawing/2014/main" id="{D980AE12-44E8-724B-3185-E277A2CFB4FE}"/>
              </a:ext>
            </a:extLst>
          </p:cNvPr>
          <p:cNvPicPr>
            <a:picLocks noChangeAspect="1"/>
          </p:cNvPicPr>
          <p:nvPr/>
        </p:nvPicPr>
        <p:blipFill>
          <a:blip r:embed="rId13"/>
          <a:stretch>
            <a:fillRect/>
          </a:stretch>
        </p:blipFill>
        <p:spPr>
          <a:xfrm>
            <a:off x="6443113" y="5274357"/>
            <a:ext cx="2033621" cy="574006"/>
          </a:xfrm>
          <a:prstGeom prst="rect">
            <a:avLst/>
          </a:prstGeom>
        </p:spPr>
      </p:pic>
      <p:pic>
        <p:nvPicPr>
          <p:cNvPr id="85" name="Picture 84">
            <a:extLst>
              <a:ext uri="{FF2B5EF4-FFF2-40B4-BE49-F238E27FC236}">
                <a16:creationId xmlns:a16="http://schemas.microsoft.com/office/drawing/2014/main" id="{BF124FA3-76E5-588F-AD83-287A415126E2}"/>
              </a:ext>
            </a:extLst>
          </p:cNvPr>
          <p:cNvPicPr>
            <a:picLocks noChangeAspect="1"/>
          </p:cNvPicPr>
          <p:nvPr/>
        </p:nvPicPr>
        <p:blipFill>
          <a:blip r:embed="rId14"/>
          <a:stretch>
            <a:fillRect/>
          </a:stretch>
        </p:blipFill>
        <p:spPr>
          <a:xfrm>
            <a:off x="8217157" y="4783116"/>
            <a:ext cx="2749699" cy="533765"/>
          </a:xfrm>
          <a:prstGeom prst="rect">
            <a:avLst/>
          </a:prstGeom>
        </p:spPr>
      </p:pic>
      <p:pic>
        <p:nvPicPr>
          <p:cNvPr id="87" name="Picture 86">
            <a:extLst>
              <a:ext uri="{FF2B5EF4-FFF2-40B4-BE49-F238E27FC236}">
                <a16:creationId xmlns:a16="http://schemas.microsoft.com/office/drawing/2014/main" id="{0F83B205-AF63-5E84-5099-CFC5550ECBFB}"/>
              </a:ext>
            </a:extLst>
          </p:cNvPr>
          <p:cNvPicPr>
            <a:picLocks noChangeAspect="1"/>
          </p:cNvPicPr>
          <p:nvPr/>
        </p:nvPicPr>
        <p:blipFill>
          <a:blip r:embed="rId15"/>
          <a:stretch>
            <a:fillRect/>
          </a:stretch>
        </p:blipFill>
        <p:spPr>
          <a:xfrm>
            <a:off x="6443113" y="2138689"/>
            <a:ext cx="2864990" cy="572998"/>
          </a:xfrm>
          <a:prstGeom prst="rect">
            <a:avLst/>
          </a:prstGeom>
        </p:spPr>
      </p:pic>
      <p:sp>
        <p:nvSpPr>
          <p:cNvPr id="88" name="标题 1">
            <a:extLst>
              <a:ext uri="{FF2B5EF4-FFF2-40B4-BE49-F238E27FC236}">
                <a16:creationId xmlns:a16="http://schemas.microsoft.com/office/drawing/2014/main" id="{9F738050-7B29-E29F-538B-A755741AED4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spTree>
    <p:extLst>
      <p:ext uri="{BB962C8B-B14F-4D97-AF65-F5344CB8AC3E}">
        <p14:creationId xmlns:p14="http://schemas.microsoft.com/office/powerpoint/2010/main" val="13825315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33BC-553A-8C06-BDB8-D49B3D5F1AD3}"/>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BF4FD4AA-21DF-26C0-9F8E-33DFF27B98E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反相器的传输特性</a:t>
            </a:r>
          </a:p>
        </p:txBody>
      </p:sp>
      <p:grpSp>
        <p:nvGrpSpPr>
          <p:cNvPr id="155" name="Group 154">
            <a:extLst>
              <a:ext uri="{FF2B5EF4-FFF2-40B4-BE49-F238E27FC236}">
                <a16:creationId xmlns:a16="http://schemas.microsoft.com/office/drawing/2014/main" id="{2F526955-02DD-FD8D-F82B-561D29DCE588}"/>
              </a:ext>
            </a:extLst>
          </p:cNvPr>
          <p:cNvGrpSpPr/>
          <p:nvPr/>
        </p:nvGrpSpPr>
        <p:grpSpPr>
          <a:xfrm>
            <a:off x="3172640" y="707917"/>
            <a:ext cx="6331578" cy="5442166"/>
            <a:chOff x="2091986" y="1307667"/>
            <a:chExt cx="4792279" cy="4349850"/>
          </a:xfrm>
        </p:grpSpPr>
        <p:cxnSp>
          <p:nvCxnSpPr>
            <p:cNvPr id="7" name="Straight Arrow Connector 6">
              <a:extLst>
                <a:ext uri="{FF2B5EF4-FFF2-40B4-BE49-F238E27FC236}">
                  <a16:creationId xmlns:a16="http://schemas.microsoft.com/office/drawing/2014/main" id="{7942D764-E416-6BD0-43B8-4CE3BB632ED1}"/>
                </a:ext>
              </a:extLst>
            </p:cNvPr>
            <p:cNvCxnSpPr>
              <a:cxnSpLocks/>
            </p:cNvCxnSpPr>
            <p:nvPr/>
          </p:nvCxnSpPr>
          <p:spPr>
            <a:xfrm>
              <a:off x="2533135" y="5140411"/>
              <a:ext cx="434772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FFB80-2DD7-62E1-F52D-A75932FBA4F3}"/>
                </a:ext>
              </a:extLst>
            </p:cNvPr>
            <p:cNvCxnSpPr>
              <a:cxnSpLocks/>
            </p:cNvCxnSpPr>
            <p:nvPr/>
          </p:nvCxnSpPr>
          <p:spPr>
            <a:xfrm flipH="1" flipV="1">
              <a:off x="2533132" y="1714500"/>
              <a:ext cx="3" cy="345062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A5E16D-F677-8EDB-3137-5C7BA15E513E}"/>
                </a:ext>
              </a:extLst>
            </p:cNvPr>
            <p:cNvCxnSpPr/>
            <p:nvPr/>
          </p:nvCxnSpPr>
          <p:spPr>
            <a:xfrm>
              <a:off x="2977978" y="5029200"/>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3904DC-1CD6-34AF-4C27-2AD7E1DB52EF}"/>
                </a:ext>
              </a:extLst>
            </p:cNvPr>
            <p:cNvCxnSpPr/>
            <p:nvPr/>
          </p:nvCxnSpPr>
          <p:spPr>
            <a:xfrm>
              <a:off x="3435178" y="5023224"/>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738270-EA64-6E36-3397-2DCD2E2BEF8B}"/>
                </a:ext>
              </a:extLst>
            </p:cNvPr>
            <p:cNvCxnSpPr/>
            <p:nvPr/>
          </p:nvCxnSpPr>
          <p:spPr>
            <a:xfrm>
              <a:off x="3892376" y="5028434"/>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1C06A6-0F29-BD23-05A3-CE2F9F7DF5A8}"/>
                </a:ext>
              </a:extLst>
            </p:cNvPr>
            <p:cNvCxnSpPr/>
            <p:nvPr/>
          </p:nvCxnSpPr>
          <p:spPr>
            <a:xfrm>
              <a:off x="4343601" y="5031770"/>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435E03-58F7-F91D-881C-4DE2B9741C63}"/>
                </a:ext>
              </a:extLst>
            </p:cNvPr>
            <p:cNvCxnSpPr/>
            <p:nvPr/>
          </p:nvCxnSpPr>
          <p:spPr>
            <a:xfrm>
              <a:off x="4878494" y="5023224"/>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D75379-1995-2A81-ED32-37FED3645832}"/>
                </a:ext>
              </a:extLst>
            </p:cNvPr>
            <p:cNvSpPr txBox="1"/>
            <p:nvPr/>
          </p:nvSpPr>
          <p:spPr>
            <a:xfrm>
              <a:off x="2824731" y="5159148"/>
              <a:ext cx="312906" cy="369332"/>
            </a:xfrm>
            <a:prstGeom prst="rect">
              <a:avLst/>
            </a:prstGeom>
            <a:noFill/>
          </p:spPr>
          <p:txBody>
            <a:bodyPr wrap="none" rtlCol="0">
              <a:spAutoFit/>
            </a:bodyPr>
            <a:lstStyle/>
            <a:p>
              <a:r>
                <a:rPr lang="en-US" altLang="zh-CN" b="1" dirty="0"/>
                <a:t>3</a:t>
              </a:r>
              <a:endParaRPr lang="zh-CN" altLang="en-US" b="1" dirty="0"/>
            </a:p>
          </p:txBody>
        </p:sp>
        <p:sp>
          <p:nvSpPr>
            <p:cNvPr id="18" name="TextBox 17">
              <a:extLst>
                <a:ext uri="{FF2B5EF4-FFF2-40B4-BE49-F238E27FC236}">
                  <a16:creationId xmlns:a16="http://schemas.microsoft.com/office/drawing/2014/main" id="{EC68D186-1444-F40E-E4D8-6B4B4921C903}"/>
                </a:ext>
              </a:extLst>
            </p:cNvPr>
            <p:cNvSpPr txBox="1"/>
            <p:nvPr/>
          </p:nvSpPr>
          <p:spPr>
            <a:xfrm>
              <a:off x="3286386" y="5159148"/>
              <a:ext cx="312906" cy="369332"/>
            </a:xfrm>
            <a:prstGeom prst="rect">
              <a:avLst/>
            </a:prstGeom>
            <a:noFill/>
          </p:spPr>
          <p:txBody>
            <a:bodyPr wrap="none" rtlCol="0">
              <a:spAutoFit/>
            </a:bodyPr>
            <a:lstStyle/>
            <a:p>
              <a:r>
                <a:rPr lang="en-US" altLang="zh-CN" b="1" dirty="0"/>
                <a:t>6</a:t>
              </a:r>
              <a:endParaRPr lang="zh-CN" altLang="en-US" b="1" dirty="0"/>
            </a:p>
          </p:txBody>
        </p:sp>
        <p:sp>
          <p:nvSpPr>
            <p:cNvPr id="19" name="TextBox 18">
              <a:extLst>
                <a:ext uri="{FF2B5EF4-FFF2-40B4-BE49-F238E27FC236}">
                  <a16:creationId xmlns:a16="http://schemas.microsoft.com/office/drawing/2014/main" id="{7C3C39B3-FED5-D06F-DE80-54B749CF82E8}"/>
                </a:ext>
              </a:extLst>
            </p:cNvPr>
            <p:cNvSpPr txBox="1"/>
            <p:nvPr/>
          </p:nvSpPr>
          <p:spPr>
            <a:xfrm>
              <a:off x="3739935" y="5168742"/>
              <a:ext cx="312906" cy="369332"/>
            </a:xfrm>
            <a:prstGeom prst="rect">
              <a:avLst/>
            </a:prstGeom>
            <a:noFill/>
          </p:spPr>
          <p:txBody>
            <a:bodyPr wrap="none" rtlCol="0">
              <a:spAutoFit/>
            </a:bodyPr>
            <a:lstStyle/>
            <a:p>
              <a:r>
                <a:rPr lang="en-US" altLang="zh-CN" b="1" dirty="0"/>
                <a:t>9</a:t>
              </a:r>
              <a:endParaRPr lang="zh-CN" altLang="en-US" b="1" dirty="0"/>
            </a:p>
          </p:txBody>
        </p:sp>
        <p:sp>
          <p:nvSpPr>
            <p:cNvPr id="20" name="TextBox 19">
              <a:extLst>
                <a:ext uri="{FF2B5EF4-FFF2-40B4-BE49-F238E27FC236}">
                  <a16:creationId xmlns:a16="http://schemas.microsoft.com/office/drawing/2014/main" id="{B3DDFAE6-38A4-4B9D-F918-0EF6AFD28351}"/>
                </a:ext>
              </a:extLst>
            </p:cNvPr>
            <p:cNvSpPr txBox="1"/>
            <p:nvPr/>
          </p:nvSpPr>
          <p:spPr>
            <a:xfrm>
              <a:off x="4722041" y="5168742"/>
              <a:ext cx="441146" cy="369332"/>
            </a:xfrm>
            <a:prstGeom prst="rect">
              <a:avLst/>
            </a:prstGeom>
            <a:noFill/>
          </p:spPr>
          <p:txBody>
            <a:bodyPr wrap="none" rtlCol="0">
              <a:spAutoFit/>
            </a:bodyPr>
            <a:lstStyle/>
            <a:p>
              <a:r>
                <a:rPr lang="en-US" altLang="zh-CN" b="1" dirty="0"/>
                <a:t>15</a:t>
              </a:r>
              <a:endParaRPr lang="zh-CN" altLang="en-US" b="1" dirty="0"/>
            </a:p>
          </p:txBody>
        </p:sp>
        <p:sp>
          <p:nvSpPr>
            <p:cNvPr id="21" name="TextBox 20">
              <a:extLst>
                <a:ext uri="{FF2B5EF4-FFF2-40B4-BE49-F238E27FC236}">
                  <a16:creationId xmlns:a16="http://schemas.microsoft.com/office/drawing/2014/main" id="{A9C9E8AC-16A0-64B3-0A88-1CE704112AA0}"/>
                </a:ext>
              </a:extLst>
            </p:cNvPr>
            <p:cNvSpPr txBox="1"/>
            <p:nvPr/>
          </p:nvSpPr>
          <p:spPr>
            <a:xfrm>
              <a:off x="4187148" y="5170277"/>
              <a:ext cx="441146" cy="369332"/>
            </a:xfrm>
            <a:prstGeom prst="rect">
              <a:avLst/>
            </a:prstGeom>
            <a:noFill/>
          </p:spPr>
          <p:txBody>
            <a:bodyPr wrap="none" rtlCol="0">
              <a:spAutoFit/>
            </a:bodyPr>
            <a:lstStyle/>
            <a:p>
              <a:r>
                <a:rPr lang="en-US" altLang="zh-CN" b="1" dirty="0"/>
                <a:t>12</a:t>
              </a:r>
              <a:endParaRPr lang="zh-CN" altLang="en-US" b="1" dirty="0"/>
            </a:p>
          </p:txBody>
        </p:sp>
        <p:cxnSp>
          <p:nvCxnSpPr>
            <p:cNvPr id="22" name="Straight Connector 21">
              <a:extLst>
                <a:ext uri="{FF2B5EF4-FFF2-40B4-BE49-F238E27FC236}">
                  <a16:creationId xmlns:a16="http://schemas.microsoft.com/office/drawing/2014/main" id="{F7B0ABDB-1F1A-554B-EAF3-4A6F6C1A0590}"/>
                </a:ext>
              </a:extLst>
            </p:cNvPr>
            <p:cNvCxnSpPr/>
            <p:nvPr/>
          </p:nvCxnSpPr>
          <p:spPr>
            <a:xfrm>
              <a:off x="5364180" y="5013033"/>
              <a:ext cx="0" cy="135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8A9A01-D71A-7FAF-88E4-48AF4AE4EB8B}"/>
                </a:ext>
              </a:extLst>
            </p:cNvPr>
            <p:cNvSpPr txBox="1"/>
            <p:nvPr/>
          </p:nvSpPr>
          <p:spPr>
            <a:xfrm>
              <a:off x="5215301" y="5150005"/>
              <a:ext cx="441146" cy="369332"/>
            </a:xfrm>
            <a:prstGeom prst="rect">
              <a:avLst/>
            </a:prstGeom>
            <a:noFill/>
          </p:spPr>
          <p:txBody>
            <a:bodyPr wrap="none" rtlCol="0">
              <a:spAutoFit/>
            </a:bodyPr>
            <a:lstStyle/>
            <a:p>
              <a:r>
                <a:rPr lang="en-US" altLang="zh-CN" b="1" dirty="0"/>
                <a:t>18</a:t>
              </a:r>
              <a:endParaRPr lang="zh-CN" altLang="en-US" b="1" dirty="0"/>
            </a:p>
          </p:txBody>
        </p:sp>
        <p:cxnSp>
          <p:nvCxnSpPr>
            <p:cNvPr id="42" name="Straight Connector 41">
              <a:extLst>
                <a:ext uri="{FF2B5EF4-FFF2-40B4-BE49-F238E27FC236}">
                  <a16:creationId xmlns:a16="http://schemas.microsoft.com/office/drawing/2014/main" id="{8C73445E-EB46-92E0-66F8-C7E797705D04}"/>
                </a:ext>
              </a:extLst>
            </p:cNvPr>
            <p:cNvCxnSpPr>
              <a:cxnSpLocks/>
            </p:cNvCxnSpPr>
            <p:nvPr/>
          </p:nvCxnSpPr>
          <p:spPr>
            <a:xfrm flipH="1">
              <a:off x="2533135" y="4700605"/>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8F23E86-997D-4200-B8BE-8FAB28A6B968}"/>
                </a:ext>
              </a:extLst>
            </p:cNvPr>
            <p:cNvCxnSpPr>
              <a:cxnSpLocks/>
            </p:cNvCxnSpPr>
            <p:nvPr/>
          </p:nvCxnSpPr>
          <p:spPr>
            <a:xfrm flipH="1">
              <a:off x="2533134" y="3454163"/>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2D8B93-93FF-7CEA-E580-E84B494D4493}"/>
                </a:ext>
              </a:extLst>
            </p:cNvPr>
            <p:cNvCxnSpPr>
              <a:cxnSpLocks/>
            </p:cNvCxnSpPr>
            <p:nvPr/>
          </p:nvCxnSpPr>
          <p:spPr>
            <a:xfrm flipH="1">
              <a:off x="2533135" y="3882540"/>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BE2844-BE5A-B57F-4BB7-51D3CFBA87D2}"/>
                </a:ext>
              </a:extLst>
            </p:cNvPr>
            <p:cNvCxnSpPr>
              <a:cxnSpLocks/>
            </p:cNvCxnSpPr>
            <p:nvPr/>
          </p:nvCxnSpPr>
          <p:spPr>
            <a:xfrm flipH="1">
              <a:off x="2533135" y="4290783"/>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58AAF8-2CC7-3861-C984-4CA80DCCB01B}"/>
                </a:ext>
              </a:extLst>
            </p:cNvPr>
            <p:cNvCxnSpPr>
              <a:cxnSpLocks/>
            </p:cNvCxnSpPr>
            <p:nvPr/>
          </p:nvCxnSpPr>
          <p:spPr>
            <a:xfrm flipH="1">
              <a:off x="2533133" y="2636099"/>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88B6E11-CAD4-1372-E6E4-72BEE20978B7}"/>
                </a:ext>
              </a:extLst>
            </p:cNvPr>
            <p:cNvCxnSpPr>
              <a:cxnSpLocks/>
            </p:cNvCxnSpPr>
            <p:nvPr/>
          </p:nvCxnSpPr>
          <p:spPr>
            <a:xfrm flipH="1">
              <a:off x="2541799" y="3027405"/>
              <a:ext cx="14373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D668EF-C9CE-67E1-3423-129D83772DF6}"/>
                </a:ext>
              </a:extLst>
            </p:cNvPr>
            <p:cNvSpPr txBox="1"/>
            <p:nvPr/>
          </p:nvSpPr>
          <p:spPr>
            <a:xfrm>
              <a:off x="2167347" y="4515939"/>
              <a:ext cx="312906" cy="369332"/>
            </a:xfrm>
            <a:prstGeom prst="rect">
              <a:avLst/>
            </a:prstGeom>
            <a:noFill/>
          </p:spPr>
          <p:txBody>
            <a:bodyPr wrap="square" rtlCol="0">
              <a:spAutoFit/>
            </a:bodyPr>
            <a:lstStyle/>
            <a:p>
              <a:r>
                <a:rPr lang="en-US" altLang="zh-CN" b="1" dirty="0"/>
                <a:t>3</a:t>
              </a:r>
              <a:endParaRPr lang="zh-CN" altLang="en-US" b="1" dirty="0"/>
            </a:p>
          </p:txBody>
        </p:sp>
        <p:sp>
          <p:nvSpPr>
            <p:cNvPr id="51" name="TextBox 50">
              <a:extLst>
                <a:ext uri="{FF2B5EF4-FFF2-40B4-BE49-F238E27FC236}">
                  <a16:creationId xmlns:a16="http://schemas.microsoft.com/office/drawing/2014/main" id="{1405CC92-BF85-274A-FFEA-8E642613CEC4}"/>
                </a:ext>
              </a:extLst>
            </p:cNvPr>
            <p:cNvSpPr txBox="1"/>
            <p:nvPr/>
          </p:nvSpPr>
          <p:spPr>
            <a:xfrm>
              <a:off x="2159155" y="4106117"/>
              <a:ext cx="312906" cy="369332"/>
            </a:xfrm>
            <a:prstGeom prst="rect">
              <a:avLst/>
            </a:prstGeom>
            <a:noFill/>
          </p:spPr>
          <p:txBody>
            <a:bodyPr wrap="none" rtlCol="0">
              <a:spAutoFit/>
            </a:bodyPr>
            <a:lstStyle/>
            <a:p>
              <a:r>
                <a:rPr lang="en-US" altLang="zh-CN" b="1" dirty="0"/>
                <a:t>6</a:t>
              </a:r>
              <a:endParaRPr lang="zh-CN" altLang="en-US" b="1" dirty="0"/>
            </a:p>
          </p:txBody>
        </p:sp>
        <p:sp>
          <p:nvSpPr>
            <p:cNvPr id="52" name="TextBox 51">
              <a:extLst>
                <a:ext uri="{FF2B5EF4-FFF2-40B4-BE49-F238E27FC236}">
                  <a16:creationId xmlns:a16="http://schemas.microsoft.com/office/drawing/2014/main" id="{8699E049-8358-54CB-D42F-078B6D4F4B88}"/>
                </a:ext>
              </a:extLst>
            </p:cNvPr>
            <p:cNvSpPr txBox="1"/>
            <p:nvPr/>
          </p:nvSpPr>
          <p:spPr>
            <a:xfrm>
              <a:off x="2159155" y="3697874"/>
              <a:ext cx="312906" cy="369332"/>
            </a:xfrm>
            <a:prstGeom prst="rect">
              <a:avLst/>
            </a:prstGeom>
            <a:noFill/>
          </p:spPr>
          <p:txBody>
            <a:bodyPr wrap="none" rtlCol="0">
              <a:spAutoFit/>
            </a:bodyPr>
            <a:lstStyle/>
            <a:p>
              <a:r>
                <a:rPr lang="en-US" altLang="zh-CN" b="1" dirty="0"/>
                <a:t>9</a:t>
              </a:r>
              <a:endParaRPr lang="zh-CN" altLang="en-US" b="1" dirty="0"/>
            </a:p>
          </p:txBody>
        </p:sp>
        <p:sp>
          <p:nvSpPr>
            <p:cNvPr id="53" name="TextBox 52">
              <a:extLst>
                <a:ext uri="{FF2B5EF4-FFF2-40B4-BE49-F238E27FC236}">
                  <a16:creationId xmlns:a16="http://schemas.microsoft.com/office/drawing/2014/main" id="{9947CF4A-1690-5DD7-F0D7-E2171A0407E2}"/>
                </a:ext>
              </a:extLst>
            </p:cNvPr>
            <p:cNvSpPr txBox="1"/>
            <p:nvPr/>
          </p:nvSpPr>
          <p:spPr>
            <a:xfrm>
              <a:off x="2091986" y="3244334"/>
              <a:ext cx="441146" cy="369332"/>
            </a:xfrm>
            <a:prstGeom prst="rect">
              <a:avLst/>
            </a:prstGeom>
            <a:noFill/>
          </p:spPr>
          <p:txBody>
            <a:bodyPr wrap="none" rtlCol="0">
              <a:spAutoFit/>
            </a:bodyPr>
            <a:lstStyle/>
            <a:p>
              <a:r>
                <a:rPr lang="en-US" altLang="zh-CN" b="1" dirty="0"/>
                <a:t>12</a:t>
              </a:r>
              <a:endParaRPr lang="zh-CN" altLang="en-US" b="1" dirty="0"/>
            </a:p>
          </p:txBody>
        </p:sp>
        <p:sp>
          <p:nvSpPr>
            <p:cNvPr id="54" name="TextBox 53">
              <a:extLst>
                <a:ext uri="{FF2B5EF4-FFF2-40B4-BE49-F238E27FC236}">
                  <a16:creationId xmlns:a16="http://schemas.microsoft.com/office/drawing/2014/main" id="{CFC0379B-81D0-0C33-B98A-4452970AEFB0}"/>
                </a:ext>
              </a:extLst>
            </p:cNvPr>
            <p:cNvSpPr txBox="1"/>
            <p:nvPr/>
          </p:nvSpPr>
          <p:spPr>
            <a:xfrm>
              <a:off x="2103227" y="2854757"/>
              <a:ext cx="441146" cy="369332"/>
            </a:xfrm>
            <a:prstGeom prst="rect">
              <a:avLst/>
            </a:prstGeom>
            <a:noFill/>
          </p:spPr>
          <p:txBody>
            <a:bodyPr wrap="none" rtlCol="0">
              <a:spAutoFit/>
            </a:bodyPr>
            <a:lstStyle/>
            <a:p>
              <a:r>
                <a:rPr lang="en-US" altLang="zh-CN" b="1" dirty="0"/>
                <a:t>15</a:t>
              </a:r>
              <a:endParaRPr lang="zh-CN" altLang="en-US" b="1" dirty="0"/>
            </a:p>
          </p:txBody>
        </p:sp>
        <p:sp>
          <p:nvSpPr>
            <p:cNvPr id="55" name="TextBox 54">
              <a:extLst>
                <a:ext uri="{FF2B5EF4-FFF2-40B4-BE49-F238E27FC236}">
                  <a16:creationId xmlns:a16="http://schemas.microsoft.com/office/drawing/2014/main" id="{198B5578-6CD5-0774-C9FA-649DD17D28BC}"/>
                </a:ext>
              </a:extLst>
            </p:cNvPr>
            <p:cNvSpPr txBox="1"/>
            <p:nvPr/>
          </p:nvSpPr>
          <p:spPr>
            <a:xfrm>
              <a:off x="2100602" y="2421736"/>
              <a:ext cx="441146" cy="369332"/>
            </a:xfrm>
            <a:prstGeom prst="rect">
              <a:avLst/>
            </a:prstGeom>
            <a:noFill/>
          </p:spPr>
          <p:txBody>
            <a:bodyPr wrap="none" rtlCol="0">
              <a:spAutoFit/>
            </a:bodyPr>
            <a:lstStyle/>
            <a:p>
              <a:r>
                <a:rPr lang="en-US" altLang="zh-CN" b="1" dirty="0"/>
                <a:t>18</a:t>
              </a:r>
              <a:endParaRPr lang="zh-CN" altLang="en-US" b="1" dirty="0"/>
            </a:p>
          </p:txBody>
        </p:sp>
        <p:cxnSp>
          <p:nvCxnSpPr>
            <p:cNvPr id="57" name="Straight Connector 56">
              <a:extLst>
                <a:ext uri="{FF2B5EF4-FFF2-40B4-BE49-F238E27FC236}">
                  <a16:creationId xmlns:a16="http://schemas.microsoft.com/office/drawing/2014/main" id="{C83C4D20-1214-FF35-4F0F-FF21593FF684}"/>
                </a:ext>
              </a:extLst>
            </p:cNvPr>
            <p:cNvCxnSpPr/>
            <p:nvPr/>
          </p:nvCxnSpPr>
          <p:spPr>
            <a:xfrm>
              <a:off x="3308684" y="4953851"/>
              <a:ext cx="212719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FEBA89F-D2E2-5871-4535-DA7B271646D2}"/>
                </a:ext>
              </a:extLst>
            </p:cNvPr>
            <p:cNvCxnSpPr>
              <a:cxnSpLocks/>
            </p:cNvCxnSpPr>
            <p:nvPr/>
          </p:nvCxnSpPr>
          <p:spPr>
            <a:xfrm flipV="1">
              <a:off x="3286386" y="4413921"/>
              <a:ext cx="2077794" cy="3894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E6FEE77-7A32-B842-5ACF-8EFD7F6B033C}"/>
                </a:ext>
              </a:extLst>
            </p:cNvPr>
            <p:cNvCxnSpPr>
              <a:cxnSpLocks/>
            </p:cNvCxnSpPr>
            <p:nvPr/>
          </p:nvCxnSpPr>
          <p:spPr>
            <a:xfrm flipV="1">
              <a:off x="3258894" y="3590286"/>
              <a:ext cx="2105286" cy="988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F3FEF27-F45B-FADE-EFD3-7FF716A6C2B5}"/>
                </a:ext>
              </a:extLst>
            </p:cNvPr>
            <p:cNvCxnSpPr>
              <a:cxnSpLocks/>
            </p:cNvCxnSpPr>
            <p:nvPr/>
          </p:nvCxnSpPr>
          <p:spPr>
            <a:xfrm flipV="1">
              <a:off x="3258894" y="2606402"/>
              <a:ext cx="1956407" cy="176856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EF9065-CCE5-215E-83C8-6D0F09D1735C}"/>
                </a:ext>
              </a:extLst>
            </p:cNvPr>
            <p:cNvCxnSpPr>
              <a:cxnSpLocks/>
            </p:cNvCxnSpPr>
            <p:nvPr/>
          </p:nvCxnSpPr>
          <p:spPr>
            <a:xfrm>
              <a:off x="3435178" y="4221627"/>
              <a:ext cx="0" cy="2538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08E390-F305-3786-B3CD-296A0C5D887F}"/>
                </a:ext>
              </a:extLst>
            </p:cNvPr>
            <p:cNvCxnSpPr>
              <a:cxnSpLocks/>
            </p:cNvCxnSpPr>
            <p:nvPr/>
          </p:nvCxnSpPr>
          <p:spPr>
            <a:xfrm>
              <a:off x="3533789" y="4121140"/>
              <a:ext cx="0" cy="35430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106AC4-273C-1719-80DA-94CE40F4D367}"/>
                </a:ext>
              </a:extLst>
            </p:cNvPr>
            <p:cNvCxnSpPr>
              <a:cxnSpLocks/>
            </p:cNvCxnSpPr>
            <p:nvPr/>
          </p:nvCxnSpPr>
          <p:spPr>
            <a:xfrm>
              <a:off x="3647769" y="3998002"/>
              <a:ext cx="0" cy="37696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099338-F5F1-E35F-F6CB-08C2B3674BC9}"/>
                </a:ext>
              </a:extLst>
            </p:cNvPr>
            <p:cNvCxnSpPr>
              <a:cxnSpLocks/>
            </p:cNvCxnSpPr>
            <p:nvPr/>
          </p:nvCxnSpPr>
          <p:spPr>
            <a:xfrm>
              <a:off x="3739935" y="3908812"/>
              <a:ext cx="0" cy="43972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CF9932E-EE18-E1AD-5EB3-B604BFEF445A}"/>
                </a:ext>
              </a:extLst>
            </p:cNvPr>
            <p:cNvCxnSpPr>
              <a:cxnSpLocks/>
            </p:cNvCxnSpPr>
            <p:nvPr/>
          </p:nvCxnSpPr>
          <p:spPr>
            <a:xfrm>
              <a:off x="3853915" y="3839656"/>
              <a:ext cx="0" cy="4511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0310053-19B3-9F0E-E2BA-0BBB5B3689B8}"/>
                </a:ext>
              </a:extLst>
            </p:cNvPr>
            <p:cNvCxnSpPr>
              <a:cxnSpLocks/>
            </p:cNvCxnSpPr>
            <p:nvPr/>
          </p:nvCxnSpPr>
          <p:spPr>
            <a:xfrm>
              <a:off x="3983263" y="3735355"/>
              <a:ext cx="0" cy="48627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2D517B-000A-4925-77C1-7D24B0E86BC1}"/>
                </a:ext>
              </a:extLst>
            </p:cNvPr>
            <p:cNvCxnSpPr>
              <a:cxnSpLocks/>
            </p:cNvCxnSpPr>
            <p:nvPr/>
          </p:nvCxnSpPr>
          <p:spPr>
            <a:xfrm>
              <a:off x="4083577" y="3608769"/>
              <a:ext cx="0" cy="577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528F94-3D16-9B43-F215-85133407F017}"/>
                </a:ext>
              </a:extLst>
            </p:cNvPr>
            <p:cNvCxnSpPr>
              <a:cxnSpLocks/>
            </p:cNvCxnSpPr>
            <p:nvPr/>
          </p:nvCxnSpPr>
          <p:spPr>
            <a:xfrm>
              <a:off x="4187148" y="3511730"/>
              <a:ext cx="0" cy="6169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53741B-83F9-EF5C-0C24-FBFA0D6E4844}"/>
                </a:ext>
              </a:extLst>
            </p:cNvPr>
            <p:cNvCxnSpPr>
              <a:cxnSpLocks/>
            </p:cNvCxnSpPr>
            <p:nvPr/>
          </p:nvCxnSpPr>
          <p:spPr>
            <a:xfrm>
              <a:off x="4300300" y="3448274"/>
              <a:ext cx="0" cy="6169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BC13FB-F9DA-D7D4-E274-2EF0807EAC7F}"/>
                </a:ext>
              </a:extLst>
            </p:cNvPr>
            <p:cNvCxnSpPr>
              <a:cxnSpLocks/>
            </p:cNvCxnSpPr>
            <p:nvPr/>
          </p:nvCxnSpPr>
          <p:spPr>
            <a:xfrm>
              <a:off x="4407721" y="3318207"/>
              <a:ext cx="0" cy="7470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A2FABD0-BF80-F8C9-F46A-AE6000E8953B}"/>
                </a:ext>
              </a:extLst>
            </p:cNvPr>
            <p:cNvCxnSpPr>
              <a:cxnSpLocks/>
            </p:cNvCxnSpPr>
            <p:nvPr/>
          </p:nvCxnSpPr>
          <p:spPr>
            <a:xfrm>
              <a:off x="4521701" y="3244334"/>
              <a:ext cx="0" cy="73415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8265BD5-967C-02BC-7740-A5860E15905F}"/>
                </a:ext>
              </a:extLst>
            </p:cNvPr>
            <p:cNvCxnSpPr>
              <a:cxnSpLocks/>
            </p:cNvCxnSpPr>
            <p:nvPr/>
          </p:nvCxnSpPr>
          <p:spPr>
            <a:xfrm>
              <a:off x="4628294" y="3131339"/>
              <a:ext cx="0" cy="77747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DA586DF-A853-7D06-476A-7AF590D5F94E}"/>
                </a:ext>
              </a:extLst>
            </p:cNvPr>
            <p:cNvCxnSpPr>
              <a:cxnSpLocks/>
            </p:cNvCxnSpPr>
            <p:nvPr/>
          </p:nvCxnSpPr>
          <p:spPr>
            <a:xfrm>
              <a:off x="4722041" y="3042773"/>
              <a:ext cx="0" cy="8397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87942E-0ECC-D6D9-E91E-941CD7FE899A}"/>
                </a:ext>
              </a:extLst>
            </p:cNvPr>
            <p:cNvCxnSpPr>
              <a:cxnSpLocks/>
            </p:cNvCxnSpPr>
            <p:nvPr/>
          </p:nvCxnSpPr>
          <p:spPr>
            <a:xfrm>
              <a:off x="4836021" y="2953221"/>
              <a:ext cx="0" cy="8669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420C558-3FAB-3330-C571-48E747209B0F}"/>
                </a:ext>
              </a:extLst>
            </p:cNvPr>
            <p:cNvCxnSpPr>
              <a:cxnSpLocks/>
            </p:cNvCxnSpPr>
            <p:nvPr/>
          </p:nvCxnSpPr>
          <p:spPr>
            <a:xfrm>
              <a:off x="4937694" y="2873737"/>
              <a:ext cx="12307" cy="9111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67D6024-0AA4-55EA-722F-2E8EF8EC409C}"/>
                </a:ext>
              </a:extLst>
            </p:cNvPr>
            <p:cNvCxnSpPr>
              <a:cxnSpLocks/>
            </p:cNvCxnSpPr>
            <p:nvPr/>
          </p:nvCxnSpPr>
          <p:spPr>
            <a:xfrm>
              <a:off x="5039366" y="2776446"/>
              <a:ext cx="12307" cy="95890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2B64855-5026-9BEF-475D-7AC7C5FE481C}"/>
                </a:ext>
              </a:extLst>
            </p:cNvPr>
            <p:cNvCxnSpPr>
              <a:cxnSpLocks/>
            </p:cNvCxnSpPr>
            <p:nvPr/>
          </p:nvCxnSpPr>
          <p:spPr>
            <a:xfrm>
              <a:off x="5129261" y="2682360"/>
              <a:ext cx="33926" cy="97835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7B29202-46F7-7D9E-7938-5B5CA09D5158}"/>
                </a:ext>
              </a:extLst>
            </p:cNvPr>
            <p:cNvCxnSpPr>
              <a:cxnSpLocks/>
            </p:cNvCxnSpPr>
            <p:nvPr/>
          </p:nvCxnSpPr>
          <p:spPr>
            <a:xfrm>
              <a:off x="3442839" y="4749744"/>
              <a:ext cx="0" cy="2130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ECD4C76-4D0C-F414-2A2E-84903E54C860}"/>
                </a:ext>
              </a:extLst>
            </p:cNvPr>
            <p:cNvCxnSpPr>
              <a:cxnSpLocks/>
            </p:cNvCxnSpPr>
            <p:nvPr/>
          </p:nvCxnSpPr>
          <p:spPr>
            <a:xfrm>
              <a:off x="3533789" y="4749744"/>
              <a:ext cx="0" cy="2130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6C9286A-A718-8E1E-7A8A-CC7129DC1C58}"/>
                </a:ext>
              </a:extLst>
            </p:cNvPr>
            <p:cNvCxnSpPr>
              <a:cxnSpLocks/>
            </p:cNvCxnSpPr>
            <p:nvPr/>
          </p:nvCxnSpPr>
          <p:spPr>
            <a:xfrm>
              <a:off x="3621837" y="4736635"/>
              <a:ext cx="0" cy="2130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A61CDF-2258-45D3-B5E8-6254C2876415}"/>
                </a:ext>
              </a:extLst>
            </p:cNvPr>
            <p:cNvCxnSpPr>
              <a:cxnSpLocks/>
            </p:cNvCxnSpPr>
            <p:nvPr/>
          </p:nvCxnSpPr>
          <p:spPr>
            <a:xfrm>
              <a:off x="3722095" y="4736634"/>
              <a:ext cx="0" cy="2130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D039F8C-40CB-8B40-696A-1BA52FBCA902}"/>
                </a:ext>
              </a:extLst>
            </p:cNvPr>
            <p:cNvCxnSpPr>
              <a:cxnSpLocks/>
            </p:cNvCxnSpPr>
            <p:nvPr/>
          </p:nvCxnSpPr>
          <p:spPr>
            <a:xfrm>
              <a:off x="3811574" y="4718071"/>
              <a:ext cx="0" cy="2130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38AEC48-C802-C3D1-2F67-4A9CFED70326}"/>
                </a:ext>
              </a:extLst>
            </p:cNvPr>
            <p:cNvCxnSpPr>
              <a:cxnSpLocks/>
            </p:cNvCxnSpPr>
            <p:nvPr/>
          </p:nvCxnSpPr>
          <p:spPr>
            <a:xfrm>
              <a:off x="3892376" y="4700605"/>
              <a:ext cx="0" cy="2490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E068CCB-7926-57F8-03FE-68F8835F1C22}"/>
                </a:ext>
              </a:extLst>
            </p:cNvPr>
            <p:cNvCxnSpPr>
              <a:cxnSpLocks/>
            </p:cNvCxnSpPr>
            <p:nvPr/>
          </p:nvCxnSpPr>
          <p:spPr>
            <a:xfrm>
              <a:off x="3987066" y="4672244"/>
              <a:ext cx="0" cy="25885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7C41E5F-48CD-3FA0-AF35-85A701C0E0B4}"/>
                </a:ext>
              </a:extLst>
            </p:cNvPr>
            <p:cNvCxnSpPr>
              <a:cxnSpLocks/>
            </p:cNvCxnSpPr>
            <p:nvPr/>
          </p:nvCxnSpPr>
          <p:spPr>
            <a:xfrm>
              <a:off x="4088123" y="4647221"/>
              <a:ext cx="0" cy="3024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E40803A-B732-95F3-40F8-83E71AA1D79F}"/>
                </a:ext>
              </a:extLst>
            </p:cNvPr>
            <p:cNvCxnSpPr>
              <a:cxnSpLocks/>
            </p:cNvCxnSpPr>
            <p:nvPr/>
          </p:nvCxnSpPr>
          <p:spPr>
            <a:xfrm>
              <a:off x="4187148" y="4628658"/>
              <a:ext cx="0" cy="3024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C72B42C-52EC-450B-F0A8-B4C533CF2B95}"/>
                </a:ext>
              </a:extLst>
            </p:cNvPr>
            <p:cNvCxnSpPr>
              <a:cxnSpLocks/>
            </p:cNvCxnSpPr>
            <p:nvPr/>
          </p:nvCxnSpPr>
          <p:spPr>
            <a:xfrm>
              <a:off x="4277340" y="4647221"/>
              <a:ext cx="0" cy="3024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8C120A9-C6C5-C880-0AF3-D2CC44BCAE00}"/>
                </a:ext>
              </a:extLst>
            </p:cNvPr>
            <p:cNvCxnSpPr>
              <a:cxnSpLocks/>
            </p:cNvCxnSpPr>
            <p:nvPr/>
          </p:nvCxnSpPr>
          <p:spPr>
            <a:xfrm>
              <a:off x="4376584" y="4621474"/>
              <a:ext cx="0" cy="3024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A978797-10F2-0B83-C70E-B52AD5DF6424}"/>
                </a:ext>
              </a:extLst>
            </p:cNvPr>
            <p:cNvCxnSpPr>
              <a:cxnSpLocks/>
            </p:cNvCxnSpPr>
            <p:nvPr/>
          </p:nvCxnSpPr>
          <p:spPr>
            <a:xfrm>
              <a:off x="4474698" y="4582831"/>
              <a:ext cx="0" cy="3668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DA9AA0E-DAFB-014B-4F78-61FB12A05EF9}"/>
                </a:ext>
              </a:extLst>
            </p:cNvPr>
            <p:cNvCxnSpPr>
              <a:cxnSpLocks/>
            </p:cNvCxnSpPr>
            <p:nvPr/>
          </p:nvCxnSpPr>
          <p:spPr>
            <a:xfrm>
              <a:off x="4578033" y="4565064"/>
              <a:ext cx="0" cy="3845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5206BB2-0243-F451-049B-D1F6438ADC45}"/>
                </a:ext>
              </a:extLst>
            </p:cNvPr>
            <p:cNvCxnSpPr>
              <a:cxnSpLocks/>
            </p:cNvCxnSpPr>
            <p:nvPr/>
          </p:nvCxnSpPr>
          <p:spPr>
            <a:xfrm>
              <a:off x="4666292" y="4561864"/>
              <a:ext cx="0" cy="36205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550DDFA-53D8-B917-5856-416AF6A5EE83}"/>
                </a:ext>
              </a:extLst>
            </p:cNvPr>
            <p:cNvCxnSpPr>
              <a:cxnSpLocks/>
            </p:cNvCxnSpPr>
            <p:nvPr/>
          </p:nvCxnSpPr>
          <p:spPr>
            <a:xfrm>
              <a:off x="4747403" y="4540305"/>
              <a:ext cx="0" cy="4093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7D5FBC6-3ED1-1790-636B-951E19234409}"/>
                </a:ext>
              </a:extLst>
            </p:cNvPr>
            <p:cNvCxnSpPr>
              <a:cxnSpLocks/>
            </p:cNvCxnSpPr>
            <p:nvPr/>
          </p:nvCxnSpPr>
          <p:spPr>
            <a:xfrm>
              <a:off x="4836021" y="4521742"/>
              <a:ext cx="0" cy="4093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A545411-824B-796D-7D5D-6A6CB49E263E}"/>
                </a:ext>
              </a:extLst>
            </p:cNvPr>
            <p:cNvCxnSpPr>
              <a:cxnSpLocks/>
            </p:cNvCxnSpPr>
            <p:nvPr/>
          </p:nvCxnSpPr>
          <p:spPr>
            <a:xfrm>
              <a:off x="4937694" y="4495927"/>
              <a:ext cx="0" cy="4537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80658C8-92D8-9D53-D5F0-7CB2C834F893}"/>
                </a:ext>
              </a:extLst>
            </p:cNvPr>
            <p:cNvCxnSpPr>
              <a:cxnSpLocks/>
            </p:cNvCxnSpPr>
            <p:nvPr/>
          </p:nvCxnSpPr>
          <p:spPr>
            <a:xfrm>
              <a:off x="5039366" y="4475449"/>
              <a:ext cx="0" cy="4742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8AAC73F-DD07-E3F2-8685-1FFC5F8168C8}"/>
                </a:ext>
              </a:extLst>
            </p:cNvPr>
            <p:cNvCxnSpPr>
              <a:cxnSpLocks/>
            </p:cNvCxnSpPr>
            <p:nvPr/>
          </p:nvCxnSpPr>
          <p:spPr>
            <a:xfrm>
              <a:off x="5129261" y="4446901"/>
              <a:ext cx="0" cy="50276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25249-7BAC-1032-8B30-BA7A3D550338}"/>
                </a:ext>
              </a:extLst>
            </p:cNvPr>
            <p:cNvCxnSpPr>
              <a:cxnSpLocks/>
            </p:cNvCxnSpPr>
            <p:nvPr/>
          </p:nvCxnSpPr>
          <p:spPr>
            <a:xfrm>
              <a:off x="5215301" y="4423980"/>
              <a:ext cx="0" cy="53879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BC1B074-FC41-0B32-BF0B-9058120F79E1}"/>
                </a:ext>
              </a:extLst>
            </p:cNvPr>
            <p:cNvCxnSpPr>
              <a:cxnSpLocks/>
            </p:cNvCxnSpPr>
            <p:nvPr/>
          </p:nvCxnSpPr>
          <p:spPr>
            <a:xfrm>
              <a:off x="5300504" y="4416796"/>
              <a:ext cx="0" cy="5328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140" name="Picture 139">
              <a:extLst>
                <a:ext uri="{FF2B5EF4-FFF2-40B4-BE49-F238E27FC236}">
                  <a16:creationId xmlns:a16="http://schemas.microsoft.com/office/drawing/2014/main" id="{8398CA5F-E177-EC12-DB4A-0BF1971BBBEF}"/>
                </a:ext>
              </a:extLst>
            </p:cNvPr>
            <p:cNvPicPr>
              <a:picLocks noChangeAspect="1"/>
            </p:cNvPicPr>
            <p:nvPr/>
          </p:nvPicPr>
          <p:blipFill>
            <a:blip r:embed="rId2"/>
            <a:stretch>
              <a:fillRect/>
            </a:stretch>
          </p:blipFill>
          <p:spPr>
            <a:xfrm rot="18972034">
              <a:off x="3129285" y="3135415"/>
              <a:ext cx="1621464" cy="482057"/>
            </a:xfrm>
            <a:prstGeom prst="rect">
              <a:avLst/>
            </a:prstGeom>
          </p:spPr>
        </p:pic>
        <p:pic>
          <p:nvPicPr>
            <p:cNvPr id="142" name="Picture 141">
              <a:extLst>
                <a:ext uri="{FF2B5EF4-FFF2-40B4-BE49-F238E27FC236}">
                  <a16:creationId xmlns:a16="http://schemas.microsoft.com/office/drawing/2014/main" id="{F9846BAF-EC96-3F0F-CB95-59C87C73B96A}"/>
                </a:ext>
              </a:extLst>
            </p:cNvPr>
            <p:cNvPicPr>
              <a:picLocks noChangeAspect="1"/>
            </p:cNvPicPr>
            <p:nvPr/>
          </p:nvPicPr>
          <p:blipFill>
            <a:blip r:embed="rId3"/>
            <a:stretch>
              <a:fillRect/>
            </a:stretch>
          </p:blipFill>
          <p:spPr>
            <a:xfrm rot="19887209">
              <a:off x="4305433" y="3944722"/>
              <a:ext cx="822383" cy="430772"/>
            </a:xfrm>
            <a:prstGeom prst="rect">
              <a:avLst/>
            </a:prstGeom>
          </p:spPr>
        </p:pic>
        <p:pic>
          <p:nvPicPr>
            <p:cNvPr id="144" name="Picture 143">
              <a:extLst>
                <a:ext uri="{FF2B5EF4-FFF2-40B4-BE49-F238E27FC236}">
                  <a16:creationId xmlns:a16="http://schemas.microsoft.com/office/drawing/2014/main" id="{9543690E-63E8-D43F-016B-06069F6450E2}"/>
                </a:ext>
              </a:extLst>
            </p:cNvPr>
            <p:cNvPicPr>
              <a:picLocks noChangeAspect="1"/>
            </p:cNvPicPr>
            <p:nvPr/>
          </p:nvPicPr>
          <p:blipFill>
            <a:blip r:embed="rId4"/>
            <a:stretch>
              <a:fillRect/>
            </a:stretch>
          </p:blipFill>
          <p:spPr>
            <a:xfrm rot="20646313">
              <a:off x="3586195" y="4286645"/>
              <a:ext cx="864826" cy="453004"/>
            </a:xfrm>
            <a:prstGeom prst="rect">
              <a:avLst/>
            </a:prstGeom>
          </p:spPr>
        </p:pic>
        <p:pic>
          <p:nvPicPr>
            <p:cNvPr id="146" name="Picture 145">
              <a:extLst>
                <a:ext uri="{FF2B5EF4-FFF2-40B4-BE49-F238E27FC236}">
                  <a16:creationId xmlns:a16="http://schemas.microsoft.com/office/drawing/2014/main" id="{DE6282A9-E8D6-709D-89B5-59230F7C1DED}"/>
                </a:ext>
              </a:extLst>
            </p:cNvPr>
            <p:cNvPicPr>
              <a:picLocks noChangeAspect="1"/>
            </p:cNvPicPr>
            <p:nvPr/>
          </p:nvPicPr>
          <p:blipFill>
            <a:blip r:embed="rId5"/>
            <a:stretch>
              <a:fillRect/>
            </a:stretch>
          </p:blipFill>
          <p:spPr>
            <a:xfrm>
              <a:off x="5508875" y="2898336"/>
              <a:ext cx="587125" cy="509871"/>
            </a:xfrm>
            <a:prstGeom prst="rect">
              <a:avLst/>
            </a:prstGeom>
          </p:spPr>
        </p:pic>
        <p:pic>
          <p:nvPicPr>
            <p:cNvPr id="148" name="Picture 147">
              <a:extLst>
                <a:ext uri="{FF2B5EF4-FFF2-40B4-BE49-F238E27FC236}">
                  <a16:creationId xmlns:a16="http://schemas.microsoft.com/office/drawing/2014/main" id="{E2EDAC88-3951-9A7C-F466-D7136EBEBCEA}"/>
                </a:ext>
              </a:extLst>
            </p:cNvPr>
            <p:cNvPicPr>
              <a:picLocks noChangeAspect="1"/>
            </p:cNvPicPr>
            <p:nvPr/>
          </p:nvPicPr>
          <p:blipFill>
            <a:blip r:embed="rId6"/>
            <a:stretch>
              <a:fillRect/>
            </a:stretch>
          </p:blipFill>
          <p:spPr>
            <a:xfrm>
              <a:off x="5584799" y="4295171"/>
              <a:ext cx="466391" cy="439739"/>
            </a:xfrm>
            <a:prstGeom prst="rect">
              <a:avLst/>
            </a:prstGeom>
          </p:spPr>
        </p:pic>
        <p:pic>
          <p:nvPicPr>
            <p:cNvPr id="150" name="Picture 149">
              <a:extLst>
                <a:ext uri="{FF2B5EF4-FFF2-40B4-BE49-F238E27FC236}">
                  <a16:creationId xmlns:a16="http://schemas.microsoft.com/office/drawing/2014/main" id="{C1DD0D75-B49A-68F9-EB51-16BE9685A150}"/>
                </a:ext>
              </a:extLst>
            </p:cNvPr>
            <p:cNvPicPr>
              <a:picLocks noChangeAspect="1"/>
            </p:cNvPicPr>
            <p:nvPr/>
          </p:nvPicPr>
          <p:blipFill>
            <a:blip r:embed="rId7"/>
            <a:stretch>
              <a:fillRect/>
            </a:stretch>
          </p:blipFill>
          <p:spPr>
            <a:xfrm>
              <a:off x="5606805" y="4721675"/>
              <a:ext cx="1119477" cy="388871"/>
            </a:xfrm>
            <a:prstGeom prst="rect">
              <a:avLst/>
            </a:prstGeom>
          </p:spPr>
        </p:pic>
        <p:pic>
          <p:nvPicPr>
            <p:cNvPr id="152" name="Picture 151">
              <a:extLst>
                <a:ext uri="{FF2B5EF4-FFF2-40B4-BE49-F238E27FC236}">
                  <a16:creationId xmlns:a16="http://schemas.microsoft.com/office/drawing/2014/main" id="{24E6D25E-B931-AEB1-E7D0-04CBD068843F}"/>
                </a:ext>
              </a:extLst>
            </p:cNvPr>
            <p:cNvPicPr>
              <a:picLocks noChangeAspect="1"/>
            </p:cNvPicPr>
            <p:nvPr/>
          </p:nvPicPr>
          <p:blipFill>
            <a:blip r:embed="rId8"/>
            <a:stretch>
              <a:fillRect/>
            </a:stretch>
          </p:blipFill>
          <p:spPr>
            <a:xfrm>
              <a:off x="6112027" y="5288186"/>
              <a:ext cx="772238" cy="369331"/>
            </a:xfrm>
            <a:prstGeom prst="rect">
              <a:avLst/>
            </a:prstGeom>
          </p:spPr>
        </p:pic>
        <p:pic>
          <p:nvPicPr>
            <p:cNvPr id="154" name="Picture 153">
              <a:extLst>
                <a:ext uri="{FF2B5EF4-FFF2-40B4-BE49-F238E27FC236}">
                  <a16:creationId xmlns:a16="http://schemas.microsoft.com/office/drawing/2014/main" id="{4B4E2301-8749-A1DE-E2A2-2B301A8730D5}"/>
                </a:ext>
              </a:extLst>
            </p:cNvPr>
            <p:cNvPicPr>
              <a:picLocks noChangeAspect="1"/>
            </p:cNvPicPr>
            <p:nvPr/>
          </p:nvPicPr>
          <p:blipFill>
            <a:blip r:embed="rId9"/>
            <a:stretch>
              <a:fillRect/>
            </a:stretch>
          </p:blipFill>
          <p:spPr>
            <a:xfrm>
              <a:off x="2183051" y="1307667"/>
              <a:ext cx="1283360" cy="482985"/>
            </a:xfrm>
            <a:prstGeom prst="rect">
              <a:avLst/>
            </a:prstGeom>
          </p:spPr>
        </p:pic>
      </p:grpSp>
    </p:spTree>
    <p:extLst>
      <p:ext uri="{BB962C8B-B14F-4D97-AF65-F5344CB8AC3E}">
        <p14:creationId xmlns:p14="http://schemas.microsoft.com/office/powerpoint/2010/main" val="9577256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98A4C-C388-8CD2-E070-70C536A187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1916F8F-79D0-08DC-C8B6-2FD2568F12F2}"/>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p>
        </p:txBody>
      </p:sp>
      <p:sp>
        <p:nvSpPr>
          <p:cNvPr id="9" name="Rectangle: Rounded Corners 8">
            <a:extLst>
              <a:ext uri="{FF2B5EF4-FFF2-40B4-BE49-F238E27FC236}">
                <a16:creationId xmlns:a16="http://schemas.microsoft.com/office/drawing/2014/main" id="{5415D976-5092-F847-35B1-4030A3A5D01F}"/>
              </a:ext>
            </a:extLst>
          </p:cNvPr>
          <p:cNvSpPr/>
          <p:nvPr/>
        </p:nvSpPr>
        <p:spPr>
          <a:xfrm>
            <a:off x="2830749" y="1310108"/>
            <a:ext cx="1488332" cy="480131"/>
          </a:xfrm>
          <a:prstGeom prst="roundRect">
            <a:avLst/>
          </a:prstGeom>
          <a:solidFill>
            <a:srgbClr val="5E8D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输入特性</a:t>
            </a:r>
          </a:p>
        </p:txBody>
      </p:sp>
      <p:sp>
        <p:nvSpPr>
          <p:cNvPr id="10" name="Rectangle 9">
            <a:extLst>
              <a:ext uri="{FF2B5EF4-FFF2-40B4-BE49-F238E27FC236}">
                <a16:creationId xmlns:a16="http://schemas.microsoft.com/office/drawing/2014/main" id="{1613AFAE-6F81-61EE-A5A5-0AF275D38538}"/>
              </a:ext>
            </a:extLst>
          </p:cNvPr>
          <p:cNvSpPr/>
          <p:nvPr/>
        </p:nvSpPr>
        <p:spPr>
          <a:xfrm>
            <a:off x="4484452" y="1310108"/>
            <a:ext cx="4824919" cy="480131"/>
          </a:xfrm>
          <a:prstGeom prst="rect">
            <a:avLst/>
          </a:prstGeom>
          <a:solidFill>
            <a:srgbClr val="C9E2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输入端的</a:t>
            </a:r>
            <a:r>
              <a:rPr lang="zh-CN" altLang="en-US" b="1" dirty="0">
                <a:solidFill>
                  <a:srgbClr val="FF0000"/>
                </a:solidFill>
                <a:latin typeface="微软雅黑" panose="020B0503020204020204" pitchFamily="34" charset="-122"/>
                <a:ea typeface="微软雅黑" panose="020B0503020204020204" pitchFamily="34" charset="-122"/>
              </a:rPr>
              <a:t>输入电压</a:t>
            </a:r>
            <a:r>
              <a:rPr lang="zh-CN" altLang="en-US" b="1" dirty="0">
                <a:solidFill>
                  <a:schemeClr val="tx1"/>
                </a:solidFill>
                <a:latin typeface="微软雅黑" panose="020B0503020204020204" pitchFamily="34" charset="-122"/>
                <a:ea typeface="微软雅黑" panose="020B0503020204020204" pitchFamily="34" charset="-122"/>
              </a:rPr>
              <a:t>与</a:t>
            </a:r>
            <a:r>
              <a:rPr lang="zh-CN" altLang="en-US" b="1" dirty="0">
                <a:solidFill>
                  <a:srgbClr val="FF0000"/>
                </a:solidFill>
                <a:latin typeface="微软雅黑" panose="020B0503020204020204" pitchFamily="34" charset="-122"/>
                <a:ea typeface="微软雅黑" panose="020B0503020204020204" pitchFamily="34" charset="-122"/>
              </a:rPr>
              <a:t>输入电流</a:t>
            </a:r>
            <a:r>
              <a:rPr lang="zh-CN" altLang="en-US" b="1" dirty="0">
                <a:solidFill>
                  <a:schemeClr val="tx1"/>
                </a:solidFill>
                <a:latin typeface="微软雅黑" panose="020B0503020204020204" pitchFamily="34" charset="-122"/>
                <a:ea typeface="微软雅黑" panose="020B0503020204020204" pitchFamily="34" charset="-122"/>
              </a:rPr>
              <a:t>的关系</a:t>
            </a:r>
          </a:p>
        </p:txBody>
      </p:sp>
      <p:sp>
        <p:nvSpPr>
          <p:cNvPr id="13" name="Rectangle 12">
            <a:extLst>
              <a:ext uri="{FF2B5EF4-FFF2-40B4-BE49-F238E27FC236}">
                <a16:creationId xmlns:a16="http://schemas.microsoft.com/office/drawing/2014/main" id="{A28F4B91-CD4E-AEBB-8AF4-373CCD046FCF}"/>
              </a:ext>
            </a:extLst>
          </p:cNvPr>
          <p:cNvSpPr/>
          <p:nvPr/>
        </p:nvSpPr>
        <p:spPr>
          <a:xfrm>
            <a:off x="2830749" y="1991045"/>
            <a:ext cx="6478622" cy="755631"/>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MOS</a:t>
            </a:r>
            <a:r>
              <a:rPr lang="zh-CN" altLang="en-US" b="1" dirty="0">
                <a:solidFill>
                  <a:schemeClr val="tx1"/>
                </a:solidFill>
                <a:latin typeface="微软雅黑" panose="020B0503020204020204" pitchFamily="34" charset="-122"/>
                <a:ea typeface="微软雅黑" panose="020B0503020204020204" pitchFamily="34" charset="-122"/>
              </a:rPr>
              <a:t>管的栅极和衬底之间的绝缘介质极薄，极易被击穿，所以必须采取</a:t>
            </a:r>
            <a:r>
              <a:rPr lang="zh-CN" altLang="en-US" b="1" dirty="0">
                <a:solidFill>
                  <a:srgbClr val="FF0000"/>
                </a:solidFill>
                <a:latin typeface="微软雅黑" panose="020B0503020204020204" pitchFamily="34" charset="-122"/>
                <a:ea typeface="微软雅黑" panose="020B0503020204020204" pitchFamily="34" charset="-122"/>
              </a:rPr>
              <a:t>保护措施</a:t>
            </a:r>
            <a:r>
              <a:rPr lang="zh-CN" altLang="en-US" b="1" dirty="0">
                <a:solidFill>
                  <a:schemeClr val="tx1"/>
                </a:solidFill>
                <a:latin typeface="微软雅黑" panose="020B0503020204020204" pitchFamily="34" charset="-122"/>
                <a:ea typeface="微软雅黑" panose="020B0503020204020204" pitchFamily="34" charset="-122"/>
              </a:rPr>
              <a:t>。</a:t>
            </a:r>
          </a:p>
        </p:txBody>
      </p:sp>
      <p:sp>
        <p:nvSpPr>
          <p:cNvPr id="14" name="Rectangle 13">
            <a:extLst>
              <a:ext uri="{FF2B5EF4-FFF2-40B4-BE49-F238E27FC236}">
                <a16:creationId xmlns:a16="http://schemas.microsoft.com/office/drawing/2014/main" id="{4D1BC31E-F6C2-7CB7-BBE8-B612F1A1343F}"/>
              </a:ext>
            </a:extLst>
          </p:cNvPr>
          <p:cNvSpPr/>
          <p:nvPr/>
        </p:nvSpPr>
        <p:spPr>
          <a:xfrm>
            <a:off x="2830749" y="3021828"/>
            <a:ext cx="6478622" cy="1274929"/>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CMOS</a:t>
            </a:r>
            <a:r>
              <a:rPr lang="zh-CN" altLang="en-US" b="1" dirty="0">
                <a:solidFill>
                  <a:schemeClr val="tx1"/>
                </a:solidFill>
                <a:latin typeface="微软雅黑" panose="020B0503020204020204" pitchFamily="34" charset="-122"/>
                <a:ea typeface="微软雅黑" panose="020B0503020204020204" pitchFamily="34" charset="-122"/>
              </a:rPr>
              <a:t>集成电路都采用各种的</a:t>
            </a:r>
            <a:r>
              <a:rPr lang="zh-CN" altLang="en-US" b="1" dirty="0">
                <a:solidFill>
                  <a:srgbClr val="FF0000"/>
                </a:solidFill>
                <a:latin typeface="微软雅黑" panose="020B0503020204020204" pitchFamily="34" charset="-122"/>
                <a:ea typeface="微软雅黑" panose="020B0503020204020204" pitchFamily="34" charset="-122"/>
              </a:rPr>
              <a:t>输入保护电路</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·74HC</a:t>
            </a:r>
            <a:r>
              <a:rPr lang="zh-CN" altLang="en-US" b="1" dirty="0">
                <a:solidFill>
                  <a:schemeClr val="tx1"/>
                </a:solidFill>
                <a:latin typeface="微软雅黑" panose="020B0503020204020204" pitchFamily="34" charset="-122"/>
                <a:ea typeface="微软雅黑" panose="020B0503020204020204" pitchFamily="34" charset="-122"/>
              </a:rPr>
              <a:t>系列输入保护电路</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 4000</a:t>
            </a:r>
            <a:r>
              <a:rPr lang="zh-CN" altLang="en-US" b="1" dirty="0">
                <a:solidFill>
                  <a:schemeClr val="tx1"/>
                </a:solidFill>
                <a:latin typeface="微软雅黑" panose="020B0503020204020204" pitchFamily="34" charset="-122"/>
                <a:ea typeface="微软雅黑" panose="020B0503020204020204" pitchFamily="34" charset="-122"/>
              </a:rPr>
              <a:t>系列输入保护电路</a:t>
            </a:r>
          </a:p>
        </p:txBody>
      </p:sp>
      <p:sp>
        <p:nvSpPr>
          <p:cNvPr id="15" name="Rectangle 14">
            <a:extLst>
              <a:ext uri="{FF2B5EF4-FFF2-40B4-BE49-F238E27FC236}">
                <a16:creationId xmlns:a16="http://schemas.microsoft.com/office/drawing/2014/main" id="{9F0FA59D-9617-A5FE-D73A-6F45E3F763BB}"/>
              </a:ext>
            </a:extLst>
          </p:cNvPr>
          <p:cNvSpPr/>
          <p:nvPr/>
        </p:nvSpPr>
        <p:spPr>
          <a:xfrm>
            <a:off x="2830749" y="4571910"/>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输入保护电路</a:t>
            </a:r>
            <a:r>
              <a:rPr lang="zh-CN" altLang="en-US" b="1" dirty="0">
                <a:solidFill>
                  <a:schemeClr val="tx1"/>
                </a:solidFill>
                <a:latin typeface="微软雅黑" panose="020B0503020204020204" pitchFamily="34" charset="-122"/>
                <a:ea typeface="微软雅黑" panose="020B0503020204020204" pitchFamily="34" charset="-122"/>
              </a:rPr>
              <a:t>的输入特性</a:t>
            </a:r>
          </a:p>
        </p:txBody>
      </p:sp>
    </p:spTree>
    <p:extLst>
      <p:ext uri="{BB962C8B-B14F-4D97-AF65-F5344CB8AC3E}">
        <p14:creationId xmlns:p14="http://schemas.microsoft.com/office/powerpoint/2010/main" val="39811271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D3BA-FB8D-0B88-AEAF-68C45E0BA46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4389BD-268C-48F7-A1C5-A8B58D7EEC9D}"/>
              </a:ext>
            </a:extLst>
          </p:cNvPr>
          <p:cNvSpPr txBox="1"/>
          <p:nvPr/>
        </p:nvSpPr>
        <p:spPr>
          <a:xfrm>
            <a:off x="-1" y="0"/>
            <a:ext cx="9014792"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——74HC</a:t>
            </a:r>
            <a:r>
              <a:rPr lang="zh-CN" altLang="en-US" dirty="0"/>
              <a:t>输入保护电路</a:t>
            </a:r>
          </a:p>
        </p:txBody>
      </p:sp>
      <p:pic>
        <p:nvPicPr>
          <p:cNvPr id="10" name="Picture 9">
            <a:extLst>
              <a:ext uri="{FF2B5EF4-FFF2-40B4-BE49-F238E27FC236}">
                <a16:creationId xmlns:a16="http://schemas.microsoft.com/office/drawing/2014/main" id="{5CB1A127-BE9E-2406-3600-14FD9A59E107}"/>
              </a:ext>
            </a:extLst>
          </p:cNvPr>
          <p:cNvPicPr>
            <a:picLocks noChangeAspect="1"/>
          </p:cNvPicPr>
          <p:nvPr/>
        </p:nvPicPr>
        <p:blipFill>
          <a:blip r:embed="rId3"/>
          <a:stretch>
            <a:fillRect/>
          </a:stretch>
        </p:blipFill>
        <p:spPr>
          <a:xfrm>
            <a:off x="2367998" y="740879"/>
            <a:ext cx="7277100" cy="5276850"/>
          </a:xfrm>
          <a:prstGeom prst="rect">
            <a:avLst/>
          </a:prstGeom>
        </p:spPr>
      </p:pic>
      <p:sp>
        <p:nvSpPr>
          <p:cNvPr id="11" name="Oval 10">
            <a:extLst>
              <a:ext uri="{FF2B5EF4-FFF2-40B4-BE49-F238E27FC236}">
                <a16:creationId xmlns:a16="http://schemas.microsoft.com/office/drawing/2014/main" id="{2943C96D-253D-3BA5-35D8-1AF8513FFBA5}"/>
              </a:ext>
            </a:extLst>
          </p:cNvPr>
          <p:cNvSpPr/>
          <p:nvPr/>
        </p:nvSpPr>
        <p:spPr>
          <a:xfrm>
            <a:off x="3364787" y="2132394"/>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E9A242D6-A55D-C74D-C569-11D4039A2C78}"/>
              </a:ext>
            </a:extLst>
          </p:cNvPr>
          <p:cNvSpPr/>
          <p:nvPr/>
        </p:nvSpPr>
        <p:spPr>
          <a:xfrm>
            <a:off x="4245580" y="2906332"/>
            <a:ext cx="1065125" cy="952068"/>
          </a:xfrm>
          <a:prstGeom prst="ellipse">
            <a:avLst/>
          </a:prstGeom>
          <a:solidFill>
            <a:srgbClr val="B4D2FE">
              <a:alpha val="5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FE5DEB60-6E01-4228-ABBC-C22559548374}"/>
              </a:ext>
            </a:extLst>
          </p:cNvPr>
          <p:cNvSpPr/>
          <p:nvPr/>
        </p:nvSpPr>
        <p:spPr>
          <a:xfrm>
            <a:off x="3364787" y="3951668"/>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61D7099E-1F7D-2A46-8A9A-72D0AC907335}"/>
              </a:ext>
            </a:extLst>
          </p:cNvPr>
          <p:cNvSpPr/>
          <p:nvPr/>
        </p:nvSpPr>
        <p:spPr>
          <a:xfrm>
            <a:off x="5972378" y="3786377"/>
            <a:ext cx="1065125" cy="952068"/>
          </a:xfrm>
          <a:prstGeom prst="ellipse">
            <a:avLst/>
          </a:prstGeom>
          <a:solidFill>
            <a:srgbClr val="FAF191">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a:extLst>
              <a:ext uri="{FF2B5EF4-FFF2-40B4-BE49-F238E27FC236}">
                <a16:creationId xmlns:a16="http://schemas.microsoft.com/office/drawing/2014/main" id="{EBC064F8-00D9-1BAC-9B40-1A397BBB4CEC}"/>
              </a:ext>
            </a:extLst>
          </p:cNvPr>
          <p:cNvSpPr/>
          <p:nvPr/>
        </p:nvSpPr>
        <p:spPr>
          <a:xfrm>
            <a:off x="6006548" y="2031059"/>
            <a:ext cx="1065125" cy="952068"/>
          </a:xfrm>
          <a:prstGeom prst="ellipse">
            <a:avLst/>
          </a:prstGeom>
          <a:solidFill>
            <a:srgbClr val="FAF191">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peech Bubble: Rectangle 16">
            <a:extLst>
              <a:ext uri="{FF2B5EF4-FFF2-40B4-BE49-F238E27FC236}">
                <a16:creationId xmlns:a16="http://schemas.microsoft.com/office/drawing/2014/main" id="{50DE70A5-AC58-6757-B5C8-15CA4C27D257}"/>
              </a:ext>
            </a:extLst>
          </p:cNvPr>
          <p:cNvSpPr/>
          <p:nvPr/>
        </p:nvSpPr>
        <p:spPr>
          <a:xfrm>
            <a:off x="1429050" y="5394155"/>
            <a:ext cx="1506379" cy="1072901"/>
          </a:xfrm>
          <a:prstGeom prst="wedgeRectCallout">
            <a:avLst>
              <a:gd name="adj1" fmla="val 83992"/>
              <a:gd name="adj2" fmla="val -116721"/>
            </a:avLst>
          </a:prstGeom>
          <a:solidFill>
            <a:srgbClr val="F1C8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分布式二极管允许通过较大电流</a:t>
            </a:r>
          </a:p>
        </p:txBody>
      </p:sp>
      <p:sp>
        <p:nvSpPr>
          <p:cNvPr id="19" name="Speech Bubble: Rectangle 18">
            <a:extLst>
              <a:ext uri="{FF2B5EF4-FFF2-40B4-BE49-F238E27FC236}">
                <a16:creationId xmlns:a16="http://schemas.microsoft.com/office/drawing/2014/main" id="{AFC8B272-6847-C261-EB44-3C229BBC1337}"/>
              </a:ext>
            </a:extLst>
          </p:cNvPr>
          <p:cNvSpPr/>
          <p:nvPr/>
        </p:nvSpPr>
        <p:spPr>
          <a:xfrm>
            <a:off x="4039517" y="5705942"/>
            <a:ext cx="1506379" cy="572535"/>
          </a:xfrm>
          <a:prstGeom prst="wedgeRectCallout">
            <a:avLst>
              <a:gd name="adj1" fmla="val 10094"/>
              <a:gd name="adj2" fmla="val -228813"/>
            </a:avLst>
          </a:prstGeom>
          <a:solidFill>
            <a:srgbClr val="B4D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21" name="Picture 20">
            <a:extLst>
              <a:ext uri="{FF2B5EF4-FFF2-40B4-BE49-F238E27FC236}">
                <a16:creationId xmlns:a16="http://schemas.microsoft.com/office/drawing/2014/main" id="{D89A606C-2B2B-1F80-668F-1A6309989D13}"/>
              </a:ext>
            </a:extLst>
          </p:cNvPr>
          <p:cNvPicPr>
            <a:picLocks noChangeAspect="1"/>
          </p:cNvPicPr>
          <p:nvPr/>
        </p:nvPicPr>
        <p:blipFill>
          <a:blip r:embed="rId4"/>
          <a:stretch>
            <a:fillRect/>
          </a:stretch>
        </p:blipFill>
        <p:spPr>
          <a:xfrm>
            <a:off x="4106413" y="5827409"/>
            <a:ext cx="1373118" cy="310444"/>
          </a:xfrm>
          <a:prstGeom prst="rect">
            <a:avLst/>
          </a:prstGeom>
        </p:spPr>
      </p:pic>
      <p:sp>
        <p:nvSpPr>
          <p:cNvPr id="22" name="Speech Bubble: Rectangle 21">
            <a:extLst>
              <a:ext uri="{FF2B5EF4-FFF2-40B4-BE49-F238E27FC236}">
                <a16:creationId xmlns:a16="http://schemas.microsoft.com/office/drawing/2014/main" id="{F72F327C-979B-0FC8-7ED7-65AAB21608E8}"/>
              </a:ext>
            </a:extLst>
          </p:cNvPr>
          <p:cNvSpPr/>
          <p:nvPr/>
        </p:nvSpPr>
        <p:spPr>
          <a:xfrm>
            <a:off x="6203146" y="5601402"/>
            <a:ext cx="1506379" cy="1072901"/>
          </a:xfrm>
          <a:prstGeom prst="wedgeRectCallout">
            <a:avLst>
              <a:gd name="adj1" fmla="val -19597"/>
              <a:gd name="adj2" fmla="val -130617"/>
            </a:avLst>
          </a:prstGeom>
          <a:solidFill>
            <a:srgbClr val="F1E9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T1</a:t>
            </a:r>
            <a:r>
              <a:rPr lang="zh-CN" altLang="en-US" b="1" dirty="0">
                <a:solidFill>
                  <a:schemeClr val="tx1"/>
                </a:solidFill>
                <a:latin typeface="微软雅黑" panose="020B0503020204020204" pitchFamily="34" charset="-122"/>
                <a:ea typeface="微软雅黑" panose="020B0503020204020204" pitchFamily="34" charset="-122"/>
              </a:rPr>
              <a:t>和</a:t>
            </a:r>
            <a:r>
              <a:rPr lang="en-US" altLang="zh-CN" b="1" dirty="0">
                <a:solidFill>
                  <a:schemeClr val="tx1"/>
                </a:solidFill>
                <a:latin typeface="微软雅黑" panose="020B0503020204020204" pitchFamily="34" charset="-122"/>
                <a:ea typeface="微软雅黑" panose="020B0503020204020204" pitchFamily="34" charset="-122"/>
              </a:rPr>
              <a:t>T2</a:t>
            </a:r>
            <a:r>
              <a:rPr lang="zh-CN" altLang="en-US" b="1" dirty="0">
                <a:solidFill>
                  <a:schemeClr val="tx1"/>
                </a:solidFill>
                <a:latin typeface="微软雅黑" panose="020B0503020204020204" pitchFamily="34" charset="-122"/>
                <a:ea typeface="微软雅黑" panose="020B0503020204020204" pitchFamily="34" charset="-122"/>
              </a:rPr>
              <a:t>的栅极等效电容</a:t>
            </a:r>
          </a:p>
        </p:txBody>
      </p:sp>
    </p:spTree>
    <p:extLst>
      <p:ext uri="{BB962C8B-B14F-4D97-AF65-F5344CB8AC3E}">
        <p14:creationId xmlns:p14="http://schemas.microsoft.com/office/powerpoint/2010/main" val="6480848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1A44-5F37-CDE3-E877-F1941587F10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164B3E7-9B0C-DE3F-1577-543835D097A1}"/>
              </a:ext>
            </a:extLst>
          </p:cNvPr>
          <p:cNvPicPr>
            <a:picLocks noChangeAspect="1"/>
          </p:cNvPicPr>
          <p:nvPr/>
        </p:nvPicPr>
        <p:blipFill>
          <a:blip r:embed="rId3"/>
          <a:stretch>
            <a:fillRect/>
          </a:stretch>
        </p:blipFill>
        <p:spPr>
          <a:xfrm>
            <a:off x="397148" y="1366919"/>
            <a:ext cx="5958315" cy="4320558"/>
          </a:xfrm>
          <a:prstGeom prst="rect">
            <a:avLst/>
          </a:prstGeom>
        </p:spPr>
      </p:pic>
      <p:sp>
        <p:nvSpPr>
          <p:cNvPr id="7" name="TextBox 6">
            <a:extLst>
              <a:ext uri="{FF2B5EF4-FFF2-40B4-BE49-F238E27FC236}">
                <a16:creationId xmlns:a16="http://schemas.microsoft.com/office/drawing/2014/main" id="{FA956BD6-F301-1F07-A02F-6CB9D2786272}"/>
              </a:ext>
            </a:extLst>
          </p:cNvPr>
          <p:cNvSpPr txBox="1"/>
          <p:nvPr/>
        </p:nvSpPr>
        <p:spPr>
          <a:xfrm>
            <a:off x="397148" y="655732"/>
            <a:ext cx="46578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①</a:t>
            </a:r>
          </a:p>
        </p:txBody>
      </p:sp>
      <p:pic>
        <p:nvPicPr>
          <p:cNvPr id="10" name="Picture 9">
            <a:extLst>
              <a:ext uri="{FF2B5EF4-FFF2-40B4-BE49-F238E27FC236}">
                <a16:creationId xmlns:a16="http://schemas.microsoft.com/office/drawing/2014/main" id="{C574F621-CA50-65F0-381B-95F08C913E5A}"/>
              </a:ext>
            </a:extLst>
          </p:cNvPr>
          <p:cNvPicPr>
            <a:picLocks noChangeAspect="1"/>
          </p:cNvPicPr>
          <p:nvPr/>
        </p:nvPicPr>
        <p:blipFill>
          <a:blip r:embed="rId4"/>
          <a:stretch>
            <a:fillRect/>
          </a:stretch>
        </p:blipFill>
        <p:spPr>
          <a:xfrm>
            <a:off x="927794" y="655732"/>
            <a:ext cx="2541157" cy="439048"/>
          </a:xfrm>
          <a:prstGeom prst="rect">
            <a:avLst/>
          </a:prstGeom>
        </p:spPr>
      </p:pic>
      <p:sp>
        <p:nvSpPr>
          <p:cNvPr id="11" name="Rectangle 10">
            <a:extLst>
              <a:ext uri="{FF2B5EF4-FFF2-40B4-BE49-F238E27FC236}">
                <a16:creationId xmlns:a16="http://schemas.microsoft.com/office/drawing/2014/main" id="{DB14CB9A-0D55-D447-A4DF-45B5E8A48448}"/>
              </a:ext>
            </a:extLst>
          </p:cNvPr>
          <p:cNvSpPr/>
          <p:nvPr/>
        </p:nvSpPr>
        <p:spPr>
          <a:xfrm>
            <a:off x="2137137" y="6102626"/>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当                                    ，保护电路不起作用</a:t>
            </a:r>
          </a:p>
        </p:txBody>
      </p:sp>
      <p:pic>
        <p:nvPicPr>
          <p:cNvPr id="12" name="Picture 11">
            <a:extLst>
              <a:ext uri="{FF2B5EF4-FFF2-40B4-BE49-F238E27FC236}">
                <a16:creationId xmlns:a16="http://schemas.microsoft.com/office/drawing/2014/main" id="{AFFBC017-2BF9-9174-75CF-02320A6FA81E}"/>
              </a:ext>
            </a:extLst>
          </p:cNvPr>
          <p:cNvPicPr>
            <a:picLocks noChangeAspect="1"/>
          </p:cNvPicPr>
          <p:nvPr/>
        </p:nvPicPr>
        <p:blipFill>
          <a:blip r:embed="rId4"/>
          <a:stretch>
            <a:fillRect/>
          </a:stretch>
        </p:blipFill>
        <p:spPr>
          <a:xfrm>
            <a:off x="2412037" y="6163678"/>
            <a:ext cx="2541157" cy="439048"/>
          </a:xfrm>
          <a:prstGeom prst="rect">
            <a:avLst/>
          </a:prstGeom>
        </p:spPr>
      </p:pic>
      <p:pic>
        <p:nvPicPr>
          <p:cNvPr id="14" name="Picture 13">
            <a:extLst>
              <a:ext uri="{FF2B5EF4-FFF2-40B4-BE49-F238E27FC236}">
                <a16:creationId xmlns:a16="http://schemas.microsoft.com/office/drawing/2014/main" id="{F4454728-CC52-FB02-8146-D960779E2678}"/>
              </a:ext>
            </a:extLst>
          </p:cNvPr>
          <p:cNvPicPr>
            <a:picLocks noChangeAspect="1"/>
          </p:cNvPicPr>
          <p:nvPr/>
        </p:nvPicPr>
        <p:blipFill>
          <a:blip r:embed="rId5"/>
          <a:stretch>
            <a:fillRect/>
          </a:stretch>
        </p:blipFill>
        <p:spPr>
          <a:xfrm>
            <a:off x="6545126" y="1366920"/>
            <a:ext cx="5493152" cy="4320558"/>
          </a:xfrm>
          <a:prstGeom prst="rect">
            <a:avLst/>
          </a:prstGeom>
        </p:spPr>
      </p:pic>
      <p:sp>
        <p:nvSpPr>
          <p:cNvPr id="15" name="Rectangle 14">
            <a:extLst>
              <a:ext uri="{FF2B5EF4-FFF2-40B4-BE49-F238E27FC236}">
                <a16:creationId xmlns:a16="http://schemas.microsoft.com/office/drawing/2014/main" id="{494BCF2A-158C-9908-AA63-2E0149A03274}"/>
              </a:ext>
            </a:extLst>
          </p:cNvPr>
          <p:cNvSpPr/>
          <p:nvPr/>
        </p:nvSpPr>
        <p:spPr>
          <a:xfrm>
            <a:off x="1284051" y="2451370"/>
            <a:ext cx="1127986" cy="856034"/>
          </a:xfrm>
          <a:prstGeom prst="rect">
            <a:avLst/>
          </a:prstGeom>
          <a:solidFill>
            <a:srgbClr val="F1C8C6">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9C0AFFF8-730B-2172-5453-34BDA46C22AB}"/>
              </a:ext>
            </a:extLst>
          </p:cNvPr>
          <p:cNvSpPr/>
          <p:nvPr/>
        </p:nvSpPr>
        <p:spPr>
          <a:xfrm>
            <a:off x="1254457" y="3963838"/>
            <a:ext cx="1975125" cy="856034"/>
          </a:xfrm>
          <a:prstGeom prst="rect">
            <a:avLst/>
          </a:prstGeom>
          <a:solidFill>
            <a:srgbClr val="F1C8C6">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Straight Arrow Connector 18">
            <a:extLst>
              <a:ext uri="{FF2B5EF4-FFF2-40B4-BE49-F238E27FC236}">
                <a16:creationId xmlns:a16="http://schemas.microsoft.com/office/drawing/2014/main" id="{BBCE8915-B0B5-E177-B539-CD250935C4D5}"/>
              </a:ext>
            </a:extLst>
          </p:cNvPr>
          <p:cNvCxnSpPr/>
          <p:nvPr/>
        </p:nvCxnSpPr>
        <p:spPr>
          <a:xfrm>
            <a:off x="725557" y="3527198"/>
            <a:ext cx="335942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A50A52A-2799-4FB6-CB25-DEA6017D7F6D}"/>
              </a:ext>
            </a:extLst>
          </p:cNvPr>
          <p:cNvSpPr/>
          <p:nvPr/>
        </p:nvSpPr>
        <p:spPr>
          <a:xfrm>
            <a:off x="7841975" y="1366919"/>
            <a:ext cx="2425148" cy="4218872"/>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671A39BB-018D-B3A2-BB33-E9EF21A17E32}"/>
              </a:ext>
            </a:extLst>
          </p:cNvPr>
          <p:cNvSpPr txBox="1"/>
          <p:nvPr/>
        </p:nvSpPr>
        <p:spPr>
          <a:xfrm>
            <a:off x="8247632" y="5138157"/>
            <a:ext cx="208813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输入特性曲线</a:t>
            </a:r>
          </a:p>
        </p:txBody>
      </p:sp>
      <p:sp>
        <p:nvSpPr>
          <p:cNvPr id="23" name="TextBox 22">
            <a:extLst>
              <a:ext uri="{FF2B5EF4-FFF2-40B4-BE49-F238E27FC236}">
                <a16:creationId xmlns:a16="http://schemas.microsoft.com/office/drawing/2014/main" id="{1E9AC05A-68FF-53F7-77C7-3280A29E6CD6}"/>
              </a:ext>
            </a:extLst>
          </p:cNvPr>
          <p:cNvSpPr txBox="1"/>
          <p:nvPr/>
        </p:nvSpPr>
        <p:spPr>
          <a:xfrm>
            <a:off x="-1" y="0"/>
            <a:ext cx="920363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——74HC</a:t>
            </a:r>
            <a:r>
              <a:rPr lang="zh-CN" altLang="en-US" dirty="0"/>
              <a:t>输入保护电路</a:t>
            </a:r>
          </a:p>
        </p:txBody>
      </p:sp>
    </p:spTree>
    <p:extLst>
      <p:ext uri="{BB962C8B-B14F-4D97-AF65-F5344CB8AC3E}">
        <p14:creationId xmlns:p14="http://schemas.microsoft.com/office/powerpoint/2010/main" val="66467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A0E75-FF15-1BA9-7598-A048DE653C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706597-E75B-50EA-F5AF-447EE0A07A07}"/>
              </a:ext>
            </a:extLst>
          </p:cNvPr>
          <p:cNvSpPr/>
          <p:nvPr/>
        </p:nvSpPr>
        <p:spPr>
          <a:xfrm>
            <a:off x="0"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7D010026-7628-8A38-2163-EBBEF95CB891}"/>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CF156DFB-84CF-978B-8066-3DEC91355CDE}"/>
              </a:ext>
            </a:extLst>
          </p:cNvPr>
          <p:cNvSpPr/>
          <p:nvPr/>
        </p:nvSpPr>
        <p:spPr>
          <a:xfrm>
            <a:off x="4989095" y="1034938"/>
            <a:ext cx="6035894" cy="4217373"/>
          </a:xfrm>
          <a:prstGeom prst="rect">
            <a:avLst/>
          </a:prstGeom>
        </p:spPr>
        <p:txBody>
          <a:bodyPr wrap="square">
            <a:spAutoFit/>
          </a:bodyPr>
          <a:lstStyle/>
          <a:p>
            <a:pPr marL="0" lvl="2" indent="0" algn="l" fontAlgn="auto">
              <a:lnSpc>
                <a:spcPct val="250000"/>
              </a:lnSpc>
              <a:spcBef>
                <a:spcPts val="0"/>
              </a:spcBef>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一、概述</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二、二极管与门</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三、二极管或门</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四、二极管构成的门电路的缺点</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5">
            <a:extLst>
              <a:ext uri="{FF2B5EF4-FFF2-40B4-BE49-F238E27FC236}">
                <a16:creationId xmlns:a16="http://schemas.microsoft.com/office/drawing/2014/main" id="{E43E6ECD-2CB0-8F6F-C5DC-0B9972261C76}"/>
              </a:ext>
            </a:extLst>
          </p:cNvPr>
          <p:cNvSpPr txBox="1"/>
          <p:nvPr/>
        </p:nvSpPr>
        <p:spPr>
          <a:xfrm>
            <a:off x="263442" y="1752193"/>
            <a:ext cx="2480061" cy="1938992"/>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二极管门电路</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10" name="图片 27">
            <a:extLst>
              <a:ext uri="{FF2B5EF4-FFF2-40B4-BE49-F238E27FC236}">
                <a16:creationId xmlns:a16="http://schemas.microsoft.com/office/drawing/2014/main" id="{32F963E8-DEA9-D249-EA7C-C7A553C3C43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12198414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06C74-A401-52C5-A41D-E6A95051D19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87F0C88-04EB-70C8-9CCB-C7D675F70794}"/>
              </a:ext>
            </a:extLst>
          </p:cNvPr>
          <p:cNvPicPr>
            <a:picLocks noChangeAspect="1"/>
          </p:cNvPicPr>
          <p:nvPr/>
        </p:nvPicPr>
        <p:blipFill>
          <a:blip r:embed="rId3"/>
          <a:stretch>
            <a:fillRect/>
          </a:stretch>
        </p:blipFill>
        <p:spPr>
          <a:xfrm>
            <a:off x="397148" y="1366919"/>
            <a:ext cx="5958315" cy="4320558"/>
          </a:xfrm>
          <a:prstGeom prst="rect">
            <a:avLst/>
          </a:prstGeom>
        </p:spPr>
      </p:pic>
      <p:sp>
        <p:nvSpPr>
          <p:cNvPr id="7" name="TextBox 6">
            <a:extLst>
              <a:ext uri="{FF2B5EF4-FFF2-40B4-BE49-F238E27FC236}">
                <a16:creationId xmlns:a16="http://schemas.microsoft.com/office/drawing/2014/main" id="{F07B2520-3082-8018-CB05-72E709307EEE}"/>
              </a:ext>
            </a:extLst>
          </p:cNvPr>
          <p:cNvSpPr txBox="1"/>
          <p:nvPr/>
        </p:nvSpPr>
        <p:spPr>
          <a:xfrm>
            <a:off x="397148" y="655732"/>
            <a:ext cx="46578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②</a:t>
            </a:r>
          </a:p>
        </p:txBody>
      </p:sp>
      <p:sp>
        <p:nvSpPr>
          <p:cNvPr id="11" name="Rectangle 10">
            <a:extLst>
              <a:ext uri="{FF2B5EF4-FFF2-40B4-BE49-F238E27FC236}">
                <a16:creationId xmlns:a16="http://schemas.microsoft.com/office/drawing/2014/main" id="{EF5A89B8-9FE5-599D-4328-242BCCEC8BDE}"/>
              </a:ext>
            </a:extLst>
          </p:cNvPr>
          <p:cNvSpPr/>
          <p:nvPr/>
        </p:nvSpPr>
        <p:spPr>
          <a:xfrm>
            <a:off x="2137137" y="6102626"/>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D1</a:t>
            </a:r>
            <a:r>
              <a:rPr lang="zh-CN" altLang="en-US" b="1" dirty="0">
                <a:solidFill>
                  <a:schemeClr val="tx1"/>
                </a:solidFill>
                <a:latin typeface="微软雅黑" panose="020B0503020204020204" pitchFamily="34" charset="-122"/>
                <a:ea typeface="微软雅黑" panose="020B0503020204020204" pitchFamily="34" charset="-122"/>
              </a:rPr>
              <a:t>导通，</a:t>
            </a:r>
            <a:r>
              <a:rPr lang="en-US" altLang="zh-CN" b="1" dirty="0">
                <a:solidFill>
                  <a:schemeClr val="tx1"/>
                </a:solidFill>
                <a:latin typeface="微软雅黑" panose="020B0503020204020204" pitchFamily="34" charset="-122"/>
                <a:ea typeface="微软雅黑" panose="020B0503020204020204" pitchFamily="34" charset="-122"/>
              </a:rPr>
              <a:t>C2</a:t>
            </a:r>
            <a:r>
              <a:rPr lang="zh-CN" altLang="en-US" b="1" dirty="0">
                <a:solidFill>
                  <a:schemeClr val="tx1"/>
                </a:solidFill>
                <a:latin typeface="微软雅黑" panose="020B0503020204020204" pitchFamily="34" charset="-122"/>
                <a:ea typeface="微软雅黑" panose="020B0503020204020204" pitchFamily="34" charset="-122"/>
              </a:rPr>
              <a:t>上电压不超过</a:t>
            </a:r>
          </a:p>
        </p:txBody>
      </p:sp>
      <p:pic>
        <p:nvPicPr>
          <p:cNvPr id="14" name="Picture 13">
            <a:extLst>
              <a:ext uri="{FF2B5EF4-FFF2-40B4-BE49-F238E27FC236}">
                <a16:creationId xmlns:a16="http://schemas.microsoft.com/office/drawing/2014/main" id="{9B31ABAF-4659-5FA6-5AED-FB7EE945D67D}"/>
              </a:ext>
            </a:extLst>
          </p:cNvPr>
          <p:cNvPicPr>
            <a:picLocks noChangeAspect="1"/>
          </p:cNvPicPr>
          <p:nvPr/>
        </p:nvPicPr>
        <p:blipFill>
          <a:blip r:embed="rId4"/>
          <a:stretch>
            <a:fillRect/>
          </a:stretch>
        </p:blipFill>
        <p:spPr>
          <a:xfrm>
            <a:off x="6545126" y="1366920"/>
            <a:ext cx="5493152" cy="4320558"/>
          </a:xfrm>
          <a:prstGeom prst="rect">
            <a:avLst/>
          </a:prstGeom>
        </p:spPr>
      </p:pic>
      <p:sp>
        <p:nvSpPr>
          <p:cNvPr id="15" name="Rectangle 14">
            <a:extLst>
              <a:ext uri="{FF2B5EF4-FFF2-40B4-BE49-F238E27FC236}">
                <a16:creationId xmlns:a16="http://schemas.microsoft.com/office/drawing/2014/main" id="{39975CDF-C607-078C-31DF-A87F19AF0E57}"/>
              </a:ext>
            </a:extLst>
          </p:cNvPr>
          <p:cNvSpPr/>
          <p:nvPr/>
        </p:nvSpPr>
        <p:spPr>
          <a:xfrm>
            <a:off x="1284051" y="2451370"/>
            <a:ext cx="1127986" cy="856034"/>
          </a:xfrm>
          <a:prstGeom prst="rect">
            <a:avLst/>
          </a:prstGeom>
          <a:solidFill>
            <a:srgbClr val="78D59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32A643D9-29B5-2AB9-6400-DFD12427BF87}"/>
              </a:ext>
            </a:extLst>
          </p:cNvPr>
          <p:cNvSpPr/>
          <p:nvPr/>
        </p:nvSpPr>
        <p:spPr>
          <a:xfrm>
            <a:off x="1254458" y="3963838"/>
            <a:ext cx="1994580" cy="856034"/>
          </a:xfrm>
          <a:prstGeom prst="rect">
            <a:avLst/>
          </a:prstGeom>
          <a:solidFill>
            <a:srgbClr val="F1C8C6">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Straight Arrow Connector 18">
            <a:extLst>
              <a:ext uri="{FF2B5EF4-FFF2-40B4-BE49-F238E27FC236}">
                <a16:creationId xmlns:a16="http://schemas.microsoft.com/office/drawing/2014/main" id="{40BD8009-1049-70A5-963A-EA3397C37E5A}"/>
              </a:ext>
            </a:extLst>
          </p:cNvPr>
          <p:cNvCxnSpPr>
            <a:cxnSpLocks/>
          </p:cNvCxnSpPr>
          <p:nvPr/>
        </p:nvCxnSpPr>
        <p:spPr>
          <a:xfrm>
            <a:off x="725557" y="3527198"/>
            <a:ext cx="805069"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F40D39-D0C4-F55D-7B4B-E0B195079D80}"/>
              </a:ext>
            </a:extLst>
          </p:cNvPr>
          <p:cNvSpPr/>
          <p:nvPr/>
        </p:nvSpPr>
        <p:spPr>
          <a:xfrm>
            <a:off x="10294536" y="1376857"/>
            <a:ext cx="551139" cy="4310619"/>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A0273F2F-76ED-AFCF-32FD-79059FC749E8}"/>
              </a:ext>
            </a:extLst>
          </p:cNvPr>
          <p:cNvSpPr txBox="1"/>
          <p:nvPr/>
        </p:nvSpPr>
        <p:spPr>
          <a:xfrm>
            <a:off x="8247632" y="5138157"/>
            <a:ext cx="208813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输入特性曲线</a:t>
            </a:r>
          </a:p>
        </p:txBody>
      </p:sp>
      <p:pic>
        <p:nvPicPr>
          <p:cNvPr id="4" name="Picture 3">
            <a:extLst>
              <a:ext uri="{FF2B5EF4-FFF2-40B4-BE49-F238E27FC236}">
                <a16:creationId xmlns:a16="http://schemas.microsoft.com/office/drawing/2014/main" id="{5E8522CB-0C22-AA97-A720-F13FD840B2B4}"/>
              </a:ext>
            </a:extLst>
          </p:cNvPr>
          <p:cNvPicPr>
            <a:picLocks noChangeAspect="1"/>
          </p:cNvPicPr>
          <p:nvPr/>
        </p:nvPicPr>
        <p:blipFill>
          <a:blip r:embed="rId5"/>
          <a:stretch>
            <a:fillRect/>
          </a:stretch>
        </p:blipFill>
        <p:spPr>
          <a:xfrm>
            <a:off x="884625" y="695962"/>
            <a:ext cx="1699549" cy="441615"/>
          </a:xfrm>
          <a:prstGeom prst="rect">
            <a:avLst/>
          </a:prstGeom>
        </p:spPr>
      </p:pic>
      <p:pic>
        <p:nvPicPr>
          <p:cNvPr id="9" name="Picture 8">
            <a:extLst>
              <a:ext uri="{FF2B5EF4-FFF2-40B4-BE49-F238E27FC236}">
                <a16:creationId xmlns:a16="http://schemas.microsoft.com/office/drawing/2014/main" id="{8715EA4A-7E84-B1C7-1577-8FE4991C3D4A}"/>
              </a:ext>
            </a:extLst>
          </p:cNvPr>
          <p:cNvPicPr>
            <a:picLocks noChangeAspect="1"/>
          </p:cNvPicPr>
          <p:nvPr/>
        </p:nvPicPr>
        <p:blipFill>
          <a:blip r:embed="rId6"/>
          <a:stretch>
            <a:fillRect/>
          </a:stretch>
        </p:blipFill>
        <p:spPr>
          <a:xfrm>
            <a:off x="4907238" y="6210851"/>
            <a:ext cx="969447" cy="371997"/>
          </a:xfrm>
          <a:prstGeom prst="rect">
            <a:avLst/>
          </a:prstGeom>
        </p:spPr>
      </p:pic>
      <p:sp>
        <p:nvSpPr>
          <p:cNvPr id="13" name="Rectangle 12">
            <a:extLst>
              <a:ext uri="{FF2B5EF4-FFF2-40B4-BE49-F238E27FC236}">
                <a16:creationId xmlns:a16="http://schemas.microsoft.com/office/drawing/2014/main" id="{F4CD971E-5A23-BFE4-4FFF-371F578D0392}"/>
              </a:ext>
            </a:extLst>
          </p:cNvPr>
          <p:cNvSpPr/>
          <p:nvPr/>
        </p:nvSpPr>
        <p:spPr>
          <a:xfrm>
            <a:off x="128954" y="3857188"/>
            <a:ext cx="954159" cy="761704"/>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不超过</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16" name="Picture 15">
            <a:extLst>
              <a:ext uri="{FF2B5EF4-FFF2-40B4-BE49-F238E27FC236}">
                <a16:creationId xmlns:a16="http://schemas.microsoft.com/office/drawing/2014/main" id="{3A6F2628-73CB-8436-A2A0-65FCC17327D0}"/>
              </a:ext>
            </a:extLst>
          </p:cNvPr>
          <p:cNvPicPr>
            <a:picLocks noChangeAspect="1"/>
          </p:cNvPicPr>
          <p:nvPr/>
        </p:nvPicPr>
        <p:blipFill>
          <a:blip r:embed="rId6"/>
          <a:stretch>
            <a:fillRect/>
          </a:stretch>
        </p:blipFill>
        <p:spPr>
          <a:xfrm>
            <a:off x="147990" y="4205856"/>
            <a:ext cx="969447" cy="371997"/>
          </a:xfrm>
          <a:prstGeom prst="rect">
            <a:avLst/>
          </a:prstGeom>
        </p:spPr>
      </p:pic>
      <p:cxnSp>
        <p:nvCxnSpPr>
          <p:cNvPr id="25" name="Straight Connector 24">
            <a:extLst>
              <a:ext uri="{FF2B5EF4-FFF2-40B4-BE49-F238E27FC236}">
                <a16:creationId xmlns:a16="http://schemas.microsoft.com/office/drawing/2014/main" id="{78328C73-E0D3-157F-BCEB-781CAF29C8D0}"/>
              </a:ext>
            </a:extLst>
          </p:cNvPr>
          <p:cNvCxnSpPr/>
          <p:nvPr/>
        </p:nvCxnSpPr>
        <p:spPr>
          <a:xfrm flipV="1">
            <a:off x="1510748" y="2236304"/>
            <a:ext cx="0" cy="1290894"/>
          </a:xfrm>
          <a:prstGeom prst="line">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0DA3E64-B850-48EF-397D-B4D4E5312BD8}"/>
              </a:ext>
            </a:extLst>
          </p:cNvPr>
          <p:cNvCxnSpPr/>
          <p:nvPr/>
        </p:nvCxnSpPr>
        <p:spPr>
          <a:xfrm>
            <a:off x="1530626" y="2216426"/>
            <a:ext cx="3376612"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46AD20-6EAE-B3EB-8118-303D46C1F7A9}"/>
              </a:ext>
            </a:extLst>
          </p:cNvPr>
          <p:cNvCxnSpPr/>
          <p:nvPr/>
        </p:nvCxnSpPr>
        <p:spPr>
          <a:xfrm flipV="1">
            <a:off x="4907238" y="1719470"/>
            <a:ext cx="0" cy="5168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407E46-C769-D606-F3DE-4507237F597B}"/>
              </a:ext>
            </a:extLst>
          </p:cNvPr>
          <p:cNvCxnSpPr/>
          <p:nvPr/>
        </p:nvCxnSpPr>
        <p:spPr>
          <a:xfrm>
            <a:off x="725557" y="3766930"/>
            <a:ext cx="2922104" cy="0"/>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A3215A-8DF6-ABF6-FBE7-DC8A5CBE4E3A}"/>
              </a:ext>
            </a:extLst>
          </p:cNvPr>
          <p:cNvCxnSpPr>
            <a:cxnSpLocks/>
          </p:cNvCxnSpPr>
          <p:nvPr/>
        </p:nvCxnSpPr>
        <p:spPr>
          <a:xfrm>
            <a:off x="3647661" y="3766930"/>
            <a:ext cx="0" cy="12125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9C6F63-6FE6-EB74-8E87-8280B1F762C4}"/>
              </a:ext>
            </a:extLst>
          </p:cNvPr>
          <p:cNvCxnSpPr/>
          <p:nvPr/>
        </p:nvCxnSpPr>
        <p:spPr>
          <a:xfrm>
            <a:off x="3647661" y="4999383"/>
            <a:ext cx="1259577"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20A287-0784-FDBC-284A-C6A89661FC23}"/>
              </a:ext>
            </a:extLst>
          </p:cNvPr>
          <p:cNvCxnSpPr/>
          <p:nvPr/>
        </p:nvCxnSpPr>
        <p:spPr>
          <a:xfrm>
            <a:off x="4907238" y="4999383"/>
            <a:ext cx="0" cy="538884"/>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5D0DD6-6DBF-04EA-4DB0-FB3B16F6743F}"/>
              </a:ext>
            </a:extLst>
          </p:cNvPr>
          <p:cNvSpPr txBox="1"/>
          <p:nvPr/>
        </p:nvSpPr>
        <p:spPr>
          <a:xfrm>
            <a:off x="-1" y="0"/>
            <a:ext cx="9114184"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——74HC</a:t>
            </a:r>
            <a:r>
              <a:rPr lang="zh-CN" altLang="en-US" dirty="0"/>
              <a:t>输入保护电路</a:t>
            </a:r>
          </a:p>
        </p:txBody>
      </p:sp>
    </p:spTree>
    <p:extLst>
      <p:ext uri="{BB962C8B-B14F-4D97-AF65-F5344CB8AC3E}">
        <p14:creationId xmlns:p14="http://schemas.microsoft.com/office/powerpoint/2010/main" val="30007263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86C29-78B2-1463-7DAC-39C333164DC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FE7448B-391A-098B-0040-5E0DBEE20D28}"/>
              </a:ext>
            </a:extLst>
          </p:cNvPr>
          <p:cNvPicPr>
            <a:picLocks noChangeAspect="1"/>
          </p:cNvPicPr>
          <p:nvPr/>
        </p:nvPicPr>
        <p:blipFill>
          <a:blip r:embed="rId3"/>
          <a:stretch>
            <a:fillRect/>
          </a:stretch>
        </p:blipFill>
        <p:spPr>
          <a:xfrm>
            <a:off x="397148" y="1366919"/>
            <a:ext cx="5958315" cy="4320558"/>
          </a:xfrm>
          <a:prstGeom prst="rect">
            <a:avLst/>
          </a:prstGeom>
        </p:spPr>
      </p:pic>
      <p:sp>
        <p:nvSpPr>
          <p:cNvPr id="7" name="TextBox 6">
            <a:extLst>
              <a:ext uri="{FF2B5EF4-FFF2-40B4-BE49-F238E27FC236}">
                <a16:creationId xmlns:a16="http://schemas.microsoft.com/office/drawing/2014/main" id="{E9D271E5-ABDE-80E9-02FD-34911E30D873}"/>
              </a:ext>
            </a:extLst>
          </p:cNvPr>
          <p:cNvSpPr txBox="1"/>
          <p:nvPr/>
        </p:nvSpPr>
        <p:spPr>
          <a:xfrm>
            <a:off x="397148" y="655732"/>
            <a:ext cx="4657822"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③</a:t>
            </a:r>
          </a:p>
        </p:txBody>
      </p:sp>
      <p:sp>
        <p:nvSpPr>
          <p:cNvPr id="11" name="Rectangle 10">
            <a:extLst>
              <a:ext uri="{FF2B5EF4-FFF2-40B4-BE49-F238E27FC236}">
                <a16:creationId xmlns:a16="http://schemas.microsoft.com/office/drawing/2014/main" id="{F37A2AED-E7B0-917B-4A98-7640CC729794}"/>
              </a:ext>
            </a:extLst>
          </p:cNvPr>
          <p:cNvSpPr/>
          <p:nvPr/>
        </p:nvSpPr>
        <p:spPr>
          <a:xfrm>
            <a:off x="2137137" y="6102626"/>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b="1" dirty="0">
                <a:solidFill>
                  <a:schemeClr val="tx1"/>
                </a:solidFill>
                <a:latin typeface="微软雅黑" panose="020B0503020204020204" pitchFamily="34" charset="-122"/>
                <a:ea typeface="微软雅黑" panose="020B0503020204020204" pitchFamily="34" charset="-122"/>
              </a:rPr>
              <a:t>D2</a:t>
            </a:r>
            <a:r>
              <a:rPr lang="zh-CN" altLang="en-US" b="1" dirty="0">
                <a:solidFill>
                  <a:schemeClr val="tx1"/>
                </a:solidFill>
                <a:latin typeface="微软雅黑" panose="020B0503020204020204" pitchFamily="34" charset="-122"/>
                <a:ea typeface="微软雅黑" panose="020B0503020204020204" pitchFamily="34" charset="-122"/>
              </a:rPr>
              <a:t>导通，</a:t>
            </a:r>
            <a:r>
              <a:rPr lang="en-US" altLang="zh-CN" b="1" dirty="0">
                <a:solidFill>
                  <a:schemeClr val="tx1"/>
                </a:solidFill>
                <a:latin typeface="微软雅黑" panose="020B0503020204020204" pitchFamily="34" charset="-122"/>
                <a:ea typeface="微软雅黑" panose="020B0503020204020204" pitchFamily="34" charset="-122"/>
              </a:rPr>
              <a:t>C1</a:t>
            </a:r>
            <a:r>
              <a:rPr lang="zh-CN" altLang="en-US" b="1" dirty="0">
                <a:solidFill>
                  <a:schemeClr val="tx1"/>
                </a:solidFill>
                <a:latin typeface="微软雅黑" panose="020B0503020204020204" pitchFamily="34" charset="-122"/>
                <a:ea typeface="微软雅黑" panose="020B0503020204020204" pitchFamily="34" charset="-122"/>
              </a:rPr>
              <a:t>上电压不超过</a:t>
            </a:r>
          </a:p>
        </p:txBody>
      </p:sp>
      <p:pic>
        <p:nvPicPr>
          <p:cNvPr id="14" name="Picture 13">
            <a:extLst>
              <a:ext uri="{FF2B5EF4-FFF2-40B4-BE49-F238E27FC236}">
                <a16:creationId xmlns:a16="http://schemas.microsoft.com/office/drawing/2014/main" id="{5A083A6E-1D4A-D42E-DCEB-1C4073C1DDCC}"/>
              </a:ext>
            </a:extLst>
          </p:cNvPr>
          <p:cNvPicPr>
            <a:picLocks noChangeAspect="1"/>
          </p:cNvPicPr>
          <p:nvPr/>
        </p:nvPicPr>
        <p:blipFill>
          <a:blip r:embed="rId4"/>
          <a:stretch>
            <a:fillRect/>
          </a:stretch>
        </p:blipFill>
        <p:spPr>
          <a:xfrm>
            <a:off x="6545126" y="1366920"/>
            <a:ext cx="5493152" cy="4320558"/>
          </a:xfrm>
          <a:prstGeom prst="rect">
            <a:avLst/>
          </a:prstGeom>
        </p:spPr>
      </p:pic>
      <p:sp>
        <p:nvSpPr>
          <p:cNvPr id="17" name="Rectangle 16">
            <a:extLst>
              <a:ext uri="{FF2B5EF4-FFF2-40B4-BE49-F238E27FC236}">
                <a16:creationId xmlns:a16="http://schemas.microsoft.com/office/drawing/2014/main" id="{8862F4C2-6D07-8DB7-C4D2-28F693287688}"/>
              </a:ext>
            </a:extLst>
          </p:cNvPr>
          <p:cNvSpPr/>
          <p:nvPr/>
        </p:nvSpPr>
        <p:spPr>
          <a:xfrm>
            <a:off x="1284051" y="2515037"/>
            <a:ext cx="1127986" cy="856034"/>
          </a:xfrm>
          <a:prstGeom prst="rect">
            <a:avLst/>
          </a:prstGeom>
          <a:solidFill>
            <a:srgbClr val="F1C8C6">
              <a:alpha val="4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Straight Arrow Connector 18">
            <a:extLst>
              <a:ext uri="{FF2B5EF4-FFF2-40B4-BE49-F238E27FC236}">
                <a16:creationId xmlns:a16="http://schemas.microsoft.com/office/drawing/2014/main" id="{6A19A78A-608C-40AD-A8D4-6B9832D126D2}"/>
              </a:ext>
            </a:extLst>
          </p:cNvPr>
          <p:cNvCxnSpPr>
            <a:cxnSpLocks/>
          </p:cNvCxnSpPr>
          <p:nvPr/>
        </p:nvCxnSpPr>
        <p:spPr>
          <a:xfrm>
            <a:off x="725557" y="3527198"/>
            <a:ext cx="805069" cy="0"/>
          </a:xfrm>
          <a:prstGeom prst="straightConnector1">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9083EFA-3676-2038-1349-0004CB3144D7}"/>
              </a:ext>
            </a:extLst>
          </p:cNvPr>
          <p:cNvSpPr/>
          <p:nvPr/>
        </p:nvSpPr>
        <p:spPr>
          <a:xfrm>
            <a:off x="7287180" y="1376858"/>
            <a:ext cx="551139" cy="4310619"/>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0DCAA1F5-2237-1E12-2237-93A173560928}"/>
              </a:ext>
            </a:extLst>
          </p:cNvPr>
          <p:cNvSpPr txBox="1"/>
          <p:nvPr/>
        </p:nvSpPr>
        <p:spPr>
          <a:xfrm>
            <a:off x="8247632" y="5138157"/>
            <a:ext cx="208813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输入特性曲线</a:t>
            </a:r>
          </a:p>
        </p:txBody>
      </p:sp>
      <p:pic>
        <p:nvPicPr>
          <p:cNvPr id="9" name="Picture 8">
            <a:extLst>
              <a:ext uri="{FF2B5EF4-FFF2-40B4-BE49-F238E27FC236}">
                <a16:creationId xmlns:a16="http://schemas.microsoft.com/office/drawing/2014/main" id="{3DE25145-268D-4AD7-65E8-F12E3DC1BFD3}"/>
              </a:ext>
            </a:extLst>
          </p:cNvPr>
          <p:cNvPicPr>
            <a:picLocks noChangeAspect="1"/>
          </p:cNvPicPr>
          <p:nvPr/>
        </p:nvPicPr>
        <p:blipFill>
          <a:blip r:embed="rId5"/>
          <a:stretch>
            <a:fillRect/>
          </a:stretch>
        </p:blipFill>
        <p:spPr>
          <a:xfrm>
            <a:off x="4907238" y="6210851"/>
            <a:ext cx="969447" cy="371997"/>
          </a:xfrm>
          <a:prstGeom prst="rect">
            <a:avLst/>
          </a:prstGeom>
        </p:spPr>
      </p:pic>
      <p:sp>
        <p:nvSpPr>
          <p:cNvPr id="13" name="Rectangle 12">
            <a:extLst>
              <a:ext uri="{FF2B5EF4-FFF2-40B4-BE49-F238E27FC236}">
                <a16:creationId xmlns:a16="http://schemas.microsoft.com/office/drawing/2014/main" id="{8EE84EA1-68F7-03AE-F529-197D7C98CE3B}"/>
              </a:ext>
            </a:extLst>
          </p:cNvPr>
          <p:cNvSpPr/>
          <p:nvPr/>
        </p:nvSpPr>
        <p:spPr>
          <a:xfrm>
            <a:off x="128954" y="3857188"/>
            <a:ext cx="954159" cy="761704"/>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不低于</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5" name="Straight Connector 24">
            <a:extLst>
              <a:ext uri="{FF2B5EF4-FFF2-40B4-BE49-F238E27FC236}">
                <a16:creationId xmlns:a16="http://schemas.microsoft.com/office/drawing/2014/main" id="{265C6447-5C62-B484-91D4-2324B36CE7B0}"/>
              </a:ext>
            </a:extLst>
          </p:cNvPr>
          <p:cNvCxnSpPr/>
          <p:nvPr/>
        </p:nvCxnSpPr>
        <p:spPr>
          <a:xfrm flipV="1">
            <a:off x="1510748" y="2236304"/>
            <a:ext cx="0" cy="1290894"/>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2A80F1-FC9E-ADAB-4465-288C5B14FD85}"/>
              </a:ext>
            </a:extLst>
          </p:cNvPr>
          <p:cNvCxnSpPr/>
          <p:nvPr/>
        </p:nvCxnSpPr>
        <p:spPr>
          <a:xfrm>
            <a:off x="1530626" y="2216426"/>
            <a:ext cx="3376612" cy="0"/>
          </a:xfrm>
          <a:prstGeom prst="straightConnector1">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841A56-0B2C-4B4C-2ABB-AAE87C2D0579}"/>
              </a:ext>
            </a:extLst>
          </p:cNvPr>
          <p:cNvCxnSpPr/>
          <p:nvPr/>
        </p:nvCxnSpPr>
        <p:spPr>
          <a:xfrm flipV="1">
            <a:off x="4907238" y="1719470"/>
            <a:ext cx="0" cy="516834"/>
          </a:xfrm>
          <a:prstGeom prst="straightConnector1">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AC316C-1B08-BF8E-E268-26E5CAFA26D4}"/>
              </a:ext>
            </a:extLst>
          </p:cNvPr>
          <p:cNvCxnSpPr/>
          <p:nvPr/>
        </p:nvCxnSpPr>
        <p:spPr>
          <a:xfrm>
            <a:off x="725557" y="3766930"/>
            <a:ext cx="2922104" cy="0"/>
          </a:xfrm>
          <a:prstGeom prst="line">
            <a:avLst/>
          </a:prstGeom>
          <a:ln w="635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C3D04E-74FA-29F3-BD5D-6398DC77B777}"/>
              </a:ext>
            </a:extLst>
          </p:cNvPr>
          <p:cNvCxnSpPr>
            <a:cxnSpLocks/>
          </p:cNvCxnSpPr>
          <p:nvPr/>
        </p:nvCxnSpPr>
        <p:spPr>
          <a:xfrm>
            <a:off x="3647661" y="3766930"/>
            <a:ext cx="0" cy="121257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BC008E-D986-49AA-18FC-AC4DBD0FBEAD}"/>
              </a:ext>
            </a:extLst>
          </p:cNvPr>
          <p:cNvCxnSpPr/>
          <p:nvPr/>
        </p:nvCxnSpPr>
        <p:spPr>
          <a:xfrm>
            <a:off x="3647661" y="4999383"/>
            <a:ext cx="125957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8F9FE72-1B72-FE44-2DAE-7E37828E5557}"/>
              </a:ext>
            </a:extLst>
          </p:cNvPr>
          <p:cNvCxnSpPr/>
          <p:nvPr/>
        </p:nvCxnSpPr>
        <p:spPr>
          <a:xfrm>
            <a:off x="4907238" y="4999383"/>
            <a:ext cx="0" cy="53888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2996C-3496-85F7-2B3E-DB888C15647D}"/>
              </a:ext>
            </a:extLst>
          </p:cNvPr>
          <p:cNvSpPr/>
          <p:nvPr/>
        </p:nvSpPr>
        <p:spPr>
          <a:xfrm>
            <a:off x="1284050" y="4006662"/>
            <a:ext cx="1954295" cy="856034"/>
          </a:xfrm>
          <a:prstGeom prst="rect">
            <a:avLst/>
          </a:prstGeom>
          <a:solidFill>
            <a:srgbClr val="78D59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419A4372-722D-737D-F2DD-001B0012C26A}"/>
              </a:ext>
            </a:extLst>
          </p:cNvPr>
          <p:cNvPicPr>
            <a:picLocks noChangeAspect="1"/>
          </p:cNvPicPr>
          <p:nvPr/>
        </p:nvPicPr>
        <p:blipFill>
          <a:blip r:embed="rId6"/>
          <a:stretch>
            <a:fillRect/>
          </a:stretch>
        </p:blipFill>
        <p:spPr>
          <a:xfrm>
            <a:off x="941806" y="659368"/>
            <a:ext cx="1177640" cy="441615"/>
          </a:xfrm>
          <a:prstGeom prst="rect">
            <a:avLst/>
          </a:prstGeom>
        </p:spPr>
      </p:pic>
      <p:pic>
        <p:nvPicPr>
          <p:cNvPr id="18" name="Picture 17">
            <a:extLst>
              <a:ext uri="{FF2B5EF4-FFF2-40B4-BE49-F238E27FC236}">
                <a16:creationId xmlns:a16="http://schemas.microsoft.com/office/drawing/2014/main" id="{D4D70646-8FC2-63E9-4700-99231FDF7526}"/>
              </a:ext>
            </a:extLst>
          </p:cNvPr>
          <p:cNvPicPr>
            <a:picLocks noChangeAspect="1"/>
          </p:cNvPicPr>
          <p:nvPr/>
        </p:nvPicPr>
        <p:blipFill>
          <a:blip r:embed="rId7"/>
          <a:stretch>
            <a:fillRect/>
          </a:stretch>
        </p:blipFill>
        <p:spPr>
          <a:xfrm>
            <a:off x="346906" y="4238040"/>
            <a:ext cx="518253" cy="349028"/>
          </a:xfrm>
          <a:prstGeom prst="rect">
            <a:avLst/>
          </a:prstGeom>
        </p:spPr>
      </p:pic>
      <p:sp>
        <p:nvSpPr>
          <p:cNvPr id="21" name="TextBox 20">
            <a:extLst>
              <a:ext uri="{FF2B5EF4-FFF2-40B4-BE49-F238E27FC236}">
                <a16:creationId xmlns:a16="http://schemas.microsoft.com/office/drawing/2014/main" id="{7E64C19D-8CD9-0024-8763-C688EFD7F404}"/>
              </a:ext>
            </a:extLst>
          </p:cNvPr>
          <p:cNvSpPr txBox="1"/>
          <p:nvPr/>
        </p:nvSpPr>
        <p:spPr>
          <a:xfrm>
            <a:off x="-1" y="0"/>
            <a:ext cx="9233453"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——74HC</a:t>
            </a:r>
            <a:r>
              <a:rPr lang="zh-CN" altLang="en-US" dirty="0"/>
              <a:t>输入保护电路</a:t>
            </a:r>
          </a:p>
        </p:txBody>
      </p:sp>
    </p:spTree>
    <p:extLst>
      <p:ext uri="{BB962C8B-B14F-4D97-AF65-F5344CB8AC3E}">
        <p14:creationId xmlns:p14="http://schemas.microsoft.com/office/powerpoint/2010/main" val="37553844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C8EF-FF92-C5CA-7A6E-96D4D683F41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54165E4-AF97-4567-1462-E3502995ECB3}"/>
              </a:ext>
            </a:extLst>
          </p:cNvPr>
          <p:cNvPicPr>
            <a:picLocks noChangeAspect="1"/>
          </p:cNvPicPr>
          <p:nvPr/>
        </p:nvPicPr>
        <p:blipFill>
          <a:blip r:embed="rId3"/>
          <a:stretch>
            <a:fillRect/>
          </a:stretch>
        </p:blipFill>
        <p:spPr>
          <a:xfrm>
            <a:off x="6732709" y="1092097"/>
            <a:ext cx="4801931" cy="4832006"/>
          </a:xfrm>
          <a:prstGeom prst="rect">
            <a:avLst/>
          </a:prstGeom>
        </p:spPr>
      </p:pic>
      <p:sp>
        <p:nvSpPr>
          <p:cNvPr id="5" name="TextBox 4">
            <a:extLst>
              <a:ext uri="{FF2B5EF4-FFF2-40B4-BE49-F238E27FC236}">
                <a16:creationId xmlns:a16="http://schemas.microsoft.com/office/drawing/2014/main" id="{1A749CB6-7A5E-4EBE-525A-3F2E39A82C01}"/>
              </a:ext>
            </a:extLst>
          </p:cNvPr>
          <p:cNvSpPr txBox="1"/>
          <p:nvPr/>
        </p:nvSpPr>
        <p:spPr>
          <a:xfrm>
            <a:off x="0" y="0"/>
            <a:ext cx="8517836" cy="480131"/>
          </a:xfrm>
          <a:prstGeom prst="rect">
            <a:avLst/>
          </a:prstGeom>
        </p:spPr>
        <p:txBody>
          <a:bodyPr vert="horz" lIns="91440" tIns="45720" rIns="91440" bIns="45720" rtlCol="0" anchor="ctr">
            <a:normAutofit fontScale="92500"/>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sz="3000" dirty="0"/>
              <a:t>CMOS</a:t>
            </a:r>
            <a:r>
              <a:rPr lang="zh-CN" altLang="en-US" dirty="0"/>
              <a:t>反相器的输入与输出特性</a:t>
            </a:r>
            <a:r>
              <a:rPr lang="en-US" altLang="zh-CN" dirty="0"/>
              <a:t>——4000</a:t>
            </a:r>
            <a:r>
              <a:rPr lang="zh-CN" altLang="en-US" dirty="0"/>
              <a:t>型保护电路</a:t>
            </a:r>
          </a:p>
        </p:txBody>
      </p:sp>
      <p:pic>
        <p:nvPicPr>
          <p:cNvPr id="6" name="Picture 5">
            <a:extLst>
              <a:ext uri="{FF2B5EF4-FFF2-40B4-BE49-F238E27FC236}">
                <a16:creationId xmlns:a16="http://schemas.microsoft.com/office/drawing/2014/main" id="{7C38A6A9-9041-9307-46BF-B9AE22AC2651}"/>
              </a:ext>
            </a:extLst>
          </p:cNvPr>
          <p:cNvPicPr>
            <a:picLocks noChangeAspect="1"/>
          </p:cNvPicPr>
          <p:nvPr/>
        </p:nvPicPr>
        <p:blipFill>
          <a:blip r:embed="rId4"/>
          <a:stretch>
            <a:fillRect/>
          </a:stretch>
        </p:blipFill>
        <p:spPr>
          <a:xfrm>
            <a:off x="434479" y="1066353"/>
            <a:ext cx="5943600" cy="4857750"/>
          </a:xfrm>
          <a:prstGeom prst="rect">
            <a:avLst/>
          </a:prstGeom>
        </p:spPr>
      </p:pic>
      <p:cxnSp>
        <p:nvCxnSpPr>
          <p:cNvPr id="9" name="Straight Arrow Connector 8">
            <a:extLst>
              <a:ext uri="{FF2B5EF4-FFF2-40B4-BE49-F238E27FC236}">
                <a16:creationId xmlns:a16="http://schemas.microsoft.com/office/drawing/2014/main" id="{1B6A1DD6-A713-29A0-6E20-D0CA47F1F97A}"/>
              </a:ext>
            </a:extLst>
          </p:cNvPr>
          <p:cNvCxnSpPr>
            <a:cxnSpLocks/>
          </p:cNvCxnSpPr>
          <p:nvPr/>
        </p:nvCxnSpPr>
        <p:spPr>
          <a:xfrm>
            <a:off x="797476" y="3568295"/>
            <a:ext cx="805069"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9759FA-015E-1E95-C5C3-098904C74E5A}"/>
              </a:ext>
            </a:extLst>
          </p:cNvPr>
          <p:cNvCxnSpPr>
            <a:cxnSpLocks/>
          </p:cNvCxnSpPr>
          <p:nvPr/>
        </p:nvCxnSpPr>
        <p:spPr>
          <a:xfrm>
            <a:off x="1602880" y="2034283"/>
            <a:ext cx="0" cy="153401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87EAA7-5B6D-BD90-B2B7-65C80E7068D9}"/>
              </a:ext>
            </a:extLst>
          </p:cNvPr>
          <p:cNvCxnSpPr>
            <a:cxnSpLocks/>
          </p:cNvCxnSpPr>
          <p:nvPr/>
        </p:nvCxnSpPr>
        <p:spPr>
          <a:xfrm>
            <a:off x="1602545" y="2020323"/>
            <a:ext cx="3318776" cy="0"/>
          </a:xfrm>
          <a:prstGeom prst="line">
            <a:avLst/>
          </a:prstGeom>
          <a:ln w="635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A0D9D9-B7C1-5830-7FF2-34564D4D41A7}"/>
              </a:ext>
            </a:extLst>
          </p:cNvPr>
          <p:cNvCxnSpPr/>
          <p:nvPr/>
        </p:nvCxnSpPr>
        <p:spPr>
          <a:xfrm flipV="1">
            <a:off x="4921321" y="1517449"/>
            <a:ext cx="0" cy="5168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1A71F6-6ACD-E2EE-D8DD-DB59AA12EB28}"/>
              </a:ext>
            </a:extLst>
          </p:cNvPr>
          <p:cNvCxnSpPr/>
          <p:nvPr/>
        </p:nvCxnSpPr>
        <p:spPr>
          <a:xfrm>
            <a:off x="797476" y="3681310"/>
            <a:ext cx="3359426" cy="0"/>
          </a:xfrm>
          <a:prstGeom prst="straightConnector1">
            <a:avLst/>
          </a:prstGeom>
          <a:ln w="63500">
            <a:solidFill>
              <a:srgbClr val="41A34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61B6F-E179-ADFB-F069-12CA62557035}"/>
              </a:ext>
            </a:extLst>
          </p:cNvPr>
          <p:cNvCxnSpPr>
            <a:cxnSpLocks/>
          </p:cNvCxnSpPr>
          <p:nvPr/>
        </p:nvCxnSpPr>
        <p:spPr>
          <a:xfrm>
            <a:off x="797476" y="3797753"/>
            <a:ext cx="2161481" cy="0"/>
          </a:xfrm>
          <a:prstGeom prst="line">
            <a:avLst/>
          </a:prstGeom>
          <a:ln w="63500">
            <a:solidFill>
              <a:schemeClr val="accent5">
                <a:lumMod val="7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697DE9-8C61-3E93-D0E9-2D0B6E3F2B92}"/>
              </a:ext>
            </a:extLst>
          </p:cNvPr>
          <p:cNvCxnSpPr>
            <a:cxnSpLocks/>
          </p:cNvCxnSpPr>
          <p:nvPr/>
        </p:nvCxnSpPr>
        <p:spPr>
          <a:xfrm>
            <a:off x="2958957" y="3817632"/>
            <a:ext cx="0" cy="162767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3BCFFF-91A8-7421-0031-AD5521D79AFF}"/>
              </a:ext>
            </a:extLst>
          </p:cNvPr>
          <p:cNvCxnSpPr>
            <a:cxnSpLocks/>
          </p:cNvCxnSpPr>
          <p:nvPr/>
        </p:nvCxnSpPr>
        <p:spPr>
          <a:xfrm>
            <a:off x="2958957" y="5445303"/>
            <a:ext cx="196236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C95DE9-F908-6688-FD7D-44F74F742092}"/>
              </a:ext>
            </a:extLst>
          </p:cNvPr>
          <p:cNvCxnSpPr>
            <a:cxnSpLocks/>
          </p:cNvCxnSpPr>
          <p:nvPr/>
        </p:nvCxnSpPr>
        <p:spPr>
          <a:xfrm>
            <a:off x="4927785" y="5426315"/>
            <a:ext cx="0" cy="440228"/>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C117D6-C136-9A7F-B250-52789F64BBFB}"/>
              </a:ext>
            </a:extLst>
          </p:cNvPr>
          <p:cNvSpPr txBox="1"/>
          <p:nvPr/>
        </p:nvSpPr>
        <p:spPr>
          <a:xfrm>
            <a:off x="8247632" y="5138157"/>
            <a:ext cx="208813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输入特性曲线</a:t>
            </a:r>
          </a:p>
        </p:txBody>
      </p:sp>
    </p:spTree>
    <p:extLst>
      <p:ext uri="{BB962C8B-B14F-4D97-AF65-F5344CB8AC3E}">
        <p14:creationId xmlns:p14="http://schemas.microsoft.com/office/powerpoint/2010/main" val="3134269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7251E-73C4-257C-0F46-9256D9E286C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3DA102C-ABB9-0194-B782-73EEEF279895}"/>
              </a:ext>
            </a:extLst>
          </p:cNvPr>
          <p:cNvPicPr>
            <a:picLocks noChangeAspect="1"/>
          </p:cNvPicPr>
          <p:nvPr/>
        </p:nvPicPr>
        <p:blipFill>
          <a:blip r:embed="rId3"/>
          <a:stretch>
            <a:fillRect/>
          </a:stretch>
        </p:blipFill>
        <p:spPr>
          <a:xfrm>
            <a:off x="6732709" y="1092097"/>
            <a:ext cx="4801931" cy="4832006"/>
          </a:xfrm>
          <a:prstGeom prst="rect">
            <a:avLst/>
          </a:prstGeom>
        </p:spPr>
      </p:pic>
      <p:sp>
        <p:nvSpPr>
          <p:cNvPr id="5" name="TextBox 4">
            <a:extLst>
              <a:ext uri="{FF2B5EF4-FFF2-40B4-BE49-F238E27FC236}">
                <a16:creationId xmlns:a16="http://schemas.microsoft.com/office/drawing/2014/main" id="{9653929E-52FA-2A5A-935B-31E3E45EEBD1}"/>
              </a:ext>
            </a:extLst>
          </p:cNvPr>
          <p:cNvSpPr txBox="1"/>
          <p:nvPr/>
        </p:nvSpPr>
        <p:spPr>
          <a:xfrm>
            <a:off x="0" y="0"/>
            <a:ext cx="8517836" cy="480131"/>
          </a:xfrm>
          <a:prstGeom prst="rect">
            <a:avLst/>
          </a:prstGeom>
        </p:spPr>
        <p:txBody>
          <a:bodyPr vert="horz" lIns="91440" tIns="45720" rIns="91440" bIns="45720" rtlCol="0" anchor="ctr">
            <a:normAutofit fontScale="92500"/>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sz="3000" dirty="0"/>
              <a:t>CMOS</a:t>
            </a:r>
            <a:r>
              <a:rPr lang="zh-CN" altLang="en-US" dirty="0"/>
              <a:t>反相器的输入与输出特性</a:t>
            </a:r>
            <a:r>
              <a:rPr lang="en-US" altLang="zh-CN" dirty="0"/>
              <a:t>——4000</a:t>
            </a:r>
            <a:r>
              <a:rPr lang="zh-CN" altLang="en-US" dirty="0"/>
              <a:t>型保护电路</a:t>
            </a:r>
          </a:p>
        </p:txBody>
      </p:sp>
      <p:pic>
        <p:nvPicPr>
          <p:cNvPr id="6" name="Picture 5">
            <a:extLst>
              <a:ext uri="{FF2B5EF4-FFF2-40B4-BE49-F238E27FC236}">
                <a16:creationId xmlns:a16="http://schemas.microsoft.com/office/drawing/2014/main" id="{AA15897D-C95B-7859-31A6-C87CB61E6479}"/>
              </a:ext>
            </a:extLst>
          </p:cNvPr>
          <p:cNvPicPr>
            <a:picLocks noChangeAspect="1"/>
          </p:cNvPicPr>
          <p:nvPr/>
        </p:nvPicPr>
        <p:blipFill>
          <a:blip r:embed="rId4"/>
          <a:stretch>
            <a:fillRect/>
          </a:stretch>
        </p:blipFill>
        <p:spPr>
          <a:xfrm>
            <a:off x="434479" y="1066353"/>
            <a:ext cx="5943600" cy="4857750"/>
          </a:xfrm>
          <a:prstGeom prst="rect">
            <a:avLst/>
          </a:prstGeom>
        </p:spPr>
      </p:pic>
      <p:cxnSp>
        <p:nvCxnSpPr>
          <p:cNvPr id="9" name="Straight Arrow Connector 8">
            <a:extLst>
              <a:ext uri="{FF2B5EF4-FFF2-40B4-BE49-F238E27FC236}">
                <a16:creationId xmlns:a16="http://schemas.microsoft.com/office/drawing/2014/main" id="{4146450F-8856-0BB6-9676-A0D45F35AF6F}"/>
              </a:ext>
            </a:extLst>
          </p:cNvPr>
          <p:cNvCxnSpPr>
            <a:cxnSpLocks/>
          </p:cNvCxnSpPr>
          <p:nvPr/>
        </p:nvCxnSpPr>
        <p:spPr>
          <a:xfrm>
            <a:off x="797476" y="3568295"/>
            <a:ext cx="805069"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DCFDB1-AE55-457A-ED2C-EB3B16D9CFC5}"/>
              </a:ext>
            </a:extLst>
          </p:cNvPr>
          <p:cNvCxnSpPr>
            <a:cxnSpLocks/>
          </p:cNvCxnSpPr>
          <p:nvPr/>
        </p:nvCxnSpPr>
        <p:spPr>
          <a:xfrm>
            <a:off x="1602880" y="2034283"/>
            <a:ext cx="0" cy="153401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BC841B-B218-CB1C-6491-1EC66E660FC1}"/>
              </a:ext>
            </a:extLst>
          </p:cNvPr>
          <p:cNvCxnSpPr>
            <a:cxnSpLocks/>
          </p:cNvCxnSpPr>
          <p:nvPr/>
        </p:nvCxnSpPr>
        <p:spPr>
          <a:xfrm>
            <a:off x="1602545" y="2020323"/>
            <a:ext cx="3318776" cy="0"/>
          </a:xfrm>
          <a:prstGeom prst="line">
            <a:avLst/>
          </a:prstGeom>
          <a:ln w="635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7BE825-E223-F2E9-02F4-9F6516D69F13}"/>
              </a:ext>
            </a:extLst>
          </p:cNvPr>
          <p:cNvCxnSpPr/>
          <p:nvPr/>
        </p:nvCxnSpPr>
        <p:spPr>
          <a:xfrm flipV="1">
            <a:off x="4921321" y="1517449"/>
            <a:ext cx="0" cy="5168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AE63C0-9577-9573-641F-EAA059C7D05E}"/>
              </a:ext>
            </a:extLst>
          </p:cNvPr>
          <p:cNvCxnSpPr/>
          <p:nvPr/>
        </p:nvCxnSpPr>
        <p:spPr>
          <a:xfrm>
            <a:off x="797476" y="3681310"/>
            <a:ext cx="3359426" cy="0"/>
          </a:xfrm>
          <a:prstGeom prst="straightConnector1">
            <a:avLst/>
          </a:prstGeom>
          <a:ln w="63500">
            <a:solidFill>
              <a:srgbClr val="41A34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68E1DF-840C-B75C-BEEA-AB165F06AF77}"/>
              </a:ext>
            </a:extLst>
          </p:cNvPr>
          <p:cNvCxnSpPr>
            <a:cxnSpLocks/>
          </p:cNvCxnSpPr>
          <p:nvPr/>
        </p:nvCxnSpPr>
        <p:spPr>
          <a:xfrm>
            <a:off x="797476" y="3797753"/>
            <a:ext cx="2161481" cy="0"/>
          </a:xfrm>
          <a:prstGeom prst="line">
            <a:avLst/>
          </a:prstGeom>
          <a:ln w="63500">
            <a:solidFill>
              <a:schemeClr val="accent5">
                <a:lumMod val="7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F78170-337D-4A10-BDD1-F405811E3B18}"/>
              </a:ext>
            </a:extLst>
          </p:cNvPr>
          <p:cNvCxnSpPr>
            <a:cxnSpLocks/>
          </p:cNvCxnSpPr>
          <p:nvPr/>
        </p:nvCxnSpPr>
        <p:spPr>
          <a:xfrm>
            <a:off x="2958957" y="3817632"/>
            <a:ext cx="0" cy="162767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162080-1C0E-0012-EAC4-EDA142E0C582}"/>
              </a:ext>
            </a:extLst>
          </p:cNvPr>
          <p:cNvCxnSpPr>
            <a:cxnSpLocks/>
          </p:cNvCxnSpPr>
          <p:nvPr/>
        </p:nvCxnSpPr>
        <p:spPr>
          <a:xfrm>
            <a:off x="2958957" y="5445303"/>
            <a:ext cx="196236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6D2AB6-4F0A-9BE4-5B1D-9CD0F0D92563}"/>
              </a:ext>
            </a:extLst>
          </p:cNvPr>
          <p:cNvCxnSpPr>
            <a:cxnSpLocks/>
          </p:cNvCxnSpPr>
          <p:nvPr/>
        </p:nvCxnSpPr>
        <p:spPr>
          <a:xfrm>
            <a:off x="4927785" y="5426315"/>
            <a:ext cx="0" cy="440228"/>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8D53D37-B4E3-16DF-3224-A1619A59DF70}"/>
              </a:ext>
            </a:extLst>
          </p:cNvPr>
          <p:cNvSpPr txBox="1"/>
          <p:nvPr/>
        </p:nvSpPr>
        <p:spPr>
          <a:xfrm>
            <a:off x="8247632" y="5138157"/>
            <a:ext cx="2088139"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输入特性曲线</a:t>
            </a:r>
          </a:p>
        </p:txBody>
      </p:sp>
    </p:spTree>
    <p:extLst>
      <p:ext uri="{BB962C8B-B14F-4D97-AF65-F5344CB8AC3E}">
        <p14:creationId xmlns:p14="http://schemas.microsoft.com/office/powerpoint/2010/main" val="34885232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ECCCF-7942-7874-057A-0079EE9E23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E9FB838-F2F0-8F70-11AF-778E4E1F4A5D}"/>
              </a:ext>
            </a:extLst>
          </p:cNvPr>
          <p:cNvSpPr txBox="1"/>
          <p:nvPr/>
        </p:nvSpPr>
        <p:spPr>
          <a:xfrm>
            <a:off x="-1" y="0"/>
            <a:ext cx="8100391"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a:t>
            </a:r>
            <a:r>
              <a:rPr lang="zh-CN" altLang="en-US" dirty="0"/>
              <a:t>带电阻输入</a:t>
            </a:r>
          </a:p>
        </p:txBody>
      </p:sp>
      <p:pic>
        <p:nvPicPr>
          <p:cNvPr id="7" name="Picture 6">
            <a:extLst>
              <a:ext uri="{FF2B5EF4-FFF2-40B4-BE49-F238E27FC236}">
                <a16:creationId xmlns:a16="http://schemas.microsoft.com/office/drawing/2014/main" id="{2524DF50-FAF5-C43E-F2BF-B8CE80200FC1}"/>
              </a:ext>
            </a:extLst>
          </p:cNvPr>
          <p:cNvPicPr>
            <a:picLocks noChangeAspect="1"/>
          </p:cNvPicPr>
          <p:nvPr/>
        </p:nvPicPr>
        <p:blipFill>
          <a:blip r:embed="rId3"/>
          <a:stretch>
            <a:fillRect/>
          </a:stretch>
        </p:blipFill>
        <p:spPr>
          <a:xfrm>
            <a:off x="1603116" y="1664191"/>
            <a:ext cx="5958315" cy="4320558"/>
          </a:xfrm>
          <a:prstGeom prst="rect">
            <a:avLst/>
          </a:prstGeom>
        </p:spPr>
      </p:pic>
      <p:sp>
        <p:nvSpPr>
          <p:cNvPr id="8" name="Rectangle: Rounded Corners 7">
            <a:extLst>
              <a:ext uri="{FF2B5EF4-FFF2-40B4-BE49-F238E27FC236}">
                <a16:creationId xmlns:a16="http://schemas.microsoft.com/office/drawing/2014/main" id="{83840030-8AF0-42AF-2A7F-3CD5D99644B1}"/>
              </a:ext>
            </a:extLst>
          </p:cNvPr>
          <p:cNvSpPr/>
          <p:nvPr/>
        </p:nvSpPr>
        <p:spPr>
          <a:xfrm>
            <a:off x="8446502" y="909318"/>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MOS</a:t>
            </a:r>
            <a:r>
              <a:rPr lang="zh-CN" altLang="en-US" sz="2000" b="1" dirty="0">
                <a:solidFill>
                  <a:schemeClr val="tx1"/>
                </a:solidFill>
                <a:latin typeface="微软雅黑" panose="020B0503020204020204" pitchFamily="34" charset="-122"/>
                <a:ea typeface="微软雅黑" panose="020B0503020204020204" pitchFamily="34" charset="-122"/>
              </a:rPr>
              <a:t>管等效为</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电容</a:t>
            </a:r>
          </a:p>
        </p:txBody>
      </p:sp>
      <p:sp>
        <p:nvSpPr>
          <p:cNvPr id="9" name="Rectangle: Rounded Corners 8">
            <a:extLst>
              <a:ext uri="{FF2B5EF4-FFF2-40B4-BE49-F238E27FC236}">
                <a16:creationId xmlns:a16="http://schemas.microsoft.com/office/drawing/2014/main" id="{20DE512B-F1DF-58F2-7490-137498277FB8}"/>
              </a:ext>
            </a:extLst>
          </p:cNvPr>
          <p:cNvSpPr/>
          <p:nvPr/>
        </p:nvSpPr>
        <p:spPr>
          <a:xfrm>
            <a:off x="8446502" y="2972709"/>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输入端电流</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52359BBD-43D3-EB13-443A-415A57383F37}"/>
              </a:ext>
            </a:extLst>
          </p:cNvPr>
          <p:cNvPicPr>
            <a:picLocks noChangeAspect="1"/>
          </p:cNvPicPr>
          <p:nvPr/>
        </p:nvPicPr>
        <p:blipFill>
          <a:blip r:embed="rId4"/>
          <a:stretch>
            <a:fillRect/>
          </a:stretch>
        </p:blipFill>
        <p:spPr>
          <a:xfrm>
            <a:off x="9277057" y="3718144"/>
            <a:ext cx="803793" cy="500475"/>
          </a:xfrm>
          <a:prstGeom prst="rect">
            <a:avLst/>
          </a:prstGeom>
        </p:spPr>
      </p:pic>
      <p:sp>
        <p:nvSpPr>
          <p:cNvPr id="12" name="Rectangle: Rounded Corners 11">
            <a:extLst>
              <a:ext uri="{FF2B5EF4-FFF2-40B4-BE49-F238E27FC236}">
                <a16:creationId xmlns:a16="http://schemas.microsoft.com/office/drawing/2014/main" id="{4574F287-1BD0-AE3E-7B1A-DA4B6FDFE21C}"/>
              </a:ext>
            </a:extLst>
          </p:cNvPr>
          <p:cNvSpPr/>
          <p:nvPr/>
        </p:nvSpPr>
        <p:spPr>
          <a:xfrm>
            <a:off x="8446502" y="5118164"/>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14" name="Picture 13">
            <a:extLst>
              <a:ext uri="{FF2B5EF4-FFF2-40B4-BE49-F238E27FC236}">
                <a16:creationId xmlns:a16="http://schemas.microsoft.com/office/drawing/2014/main" id="{4A5A054E-55CF-D7B8-4BDC-F6D943A97EC0}"/>
              </a:ext>
            </a:extLst>
          </p:cNvPr>
          <p:cNvPicPr>
            <a:picLocks noChangeAspect="1"/>
          </p:cNvPicPr>
          <p:nvPr/>
        </p:nvPicPr>
        <p:blipFill>
          <a:blip r:embed="rId5"/>
          <a:stretch>
            <a:fillRect/>
          </a:stretch>
        </p:blipFill>
        <p:spPr>
          <a:xfrm>
            <a:off x="9189286" y="5863599"/>
            <a:ext cx="1156602" cy="515782"/>
          </a:xfrm>
          <a:prstGeom prst="rect">
            <a:avLst/>
          </a:prstGeom>
        </p:spPr>
      </p:pic>
      <p:sp>
        <p:nvSpPr>
          <p:cNvPr id="15" name="Arrow: Down 14">
            <a:extLst>
              <a:ext uri="{FF2B5EF4-FFF2-40B4-BE49-F238E27FC236}">
                <a16:creationId xmlns:a16="http://schemas.microsoft.com/office/drawing/2014/main" id="{CFACD1E1-4273-AE12-69D9-0082347D21A1}"/>
              </a:ext>
            </a:extLst>
          </p:cNvPr>
          <p:cNvSpPr/>
          <p:nvPr/>
        </p:nvSpPr>
        <p:spPr>
          <a:xfrm>
            <a:off x="9436637" y="2441284"/>
            <a:ext cx="484632" cy="500475"/>
          </a:xfrm>
          <a:prstGeom prst="downArrow">
            <a:avLst/>
          </a:prstGeom>
          <a:solidFill>
            <a:srgbClr val="C2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rrow: Down 15">
            <a:extLst>
              <a:ext uri="{FF2B5EF4-FFF2-40B4-BE49-F238E27FC236}">
                <a16:creationId xmlns:a16="http://schemas.microsoft.com/office/drawing/2014/main" id="{77C2BBAB-116E-7FAD-E0CE-2F7CBB62B4B3}"/>
              </a:ext>
            </a:extLst>
          </p:cNvPr>
          <p:cNvSpPr/>
          <p:nvPr/>
        </p:nvSpPr>
        <p:spPr>
          <a:xfrm>
            <a:off x="9436637" y="4544963"/>
            <a:ext cx="484632" cy="500475"/>
          </a:xfrm>
          <a:prstGeom prst="downArrow">
            <a:avLst/>
          </a:prstGeom>
          <a:solidFill>
            <a:srgbClr val="C2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5143F5C2-C569-5773-386E-D8D047A2DDAC}"/>
              </a:ext>
            </a:extLst>
          </p:cNvPr>
          <p:cNvSpPr txBox="1"/>
          <p:nvPr/>
        </p:nvSpPr>
        <p:spPr>
          <a:xfrm>
            <a:off x="706400" y="661423"/>
            <a:ext cx="3875873"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电源与输入端之间接入电阻</a:t>
            </a:r>
          </a:p>
        </p:txBody>
      </p:sp>
      <p:pic>
        <p:nvPicPr>
          <p:cNvPr id="19" name="Picture 18">
            <a:extLst>
              <a:ext uri="{FF2B5EF4-FFF2-40B4-BE49-F238E27FC236}">
                <a16:creationId xmlns:a16="http://schemas.microsoft.com/office/drawing/2014/main" id="{22F31E1A-0567-2A41-3249-31DC9FC5F320}"/>
              </a:ext>
            </a:extLst>
          </p:cNvPr>
          <p:cNvPicPr>
            <a:picLocks noChangeAspect="1"/>
          </p:cNvPicPr>
          <p:nvPr/>
        </p:nvPicPr>
        <p:blipFill>
          <a:blip r:embed="rId6"/>
          <a:stretch>
            <a:fillRect/>
          </a:stretch>
        </p:blipFill>
        <p:spPr>
          <a:xfrm>
            <a:off x="3820557" y="694114"/>
            <a:ext cx="306833" cy="334727"/>
          </a:xfrm>
          <a:prstGeom prst="rect">
            <a:avLst/>
          </a:prstGeom>
        </p:spPr>
      </p:pic>
      <p:sp>
        <p:nvSpPr>
          <p:cNvPr id="21" name="Rectangle 20">
            <a:extLst>
              <a:ext uri="{FF2B5EF4-FFF2-40B4-BE49-F238E27FC236}">
                <a16:creationId xmlns:a16="http://schemas.microsoft.com/office/drawing/2014/main" id="{1B7CEAD4-E8CE-8C11-06DE-572DF119FB02}"/>
              </a:ext>
            </a:extLst>
          </p:cNvPr>
          <p:cNvSpPr/>
          <p:nvPr/>
        </p:nvSpPr>
        <p:spPr>
          <a:xfrm>
            <a:off x="1805070" y="2547610"/>
            <a:ext cx="250931" cy="737318"/>
          </a:xfrm>
          <a:prstGeom prst="rect">
            <a:avLst/>
          </a:prstGeom>
          <a:solidFill>
            <a:srgbClr val="86E799"/>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EF8DE5B5-83B6-73BB-E6E3-EDFFA48BB4EA}"/>
              </a:ext>
            </a:extLst>
          </p:cNvPr>
          <p:cNvCxnSpPr>
            <a:endCxn id="21" idx="2"/>
          </p:cNvCxnSpPr>
          <p:nvPr/>
        </p:nvCxnSpPr>
        <p:spPr>
          <a:xfrm flipV="1">
            <a:off x="1930535" y="3284928"/>
            <a:ext cx="1" cy="670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3AC324-C1D4-CDBC-8D7B-09DC5C9AC9E9}"/>
              </a:ext>
            </a:extLst>
          </p:cNvPr>
          <p:cNvCxnSpPr/>
          <p:nvPr/>
        </p:nvCxnSpPr>
        <p:spPr>
          <a:xfrm flipV="1">
            <a:off x="1930534" y="1876764"/>
            <a:ext cx="1" cy="670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8D1BA560-1143-4EB6-DFA3-309B78D5B596}"/>
              </a:ext>
            </a:extLst>
          </p:cNvPr>
          <p:cNvPicPr>
            <a:picLocks noChangeAspect="1"/>
          </p:cNvPicPr>
          <p:nvPr/>
        </p:nvPicPr>
        <p:blipFill>
          <a:blip r:embed="rId7"/>
          <a:stretch>
            <a:fillRect/>
          </a:stretch>
        </p:blipFill>
        <p:spPr>
          <a:xfrm>
            <a:off x="1603116" y="1499543"/>
            <a:ext cx="469781" cy="418994"/>
          </a:xfrm>
          <a:prstGeom prst="rect">
            <a:avLst/>
          </a:prstGeom>
        </p:spPr>
      </p:pic>
      <p:pic>
        <p:nvPicPr>
          <p:cNvPr id="28" name="Picture 27">
            <a:extLst>
              <a:ext uri="{FF2B5EF4-FFF2-40B4-BE49-F238E27FC236}">
                <a16:creationId xmlns:a16="http://schemas.microsoft.com/office/drawing/2014/main" id="{BD2C52FE-525A-82BD-466A-4AB98682276E}"/>
              </a:ext>
            </a:extLst>
          </p:cNvPr>
          <p:cNvPicPr>
            <a:picLocks noChangeAspect="1"/>
          </p:cNvPicPr>
          <p:nvPr/>
        </p:nvPicPr>
        <p:blipFill>
          <a:blip r:embed="rId8"/>
          <a:stretch>
            <a:fillRect/>
          </a:stretch>
        </p:blipFill>
        <p:spPr>
          <a:xfrm>
            <a:off x="1391975" y="2681232"/>
            <a:ext cx="413095" cy="470074"/>
          </a:xfrm>
          <a:prstGeom prst="rect">
            <a:avLst/>
          </a:prstGeom>
        </p:spPr>
      </p:pic>
      <p:cxnSp>
        <p:nvCxnSpPr>
          <p:cNvPr id="30" name="Straight Connector 29">
            <a:extLst>
              <a:ext uri="{FF2B5EF4-FFF2-40B4-BE49-F238E27FC236}">
                <a16:creationId xmlns:a16="http://schemas.microsoft.com/office/drawing/2014/main" id="{EC41DC58-60EE-A16A-0D2E-2080AA3C2474}"/>
              </a:ext>
            </a:extLst>
          </p:cNvPr>
          <p:cNvCxnSpPr/>
          <p:nvPr/>
        </p:nvCxnSpPr>
        <p:spPr>
          <a:xfrm>
            <a:off x="2142471" y="1918537"/>
            <a:ext cx="0" cy="190593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377AEB5-E10C-1A4D-9EB6-50C92CD9A195}"/>
              </a:ext>
            </a:extLst>
          </p:cNvPr>
          <p:cNvCxnSpPr/>
          <p:nvPr/>
        </p:nvCxnSpPr>
        <p:spPr>
          <a:xfrm>
            <a:off x="2132532" y="3814531"/>
            <a:ext cx="317496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6235FF6-C6B2-ACBF-E19A-095DBC4DAB63}"/>
              </a:ext>
            </a:extLst>
          </p:cNvPr>
          <p:cNvSpPr/>
          <p:nvPr/>
        </p:nvSpPr>
        <p:spPr>
          <a:xfrm>
            <a:off x="1135976" y="6216900"/>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输入端接</a:t>
            </a:r>
            <a:r>
              <a:rPr lang="zh-CN" altLang="en-US" b="1" dirty="0">
                <a:solidFill>
                  <a:srgbClr val="FF0000"/>
                </a:solidFill>
                <a:latin typeface="微软雅黑" panose="020B0503020204020204" pitchFamily="34" charset="-122"/>
                <a:ea typeface="微软雅黑" panose="020B0503020204020204" pitchFamily="34" charset="-122"/>
              </a:rPr>
              <a:t>电源</a:t>
            </a:r>
            <a:r>
              <a:rPr lang="zh-CN" altLang="en-US" b="1" dirty="0">
                <a:solidFill>
                  <a:schemeClr val="tx1"/>
                </a:solidFill>
                <a:latin typeface="微软雅黑" panose="020B0503020204020204" pitchFamily="34" charset="-122"/>
                <a:ea typeface="微软雅黑" panose="020B0503020204020204" pitchFamily="34" charset="-122"/>
              </a:rPr>
              <a:t>，输入均为</a:t>
            </a:r>
            <a:r>
              <a:rPr lang="zh-CN" altLang="en-US" b="1" dirty="0">
                <a:solidFill>
                  <a:srgbClr val="FF0000"/>
                </a:solidFill>
                <a:latin typeface="微软雅黑" panose="020B0503020204020204" pitchFamily="34" charset="-122"/>
                <a:ea typeface="微软雅黑" panose="020B0503020204020204" pitchFamily="34" charset="-122"/>
              </a:rPr>
              <a:t>高电平</a:t>
            </a:r>
            <a:r>
              <a:rPr lang="zh-CN" altLang="en-US" b="1" dirty="0">
                <a:solidFill>
                  <a:schemeClr val="tx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407449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9AD523-A6A3-A596-58D9-5458982BDFE9}"/>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p>
        </p:txBody>
      </p:sp>
      <p:sp>
        <p:nvSpPr>
          <p:cNvPr id="5" name="TextBox 4">
            <a:extLst>
              <a:ext uri="{FF2B5EF4-FFF2-40B4-BE49-F238E27FC236}">
                <a16:creationId xmlns:a16="http://schemas.microsoft.com/office/drawing/2014/main" id="{26FC98A1-EF9E-005D-A3F9-095F1334E302}"/>
              </a:ext>
            </a:extLst>
          </p:cNvPr>
          <p:cNvSpPr txBox="1"/>
          <p:nvPr/>
        </p:nvSpPr>
        <p:spPr>
          <a:xfrm>
            <a:off x="706400" y="661423"/>
            <a:ext cx="3875873"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输入端与地之间接入电阻</a:t>
            </a:r>
          </a:p>
        </p:txBody>
      </p:sp>
      <p:pic>
        <p:nvPicPr>
          <p:cNvPr id="9" name="Picture 8">
            <a:extLst>
              <a:ext uri="{FF2B5EF4-FFF2-40B4-BE49-F238E27FC236}">
                <a16:creationId xmlns:a16="http://schemas.microsoft.com/office/drawing/2014/main" id="{D6349A73-48AF-3779-E5F3-772C4067E21D}"/>
              </a:ext>
            </a:extLst>
          </p:cNvPr>
          <p:cNvPicPr>
            <a:picLocks noChangeAspect="1"/>
          </p:cNvPicPr>
          <p:nvPr/>
        </p:nvPicPr>
        <p:blipFill>
          <a:blip r:embed="rId3"/>
          <a:stretch>
            <a:fillRect/>
          </a:stretch>
        </p:blipFill>
        <p:spPr>
          <a:xfrm>
            <a:off x="3560877" y="661423"/>
            <a:ext cx="384958" cy="438055"/>
          </a:xfrm>
          <a:prstGeom prst="rect">
            <a:avLst/>
          </a:prstGeom>
        </p:spPr>
      </p:pic>
      <p:pic>
        <p:nvPicPr>
          <p:cNvPr id="10" name="Picture 9">
            <a:extLst>
              <a:ext uri="{FF2B5EF4-FFF2-40B4-BE49-F238E27FC236}">
                <a16:creationId xmlns:a16="http://schemas.microsoft.com/office/drawing/2014/main" id="{B70FDA21-40B1-A500-596D-7A80FBD490C7}"/>
              </a:ext>
            </a:extLst>
          </p:cNvPr>
          <p:cNvPicPr>
            <a:picLocks noChangeAspect="1"/>
          </p:cNvPicPr>
          <p:nvPr/>
        </p:nvPicPr>
        <p:blipFill>
          <a:blip r:embed="rId4"/>
          <a:stretch>
            <a:fillRect/>
          </a:stretch>
        </p:blipFill>
        <p:spPr>
          <a:xfrm>
            <a:off x="1135977" y="1505165"/>
            <a:ext cx="5958315" cy="4320558"/>
          </a:xfrm>
          <a:prstGeom prst="rect">
            <a:avLst/>
          </a:prstGeom>
        </p:spPr>
      </p:pic>
      <p:sp>
        <p:nvSpPr>
          <p:cNvPr id="11" name="Rectangle: Rounded Corners 10">
            <a:extLst>
              <a:ext uri="{FF2B5EF4-FFF2-40B4-BE49-F238E27FC236}">
                <a16:creationId xmlns:a16="http://schemas.microsoft.com/office/drawing/2014/main" id="{1487A80F-9771-35F2-3416-B27DDCCDA9AE}"/>
              </a:ext>
            </a:extLst>
          </p:cNvPr>
          <p:cNvSpPr/>
          <p:nvPr/>
        </p:nvSpPr>
        <p:spPr>
          <a:xfrm>
            <a:off x="8446502" y="909318"/>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MOS</a:t>
            </a:r>
            <a:r>
              <a:rPr lang="zh-CN" altLang="en-US" sz="2000" b="1" dirty="0">
                <a:solidFill>
                  <a:schemeClr val="tx1"/>
                </a:solidFill>
                <a:latin typeface="微软雅黑" panose="020B0503020204020204" pitchFamily="34" charset="-122"/>
                <a:ea typeface="微软雅黑" panose="020B0503020204020204" pitchFamily="34" charset="-122"/>
              </a:rPr>
              <a:t>管等效为</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电容</a:t>
            </a:r>
          </a:p>
        </p:txBody>
      </p:sp>
      <p:sp>
        <p:nvSpPr>
          <p:cNvPr id="12" name="Rectangle: Rounded Corners 11">
            <a:extLst>
              <a:ext uri="{FF2B5EF4-FFF2-40B4-BE49-F238E27FC236}">
                <a16:creationId xmlns:a16="http://schemas.microsoft.com/office/drawing/2014/main" id="{4072F894-7563-06BD-5DC3-5556B2FC5435}"/>
              </a:ext>
            </a:extLst>
          </p:cNvPr>
          <p:cNvSpPr/>
          <p:nvPr/>
        </p:nvSpPr>
        <p:spPr>
          <a:xfrm>
            <a:off x="8446502" y="2972709"/>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输入端电流</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13" name="Picture 12">
            <a:extLst>
              <a:ext uri="{FF2B5EF4-FFF2-40B4-BE49-F238E27FC236}">
                <a16:creationId xmlns:a16="http://schemas.microsoft.com/office/drawing/2014/main" id="{4D4F52C9-317C-C57D-9C10-1C229170129D}"/>
              </a:ext>
            </a:extLst>
          </p:cNvPr>
          <p:cNvPicPr>
            <a:picLocks noChangeAspect="1"/>
          </p:cNvPicPr>
          <p:nvPr/>
        </p:nvPicPr>
        <p:blipFill>
          <a:blip r:embed="rId5"/>
          <a:stretch>
            <a:fillRect/>
          </a:stretch>
        </p:blipFill>
        <p:spPr>
          <a:xfrm>
            <a:off x="9277057" y="3718144"/>
            <a:ext cx="803793" cy="500475"/>
          </a:xfrm>
          <a:prstGeom prst="rect">
            <a:avLst/>
          </a:prstGeom>
        </p:spPr>
      </p:pic>
      <p:sp>
        <p:nvSpPr>
          <p:cNvPr id="14" name="Rectangle: Rounded Corners 13">
            <a:extLst>
              <a:ext uri="{FF2B5EF4-FFF2-40B4-BE49-F238E27FC236}">
                <a16:creationId xmlns:a16="http://schemas.microsoft.com/office/drawing/2014/main" id="{DA831A36-AD25-41CB-6921-F60148D87836}"/>
              </a:ext>
            </a:extLst>
          </p:cNvPr>
          <p:cNvSpPr/>
          <p:nvPr/>
        </p:nvSpPr>
        <p:spPr>
          <a:xfrm>
            <a:off x="8446502" y="5118164"/>
            <a:ext cx="2464905" cy="149087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输入端</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6" name="Arrow: Down 15">
            <a:extLst>
              <a:ext uri="{FF2B5EF4-FFF2-40B4-BE49-F238E27FC236}">
                <a16:creationId xmlns:a16="http://schemas.microsoft.com/office/drawing/2014/main" id="{E052E580-A71C-FAA3-C7EB-7D449EBEB5E8}"/>
              </a:ext>
            </a:extLst>
          </p:cNvPr>
          <p:cNvSpPr/>
          <p:nvPr/>
        </p:nvSpPr>
        <p:spPr>
          <a:xfrm>
            <a:off x="9436637" y="2441284"/>
            <a:ext cx="484632" cy="500475"/>
          </a:xfrm>
          <a:prstGeom prst="downArrow">
            <a:avLst/>
          </a:prstGeom>
          <a:solidFill>
            <a:srgbClr val="C2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Down 16">
            <a:extLst>
              <a:ext uri="{FF2B5EF4-FFF2-40B4-BE49-F238E27FC236}">
                <a16:creationId xmlns:a16="http://schemas.microsoft.com/office/drawing/2014/main" id="{9B930315-4C5E-E165-64F4-66AEB7EAF231}"/>
              </a:ext>
            </a:extLst>
          </p:cNvPr>
          <p:cNvSpPr/>
          <p:nvPr/>
        </p:nvSpPr>
        <p:spPr>
          <a:xfrm>
            <a:off x="9436637" y="4544963"/>
            <a:ext cx="484632" cy="500475"/>
          </a:xfrm>
          <a:prstGeom prst="downArrow">
            <a:avLst/>
          </a:prstGeom>
          <a:solidFill>
            <a:srgbClr val="C2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a:extLst>
              <a:ext uri="{FF2B5EF4-FFF2-40B4-BE49-F238E27FC236}">
                <a16:creationId xmlns:a16="http://schemas.microsoft.com/office/drawing/2014/main" id="{B98E783E-D691-86A7-CF3F-32794923176C}"/>
              </a:ext>
            </a:extLst>
          </p:cNvPr>
          <p:cNvPicPr>
            <a:picLocks noChangeAspect="1"/>
          </p:cNvPicPr>
          <p:nvPr/>
        </p:nvPicPr>
        <p:blipFill>
          <a:blip r:embed="rId6"/>
          <a:stretch>
            <a:fillRect/>
          </a:stretch>
        </p:blipFill>
        <p:spPr>
          <a:xfrm>
            <a:off x="9289568" y="5879109"/>
            <a:ext cx="854189" cy="503362"/>
          </a:xfrm>
          <a:prstGeom prst="rect">
            <a:avLst/>
          </a:prstGeom>
        </p:spPr>
      </p:pic>
      <p:cxnSp>
        <p:nvCxnSpPr>
          <p:cNvPr id="20" name="Straight Connector 19">
            <a:extLst>
              <a:ext uri="{FF2B5EF4-FFF2-40B4-BE49-F238E27FC236}">
                <a16:creationId xmlns:a16="http://schemas.microsoft.com/office/drawing/2014/main" id="{5C1B3DFF-F21E-1827-5BEA-7ED8F768C58E}"/>
              </a:ext>
            </a:extLst>
          </p:cNvPr>
          <p:cNvCxnSpPr/>
          <p:nvPr/>
        </p:nvCxnSpPr>
        <p:spPr>
          <a:xfrm flipV="1">
            <a:off x="1483274" y="3792733"/>
            <a:ext cx="1" cy="670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8EE4B2A-C467-6820-5F2D-C09C646953BE}"/>
              </a:ext>
            </a:extLst>
          </p:cNvPr>
          <p:cNvSpPr/>
          <p:nvPr/>
        </p:nvSpPr>
        <p:spPr>
          <a:xfrm>
            <a:off x="1357808" y="4463579"/>
            <a:ext cx="250931" cy="737318"/>
          </a:xfrm>
          <a:prstGeom prst="rect">
            <a:avLst/>
          </a:prstGeom>
          <a:solidFill>
            <a:srgbClr val="86E799"/>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72A46C8D-0F96-DEF5-3290-0AF45BCEF552}"/>
              </a:ext>
            </a:extLst>
          </p:cNvPr>
          <p:cNvCxnSpPr>
            <a:cxnSpLocks/>
          </p:cNvCxnSpPr>
          <p:nvPr/>
        </p:nvCxnSpPr>
        <p:spPr>
          <a:xfrm flipH="1" flipV="1">
            <a:off x="1483273" y="5219369"/>
            <a:ext cx="1" cy="4212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7678AC2-C51F-81FC-6B10-D4DCF2A2A8F8}"/>
              </a:ext>
            </a:extLst>
          </p:cNvPr>
          <p:cNvPicPr>
            <a:picLocks noChangeAspect="1"/>
          </p:cNvPicPr>
          <p:nvPr/>
        </p:nvPicPr>
        <p:blipFill>
          <a:blip r:embed="rId7"/>
          <a:stretch>
            <a:fillRect/>
          </a:stretch>
        </p:blipFill>
        <p:spPr>
          <a:xfrm>
            <a:off x="929429" y="4545872"/>
            <a:ext cx="413095" cy="470074"/>
          </a:xfrm>
          <a:prstGeom prst="rect">
            <a:avLst/>
          </a:prstGeom>
        </p:spPr>
      </p:pic>
      <p:cxnSp>
        <p:nvCxnSpPr>
          <p:cNvPr id="25" name="Straight Connector 24">
            <a:extLst>
              <a:ext uri="{FF2B5EF4-FFF2-40B4-BE49-F238E27FC236}">
                <a16:creationId xmlns:a16="http://schemas.microsoft.com/office/drawing/2014/main" id="{11B3B4FF-1630-ADB5-77BA-64C6A9CECBC2}"/>
              </a:ext>
            </a:extLst>
          </p:cNvPr>
          <p:cNvCxnSpPr/>
          <p:nvPr/>
        </p:nvCxnSpPr>
        <p:spPr>
          <a:xfrm>
            <a:off x="1269951" y="5640570"/>
            <a:ext cx="4266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C41480-0D54-95D9-6A9C-A048DBB2901D}"/>
              </a:ext>
            </a:extLst>
          </p:cNvPr>
          <p:cNvCxnSpPr/>
          <p:nvPr/>
        </p:nvCxnSpPr>
        <p:spPr>
          <a:xfrm>
            <a:off x="1696592" y="3676292"/>
            <a:ext cx="3174964" cy="0"/>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BA77B-FC3A-9ECC-56FB-87519BB1EB48}"/>
              </a:ext>
            </a:extLst>
          </p:cNvPr>
          <p:cNvCxnSpPr/>
          <p:nvPr/>
        </p:nvCxnSpPr>
        <p:spPr>
          <a:xfrm>
            <a:off x="1712089" y="3676292"/>
            <a:ext cx="0" cy="1905933"/>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B0C7060-F681-A6F9-1564-FA1A664C3CB5}"/>
              </a:ext>
            </a:extLst>
          </p:cNvPr>
          <p:cNvSpPr/>
          <p:nvPr/>
        </p:nvSpPr>
        <p:spPr>
          <a:xfrm>
            <a:off x="1135976" y="6216900"/>
            <a:ext cx="6478622" cy="500100"/>
          </a:xfrm>
          <a:prstGeom prst="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输入端接</a:t>
            </a:r>
            <a:r>
              <a:rPr lang="zh-CN" altLang="en-US" b="1" dirty="0">
                <a:solidFill>
                  <a:srgbClr val="FF0000"/>
                </a:solidFill>
                <a:latin typeface="微软雅黑" panose="020B0503020204020204" pitchFamily="34" charset="-122"/>
                <a:ea typeface="微软雅黑" panose="020B0503020204020204" pitchFamily="34" charset="-122"/>
              </a:rPr>
              <a:t>地</a:t>
            </a:r>
            <a:r>
              <a:rPr lang="zh-CN" altLang="en-US" b="1" dirty="0">
                <a:solidFill>
                  <a:schemeClr val="tx1"/>
                </a:solidFill>
                <a:latin typeface="微软雅黑" panose="020B0503020204020204" pitchFamily="34" charset="-122"/>
                <a:ea typeface="微软雅黑" panose="020B0503020204020204" pitchFamily="34" charset="-122"/>
              </a:rPr>
              <a:t>，输入均为</a:t>
            </a:r>
            <a:r>
              <a:rPr lang="zh-CN" altLang="en-US" b="1" dirty="0">
                <a:solidFill>
                  <a:srgbClr val="FF0000"/>
                </a:solidFill>
                <a:latin typeface="微软雅黑" panose="020B0503020204020204" pitchFamily="34" charset="-122"/>
                <a:ea typeface="微软雅黑" panose="020B0503020204020204" pitchFamily="34" charset="-122"/>
              </a:rPr>
              <a:t>低电平</a:t>
            </a:r>
            <a:r>
              <a:rPr lang="zh-CN" altLang="en-US" b="1" dirty="0">
                <a:solidFill>
                  <a:schemeClr val="tx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442194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F7152-3626-7CF1-7BBE-CC28F12510D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2C88732-944D-B8AE-5166-C0CCE8A7052A}"/>
              </a:ext>
            </a:extLst>
          </p:cNvPr>
          <p:cNvSpPr txBox="1"/>
          <p:nvPr/>
        </p:nvSpPr>
        <p:spPr>
          <a:xfrm>
            <a:off x="0" y="0"/>
            <a:ext cx="8726558"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a:t>
            </a:r>
            <a:r>
              <a:rPr lang="zh-CN" altLang="en-US" dirty="0"/>
              <a:t>输出特性</a:t>
            </a:r>
          </a:p>
        </p:txBody>
      </p:sp>
      <p:grpSp>
        <p:nvGrpSpPr>
          <p:cNvPr id="6" name="Group 5">
            <a:extLst>
              <a:ext uri="{FF2B5EF4-FFF2-40B4-BE49-F238E27FC236}">
                <a16:creationId xmlns:a16="http://schemas.microsoft.com/office/drawing/2014/main" id="{7F2F511F-0CAB-36EC-CFFF-33A034BAE5A6}"/>
              </a:ext>
            </a:extLst>
          </p:cNvPr>
          <p:cNvGrpSpPr/>
          <p:nvPr/>
        </p:nvGrpSpPr>
        <p:grpSpPr>
          <a:xfrm>
            <a:off x="529924" y="1294802"/>
            <a:ext cx="3781424" cy="5022327"/>
            <a:chOff x="1391055" y="2455571"/>
            <a:chExt cx="3042591" cy="3912850"/>
          </a:xfrm>
        </p:grpSpPr>
        <p:grpSp>
          <p:nvGrpSpPr>
            <p:cNvPr id="7" name="Group 6">
              <a:extLst>
                <a:ext uri="{FF2B5EF4-FFF2-40B4-BE49-F238E27FC236}">
                  <a16:creationId xmlns:a16="http://schemas.microsoft.com/office/drawing/2014/main" id="{7DFDFE4A-BD72-371E-8A94-8127E63C4B5A}"/>
                </a:ext>
              </a:extLst>
            </p:cNvPr>
            <p:cNvGrpSpPr/>
            <p:nvPr/>
          </p:nvGrpSpPr>
          <p:grpSpPr>
            <a:xfrm>
              <a:off x="1391055" y="2455571"/>
              <a:ext cx="3042591" cy="3912850"/>
              <a:chOff x="1425937" y="2430783"/>
              <a:chExt cx="3042591" cy="3912850"/>
            </a:xfrm>
          </p:grpSpPr>
          <p:cxnSp>
            <p:nvCxnSpPr>
              <p:cNvPr id="9" name="Straight Connector 8">
                <a:extLst>
                  <a:ext uri="{FF2B5EF4-FFF2-40B4-BE49-F238E27FC236}">
                    <a16:creationId xmlns:a16="http://schemas.microsoft.com/office/drawing/2014/main" id="{16D04C12-5122-FD95-DC22-3BBFD25E945F}"/>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89CA9-5E28-AE31-D207-83BEC92F951C}"/>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AEF9A-6C77-85FF-AAD3-E19A460D2566}"/>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9387E0-9FD7-7045-40AE-F7CDFF21EE97}"/>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B9B080-9CD9-EAA3-6850-6897B7CA3D69}"/>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E34246-1A96-5E3B-EE97-B9D9700913EC}"/>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24520D-8A80-57CA-AD4E-52B515326F8E}"/>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10814C-BE71-A29F-7239-FDFD515B2C90}"/>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73346F-0822-7738-6B7E-623FD967EDA1}"/>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AC16CF-3419-3ECC-A850-43A9087E75F3}"/>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923748C-3216-9F0D-D60B-E8FDBA1CAE95}"/>
                  </a:ext>
                </a:extLst>
              </p:cNvPr>
              <p:cNvPicPr>
                <a:picLocks noChangeAspect="1"/>
              </p:cNvPicPr>
              <p:nvPr/>
            </p:nvPicPr>
            <p:blipFill>
              <a:blip r:embed="rId3"/>
              <a:stretch>
                <a:fillRect/>
              </a:stretch>
            </p:blipFill>
            <p:spPr>
              <a:xfrm>
                <a:off x="3555183" y="3124203"/>
                <a:ext cx="312298" cy="468447"/>
              </a:xfrm>
              <a:prstGeom prst="rect">
                <a:avLst/>
              </a:prstGeom>
            </p:spPr>
          </p:pic>
          <p:cxnSp>
            <p:nvCxnSpPr>
              <p:cNvPr id="20" name="Straight Connector 19">
                <a:extLst>
                  <a:ext uri="{FF2B5EF4-FFF2-40B4-BE49-F238E27FC236}">
                    <a16:creationId xmlns:a16="http://schemas.microsoft.com/office/drawing/2014/main" id="{467A0AF1-AB3C-BD50-F521-9D8E7A754EC2}"/>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F541F07-E142-992B-98AE-8B1FCE096C0B}"/>
                  </a:ext>
                </a:extLst>
              </p:cNvPr>
              <p:cNvPicPr>
                <a:picLocks noChangeAspect="1"/>
              </p:cNvPicPr>
              <p:nvPr/>
            </p:nvPicPr>
            <p:blipFill>
              <a:blip r:embed="rId4"/>
              <a:stretch>
                <a:fillRect/>
              </a:stretch>
            </p:blipFill>
            <p:spPr>
              <a:xfrm>
                <a:off x="3369493" y="2430783"/>
                <a:ext cx="406660" cy="362697"/>
              </a:xfrm>
              <a:prstGeom prst="rect">
                <a:avLst/>
              </a:prstGeom>
            </p:spPr>
          </p:pic>
          <p:cxnSp>
            <p:nvCxnSpPr>
              <p:cNvPr id="22" name="Straight Connector 21">
                <a:extLst>
                  <a:ext uri="{FF2B5EF4-FFF2-40B4-BE49-F238E27FC236}">
                    <a16:creationId xmlns:a16="http://schemas.microsoft.com/office/drawing/2014/main" id="{EB9E4C9D-E2E5-3E63-6615-A424C4A18773}"/>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6004293-2843-9266-4774-DAE909972D9B}"/>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Straight Connector 23">
                <a:extLst>
                  <a:ext uri="{FF2B5EF4-FFF2-40B4-BE49-F238E27FC236}">
                    <a16:creationId xmlns:a16="http://schemas.microsoft.com/office/drawing/2014/main" id="{7D930F85-1111-9AAD-23E3-F2F1329EF195}"/>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87E94E-0C5D-47C8-ABFC-17DF8B840C5D}"/>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D41B71-0CE7-8F12-F311-7A9A8C4FD1B4}"/>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B929BA-3FFE-516D-2EA8-BCD2D0F0B9F8}"/>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C28978-CF47-AA04-E7E9-4700BB1B01EB}"/>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BE3E28-3FF2-493C-032A-72DD9A17BB21}"/>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54AF03-FAE2-FE7A-321B-1981166A7491}"/>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02A217-0E72-3C64-E29C-4C3AB0EF46BD}"/>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C3FF18-6993-2EEA-D87E-B96F0F34E63E}"/>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A9DA69-778A-F3F0-C58D-427D7EC7562C}"/>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8934CD-20D2-75C9-F2EA-E0466ACE8F5F}"/>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323D72-FD5C-D82E-D013-208AC22F2644}"/>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4C1BA05-AA63-F01C-55BB-BB00DD4D2C1E}"/>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Straight Connector 36">
                <a:extLst>
                  <a:ext uri="{FF2B5EF4-FFF2-40B4-BE49-F238E27FC236}">
                    <a16:creationId xmlns:a16="http://schemas.microsoft.com/office/drawing/2014/main" id="{46BD5B0E-D2B9-8DD9-B69D-D0F4D3CB1512}"/>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619BD38-D9E8-E64A-67E9-FE19BE2250BD}"/>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Connector 38">
                <a:extLst>
                  <a:ext uri="{FF2B5EF4-FFF2-40B4-BE49-F238E27FC236}">
                    <a16:creationId xmlns:a16="http://schemas.microsoft.com/office/drawing/2014/main" id="{34A364F7-EF58-175D-DE02-C7A1BFC3DE1D}"/>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873E5E1-243D-1230-1DEB-4EC9AB6069FC}"/>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40">
                <a:extLst>
                  <a:ext uri="{FF2B5EF4-FFF2-40B4-BE49-F238E27FC236}">
                    <a16:creationId xmlns:a16="http://schemas.microsoft.com/office/drawing/2014/main" id="{A024A607-E078-C911-3402-6F0E1033C8D4}"/>
                  </a:ext>
                </a:extLst>
              </p:cNvPr>
              <p:cNvPicPr>
                <a:picLocks noChangeAspect="1"/>
              </p:cNvPicPr>
              <p:nvPr/>
            </p:nvPicPr>
            <p:blipFill>
              <a:blip r:embed="rId5"/>
              <a:stretch>
                <a:fillRect/>
              </a:stretch>
            </p:blipFill>
            <p:spPr>
              <a:xfrm>
                <a:off x="1425937" y="4092830"/>
                <a:ext cx="391022" cy="614463"/>
              </a:xfrm>
              <a:prstGeom prst="rect">
                <a:avLst/>
              </a:prstGeom>
            </p:spPr>
          </p:pic>
          <p:pic>
            <p:nvPicPr>
              <p:cNvPr id="42" name="Picture 41">
                <a:extLst>
                  <a:ext uri="{FF2B5EF4-FFF2-40B4-BE49-F238E27FC236}">
                    <a16:creationId xmlns:a16="http://schemas.microsoft.com/office/drawing/2014/main" id="{471E1AF1-3F57-B307-F61D-1951A8EBEE75}"/>
                  </a:ext>
                </a:extLst>
              </p:cNvPr>
              <p:cNvPicPr>
                <a:picLocks noChangeAspect="1"/>
              </p:cNvPicPr>
              <p:nvPr/>
            </p:nvPicPr>
            <p:blipFill>
              <a:blip r:embed="rId6"/>
              <a:stretch>
                <a:fillRect/>
              </a:stretch>
            </p:blipFill>
            <p:spPr>
              <a:xfrm>
                <a:off x="4099172" y="4396069"/>
                <a:ext cx="369356" cy="554034"/>
              </a:xfrm>
              <a:prstGeom prst="rect">
                <a:avLst/>
              </a:prstGeom>
            </p:spPr>
          </p:pic>
          <p:pic>
            <p:nvPicPr>
              <p:cNvPr id="43" name="Picture 42">
                <a:extLst>
                  <a:ext uri="{FF2B5EF4-FFF2-40B4-BE49-F238E27FC236}">
                    <a16:creationId xmlns:a16="http://schemas.microsoft.com/office/drawing/2014/main" id="{2F1A58C9-0809-0ABB-55E6-1242B2EF81FE}"/>
                  </a:ext>
                </a:extLst>
              </p:cNvPr>
              <p:cNvPicPr>
                <a:picLocks noChangeAspect="1"/>
              </p:cNvPicPr>
              <p:nvPr/>
            </p:nvPicPr>
            <p:blipFill>
              <a:blip r:embed="rId7"/>
              <a:stretch>
                <a:fillRect/>
              </a:stretch>
            </p:blipFill>
            <p:spPr>
              <a:xfrm>
                <a:off x="2695254" y="2990346"/>
                <a:ext cx="370890" cy="582827"/>
              </a:xfrm>
              <a:prstGeom prst="rect">
                <a:avLst/>
              </a:prstGeom>
            </p:spPr>
          </p:pic>
          <p:pic>
            <p:nvPicPr>
              <p:cNvPr id="44" name="Picture 43">
                <a:extLst>
                  <a:ext uri="{FF2B5EF4-FFF2-40B4-BE49-F238E27FC236}">
                    <a16:creationId xmlns:a16="http://schemas.microsoft.com/office/drawing/2014/main" id="{DADA52C5-5B18-5497-CB24-5B173D19DA77}"/>
                  </a:ext>
                </a:extLst>
              </p:cNvPr>
              <p:cNvPicPr>
                <a:picLocks noChangeAspect="1"/>
              </p:cNvPicPr>
              <p:nvPr/>
            </p:nvPicPr>
            <p:blipFill>
              <a:blip r:embed="rId8"/>
              <a:stretch>
                <a:fillRect/>
              </a:stretch>
            </p:blipFill>
            <p:spPr>
              <a:xfrm>
                <a:off x="2663251" y="5869009"/>
                <a:ext cx="345181" cy="474624"/>
              </a:xfrm>
              <a:prstGeom prst="rect">
                <a:avLst/>
              </a:prstGeom>
            </p:spPr>
          </p:pic>
        </p:grpSp>
        <p:pic>
          <p:nvPicPr>
            <p:cNvPr id="8" name="Picture 7">
              <a:extLst>
                <a:ext uri="{FF2B5EF4-FFF2-40B4-BE49-F238E27FC236}">
                  <a16:creationId xmlns:a16="http://schemas.microsoft.com/office/drawing/2014/main" id="{AD6E91FF-AA4D-AF17-557E-698927564A3B}"/>
                </a:ext>
              </a:extLst>
            </p:cNvPr>
            <p:cNvPicPr>
              <a:picLocks noChangeAspect="1"/>
            </p:cNvPicPr>
            <p:nvPr/>
          </p:nvPicPr>
          <p:blipFill>
            <a:blip r:embed="rId9"/>
            <a:stretch>
              <a:fillRect/>
            </a:stretch>
          </p:blipFill>
          <p:spPr>
            <a:xfrm>
              <a:off x="3446465" y="5833659"/>
              <a:ext cx="338709" cy="399193"/>
            </a:xfrm>
            <a:prstGeom prst="rect">
              <a:avLst/>
            </a:prstGeom>
          </p:spPr>
        </p:pic>
      </p:grpSp>
      <p:sp>
        <p:nvSpPr>
          <p:cNvPr id="45" name="Rectangle 44">
            <a:extLst>
              <a:ext uri="{FF2B5EF4-FFF2-40B4-BE49-F238E27FC236}">
                <a16:creationId xmlns:a16="http://schemas.microsoft.com/office/drawing/2014/main" id="{12CB7471-1816-34DA-0E76-EAD01E4B3A5E}"/>
              </a:ext>
            </a:extLst>
          </p:cNvPr>
          <p:cNvSpPr/>
          <p:nvPr/>
        </p:nvSpPr>
        <p:spPr>
          <a:xfrm>
            <a:off x="1907242" y="4453629"/>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a:extLst>
              <a:ext uri="{FF2B5EF4-FFF2-40B4-BE49-F238E27FC236}">
                <a16:creationId xmlns:a16="http://schemas.microsoft.com/office/drawing/2014/main" id="{D9ED1C5C-5AEA-AF5C-0D10-1065188AE198}"/>
              </a:ext>
            </a:extLst>
          </p:cNvPr>
          <p:cNvSpPr txBox="1"/>
          <p:nvPr/>
        </p:nvSpPr>
        <p:spPr>
          <a:xfrm>
            <a:off x="2921623" y="2392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a:extLst>
              <a:ext uri="{FF2B5EF4-FFF2-40B4-BE49-F238E27FC236}">
                <a16:creationId xmlns:a16="http://schemas.microsoft.com/office/drawing/2014/main" id="{B879EE59-ED9D-5BA3-F31B-E8A08D483E7C}"/>
              </a:ext>
            </a:extLst>
          </p:cNvPr>
          <p:cNvSpPr txBox="1"/>
          <p:nvPr/>
        </p:nvSpPr>
        <p:spPr>
          <a:xfrm>
            <a:off x="2912740" y="5415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8" name="TextBox 47">
            <a:extLst>
              <a:ext uri="{FF2B5EF4-FFF2-40B4-BE49-F238E27FC236}">
                <a16:creationId xmlns:a16="http://schemas.microsoft.com/office/drawing/2014/main" id="{3B16DE16-2E2D-2807-AB96-405DAB894A00}"/>
              </a:ext>
            </a:extLst>
          </p:cNvPr>
          <p:cNvSpPr txBox="1"/>
          <p:nvPr/>
        </p:nvSpPr>
        <p:spPr>
          <a:xfrm>
            <a:off x="1893941" y="2400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9" name="TextBox 48">
            <a:extLst>
              <a:ext uri="{FF2B5EF4-FFF2-40B4-BE49-F238E27FC236}">
                <a16:creationId xmlns:a16="http://schemas.microsoft.com/office/drawing/2014/main" id="{C24B33E5-A554-0A1C-E8EE-C8C2D062367C}"/>
              </a:ext>
            </a:extLst>
          </p:cNvPr>
          <p:cNvSpPr txBox="1"/>
          <p:nvPr/>
        </p:nvSpPr>
        <p:spPr>
          <a:xfrm>
            <a:off x="1874076" y="5364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id="{E74AB89C-7278-1D2D-FF16-8BF552C3291C}"/>
              </a:ext>
            </a:extLst>
          </p:cNvPr>
          <p:cNvSpPr txBox="1"/>
          <p:nvPr/>
        </p:nvSpPr>
        <p:spPr>
          <a:xfrm>
            <a:off x="2587822" y="4465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1" name="TextBox 50">
            <a:extLst>
              <a:ext uri="{FF2B5EF4-FFF2-40B4-BE49-F238E27FC236}">
                <a16:creationId xmlns:a16="http://schemas.microsoft.com/office/drawing/2014/main" id="{F7579914-9949-8B54-510E-5C76B78A4F6E}"/>
              </a:ext>
            </a:extLst>
          </p:cNvPr>
          <p:cNvSpPr txBox="1"/>
          <p:nvPr/>
        </p:nvSpPr>
        <p:spPr>
          <a:xfrm>
            <a:off x="2539016" y="3523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52" name="Straight Arrow Connector 51">
            <a:extLst>
              <a:ext uri="{FF2B5EF4-FFF2-40B4-BE49-F238E27FC236}">
                <a16:creationId xmlns:a16="http://schemas.microsoft.com/office/drawing/2014/main" id="{61974E3A-7675-D9B1-60E5-6B715EDCB334}"/>
              </a:ext>
            </a:extLst>
          </p:cNvPr>
          <p:cNvCxnSpPr>
            <a:cxnSpLocks/>
          </p:cNvCxnSpPr>
          <p:nvPr/>
        </p:nvCxnSpPr>
        <p:spPr>
          <a:xfrm flipH="1">
            <a:off x="3143165" y="2091071"/>
            <a:ext cx="30505" cy="2575728"/>
          </a:xfrm>
          <a:prstGeom prst="straightConnector1">
            <a:avLst/>
          </a:prstGeom>
          <a:ln w="635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AC580C-D09F-E7E0-7ACB-AC40F341D0D2}"/>
              </a:ext>
            </a:extLst>
          </p:cNvPr>
          <p:cNvCxnSpPr>
            <a:cxnSpLocks/>
          </p:cNvCxnSpPr>
          <p:nvPr/>
        </p:nvCxnSpPr>
        <p:spPr>
          <a:xfrm flipV="1">
            <a:off x="5092930" y="1893621"/>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D249F3E-29A1-ED3F-FF84-C0E2EA933B5C}"/>
              </a:ext>
            </a:extLst>
          </p:cNvPr>
          <p:cNvSpPr/>
          <p:nvPr/>
        </p:nvSpPr>
        <p:spPr>
          <a:xfrm>
            <a:off x="4963749" y="2711521"/>
            <a:ext cx="250931" cy="737318"/>
          </a:xfrm>
          <a:prstGeom prst="rect">
            <a:avLst/>
          </a:prstGeom>
          <a:solidFill>
            <a:srgbClr val="EFC7C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Straight Connector 54">
            <a:extLst>
              <a:ext uri="{FF2B5EF4-FFF2-40B4-BE49-F238E27FC236}">
                <a16:creationId xmlns:a16="http://schemas.microsoft.com/office/drawing/2014/main" id="{019877D3-FC3A-33BE-E9F1-086F7F86BC8E}"/>
              </a:ext>
            </a:extLst>
          </p:cNvPr>
          <p:cNvCxnSpPr>
            <a:cxnSpLocks/>
          </p:cNvCxnSpPr>
          <p:nvPr/>
        </p:nvCxnSpPr>
        <p:spPr>
          <a:xfrm flipV="1">
            <a:off x="5099684" y="346397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81D9403E-FA8C-9DAF-E40B-8CF4F4B8D342}"/>
              </a:ext>
            </a:extLst>
          </p:cNvPr>
          <p:cNvSpPr/>
          <p:nvPr/>
        </p:nvSpPr>
        <p:spPr>
          <a:xfrm>
            <a:off x="4980760" y="4335667"/>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Straight Connector 56">
            <a:extLst>
              <a:ext uri="{FF2B5EF4-FFF2-40B4-BE49-F238E27FC236}">
                <a16:creationId xmlns:a16="http://schemas.microsoft.com/office/drawing/2014/main" id="{4DE9A1DD-3F63-7B40-74FD-20D85D4ABD1F}"/>
              </a:ext>
            </a:extLst>
          </p:cNvPr>
          <p:cNvCxnSpPr>
            <a:cxnSpLocks/>
          </p:cNvCxnSpPr>
          <p:nvPr/>
        </p:nvCxnSpPr>
        <p:spPr>
          <a:xfrm flipV="1">
            <a:off x="5092161" y="5081557"/>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97B9C075-4F63-3527-E45E-00D27C68A649}"/>
              </a:ext>
            </a:extLst>
          </p:cNvPr>
          <p:cNvPicPr>
            <a:picLocks noChangeAspect="1"/>
          </p:cNvPicPr>
          <p:nvPr/>
        </p:nvPicPr>
        <p:blipFill>
          <a:blip r:embed="rId4"/>
          <a:stretch>
            <a:fillRect/>
          </a:stretch>
        </p:blipFill>
        <p:spPr>
          <a:xfrm>
            <a:off x="4940383" y="1419510"/>
            <a:ext cx="505409" cy="465539"/>
          </a:xfrm>
          <a:prstGeom prst="rect">
            <a:avLst/>
          </a:prstGeom>
        </p:spPr>
      </p:pic>
      <p:cxnSp>
        <p:nvCxnSpPr>
          <p:cNvPr id="59" name="Straight Connector 58">
            <a:extLst>
              <a:ext uri="{FF2B5EF4-FFF2-40B4-BE49-F238E27FC236}">
                <a16:creationId xmlns:a16="http://schemas.microsoft.com/office/drawing/2014/main" id="{6F8CE447-B885-6A95-838F-C1901B25F94C}"/>
              </a:ext>
            </a:extLst>
          </p:cNvPr>
          <p:cNvCxnSpPr/>
          <p:nvPr/>
        </p:nvCxnSpPr>
        <p:spPr>
          <a:xfrm>
            <a:off x="4829943" y="588653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C2B7885-FAF1-9BFF-9403-6ADDBEE05984}"/>
              </a:ext>
            </a:extLst>
          </p:cNvPr>
          <p:cNvPicPr>
            <a:picLocks noChangeAspect="1"/>
          </p:cNvPicPr>
          <p:nvPr/>
        </p:nvPicPr>
        <p:blipFill>
          <a:blip r:embed="rId10"/>
          <a:stretch>
            <a:fillRect/>
          </a:stretch>
        </p:blipFill>
        <p:spPr>
          <a:xfrm>
            <a:off x="4940383" y="5931371"/>
            <a:ext cx="304760" cy="417040"/>
          </a:xfrm>
          <a:prstGeom prst="rect">
            <a:avLst/>
          </a:prstGeom>
        </p:spPr>
      </p:pic>
      <p:pic>
        <p:nvPicPr>
          <p:cNvPr id="61" name="Picture 60">
            <a:extLst>
              <a:ext uri="{FF2B5EF4-FFF2-40B4-BE49-F238E27FC236}">
                <a16:creationId xmlns:a16="http://schemas.microsoft.com/office/drawing/2014/main" id="{AB96BD54-7A2D-A65B-8397-A0A93FFC3577}"/>
              </a:ext>
            </a:extLst>
          </p:cNvPr>
          <p:cNvPicPr>
            <a:picLocks noChangeAspect="1"/>
          </p:cNvPicPr>
          <p:nvPr/>
        </p:nvPicPr>
        <p:blipFill>
          <a:blip r:embed="rId11"/>
          <a:stretch>
            <a:fillRect/>
          </a:stretch>
        </p:blipFill>
        <p:spPr>
          <a:xfrm>
            <a:off x="4581152" y="4449459"/>
            <a:ext cx="386526" cy="531473"/>
          </a:xfrm>
          <a:prstGeom prst="rect">
            <a:avLst/>
          </a:prstGeom>
        </p:spPr>
      </p:pic>
      <p:pic>
        <p:nvPicPr>
          <p:cNvPr id="62" name="Picture 61">
            <a:extLst>
              <a:ext uri="{FF2B5EF4-FFF2-40B4-BE49-F238E27FC236}">
                <a16:creationId xmlns:a16="http://schemas.microsoft.com/office/drawing/2014/main" id="{22D16A80-C4FB-EDAE-00B8-9FEA4A8F77BB}"/>
              </a:ext>
            </a:extLst>
          </p:cNvPr>
          <p:cNvPicPr>
            <a:picLocks noChangeAspect="1"/>
          </p:cNvPicPr>
          <p:nvPr/>
        </p:nvPicPr>
        <p:blipFill>
          <a:blip r:embed="rId12"/>
          <a:stretch>
            <a:fillRect/>
          </a:stretch>
        </p:blipFill>
        <p:spPr>
          <a:xfrm>
            <a:off x="5283842" y="2861421"/>
            <a:ext cx="314285" cy="493876"/>
          </a:xfrm>
          <a:prstGeom prst="rect">
            <a:avLst/>
          </a:prstGeom>
        </p:spPr>
      </p:pic>
      <p:cxnSp>
        <p:nvCxnSpPr>
          <p:cNvPr id="63" name="Straight Arrow Connector 62">
            <a:extLst>
              <a:ext uri="{FF2B5EF4-FFF2-40B4-BE49-F238E27FC236}">
                <a16:creationId xmlns:a16="http://schemas.microsoft.com/office/drawing/2014/main" id="{A3E27F24-9893-75A3-1682-59BEA1C094D8}"/>
              </a:ext>
            </a:extLst>
          </p:cNvPr>
          <p:cNvCxnSpPr>
            <a:cxnSpLocks/>
          </p:cNvCxnSpPr>
          <p:nvPr/>
        </p:nvCxnSpPr>
        <p:spPr>
          <a:xfrm flipH="1">
            <a:off x="5592551" y="2444799"/>
            <a:ext cx="30505" cy="2575728"/>
          </a:xfrm>
          <a:prstGeom prst="straightConnector1">
            <a:avLst/>
          </a:prstGeom>
          <a:ln w="635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48204F2-95C7-995C-38E3-494FB24AA76D}"/>
              </a:ext>
            </a:extLst>
          </p:cNvPr>
          <p:cNvPicPr>
            <a:picLocks noChangeAspect="1"/>
          </p:cNvPicPr>
          <p:nvPr/>
        </p:nvPicPr>
        <p:blipFill>
          <a:blip r:embed="rId3"/>
          <a:stretch>
            <a:fillRect/>
          </a:stretch>
        </p:blipFill>
        <p:spPr>
          <a:xfrm>
            <a:off x="5530084" y="1843525"/>
            <a:ext cx="388133" cy="601274"/>
          </a:xfrm>
          <a:prstGeom prst="rect">
            <a:avLst/>
          </a:prstGeom>
        </p:spPr>
      </p:pic>
      <p:sp>
        <p:nvSpPr>
          <p:cNvPr id="65" name="Oval 64">
            <a:extLst>
              <a:ext uri="{FF2B5EF4-FFF2-40B4-BE49-F238E27FC236}">
                <a16:creationId xmlns:a16="http://schemas.microsoft.com/office/drawing/2014/main" id="{416B9F6B-2337-C5BE-699D-E6C9FEE9716E}"/>
              </a:ext>
            </a:extLst>
          </p:cNvPr>
          <p:cNvSpPr/>
          <p:nvPr/>
        </p:nvSpPr>
        <p:spPr>
          <a:xfrm>
            <a:off x="5040580" y="3799121"/>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Straight Connector 65">
            <a:extLst>
              <a:ext uri="{FF2B5EF4-FFF2-40B4-BE49-F238E27FC236}">
                <a16:creationId xmlns:a16="http://schemas.microsoft.com/office/drawing/2014/main" id="{1782B3B2-3DA3-0960-5589-72A2A487B8DF}"/>
              </a:ext>
            </a:extLst>
          </p:cNvPr>
          <p:cNvCxnSpPr>
            <a:cxnSpLocks/>
          </p:cNvCxnSpPr>
          <p:nvPr/>
        </p:nvCxnSpPr>
        <p:spPr>
          <a:xfrm>
            <a:off x="5099684" y="3863335"/>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EF5442F-BCE9-5D15-4F26-00F156E9D1E4}"/>
              </a:ext>
            </a:extLst>
          </p:cNvPr>
          <p:cNvPicPr>
            <a:picLocks noChangeAspect="1"/>
          </p:cNvPicPr>
          <p:nvPr/>
        </p:nvPicPr>
        <p:blipFill>
          <a:blip r:embed="rId6"/>
          <a:stretch>
            <a:fillRect/>
          </a:stretch>
        </p:blipFill>
        <p:spPr>
          <a:xfrm>
            <a:off x="5977151" y="3463978"/>
            <a:ext cx="459047" cy="711129"/>
          </a:xfrm>
          <a:prstGeom prst="rect">
            <a:avLst/>
          </a:prstGeom>
        </p:spPr>
      </p:pic>
      <p:sp>
        <p:nvSpPr>
          <p:cNvPr id="68" name="Rectangle 67">
            <a:extLst>
              <a:ext uri="{FF2B5EF4-FFF2-40B4-BE49-F238E27FC236}">
                <a16:creationId xmlns:a16="http://schemas.microsoft.com/office/drawing/2014/main" id="{48CFFF36-CF47-8DB9-6324-CA02ADC2E624}"/>
              </a:ext>
            </a:extLst>
          </p:cNvPr>
          <p:cNvSpPr/>
          <p:nvPr/>
        </p:nvSpPr>
        <p:spPr>
          <a:xfrm>
            <a:off x="1845308" y="2277194"/>
            <a:ext cx="1092816" cy="1406513"/>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a:extLst>
              <a:ext uri="{FF2B5EF4-FFF2-40B4-BE49-F238E27FC236}">
                <a16:creationId xmlns:a16="http://schemas.microsoft.com/office/drawing/2014/main" id="{BBAEDFBE-4E03-FF23-D047-6DF6F583F29F}"/>
              </a:ext>
            </a:extLst>
          </p:cNvPr>
          <p:cNvSpPr txBox="1"/>
          <p:nvPr/>
        </p:nvSpPr>
        <p:spPr>
          <a:xfrm>
            <a:off x="408123" y="656634"/>
            <a:ext cx="520343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输出端的</a:t>
            </a:r>
            <a:r>
              <a:rPr lang="zh-CN" altLang="en-US" sz="2400" b="1" dirty="0">
                <a:solidFill>
                  <a:srgbClr val="FF0000"/>
                </a:solidFill>
                <a:latin typeface="微软雅黑" panose="020B0503020204020204" pitchFamily="34" charset="-122"/>
                <a:ea typeface="微软雅黑" panose="020B0503020204020204" pitchFamily="34" charset="-122"/>
              </a:rPr>
              <a:t>输出电压</a:t>
            </a:r>
            <a:r>
              <a:rPr lang="zh-CN" altLang="en-US" sz="2400" b="1" dirty="0">
                <a:latin typeface="微软雅黑" panose="020B0503020204020204" pitchFamily="34" charset="-122"/>
                <a:ea typeface="微软雅黑" panose="020B0503020204020204" pitchFamily="34" charset="-122"/>
              </a:rPr>
              <a:t>与</a:t>
            </a:r>
            <a:r>
              <a:rPr lang="zh-CN" altLang="en-US" sz="2400" b="1" dirty="0">
                <a:solidFill>
                  <a:srgbClr val="FF0000"/>
                </a:solidFill>
                <a:latin typeface="微软雅黑" panose="020B0503020204020204" pitchFamily="34" charset="-122"/>
                <a:ea typeface="微软雅黑" panose="020B0503020204020204" pitchFamily="34" charset="-122"/>
              </a:rPr>
              <a:t>输出电流</a:t>
            </a:r>
            <a:r>
              <a:rPr lang="zh-CN" altLang="en-US" sz="2400" b="1" dirty="0">
                <a:latin typeface="微软雅黑" panose="020B0503020204020204" pitchFamily="34" charset="-122"/>
                <a:ea typeface="微软雅黑" panose="020B0503020204020204" pitchFamily="34" charset="-122"/>
              </a:rPr>
              <a:t>的关系</a:t>
            </a:r>
          </a:p>
        </p:txBody>
      </p:sp>
      <p:sp>
        <p:nvSpPr>
          <p:cNvPr id="73" name="TextBox 72">
            <a:extLst>
              <a:ext uri="{FF2B5EF4-FFF2-40B4-BE49-F238E27FC236}">
                <a16:creationId xmlns:a16="http://schemas.microsoft.com/office/drawing/2014/main" id="{E992BD1A-8526-D1F4-A005-8A92DDBBCF33}"/>
              </a:ext>
            </a:extLst>
          </p:cNvPr>
          <p:cNvSpPr txBox="1"/>
          <p:nvPr/>
        </p:nvSpPr>
        <p:spPr>
          <a:xfrm>
            <a:off x="1521383" y="6378069"/>
            <a:ext cx="2339043"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低电平输出特性</a:t>
            </a:r>
          </a:p>
        </p:txBody>
      </p:sp>
      <p:sp>
        <p:nvSpPr>
          <p:cNvPr id="76" name="Speech Bubble: Rectangle 75">
            <a:extLst>
              <a:ext uri="{FF2B5EF4-FFF2-40B4-BE49-F238E27FC236}">
                <a16:creationId xmlns:a16="http://schemas.microsoft.com/office/drawing/2014/main" id="{C5BF4DC7-46A5-4BEB-F6AB-5D35DDA83E36}"/>
              </a:ext>
            </a:extLst>
          </p:cNvPr>
          <p:cNvSpPr/>
          <p:nvPr/>
        </p:nvSpPr>
        <p:spPr>
          <a:xfrm>
            <a:off x="6095434" y="2900767"/>
            <a:ext cx="914400" cy="612648"/>
          </a:xfrm>
          <a:prstGeom prst="wedgeRectCallout">
            <a:avLst>
              <a:gd name="adj1" fmla="val -82631"/>
              <a:gd name="adj2" fmla="val 91009"/>
            </a:avLst>
          </a:prstGeom>
          <a:solidFill>
            <a:srgbClr val="F0E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电流</a:t>
            </a:r>
            <a:r>
              <a:rPr lang="zh-CN" altLang="en-US" b="1" dirty="0">
                <a:solidFill>
                  <a:srgbClr val="FF3300"/>
                </a:solidFill>
                <a:latin typeface="微软雅黑" panose="020B0503020204020204" pitchFamily="34" charset="-122"/>
                <a:ea typeface="微软雅黑" panose="020B0503020204020204" pitchFamily="34" charset="-122"/>
              </a:rPr>
              <a:t>流入</a:t>
            </a:r>
            <a:r>
              <a:rPr lang="zh-CN" altLang="en-US" b="1" dirty="0">
                <a:solidFill>
                  <a:schemeClr val="tx1"/>
                </a:solidFill>
                <a:latin typeface="微软雅黑" panose="020B0503020204020204" pitchFamily="34" charset="-122"/>
                <a:ea typeface="微软雅黑" panose="020B0503020204020204" pitchFamily="34" charset="-122"/>
              </a:rPr>
              <a:t>为</a:t>
            </a:r>
            <a:r>
              <a:rPr lang="zh-CN" altLang="en-US" b="1" dirty="0">
                <a:solidFill>
                  <a:srgbClr val="FF0000"/>
                </a:solidFill>
                <a:latin typeface="微软雅黑" panose="020B0503020204020204" pitchFamily="34" charset="-122"/>
                <a:ea typeface="微软雅黑" panose="020B0503020204020204" pitchFamily="34" charset="-122"/>
              </a:rPr>
              <a:t>正</a:t>
            </a:r>
          </a:p>
        </p:txBody>
      </p:sp>
      <p:cxnSp>
        <p:nvCxnSpPr>
          <p:cNvPr id="80" name="Straight Connector 79">
            <a:extLst>
              <a:ext uri="{FF2B5EF4-FFF2-40B4-BE49-F238E27FC236}">
                <a16:creationId xmlns:a16="http://schemas.microsoft.com/office/drawing/2014/main" id="{22540946-94BC-E004-899E-0DFC1356389A}"/>
              </a:ext>
            </a:extLst>
          </p:cNvPr>
          <p:cNvCxnSpPr/>
          <p:nvPr/>
        </p:nvCxnSpPr>
        <p:spPr>
          <a:xfrm>
            <a:off x="5611562" y="4175107"/>
            <a:ext cx="431353" cy="0"/>
          </a:xfrm>
          <a:prstGeom prst="line">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14335D4-6666-5082-9834-7108F41714F6}"/>
              </a:ext>
            </a:extLst>
          </p:cNvPr>
          <p:cNvCxnSpPr>
            <a:cxnSpLocks/>
          </p:cNvCxnSpPr>
          <p:nvPr/>
        </p:nvCxnSpPr>
        <p:spPr>
          <a:xfrm flipH="1">
            <a:off x="5578820" y="4150784"/>
            <a:ext cx="17468" cy="1846115"/>
          </a:xfrm>
          <a:prstGeom prst="straightConnector1">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86" name="Speech Bubble: Rectangle 85">
            <a:extLst>
              <a:ext uri="{FF2B5EF4-FFF2-40B4-BE49-F238E27FC236}">
                <a16:creationId xmlns:a16="http://schemas.microsoft.com/office/drawing/2014/main" id="{F500298E-F1AD-A8C8-A7A0-CE00C099DEE6}"/>
              </a:ext>
            </a:extLst>
          </p:cNvPr>
          <p:cNvSpPr/>
          <p:nvPr/>
        </p:nvSpPr>
        <p:spPr>
          <a:xfrm>
            <a:off x="5834850" y="4274798"/>
            <a:ext cx="1174984" cy="612648"/>
          </a:xfrm>
          <a:prstGeom prst="wedgeRectCallout">
            <a:avLst>
              <a:gd name="adj1" fmla="val -116339"/>
              <a:gd name="adj2" fmla="val 40699"/>
            </a:avLst>
          </a:prstGeom>
          <a:solidFill>
            <a:srgbClr val="F0E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a:t>
            </a:r>
            <a:r>
              <a:rPr lang="zh-CN" altLang="en-US" b="1" dirty="0">
                <a:solidFill>
                  <a:srgbClr val="FF3300"/>
                </a:solidFill>
                <a:latin typeface="微软雅黑" panose="020B0503020204020204" pitchFamily="34" charset="-122"/>
                <a:ea typeface="微软雅黑" panose="020B0503020204020204" pitchFamily="34" charset="-122"/>
              </a:rPr>
              <a:t>不变     </a:t>
            </a:r>
            <a:endParaRPr lang="en-US" altLang="zh-CN" b="1" dirty="0">
              <a:solidFill>
                <a:srgbClr val="FF3300"/>
              </a:solidFill>
              <a:latin typeface="微软雅黑" panose="020B0503020204020204" pitchFamily="34" charset="-122"/>
              <a:ea typeface="微软雅黑" panose="020B0503020204020204" pitchFamily="34" charset="-122"/>
            </a:endParaRPr>
          </a:p>
          <a:p>
            <a:pPr algn="ctr"/>
            <a:r>
              <a:rPr lang="en-US" altLang="zh-CN" b="1" dirty="0">
                <a:solidFill>
                  <a:srgbClr val="FF3300"/>
                </a:solidFill>
                <a:latin typeface="微软雅黑" panose="020B0503020204020204" pitchFamily="34" charset="-122"/>
                <a:ea typeface="微软雅黑" panose="020B0503020204020204" pitchFamily="34" charset="-122"/>
              </a:rPr>
              <a:t>     </a:t>
            </a:r>
            <a:r>
              <a:rPr lang="zh-CN" altLang="en-US" b="1" dirty="0">
                <a:solidFill>
                  <a:srgbClr val="FF3300"/>
                </a:solidFill>
                <a:latin typeface="微软雅黑" panose="020B0503020204020204" pitchFamily="34" charset="-122"/>
                <a:ea typeface="微软雅黑" panose="020B0503020204020204" pitchFamily="34" charset="-122"/>
              </a:rPr>
              <a:t>不变</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89" name="Picture 88">
            <a:extLst>
              <a:ext uri="{FF2B5EF4-FFF2-40B4-BE49-F238E27FC236}">
                <a16:creationId xmlns:a16="http://schemas.microsoft.com/office/drawing/2014/main" id="{62F49053-8C59-D203-FACA-5E86A0ABBC90}"/>
              </a:ext>
            </a:extLst>
          </p:cNvPr>
          <p:cNvPicPr>
            <a:picLocks noChangeAspect="1"/>
          </p:cNvPicPr>
          <p:nvPr/>
        </p:nvPicPr>
        <p:blipFill>
          <a:blip r:embed="rId13"/>
          <a:stretch>
            <a:fillRect/>
          </a:stretch>
        </p:blipFill>
        <p:spPr>
          <a:xfrm>
            <a:off x="5943417" y="4236370"/>
            <a:ext cx="396049" cy="353233"/>
          </a:xfrm>
          <a:prstGeom prst="rect">
            <a:avLst/>
          </a:prstGeom>
        </p:spPr>
      </p:pic>
      <p:pic>
        <p:nvPicPr>
          <p:cNvPr id="91" name="Picture 90">
            <a:extLst>
              <a:ext uri="{FF2B5EF4-FFF2-40B4-BE49-F238E27FC236}">
                <a16:creationId xmlns:a16="http://schemas.microsoft.com/office/drawing/2014/main" id="{D90FF179-542A-AE88-689E-65312AA8AD05}"/>
              </a:ext>
            </a:extLst>
          </p:cNvPr>
          <p:cNvPicPr>
            <a:picLocks noChangeAspect="1"/>
          </p:cNvPicPr>
          <p:nvPr/>
        </p:nvPicPr>
        <p:blipFill>
          <a:blip r:embed="rId14"/>
          <a:stretch>
            <a:fillRect/>
          </a:stretch>
        </p:blipFill>
        <p:spPr>
          <a:xfrm>
            <a:off x="5903427" y="4515311"/>
            <a:ext cx="459046" cy="398645"/>
          </a:xfrm>
          <a:prstGeom prst="rect">
            <a:avLst/>
          </a:prstGeom>
        </p:spPr>
      </p:pic>
      <p:pic>
        <p:nvPicPr>
          <p:cNvPr id="93" name="Picture 92">
            <a:extLst>
              <a:ext uri="{FF2B5EF4-FFF2-40B4-BE49-F238E27FC236}">
                <a16:creationId xmlns:a16="http://schemas.microsoft.com/office/drawing/2014/main" id="{EC68E411-CD58-DC13-9991-0A9F6B255FF7}"/>
              </a:ext>
            </a:extLst>
          </p:cNvPr>
          <p:cNvPicPr>
            <a:picLocks noChangeAspect="1"/>
          </p:cNvPicPr>
          <p:nvPr/>
        </p:nvPicPr>
        <p:blipFill>
          <a:blip r:embed="rId15"/>
          <a:stretch>
            <a:fillRect/>
          </a:stretch>
        </p:blipFill>
        <p:spPr>
          <a:xfrm>
            <a:off x="5724150" y="5164324"/>
            <a:ext cx="1467358" cy="484505"/>
          </a:xfrm>
          <a:prstGeom prst="rect">
            <a:avLst/>
          </a:prstGeom>
        </p:spPr>
      </p:pic>
      <p:pic>
        <p:nvPicPr>
          <p:cNvPr id="95" name="Picture 94">
            <a:extLst>
              <a:ext uri="{FF2B5EF4-FFF2-40B4-BE49-F238E27FC236}">
                <a16:creationId xmlns:a16="http://schemas.microsoft.com/office/drawing/2014/main" id="{9BEAB365-6A56-C4A0-9274-E587C5399D7C}"/>
              </a:ext>
            </a:extLst>
          </p:cNvPr>
          <p:cNvPicPr>
            <a:picLocks noChangeAspect="1"/>
          </p:cNvPicPr>
          <p:nvPr/>
        </p:nvPicPr>
        <p:blipFill>
          <a:blip r:embed="rId16"/>
          <a:stretch>
            <a:fillRect/>
          </a:stretch>
        </p:blipFill>
        <p:spPr>
          <a:xfrm>
            <a:off x="8806071" y="1720769"/>
            <a:ext cx="2077277" cy="596088"/>
          </a:xfrm>
          <a:prstGeom prst="rect">
            <a:avLst/>
          </a:prstGeom>
        </p:spPr>
      </p:pic>
      <p:grpSp>
        <p:nvGrpSpPr>
          <p:cNvPr id="108" name="Group 107">
            <a:extLst>
              <a:ext uri="{FF2B5EF4-FFF2-40B4-BE49-F238E27FC236}">
                <a16:creationId xmlns:a16="http://schemas.microsoft.com/office/drawing/2014/main" id="{EA289934-395E-9219-371A-7F5D0D424B14}"/>
              </a:ext>
            </a:extLst>
          </p:cNvPr>
          <p:cNvGrpSpPr/>
          <p:nvPr/>
        </p:nvGrpSpPr>
        <p:grpSpPr>
          <a:xfrm>
            <a:off x="8748701" y="2725939"/>
            <a:ext cx="2361368" cy="2638235"/>
            <a:chOff x="8748701" y="2725939"/>
            <a:chExt cx="2361368" cy="2638235"/>
          </a:xfrm>
        </p:grpSpPr>
        <p:grpSp>
          <p:nvGrpSpPr>
            <p:cNvPr id="106" name="Group 105">
              <a:extLst>
                <a:ext uri="{FF2B5EF4-FFF2-40B4-BE49-F238E27FC236}">
                  <a16:creationId xmlns:a16="http://schemas.microsoft.com/office/drawing/2014/main" id="{A4C8D8D1-E7BF-4D81-6874-4777D1F79757}"/>
                </a:ext>
              </a:extLst>
            </p:cNvPr>
            <p:cNvGrpSpPr/>
            <p:nvPr/>
          </p:nvGrpSpPr>
          <p:grpSpPr>
            <a:xfrm>
              <a:off x="8748701" y="2725939"/>
              <a:ext cx="2284803" cy="987477"/>
              <a:chOff x="8748701" y="2725939"/>
              <a:chExt cx="2284803" cy="987477"/>
            </a:xfrm>
          </p:grpSpPr>
          <p:sp>
            <p:nvSpPr>
              <p:cNvPr id="96" name="Rectangle: Rounded Corners 95">
                <a:extLst>
                  <a:ext uri="{FF2B5EF4-FFF2-40B4-BE49-F238E27FC236}">
                    <a16:creationId xmlns:a16="http://schemas.microsoft.com/office/drawing/2014/main" id="{D4E2D809-9648-57E3-F28D-E6A19C6CFFF1}"/>
                  </a:ext>
                </a:extLst>
              </p:cNvPr>
              <p:cNvSpPr/>
              <p:nvPr/>
            </p:nvSpPr>
            <p:spPr>
              <a:xfrm>
                <a:off x="8748701" y="2725939"/>
                <a:ext cx="2284803" cy="987477"/>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减小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98" name="Picture 97">
                <a:extLst>
                  <a:ext uri="{FF2B5EF4-FFF2-40B4-BE49-F238E27FC236}">
                    <a16:creationId xmlns:a16="http://schemas.microsoft.com/office/drawing/2014/main" id="{0C9831BD-4A99-F220-53C9-2090D6C8E575}"/>
                  </a:ext>
                </a:extLst>
              </p:cNvPr>
              <p:cNvPicPr>
                <a:picLocks noChangeAspect="1"/>
              </p:cNvPicPr>
              <p:nvPr/>
            </p:nvPicPr>
            <p:blipFill>
              <a:blip r:embed="rId17"/>
              <a:stretch>
                <a:fillRect/>
              </a:stretch>
            </p:blipFill>
            <p:spPr>
              <a:xfrm>
                <a:off x="9355139" y="3270477"/>
                <a:ext cx="447448" cy="388573"/>
              </a:xfrm>
              <a:prstGeom prst="rect">
                <a:avLst/>
              </a:prstGeom>
            </p:spPr>
          </p:pic>
          <p:pic>
            <p:nvPicPr>
              <p:cNvPr id="100" name="Picture 99">
                <a:extLst>
                  <a:ext uri="{FF2B5EF4-FFF2-40B4-BE49-F238E27FC236}">
                    <a16:creationId xmlns:a16="http://schemas.microsoft.com/office/drawing/2014/main" id="{7D0005A9-9C4E-BC34-5E0A-4DF3E1DAE64F}"/>
                  </a:ext>
                </a:extLst>
              </p:cNvPr>
              <p:cNvPicPr>
                <a:picLocks noChangeAspect="1"/>
              </p:cNvPicPr>
              <p:nvPr/>
            </p:nvPicPr>
            <p:blipFill>
              <a:blip r:embed="rId18"/>
              <a:stretch>
                <a:fillRect/>
              </a:stretch>
            </p:blipFill>
            <p:spPr>
              <a:xfrm>
                <a:off x="9329674" y="2831509"/>
                <a:ext cx="479684" cy="427826"/>
              </a:xfrm>
              <a:prstGeom prst="rect">
                <a:avLst/>
              </a:prstGeom>
            </p:spPr>
          </p:pic>
        </p:grpSp>
        <p:grpSp>
          <p:nvGrpSpPr>
            <p:cNvPr id="105" name="Group 104">
              <a:extLst>
                <a:ext uri="{FF2B5EF4-FFF2-40B4-BE49-F238E27FC236}">
                  <a16:creationId xmlns:a16="http://schemas.microsoft.com/office/drawing/2014/main" id="{1D8FB108-2C2D-B58B-6491-42CF35C4BAFD}"/>
                </a:ext>
              </a:extLst>
            </p:cNvPr>
            <p:cNvGrpSpPr/>
            <p:nvPr/>
          </p:nvGrpSpPr>
          <p:grpSpPr>
            <a:xfrm>
              <a:off x="8762426" y="4376697"/>
              <a:ext cx="2347643" cy="987477"/>
              <a:chOff x="8762426" y="4376697"/>
              <a:chExt cx="2347643" cy="987477"/>
            </a:xfrm>
          </p:grpSpPr>
          <p:sp>
            <p:nvSpPr>
              <p:cNvPr id="101" name="Rectangle: Rounded Corners 100">
                <a:extLst>
                  <a:ext uri="{FF2B5EF4-FFF2-40B4-BE49-F238E27FC236}">
                    <a16:creationId xmlns:a16="http://schemas.microsoft.com/office/drawing/2014/main" id="{DE999432-D9F7-4C36-5C5F-4285C6A0D17F}"/>
                  </a:ext>
                </a:extLst>
              </p:cNvPr>
              <p:cNvSpPr/>
              <p:nvPr/>
            </p:nvSpPr>
            <p:spPr>
              <a:xfrm>
                <a:off x="8762426" y="4376697"/>
                <a:ext cx="2347643" cy="987477"/>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斜率变小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102" name="Picture 101">
                <a:extLst>
                  <a:ext uri="{FF2B5EF4-FFF2-40B4-BE49-F238E27FC236}">
                    <a16:creationId xmlns:a16="http://schemas.microsoft.com/office/drawing/2014/main" id="{F41960EE-9AC0-2007-38B1-D64111B58AD6}"/>
                  </a:ext>
                </a:extLst>
              </p:cNvPr>
              <p:cNvPicPr>
                <a:picLocks noChangeAspect="1"/>
              </p:cNvPicPr>
              <p:nvPr/>
            </p:nvPicPr>
            <p:blipFill>
              <a:blip r:embed="rId18"/>
              <a:stretch>
                <a:fillRect/>
              </a:stretch>
            </p:blipFill>
            <p:spPr>
              <a:xfrm>
                <a:off x="9385402" y="4500720"/>
                <a:ext cx="479684" cy="427826"/>
              </a:xfrm>
              <a:prstGeom prst="rect">
                <a:avLst/>
              </a:prstGeom>
            </p:spPr>
          </p:pic>
          <p:pic>
            <p:nvPicPr>
              <p:cNvPr id="104" name="Picture 103">
                <a:extLst>
                  <a:ext uri="{FF2B5EF4-FFF2-40B4-BE49-F238E27FC236}">
                    <a16:creationId xmlns:a16="http://schemas.microsoft.com/office/drawing/2014/main" id="{29A90E28-38E5-D38A-E8B8-0C81EA004F46}"/>
                  </a:ext>
                </a:extLst>
              </p:cNvPr>
              <p:cNvPicPr>
                <a:picLocks noChangeAspect="1"/>
              </p:cNvPicPr>
              <p:nvPr/>
            </p:nvPicPr>
            <p:blipFill>
              <a:blip r:embed="rId19"/>
              <a:stretch>
                <a:fillRect/>
              </a:stretch>
            </p:blipFill>
            <p:spPr>
              <a:xfrm>
                <a:off x="9385402" y="4859299"/>
                <a:ext cx="479684" cy="452274"/>
              </a:xfrm>
              <a:prstGeom prst="rect">
                <a:avLst/>
              </a:prstGeom>
            </p:spPr>
          </p:pic>
        </p:grpSp>
        <p:sp>
          <p:nvSpPr>
            <p:cNvPr id="107" name="Arrow: Down 106">
              <a:extLst>
                <a:ext uri="{FF2B5EF4-FFF2-40B4-BE49-F238E27FC236}">
                  <a16:creationId xmlns:a16="http://schemas.microsoft.com/office/drawing/2014/main" id="{C81FE984-4068-6418-FE73-30C83257E967}"/>
                </a:ext>
              </a:extLst>
            </p:cNvPr>
            <p:cNvSpPr/>
            <p:nvPr/>
          </p:nvSpPr>
          <p:spPr>
            <a:xfrm>
              <a:off x="9625244" y="3783073"/>
              <a:ext cx="617532" cy="552594"/>
            </a:xfrm>
            <a:prstGeom prst="downArrow">
              <a:avLst/>
            </a:prstGeom>
            <a:solidFill>
              <a:srgbClr val="C1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0" name="Picture 109">
            <a:extLst>
              <a:ext uri="{FF2B5EF4-FFF2-40B4-BE49-F238E27FC236}">
                <a16:creationId xmlns:a16="http://schemas.microsoft.com/office/drawing/2014/main" id="{DC061A90-65D4-3B1C-9A0E-EEAD5A679ED4}"/>
              </a:ext>
            </a:extLst>
          </p:cNvPr>
          <p:cNvPicPr>
            <a:picLocks noChangeAspect="1"/>
          </p:cNvPicPr>
          <p:nvPr/>
        </p:nvPicPr>
        <p:blipFill>
          <a:blip r:embed="rId20"/>
          <a:stretch>
            <a:fillRect/>
          </a:stretch>
        </p:blipFill>
        <p:spPr>
          <a:xfrm>
            <a:off x="6042480" y="2278221"/>
            <a:ext cx="1499570" cy="464469"/>
          </a:xfrm>
          <a:prstGeom prst="rect">
            <a:avLst/>
          </a:prstGeom>
        </p:spPr>
      </p:pic>
    </p:spTree>
    <p:extLst>
      <p:ext uri="{BB962C8B-B14F-4D97-AF65-F5344CB8AC3E}">
        <p14:creationId xmlns:p14="http://schemas.microsoft.com/office/powerpoint/2010/main" val="30813566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C4295-2333-8F93-A9A0-35EFE31F22E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BADBD8-A8F5-0EFD-6723-47F8F4B04ABC}"/>
              </a:ext>
            </a:extLst>
          </p:cNvPr>
          <p:cNvSpPr txBox="1"/>
          <p:nvPr/>
        </p:nvSpPr>
        <p:spPr>
          <a:xfrm>
            <a:off x="0" y="0"/>
            <a:ext cx="8726558"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r>
              <a:rPr lang="en-US" altLang="zh-CN" dirty="0"/>
              <a:t>——</a:t>
            </a:r>
            <a:r>
              <a:rPr lang="zh-CN" altLang="en-US" dirty="0"/>
              <a:t>输出特性</a:t>
            </a:r>
          </a:p>
        </p:txBody>
      </p:sp>
      <p:sp>
        <p:nvSpPr>
          <p:cNvPr id="72" name="TextBox 71">
            <a:extLst>
              <a:ext uri="{FF2B5EF4-FFF2-40B4-BE49-F238E27FC236}">
                <a16:creationId xmlns:a16="http://schemas.microsoft.com/office/drawing/2014/main" id="{251CC2C0-1EED-3AD9-B3EE-DA8CE087EA7D}"/>
              </a:ext>
            </a:extLst>
          </p:cNvPr>
          <p:cNvSpPr txBox="1"/>
          <p:nvPr/>
        </p:nvSpPr>
        <p:spPr>
          <a:xfrm>
            <a:off x="408123" y="656634"/>
            <a:ext cx="520343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输出端的</a:t>
            </a:r>
            <a:r>
              <a:rPr lang="zh-CN" altLang="en-US" sz="2400" b="1" dirty="0">
                <a:solidFill>
                  <a:srgbClr val="FF0000"/>
                </a:solidFill>
                <a:latin typeface="微软雅黑" panose="020B0503020204020204" pitchFamily="34" charset="-122"/>
                <a:ea typeface="微软雅黑" panose="020B0503020204020204" pitchFamily="34" charset="-122"/>
              </a:rPr>
              <a:t>输出电压</a:t>
            </a:r>
            <a:r>
              <a:rPr lang="zh-CN" altLang="en-US" sz="2400" b="1" dirty="0">
                <a:latin typeface="微软雅黑" panose="020B0503020204020204" pitchFamily="34" charset="-122"/>
                <a:ea typeface="微软雅黑" panose="020B0503020204020204" pitchFamily="34" charset="-122"/>
              </a:rPr>
              <a:t>与</a:t>
            </a:r>
            <a:r>
              <a:rPr lang="zh-CN" altLang="en-US" sz="2400" b="1" dirty="0">
                <a:solidFill>
                  <a:srgbClr val="FF0000"/>
                </a:solidFill>
                <a:latin typeface="微软雅黑" panose="020B0503020204020204" pitchFamily="34" charset="-122"/>
                <a:ea typeface="微软雅黑" panose="020B0503020204020204" pitchFamily="34" charset="-122"/>
              </a:rPr>
              <a:t>输出电流</a:t>
            </a:r>
            <a:r>
              <a:rPr lang="zh-CN" altLang="en-US" sz="2400" b="1" dirty="0">
                <a:latin typeface="微软雅黑" panose="020B0503020204020204" pitchFamily="34" charset="-122"/>
                <a:ea typeface="微软雅黑" panose="020B0503020204020204" pitchFamily="34" charset="-122"/>
              </a:rPr>
              <a:t>的关系</a:t>
            </a:r>
          </a:p>
        </p:txBody>
      </p:sp>
      <p:grpSp>
        <p:nvGrpSpPr>
          <p:cNvPr id="2" name="Group 1">
            <a:extLst>
              <a:ext uri="{FF2B5EF4-FFF2-40B4-BE49-F238E27FC236}">
                <a16:creationId xmlns:a16="http://schemas.microsoft.com/office/drawing/2014/main" id="{70467212-A240-AE0E-0D73-203ED11CFE6B}"/>
              </a:ext>
            </a:extLst>
          </p:cNvPr>
          <p:cNvGrpSpPr/>
          <p:nvPr/>
        </p:nvGrpSpPr>
        <p:grpSpPr>
          <a:xfrm>
            <a:off x="529924" y="1294802"/>
            <a:ext cx="3781424" cy="5022327"/>
            <a:chOff x="1391055" y="2455571"/>
            <a:chExt cx="3042591" cy="3912850"/>
          </a:xfrm>
        </p:grpSpPr>
        <p:grpSp>
          <p:nvGrpSpPr>
            <p:cNvPr id="3" name="Group 2">
              <a:extLst>
                <a:ext uri="{FF2B5EF4-FFF2-40B4-BE49-F238E27FC236}">
                  <a16:creationId xmlns:a16="http://schemas.microsoft.com/office/drawing/2014/main" id="{73C9570A-5E40-8B78-287F-5AF8518D3322}"/>
                </a:ext>
              </a:extLst>
            </p:cNvPr>
            <p:cNvGrpSpPr/>
            <p:nvPr/>
          </p:nvGrpSpPr>
          <p:grpSpPr>
            <a:xfrm>
              <a:off x="1391055" y="2455571"/>
              <a:ext cx="3042591" cy="3912850"/>
              <a:chOff x="1425937" y="2430783"/>
              <a:chExt cx="3042591" cy="3912850"/>
            </a:xfrm>
          </p:grpSpPr>
          <p:cxnSp>
            <p:nvCxnSpPr>
              <p:cNvPr id="69" name="Straight Connector 68">
                <a:extLst>
                  <a:ext uri="{FF2B5EF4-FFF2-40B4-BE49-F238E27FC236}">
                    <a16:creationId xmlns:a16="http://schemas.microsoft.com/office/drawing/2014/main" id="{D978FEC8-EBC5-969C-ACA6-66085FD19F85}"/>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C0F1AA-0E3D-FA41-288D-076BCA146328}"/>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28EE137-E372-53B0-87F7-97BA36EE5D8C}"/>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336A11F-E9C0-184F-0C89-31846C7FA768}"/>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579038-E604-3BDD-8E80-F97BF27A92CC}"/>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BEB7A0-BB25-D149-6FD3-87AE24F0ED5E}"/>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4CE4120-CEDE-6227-BD09-123EE8B27843}"/>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551A064-5C12-A7FC-A76D-EED6F821F3E2}"/>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D137DC-C436-5394-D899-55F74DA8AFB4}"/>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8E696D-9A8F-D11C-8188-42A04B027C2B}"/>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C40E305D-9A6E-99FB-416D-4068FE0AC341}"/>
                  </a:ext>
                </a:extLst>
              </p:cNvPr>
              <p:cNvPicPr>
                <a:picLocks noChangeAspect="1"/>
              </p:cNvPicPr>
              <p:nvPr/>
            </p:nvPicPr>
            <p:blipFill>
              <a:blip r:embed="rId3"/>
              <a:stretch>
                <a:fillRect/>
              </a:stretch>
            </p:blipFill>
            <p:spPr>
              <a:xfrm>
                <a:off x="3555183" y="3124203"/>
                <a:ext cx="312298" cy="468447"/>
              </a:xfrm>
              <a:prstGeom prst="rect">
                <a:avLst/>
              </a:prstGeom>
            </p:spPr>
          </p:pic>
          <p:cxnSp>
            <p:nvCxnSpPr>
              <p:cNvPr id="87" name="Straight Connector 86">
                <a:extLst>
                  <a:ext uri="{FF2B5EF4-FFF2-40B4-BE49-F238E27FC236}">
                    <a16:creationId xmlns:a16="http://schemas.microsoft.com/office/drawing/2014/main" id="{C583F3D4-C730-194D-B2A9-C78BBDB5429E}"/>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5E9CC428-93D2-13B4-E17B-DE260179A01A}"/>
                  </a:ext>
                </a:extLst>
              </p:cNvPr>
              <p:cNvPicPr>
                <a:picLocks noChangeAspect="1"/>
              </p:cNvPicPr>
              <p:nvPr/>
            </p:nvPicPr>
            <p:blipFill>
              <a:blip r:embed="rId4"/>
              <a:stretch>
                <a:fillRect/>
              </a:stretch>
            </p:blipFill>
            <p:spPr>
              <a:xfrm>
                <a:off x="3369493" y="2430783"/>
                <a:ext cx="406660" cy="362697"/>
              </a:xfrm>
              <a:prstGeom prst="rect">
                <a:avLst/>
              </a:prstGeom>
            </p:spPr>
          </p:pic>
          <p:cxnSp>
            <p:nvCxnSpPr>
              <p:cNvPr id="90" name="Straight Connector 89">
                <a:extLst>
                  <a:ext uri="{FF2B5EF4-FFF2-40B4-BE49-F238E27FC236}">
                    <a16:creationId xmlns:a16="http://schemas.microsoft.com/office/drawing/2014/main" id="{EE9BD2EF-0BA3-BC30-B38D-9A54491A1AA6}"/>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DFAB6750-D3D6-C8F6-A4E8-B5134D85B2BE}"/>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Straight Connector 93">
                <a:extLst>
                  <a:ext uri="{FF2B5EF4-FFF2-40B4-BE49-F238E27FC236}">
                    <a16:creationId xmlns:a16="http://schemas.microsoft.com/office/drawing/2014/main" id="{39F478B6-A47C-C3A2-59BC-D29BB293D481}"/>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C32B5B-DEC2-2B54-B1B4-40FCDEB49232}"/>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8BF5004-2EB7-7E90-229C-65247F2023CF}"/>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A2B2DE-8F54-8B5E-071A-C311602B5516}"/>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62D6F7-6BF5-A7F8-5CF6-53DE606974DE}"/>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A5A43B-D811-3D15-6E66-B49F08C88B63}"/>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D3B3828-2BBE-7892-EFCB-EC7022F8F5B4}"/>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1871F26-9F4D-F1B5-1C46-BAF60D87354C}"/>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B1E670B-4E02-FC28-AEEE-DACD749302E9}"/>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ED7A77D-3E18-6678-35AC-0F877CF2D77B}"/>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3755109-4060-B40B-AD2D-CFB9347A5793}"/>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7813AF-2E8B-8863-E4FE-34BBFBE5414B}"/>
                  </a:ext>
                </a:extLst>
              </p:cNvPr>
              <p:cNvCxnSpPr>
                <a:cxnSpLocks/>
              </p:cNvCxnSpPr>
              <p:nvPr/>
            </p:nvCxnSpPr>
            <p:spPr>
              <a:xfrm>
                <a:off x="3339071" y="4673086"/>
                <a:ext cx="7589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20FF8E84-705C-09B7-2F04-BD2F23382664}"/>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Straight Connector 117">
                <a:extLst>
                  <a:ext uri="{FF2B5EF4-FFF2-40B4-BE49-F238E27FC236}">
                    <a16:creationId xmlns:a16="http://schemas.microsoft.com/office/drawing/2014/main" id="{19589AC2-A2C4-D7F0-8FAA-7A3D79DA68A2}"/>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4A768F8E-5A77-4C48-8D25-DCAD2C465921}"/>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Straight Connector 119">
                <a:extLst>
                  <a:ext uri="{FF2B5EF4-FFF2-40B4-BE49-F238E27FC236}">
                    <a16:creationId xmlns:a16="http://schemas.microsoft.com/office/drawing/2014/main" id="{99A56E35-C22C-59F3-AC60-7C6D64BC1B75}"/>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B9943B07-2EB5-D3EA-E4B4-DD088FF3B858}"/>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Picture 121">
                <a:extLst>
                  <a:ext uri="{FF2B5EF4-FFF2-40B4-BE49-F238E27FC236}">
                    <a16:creationId xmlns:a16="http://schemas.microsoft.com/office/drawing/2014/main" id="{AE0C36B0-A364-61AE-9815-821A39989995}"/>
                  </a:ext>
                </a:extLst>
              </p:cNvPr>
              <p:cNvPicPr>
                <a:picLocks noChangeAspect="1"/>
              </p:cNvPicPr>
              <p:nvPr/>
            </p:nvPicPr>
            <p:blipFill>
              <a:blip r:embed="rId5"/>
              <a:stretch>
                <a:fillRect/>
              </a:stretch>
            </p:blipFill>
            <p:spPr>
              <a:xfrm>
                <a:off x="1425937" y="4092830"/>
                <a:ext cx="391022" cy="614463"/>
              </a:xfrm>
              <a:prstGeom prst="rect">
                <a:avLst/>
              </a:prstGeom>
            </p:spPr>
          </p:pic>
          <p:pic>
            <p:nvPicPr>
              <p:cNvPr id="123" name="Picture 122">
                <a:extLst>
                  <a:ext uri="{FF2B5EF4-FFF2-40B4-BE49-F238E27FC236}">
                    <a16:creationId xmlns:a16="http://schemas.microsoft.com/office/drawing/2014/main" id="{EAB4B856-5093-509E-4D8B-02E53865EBED}"/>
                  </a:ext>
                </a:extLst>
              </p:cNvPr>
              <p:cNvPicPr>
                <a:picLocks noChangeAspect="1"/>
              </p:cNvPicPr>
              <p:nvPr/>
            </p:nvPicPr>
            <p:blipFill>
              <a:blip r:embed="rId6"/>
              <a:stretch>
                <a:fillRect/>
              </a:stretch>
            </p:blipFill>
            <p:spPr>
              <a:xfrm>
                <a:off x="4099172" y="4396069"/>
                <a:ext cx="369356" cy="554034"/>
              </a:xfrm>
              <a:prstGeom prst="rect">
                <a:avLst/>
              </a:prstGeom>
            </p:spPr>
          </p:pic>
          <p:pic>
            <p:nvPicPr>
              <p:cNvPr id="124" name="Picture 123">
                <a:extLst>
                  <a:ext uri="{FF2B5EF4-FFF2-40B4-BE49-F238E27FC236}">
                    <a16:creationId xmlns:a16="http://schemas.microsoft.com/office/drawing/2014/main" id="{93AEB1C1-46D6-A602-8CD1-B179607488BF}"/>
                  </a:ext>
                </a:extLst>
              </p:cNvPr>
              <p:cNvPicPr>
                <a:picLocks noChangeAspect="1"/>
              </p:cNvPicPr>
              <p:nvPr/>
            </p:nvPicPr>
            <p:blipFill>
              <a:blip r:embed="rId7"/>
              <a:stretch>
                <a:fillRect/>
              </a:stretch>
            </p:blipFill>
            <p:spPr>
              <a:xfrm>
                <a:off x="2695254" y="2990346"/>
                <a:ext cx="370890" cy="582827"/>
              </a:xfrm>
              <a:prstGeom prst="rect">
                <a:avLst/>
              </a:prstGeom>
            </p:spPr>
          </p:pic>
          <p:pic>
            <p:nvPicPr>
              <p:cNvPr id="125" name="Picture 124">
                <a:extLst>
                  <a:ext uri="{FF2B5EF4-FFF2-40B4-BE49-F238E27FC236}">
                    <a16:creationId xmlns:a16="http://schemas.microsoft.com/office/drawing/2014/main" id="{D09BED88-78C6-F641-CB7F-F43DA1299055}"/>
                  </a:ext>
                </a:extLst>
              </p:cNvPr>
              <p:cNvPicPr>
                <a:picLocks noChangeAspect="1"/>
              </p:cNvPicPr>
              <p:nvPr/>
            </p:nvPicPr>
            <p:blipFill>
              <a:blip r:embed="rId8"/>
              <a:stretch>
                <a:fillRect/>
              </a:stretch>
            </p:blipFill>
            <p:spPr>
              <a:xfrm>
                <a:off x="2663251" y="5869009"/>
                <a:ext cx="345181" cy="474624"/>
              </a:xfrm>
              <a:prstGeom prst="rect">
                <a:avLst/>
              </a:prstGeom>
            </p:spPr>
          </p:pic>
        </p:grpSp>
        <p:pic>
          <p:nvPicPr>
            <p:cNvPr id="4" name="Picture 3">
              <a:extLst>
                <a:ext uri="{FF2B5EF4-FFF2-40B4-BE49-F238E27FC236}">
                  <a16:creationId xmlns:a16="http://schemas.microsoft.com/office/drawing/2014/main" id="{1C445830-62A0-F436-DBA6-E27DCCC65026}"/>
                </a:ext>
              </a:extLst>
            </p:cNvPr>
            <p:cNvPicPr>
              <a:picLocks noChangeAspect="1"/>
            </p:cNvPicPr>
            <p:nvPr/>
          </p:nvPicPr>
          <p:blipFill>
            <a:blip r:embed="rId9"/>
            <a:stretch>
              <a:fillRect/>
            </a:stretch>
          </p:blipFill>
          <p:spPr>
            <a:xfrm>
              <a:off x="3446465" y="5833659"/>
              <a:ext cx="338709" cy="399193"/>
            </a:xfrm>
            <a:prstGeom prst="rect">
              <a:avLst/>
            </a:prstGeom>
          </p:spPr>
        </p:pic>
      </p:grpSp>
      <p:sp>
        <p:nvSpPr>
          <p:cNvPr id="126" name="Rectangle 125">
            <a:extLst>
              <a:ext uri="{FF2B5EF4-FFF2-40B4-BE49-F238E27FC236}">
                <a16:creationId xmlns:a16="http://schemas.microsoft.com/office/drawing/2014/main" id="{87AEA77D-7126-EACF-D9EA-1373B6F022EF}"/>
              </a:ext>
            </a:extLst>
          </p:cNvPr>
          <p:cNvSpPr/>
          <p:nvPr/>
        </p:nvSpPr>
        <p:spPr>
          <a:xfrm>
            <a:off x="1677499" y="2301584"/>
            <a:ext cx="1092816" cy="1406513"/>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a:extLst>
              <a:ext uri="{FF2B5EF4-FFF2-40B4-BE49-F238E27FC236}">
                <a16:creationId xmlns:a16="http://schemas.microsoft.com/office/drawing/2014/main" id="{63543518-011E-DD5F-6FE7-F1A3D7DFECCF}"/>
              </a:ext>
            </a:extLst>
          </p:cNvPr>
          <p:cNvSpPr txBox="1"/>
          <p:nvPr/>
        </p:nvSpPr>
        <p:spPr>
          <a:xfrm>
            <a:off x="2921623" y="2392598"/>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8" name="TextBox 127">
            <a:extLst>
              <a:ext uri="{FF2B5EF4-FFF2-40B4-BE49-F238E27FC236}">
                <a16:creationId xmlns:a16="http://schemas.microsoft.com/office/drawing/2014/main" id="{583D7E7C-214C-A8FA-E2DB-4AFD049E3661}"/>
              </a:ext>
            </a:extLst>
          </p:cNvPr>
          <p:cNvSpPr txBox="1"/>
          <p:nvPr/>
        </p:nvSpPr>
        <p:spPr>
          <a:xfrm>
            <a:off x="2912740" y="5415840"/>
            <a:ext cx="32412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9" name="TextBox 128">
            <a:extLst>
              <a:ext uri="{FF2B5EF4-FFF2-40B4-BE49-F238E27FC236}">
                <a16:creationId xmlns:a16="http://schemas.microsoft.com/office/drawing/2014/main" id="{6DE7B71A-BD6E-1D31-0D8D-A22F1DF03353}"/>
              </a:ext>
            </a:extLst>
          </p:cNvPr>
          <p:cNvSpPr txBox="1"/>
          <p:nvPr/>
        </p:nvSpPr>
        <p:spPr>
          <a:xfrm>
            <a:off x="1893941" y="2400749"/>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0" name="TextBox 129">
            <a:extLst>
              <a:ext uri="{FF2B5EF4-FFF2-40B4-BE49-F238E27FC236}">
                <a16:creationId xmlns:a16="http://schemas.microsoft.com/office/drawing/2014/main" id="{34840226-8B84-C349-ECE3-996641BB4C97}"/>
              </a:ext>
            </a:extLst>
          </p:cNvPr>
          <p:cNvSpPr txBox="1"/>
          <p:nvPr/>
        </p:nvSpPr>
        <p:spPr>
          <a:xfrm>
            <a:off x="1874076" y="5364174"/>
            <a:ext cx="360996"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G</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1" name="TextBox 130">
            <a:extLst>
              <a:ext uri="{FF2B5EF4-FFF2-40B4-BE49-F238E27FC236}">
                <a16:creationId xmlns:a16="http://schemas.microsoft.com/office/drawing/2014/main" id="{0D016F53-BDF9-4C8F-28D9-4FF0F4D641BE}"/>
              </a:ext>
            </a:extLst>
          </p:cNvPr>
          <p:cNvSpPr txBox="1"/>
          <p:nvPr/>
        </p:nvSpPr>
        <p:spPr>
          <a:xfrm>
            <a:off x="2587822" y="4465295"/>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2" name="TextBox 131">
            <a:extLst>
              <a:ext uri="{FF2B5EF4-FFF2-40B4-BE49-F238E27FC236}">
                <a16:creationId xmlns:a16="http://schemas.microsoft.com/office/drawing/2014/main" id="{97D9FE7F-6CAE-DD12-FF01-452DF2D57D90}"/>
              </a:ext>
            </a:extLst>
          </p:cNvPr>
          <p:cNvSpPr txBox="1"/>
          <p:nvPr/>
        </p:nvSpPr>
        <p:spPr>
          <a:xfrm>
            <a:off x="2539016" y="3523431"/>
            <a:ext cx="36740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D</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133" name="Straight Arrow Connector 132">
            <a:extLst>
              <a:ext uri="{FF2B5EF4-FFF2-40B4-BE49-F238E27FC236}">
                <a16:creationId xmlns:a16="http://schemas.microsoft.com/office/drawing/2014/main" id="{C8BD825D-CD79-1EB2-3473-25E1326B21A9}"/>
              </a:ext>
            </a:extLst>
          </p:cNvPr>
          <p:cNvCxnSpPr>
            <a:cxnSpLocks/>
          </p:cNvCxnSpPr>
          <p:nvPr/>
        </p:nvCxnSpPr>
        <p:spPr>
          <a:xfrm flipH="1">
            <a:off x="3143165" y="2091071"/>
            <a:ext cx="30505" cy="2575728"/>
          </a:xfrm>
          <a:prstGeom prst="straightConnector1">
            <a:avLst/>
          </a:prstGeom>
          <a:ln w="635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13C0A-75BF-E211-A403-AA1CC472E646}"/>
              </a:ext>
            </a:extLst>
          </p:cNvPr>
          <p:cNvCxnSpPr>
            <a:cxnSpLocks/>
          </p:cNvCxnSpPr>
          <p:nvPr/>
        </p:nvCxnSpPr>
        <p:spPr>
          <a:xfrm flipV="1">
            <a:off x="5092930" y="1893621"/>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63D0BAD7-7898-0339-2E97-33F1DE632544}"/>
              </a:ext>
            </a:extLst>
          </p:cNvPr>
          <p:cNvSpPr/>
          <p:nvPr/>
        </p:nvSpPr>
        <p:spPr>
          <a:xfrm>
            <a:off x="4963749" y="2711521"/>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Straight Connector 135">
            <a:extLst>
              <a:ext uri="{FF2B5EF4-FFF2-40B4-BE49-F238E27FC236}">
                <a16:creationId xmlns:a16="http://schemas.microsoft.com/office/drawing/2014/main" id="{AC34D56E-696D-70C5-07D0-4EFCC0A4BFA4}"/>
              </a:ext>
            </a:extLst>
          </p:cNvPr>
          <p:cNvCxnSpPr>
            <a:cxnSpLocks/>
          </p:cNvCxnSpPr>
          <p:nvPr/>
        </p:nvCxnSpPr>
        <p:spPr>
          <a:xfrm flipV="1">
            <a:off x="5099684" y="3463978"/>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E1C84F57-FBEE-0281-CF90-D907757C6344}"/>
              </a:ext>
            </a:extLst>
          </p:cNvPr>
          <p:cNvSpPr/>
          <p:nvPr/>
        </p:nvSpPr>
        <p:spPr>
          <a:xfrm>
            <a:off x="4980760" y="4335667"/>
            <a:ext cx="250931" cy="737318"/>
          </a:xfrm>
          <a:prstGeom prst="rect">
            <a:avLst/>
          </a:prstGeom>
          <a:solidFill>
            <a:srgbClr val="EFDC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Straight Connector 137">
            <a:extLst>
              <a:ext uri="{FF2B5EF4-FFF2-40B4-BE49-F238E27FC236}">
                <a16:creationId xmlns:a16="http://schemas.microsoft.com/office/drawing/2014/main" id="{C56BD27E-0F06-8D89-9BF7-A6CCA59F8A73}"/>
              </a:ext>
            </a:extLst>
          </p:cNvPr>
          <p:cNvCxnSpPr>
            <a:cxnSpLocks/>
          </p:cNvCxnSpPr>
          <p:nvPr/>
        </p:nvCxnSpPr>
        <p:spPr>
          <a:xfrm flipV="1">
            <a:off x="5092161" y="5081557"/>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5F0918A-9715-B9F2-09B8-91EB8447BB30}"/>
              </a:ext>
            </a:extLst>
          </p:cNvPr>
          <p:cNvPicPr>
            <a:picLocks noChangeAspect="1"/>
          </p:cNvPicPr>
          <p:nvPr/>
        </p:nvPicPr>
        <p:blipFill>
          <a:blip r:embed="rId4"/>
          <a:stretch>
            <a:fillRect/>
          </a:stretch>
        </p:blipFill>
        <p:spPr>
          <a:xfrm>
            <a:off x="4940383" y="1419510"/>
            <a:ext cx="505409" cy="465539"/>
          </a:xfrm>
          <a:prstGeom prst="rect">
            <a:avLst/>
          </a:prstGeom>
        </p:spPr>
      </p:pic>
      <p:cxnSp>
        <p:nvCxnSpPr>
          <p:cNvPr id="140" name="Straight Connector 139">
            <a:extLst>
              <a:ext uri="{FF2B5EF4-FFF2-40B4-BE49-F238E27FC236}">
                <a16:creationId xmlns:a16="http://schemas.microsoft.com/office/drawing/2014/main" id="{B3D1D967-2EE4-18B7-A737-ABA838D199C2}"/>
              </a:ext>
            </a:extLst>
          </p:cNvPr>
          <p:cNvCxnSpPr/>
          <p:nvPr/>
        </p:nvCxnSpPr>
        <p:spPr>
          <a:xfrm>
            <a:off x="4829943" y="5886533"/>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0AA50AF3-579C-4299-664D-8869E7583065}"/>
              </a:ext>
            </a:extLst>
          </p:cNvPr>
          <p:cNvPicPr>
            <a:picLocks noChangeAspect="1"/>
          </p:cNvPicPr>
          <p:nvPr/>
        </p:nvPicPr>
        <p:blipFill>
          <a:blip r:embed="rId10"/>
          <a:stretch>
            <a:fillRect/>
          </a:stretch>
        </p:blipFill>
        <p:spPr>
          <a:xfrm>
            <a:off x="4940383" y="5931371"/>
            <a:ext cx="304760" cy="417040"/>
          </a:xfrm>
          <a:prstGeom prst="rect">
            <a:avLst/>
          </a:prstGeom>
        </p:spPr>
      </p:pic>
      <p:pic>
        <p:nvPicPr>
          <p:cNvPr id="142" name="Picture 141">
            <a:extLst>
              <a:ext uri="{FF2B5EF4-FFF2-40B4-BE49-F238E27FC236}">
                <a16:creationId xmlns:a16="http://schemas.microsoft.com/office/drawing/2014/main" id="{492D2B09-4957-B52E-3EFD-77828DF29F63}"/>
              </a:ext>
            </a:extLst>
          </p:cNvPr>
          <p:cNvPicPr>
            <a:picLocks noChangeAspect="1"/>
          </p:cNvPicPr>
          <p:nvPr/>
        </p:nvPicPr>
        <p:blipFill>
          <a:blip r:embed="rId11"/>
          <a:stretch>
            <a:fillRect/>
          </a:stretch>
        </p:blipFill>
        <p:spPr>
          <a:xfrm>
            <a:off x="4581152" y="4449459"/>
            <a:ext cx="386526" cy="531473"/>
          </a:xfrm>
          <a:prstGeom prst="rect">
            <a:avLst/>
          </a:prstGeom>
        </p:spPr>
      </p:pic>
      <p:pic>
        <p:nvPicPr>
          <p:cNvPr id="143" name="Picture 142">
            <a:extLst>
              <a:ext uri="{FF2B5EF4-FFF2-40B4-BE49-F238E27FC236}">
                <a16:creationId xmlns:a16="http://schemas.microsoft.com/office/drawing/2014/main" id="{A640C8EC-B77D-5AB2-AA25-FFCB8C1AD810}"/>
              </a:ext>
            </a:extLst>
          </p:cNvPr>
          <p:cNvPicPr>
            <a:picLocks noChangeAspect="1"/>
          </p:cNvPicPr>
          <p:nvPr/>
        </p:nvPicPr>
        <p:blipFill>
          <a:blip r:embed="rId12"/>
          <a:stretch>
            <a:fillRect/>
          </a:stretch>
        </p:blipFill>
        <p:spPr>
          <a:xfrm>
            <a:off x="5283842" y="2861421"/>
            <a:ext cx="314285" cy="493876"/>
          </a:xfrm>
          <a:prstGeom prst="rect">
            <a:avLst/>
          </a:prstGeom>
        </p:spPr>
      </p:pic>
      <p:cxnSp>
        <p:nvCxnSpPr>
          <p:cNvPr id="144" name="Straight Arrow Connector 143">
            <a:extLst>
              <a:ext uri="{FF2B5EF4-FFF2-40B4-BE49-F238E27FC236}">
                <a16:creationId xmlns:a16="http://schemas.microsoft.com/office/drawing/2014/main" id="{8DFF3E1F-6DE7-8C76-C1DE-207F28272AC2}"/>
              </a:ext>
            </a:extLst>
          </p:cNvPr>
          <p:cNvCxnSpPr>
            <a:cxnSpLocks/>
          </p:cNvCxnSpPr>
          <p:nvPr/>
        </p:nvCxnSpPr>
        <p:spPr>
          <a:xfrm>
            <a:off x="5592551" y="2444799"/>
            <a:ext cx="0" cy="2575728"/>
          </a:xfrm>
          <a:prstGeom prst="straightConnector1">
            <a:avLst/>
          </a:prstGeom>
          <a:ln w="635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ADF340EB-7F47-1B5C-D8D0-07CDF6008B1E}"/>
              </a:ext>
            </a:extLst>
          </p:cNvPr>
          <p:cNvPicPr>
            <a:picLocks noChangeAspect="1"/>
          </p:cNvPicPr>
          <p:nvPr/>
        </p:nvPicPr>
        <p:blipFill>
          <a:blip r:embed="rId3"/>
          <a:stretch>
            <a:fillRect/>
          </a:stretch>
        </p:blipFill>
        <p:spPr>
          <a:xfrm>
            <a:off x="5530084" y="1843525"/>
            <a:ext cx="388133" cy="601274"/>
          </a:xfrm>
          <a:prstGeom prst="rect">
            <a:avLst/>
          </a:prstGeom>
        </p:spPr>
      </p:pic>
      <p:sp>
        <p:nvSpPr>
          <p:cNvPr id="146" name="Oval 145">
            <a:extLst>
              <a:ext uri="{FF2B5EF4-FFF2-40B4-BE49-F238E27FC236}">
                <a16:creationId xmlns:a16="http://schemas.microsoft.com/office/drawing/2014/main" id="{17D4127E-4306-CB62-18DC-E1FCF1AA50F0}"/>
              </a:ext>
            </a:extLst>
          </p:cNvPr>
          <p:cNvSpPr/>
          <p:nvPr/>
        </p:nvSpPr>
        <p:spPr>
          <a:xfrm>
            <a:off x="5040580" y="3799121"/>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Straight Connector 146">
            <a:extLst>
              <a:ext uri="{FF2B5EF4-FFF2-40B4-BE49-F238E27FC236}">
                <a16:creationId xmlns:a16="http://schemas.microsoft.com/office/drawing/2014/main" id="{B8FAAD1E-AD11-D105-486E-D9C88EF2B859}"/>
              </a:ext>
            </a:extLst>
          </p:cNvPr>
          <p:cNvCxnSpPr>
            <a:cxnSpLocks/>
          </p:cNvCxnSpPr>
          <p:nvPr/>
        </p:nvCxnSpPr>
        <p:spPr>
          <a:xfrm>
            <a:off x="5099684" y="3863335"/>
            <a:ext cx="9432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05184F2E-3AE2-C4C1-3249-D70347614B8E}"/>
              </a:ext>
            </a:extLst>
          </p:cNvPr>
          <p:cNvPicPr>
            <a:picLocks noChangeAspect="1"/>
          </p:cNvPicPr>
          <p:nvPr/>
        </p:nvPicPr>
        <p:blipFill>
          <a:blip r:embed="rId6"/>
          <a:stretch>
            <a:fillRect/>
          </a:stretch>
        </p:blipFill>
        <p:spPr>
          <a:xfrm>
            <a:off x="5977151" y="3463978"/>
            <a:ext cx="459047" cy="711129"/>
          </a:xfrm>
          <a:prstGeom prst="rect">
            <a:avLst/>
          </a:prstGeom>
        </p:spPr>
      </p:pic>
      <p:sp>
        <p:nvSpPr>
          <p:cNvPr id="149" name="Rectangle 148">
            <a:extLst>
              <a:ext uri="{FF2B5EF4-FFF2-40B4-BE49-F238E27FC236}">
                <a16:creationId xmlns:a16="http://schemas.microsoft.com/office/drawing/2014/main" id="{39E9FBA3-1305-19E6-CAE1-C12963E12375}"/>
              </a:ext>
            </a:extLst>
          </p:cNvPr>
          <p:cNvSpPr/>
          <p:nvPr/>
        </p:nvSpPr>
        <p:spPr>
          <a:xfrm>
            <a:off x="1676968" y="4471956"/>
            <a:ext cx="1092816" cy="1406513"/>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Box 149">
            <a:extLst>
              <a:ext uri="{FF2B5EF4-FFF2-40B4-BE49-F238E27FC236}">
                <a16:creationId xmlns:a16="http://schemas.microsoft.com/office/drawing/2014/main" id="{A6970818-C142-111E-B995-B698BBA20DCD}"/>
              </a:ext>
            </a:extLst>
          </p:cNvPr>
          <p:cNvSpPr txBox="1"/>
          <p:nvPr/>
        </p:nvSpPr>
        <p:spPr>
          <a:xfrm>
            <a:off x="1521383" y="6378069"/>
            <a:ext cx="2339043"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高电平输出特性</a:t>
            </a:r>
          </a:p>
        </p:txBody>
      </p:sp>
      <p:sp>
        <p:nvSpPr>
          <p:cNvPr id="151" name="Speech Bubble: Rectangle 150">
            <a:extLst>
              <a:ext uri="{FF2B5EF4-FFF2-40B4-BE49-F238E27FC236}">
                <a16:creationId xmlns:a16="http://schemas.microsoft.com/office/drawing/2014/main" id="{55334881-68AD-04D4-9A51-91477B707E92}"/>
              </a:ext>
            </a:extLst>
          </p:cNvPr>
          <p:cNvSpPr/>
          <p:nvPr/>
        </p:nvSpPr>
        <p:spPr>
          <a:xfrm>
            <a:off x="6465265" y="4368284"/>
            <a:ext cx="914400" cy="612648"/>
          </a:xfrm>
          <a:prstGeom prst="wedgeRectCallout">
            <a:avLst>
              <a:gd name="adj1" fmla="val -134805"/>
              <a:gd name="adj2" fmla="val -149095"/>
            </a:avLst>
          </a:prstGeom>
          <a:solidFill>
            <a:srgbClr val="F0E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电流</a:t>
            </a:r>
            <a:r>
              <a:rPr lang="zh-CN" altLang="en-US" b="1" dirty="0">
                <a:solidFill>
                  <a:srgbClr val="FF3300"/>
                </a:solidFill>
                <a:latin typeface="微软雅黑" panose="020B0503020204020204" pitchFamily="34" charset="-122"/>
                <a:ea typeface="微软雅黑" panose="020B0503020204020204" pitchFamily="34" charset="-122"/>
              </a:rPr>
              <a:t>流出</a:t>
            </a:r>
            <a:r>
              <a:rPr lang="zh-CN" altLang="en-US" b="1" dirty="0">
                <a:solidFill>
                  <a:schemeClr val="tx1"/>
                </a:solidFill>
                <a:latin typeface="微软雅黑" panose="020B0503020204020204" pitchFamily="34" charset="-122"/>
                <a:ea typeface="微软雅黑" panose="020B0503020204020204" pitchFamily="34" charset="-122"/>
              </a:rPr>
              <a:t>为负</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55" name="Speech Bubble: Rectangle 154">
            <a:extLst>
              <a:ext uri="{FF2B5EF4-FFF2-40B4-BE49-F238E27FC236}">
                <a16:creationId xmlns:a16="http://schemas.microsoft.com/office/drawing/2014/main" id="{EE592D77-9F6C-6411-6ED3-EB71FFBD0FB7}"/>
              </a:ext>
            </a:extLst>
          </p:cNvPr>
          <p:cNvSpPr/>
          <p:nvPr/>
        </p:nvSpPr>
        <p:spPr>
          <a:xfrm>
            <a:off x="6436198" y="1367045"/>
            <a:ext cx="1174984" cy="612648"/>
          </a:xfrm>
          <a:prstGeom prst="wedgeRectCallout">
            <a:avLst>
              <a:gd name="adj1" fmla="val -156096"/>
              <a:gd name="adj2" fmla="val 207798"/>
            </a:avLst>
          </a:prstGeom>
          <a:solidFill>
            <a:srgbClr val="F0EE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a:t>
            </a:r>
            <a:r>
              <a:rPr lang="zh-CN" altLang="en-US" b="1" dirty="0">
                <a:solidFill>
                  <a:srgbClr val="FF3300"/>
                </a:solidFill>
                <a:latin typeface="微软雅黑" panose="020B0503020204020204" pitchFamily="34" charset="-122"/>
                <a:ea typeface="微软雅黑" panose="020B0503020204020204" pitchFamily="34" charset="-122"/>
              </a:rPr>
              <a:t>不变     </a:t>
            </a:r>
            <a:endParaRPr lang="en-US" altLang="zh-CN" b="1" dirty="0">
              <a:solidFill>
                <a:srgbClr val="FF3300"/>
              </a:solidFill>
              <a:latin typeface="微软雅黑" panose="020B0503020204020204" pitchFamily="34" charset="-122"/>
              <a:ea typeface="微软雅黑" panose="020B0503020204020204" pitchFamily="34" charset="-122"/>
            </a:endParaRPr>
          </a:p>
          <a:p>
            <a:pPr algn="ctr"/>
            <a:r>
              <a:rPr lang="en-US" altLang="zh-CN" b="1" dirty="0">
                <a:solidFill>
                  <a:srgbClr val="FF3300"/>
                </a:solidFill>
                <a:latin typeface="微软雅黑" panose="020B0503020204020204" pitchFamily="34" charset="-122"/>
                <a:ea typeface="微软雅黑" panose="020B0503020204020204" pitchFamily="34" charset="-122"/>
              </a:rPr>
              <a:t>     </a:t>
            </a:r>
            <a:r>
              <a:rPr lang="zh-CN" altLang="en-US" b="1" dirty="0">
                <a:solidFill>
                  <a:srgbClr val="FF3300"/>
                </a:solidFill>
                <a:latin typeface="微软雅黑" panose="020B0503020204020204" pitchFamily="34" charset="-122"/>
                <a:ea typeface="微软雅黑" panose="020B0503020204020204" pitchFamily="34" charset="-122"/>
              </a:rPr>
              <a:t>不变</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56" name="Picture 155">
            <a:extLst>
              <a:ext uri="{FF2B5EF4-FFF2-40B4-BE49-F238E27FC236}">
                <a16:creationId xmlns:a16="http://schemas.microsoft.com/office/drawing/2014/main" id="{AF84D2BA-4949-1FD2-DF3C-12FEAF04ECD4}"/>
              </a:ext>
            </a:extLst>
          </p:cNvPr>
          <p:cNvPicPr>
            <a:picLocks noChangeAspect="1"/>
          </p:cNvPicPr>
          <p:nvPr/>
        </p:nvPicPr>
        <p:blipFill>
          <a:blip r:embed="rId13"/>
          <a:stretch>
            <a:fillRect/>
          </a:stretch>
        </p:blipFill>
        <p:spPr>
          <a:xfrm>
            <a:off x="6515765" y="1364675"/>
            <a:ext cx="396049" cy="353233"/>
          </a:xfrm>
          <a:prstGeom prst="rect">
            <a:avLst/>
          </a:prstGeom>
        </p:spPr>
      </p:pic>
      <p:pic>
        <p:nvPicPr>
          <p:cNvPr id="157" name="Picture 156">
            <a:extLst>
              <a:ext uri="{FF2B5EF4-FFF2-40B4-BE49-F238E27FC236}">
                <a16:creationId xmlns:a16="http://schemas.microsoft.com/office/drawing/2014/main" id="{E01BF9A8-2BA7-C9E1-5354-3163BDC9036B}"/>
              </a:ext>
            </a:extLst>
          </p:cNvPr>
          <p:cNvPicPr>
            <a:picLocks noChangeAspect="1"/>
          </p:cNvPicPr>
          <p:nvPr/>
        </p:nvPicPr>
        <p:blipFill>
          <a:blip r:embed="rId14"/>
          <a:stretch>
            <a:fillRect/>
          </a:stretch>
        </p:blipFill>
        <p:spPr>
          <a:xfrm>
            <a:off x="6505599" y="1623632"/>
            <a:ext cx="459046" cy="398645"/>
          </a:xfrm>
          <a:prstGeom prst="rect">
            <a:avLst/>
          </a:prstGeom>
        </p:spPr>
      </p:pic>
      <p:pic>
        <p:nvPicPr>
          <p:cNvPr id="158" name="Picture 157">
            <a:extLst>
              <a:ext uri="{FF2B5EF4-FFF2-40B4-BE49-F238E27FC236}">
                <a16:creationId xmlns:a16="http://schemas.microsoft.com/office/drawing/2014/main" id="{4B1F6D92-6781-68A9-3712-F0F3A4EDFF81}"/>
              </a:ext>
            </a:extLst>
          </p:cNvPr>
          <p:cNvPicPr>
            <a:picLocks noChangeAspect="1"/>
          </p:cNvPicPr>
          <p:nvPr/>
        </p:nvPicPr>
        <p:blipFill>
          <a:blip r:embed="rId15"/>
          <a:stretch>
            <a:fillRect/>
          </a:stretch>
        </p:blipFill>
        <p:spPr>
          <a:xfrm>
            <a:off x="5860196" y="2483071"/>
            <a:ext cx="1467358" cy="484505"/>
          </a:xfrm>
          <a:prstGeom prst="rect">
            <a:avLst/>
          </a:prstGeom>
        </p:spPr>
      </p:pic>
      <p:grpSp>
        <p:nvGrpSpPr>
          <p:cNvPr id="160" name="Group 159">
            <a:extLst>
              <a:ext uri="{FF2B5EF4-FFF2-40B4-BE49-F238E27FC236}">
                <a16:creationId xmlns:a16="http://schemas.microsoft.com/office/drawing/2014/main" id="{C9F69BA9-266D-44C9-41A6-11374A0663EE}"/>
              </a:ext>
            </a:extLst>
          </p:cNvPr>
          <p:cNvGrpSpPr/>
          <p:nvPr/>
        </p:nvGrpSpPr>
        <p:grpSpPr>
          <a:xfrm>
            <a:off x="8748701" y="2725939"/>
            <a:ext cx="2361368" cy="2638235"/>
            <a:chOff x="8748701" y="2725939"/>
            <a:chExt cx="2361368" cy="2638235"/>
          </a:xfrm>
        </p:grpSpPr>
        <p:grpSp>
          <p:nvGrpSpPr>
            <p:cNvPr id="161" name="Group 160">
              <a:extLst>
                <a:ext uri="{FF2B5EF4-FFF2-40B4-BE49-F238E27FC236}">
                  <a16:creationId xmlns:a16="http://schemas.microsoft.com/office/drawing/2014/main" id="{F65A6884-1AD0-5823-4263-97523BF99E1C}"/>
                </a:ext>
              </a:extLst>
            </p:cNvPr>
            <p:cNvGrpSpPr/>
            <p:nvPr/>
          </p:nvGrpSpPr>
          <p:grpSpPr>
            <a:xfrm>
              <a:off x="8748701" y="2725939"/>
              <a:ext cx="2284803" cy="987477"/>
              <a:chOff x="8748701" y="2725939"/>
              <a:chExt cx="2284803" cy="987477"/>
            </a:xfrm>
          </p:grpSpPr>
          <p:sp>
            <p:nvSpPr>
              <p:cNvPr id="167" name="Rectangle: Rounded Corners 166">
                <a:extLst>
                  <a:ext uri="{FF2B5EF4-FFF2-40B4-BE49-F238E27FC236}">
                    <a16:creationId xmlns:a16="http://schemas.microsoft.com/office/drawing/2014/main" id="{4276B495-3CEB-CB13-0A7F-21D9C077BF1C}"/>
                  </a:ext>
                </a:extLst>
              </p:cNvPr>
              <p:cNvSpPr/>
              <p:nvPr/>
            </p:nvSpPr>
            <p:spPr>
              <a:xfrm>
                <a:off x="8748701" y="2725939"/>
                <a:ext cx="2284803" cy="987477"/>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减小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168" name="Picture 167">
                <a:extLst>
                  <a:ext uri="{FF2B5EF4-FFF2-40B4-BE49-F238E27FC236}">
                    <a16:creationId xmlns:a16="http://schemas.microsoft.com/office/drawing/2014/main" id="{8B1DC07B-201A-2525-D8B4-B54F83E560EB}"/>
                  </a:ext>
                </a:extLst>
              </p:cNvPr>
              <p:cNvPicPr>
                <a:picLocks noChangeAspect="1"/>
              </p:cNvPicPr>
              <p:nvPr/>
            </p:nvPicPr>
            <p:blipFill>
              <a:blip r:embed="rId16"/>
              <a:stretch>
                <a:fillRect/>
              </a:stretch>
            </p:blipFill>
            <p:spPr>
              <a:xfrm>
                <a:off x="9355139" y="3270477"/>
                <a:ext cx="447448" cy="388573"/>
              </a:xfrm>
              <a:prstGeom prst="rect">
                <a:avLst/>
              </a:prstGeom>
            </p:spPr>
          </p:pic>
          <p:pic>
            <p:nvPicPr>
              <p:cNvPr id="169" name="Picture 168">
                <a:extLst>
                  <a:ext uri="{FF2B5EF4-FFF2-40B4-BE49-F238E27FC236}">
                    <a16:creationId xmlns:a16="http://schemas.microsoft.com/office/drawing/2014/main" id="{DDE8503D-0B45-B6BB-974E-7227DEE45DF0}"/>
                  </a:ext>
                </a:extLst>
              </p:cNvPr>
              <p:cNvPicPr>
                <a:picLocks noChangeAspect="1"/>
              </p:cNvPicPr>
              <p:nvPr/>
            </p:nvPicPr>
            <p:blipFill>
              <a:blip r:embed="rId17"/>
              <a:stretch>
                <a:fillRect/>
              </a:stretch>
            </p:blipFill>
            <p:spPr>
              <a:xfrm>
                <a:off x="9329674" y="2831509"/>
                <a:ext cx="479684" cy="427826"/>
              </a:xfrm>
              <a:prstGeom prst="rect">
                <a:avLst/>
              </a:prstGeom>
            </p:spPr>
          </p:pic>
        </p:grpSp>
        <p:grpSp>
          <p:nvGrpSpPr>
            <p:cNvPr id="162" name="Group 161">
              <a:extLst>
                <a:ext uri="{FF2B5EF4-FFF2-40B4-BE49-F238E27FC236}">
                  <a16:creationId xmlns:a16="http://schemas.microsoft.com/office/drawing/2014/main" id="{783F3209-239C-B40C-DE9A-7C58A84427C2}"/>
                </a:ext>
              </a:extLst>
            </p:cNvPr>
            <p:cNvGrpSpPr/>
            <p:nvPr/>
          </p:nvGrpSpPr>
          <p:grpSpPr>
            <a:xfrm>
              <a:off x="8762426" y="4376697"/>
              <a:ext cx="2347643" cy="987477"/>
              <a:chOff x="8762426" y="4376697"/>
              <a:chExt cx="2347643" cy="987477"/>
            </a:xfrm>
          </p:grpSpPr>
          <p:sp>
            <p:nvSpPr>
              <p:cNvPr id="164" name="Rectangle: Rounded Corners 163">
                <a:extLst>
                  <a:ext uri="{FF2B5EF4-FFF2-40B4-BE49-F238E27FC236}">
                    <a16:creationId xmlns:a16="http://schemas.microsoft.com/office/drawing/2014/main" id="{97DA9C11-C574-3683-47F1-BB72579146F3}"/>
                  </a:ext>
                </a:extLst>
              </p:cNvPr>
              <p:cNvSpPr/>
              <p:nvPr/>
            </p:nvSpPr>
            <p:spPr>
              <a:xfrm>
                <a:off x="8762426" y="4376697"/>
                <a:ext cx="2347643" cy="987477"/>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斜率变小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165" name="Picture 164">
                <a:extLst>
                  <a:ext uri="{FF2B5EF4-FFF2-40B4-BE49-F238E27FC236}">
                    <a16:creationId xmlns:a16="http://schemas.microsoft.com/office/drawing/2014/main" id="{068BD06B-4D3E-8C8A-7E14-AA7A9E236470}"/>
                  </a:ext>
                </a:extLst>
              </p:cNvPr>
              <p:cNvPicPr>
                <a:picLocks noChangeAspect="1"/>
              </p:cNvPicPr>
              <p:nvPr/>
            </p:nvPicPr>
            <p:blipFill>
              <a:blip r:embed="rId17"/>
              <a:stretch>
                <a:fillRect/>
              </a:stretch>
            </p:blipFill>
            <p:spPr>
              <a:xfrm>
                <a:off x="9385402" y="4500720"/>
                <a:ext cx="479684" cy="427826"/>
              </a:xfrm>
              <a:prstGeom prst="rect">
                <a:avLst/>
              </a:prstGeom>
            </p:spPr>
          </p:pic>
        </p:grpSp>
        <p:sp>
          <p:nvSpPr>
            <p:cNvPr id="163" name="Arrow: Down 162">
              <a:extLst>
                <a:ext uri="{FF2B5EF4-FFF2-40B4-BE49-F238E27FC236}">
                  <a16:creationId xmlns:a16="http://schemas.microsoft.com/office/drawing/2014/main" id="{55BE27FA-82AA-7988-F68A-A4A9BB4514A3}"/>
                </a:ext>
              </a:extLst>
            </p:cNvPr>
            <p:cNvSpPr/>
            <p:nvPr/>
          </p:nvSpPr>
          <p:spPr>
            <a:xfrm>
              <a:off x="9625244" y="3783073"/>
              <a:ext cx="617532" cy="552594"/>
            </a:xfrm>
            <a:prstGeom prst="downArrow">
              <a:avLst/>
            </a:prstGeom>
            <a:solidFill>
              <a:srgbClr val="C1D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Straight Connector 170">
            <a:extLst>
              <a:ext uri="{FF2B5EF4-FFF2-40B4-BE49-F238E27FC236}">
                <a16:creationId xmlns:a16="http://schemas.microsoft.com/office/drawing/2014/main" id="{AE96CABD-EFD4-8E5A-95A7-2F7A26B8A275}"/>
              </a:ext>
            </a:extLst>
          </p:cNvPr>
          <p:cNvCxnSpPr/>
          <p:nvPr/>
        </p:nvCxnSpPr>
        <p:spPr>
          <a:xfrm>
            <a:off x="5344293" y="1979693"/>
            <a:ext cx="0" cy="172840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2BC677-19F5-FDC4-0921-6DF3904D1BB0}"/>
              </a:ext>
            </a:extLst>
          </p:cNvPr>
          <p:cNvCxnSpPr/>
          <p:nvPr/>
        </p:nvCxnSpPr>
        <p:spPr>
          <a:xfrm>
            <a:off x="5344293" y="3708097"/>
            <a:ext cx="57392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7" name="Picture 176">
            <a:extLst>
              <a:ext uri="{FF2B5EF4-FFF2-40B4-BE49-F238E27FC236}">
                <a16:creationId xmlns:a16="http://schemas.microsoft.com/office/drawing/2014/main" id="{08FFB075-8573-93DA-F759-36880E7EF8A0}"/>
              </a:ext>
            </a:extLst>
          </p:cNvPr>
          <p:cNvPicPr>
            <a:picLocks noChangeAspect="1"/>
          </p:cNvPicPr>
          <p:nvPr/>
        </p:nvPicPr>
        <p:blipFill>
          <a:blip r:embed="rId18"/>
          <a:stretch>
            <a:fillRect/>
          </a:stretch>
        </p:blipFill>
        <p:spPr>
          <a:xfrm>
            <a:off x="5260785" y="5181437"/>
            <a:ext cx="1564259" cy="484505"/>
          </a:xfrm>
          <a:prstGeom prst="rect">
            <a:avLst/>
          </a:prstGeom>
        </p:spPr>
      </p:pic>
      <p:pic>
        <p:nvPicPr>
          <p:cNvPr id="178" name="Picture 177">
            <a:extLst>
              <a:ext uri="{FF2B5EF4-FFF2-40B4-BE49-F238E27FC236}">
                <a16:creationId xmlns:a16="http://schemas.microsoft.com/office/drawing/2014/main" id="{25ECCC0C-FE27-D852-507F-F880D993A8F9}"/>
              </a:ext>
            </a:extLst>
          </p:cNvPr>
          <p:cNvPicPr>
            <a:picLocks noChangeAspect="1"/>
          </p:cNvPicPr>
          <p:nvPr/>
        </p:nvPicPr>
        <p:blipFill>
          <a:blip r:embed="rId19"/>
          <a:stretch>
            <a:fillRect/>
          </a:stretch>
        </p:blipFill>
        <p:spPr>
          <a:xfrm>
            <a:off x="8574926" y="1717908"/>
            <a:ext cx="2718168" cy="552594"/>
          </a:xfrm>
          <a:prstGeom prst="rect">
            <a:avLst/>
          </a:prstGeom>
        </p:spPr>
      </p:pic>
      <p:pic>
        <p:nvPicPr>
          <p:cNvPr id="180" name="Picture 179">
            <a:extLst>
              <a:ext uri="{FF2B5EF4-FFF2-40B4-BE49-F238E27FC236}">
                <a16:creationId xmlns:a16="http://schemas.microsoft.com/office/drawing/2014/main" id="{40C13412-5198-C660-CFC0-67670C7CA826}"/>
              </a:ext>
            </a:extLst>
          </p:cNvPr>
          <p:cNvPicPr>
            <a:picLocks noChangeAspect="1"/>
          </p:cNvPicPr>
          <p:nvPr/>
        </p:nvPicPr>
        <p:blipFill>
          <a:blip r:embed="rId20"/>
          <a:stretch>
            <a:fillRect/>
          </a:stretch>
        </p:blipFill>
        <p:spPr>
          <a:xfrm>
            <a:off x="9395721" y="4876847"/>
            <a:ext cx="459046" cy="409419"/>
          </a:xfrm>
          <a:prstGeom prst="rect">
            <a:avLst/>
          </a:prstGeom>
        </p:spPr>
      </p:pic>
    </p:spTree>
    <p:extLst>
      <p:ext uri="{BB962C8B-B14F-4D97-AF65-F5344CB8AC3E}">
        <p14:creationId xmlns:p14="http://schemas.microsoft.com/office/powerpoint/2010/main" val="5815235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D9DD7-163F-52BC-ED77-B843B5AE96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E517812-0AB3-F022-0AA1-E21D2AA04F8F}"/>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CMOS</a:t>
            </a:r>
            <a:r>
              <a:rPr lang="zh-CN" altLang="en-US" dirty="0"/>
              <a:t>反相器的输入与输出特性</a:t>
            </a:r>
          </a:p>
        </p:txBody>
      </p:sp>
      <p:sp>
        <p:nvSpPr>
          <p:cNvPr id="2" name="Rectangle 1">
            <a:extLst>
              <a:ext uri="{FF2B5EF4-FFF2-40B4-BE49-F238E27FC236}">
                <a16:creationId xmlns:a16="http://schemas.microsoft.com/office/drawing/2014/main" id="{D92B86A5-30C3-655A-736F-5D109F983C3C}"/>
              </a:ext>
            </a:extLst>
          </p:cNvPr>
          <p:cNvSpPr/>
          <p:nvPr/>
        </p:nvSpPr>
        <p:spPr>
          <a:xfrm>
            <a:off x="1281925" y="625830"/>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低电平输出特性</a:t>
            </a:r>
          </a:p>
        </p:txBody>
      </p:sp>
      <p:sp>
        <p:nvSpPr>
          <p:cNvPr id="4" name="Rectangle 3">
            <a:extLst>
              <a:ext uri="{FF2B5EF4-FFF2-40B4-BE49-F238E27FC236}">
                <a16:creationId xmlns:a16="http://schemas.microsoft.com/office/drawing/2014/main" id="{5550EAA1-63C5-6EA5-0332-518F376678EA}"/>
              </a:ext>
            </a:extLst>
          </p:cNvPr>
          <p:cNvSpPr/>
          <p:nvPr/>
        </p:nvSpPr>
        <p:spPr>
          <a:xfrm>
            <a:off x="6075899" y="625829"/>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高电平输出特性</a:t>
            </a:r>
          </a:p>
        </p:txBody>
      </p:sp>
      <p:sp>
        <p:nvSpPr>
          <p:cNvPr id="6" name="Rectangle 5">
            <a:extLst>
              <a:ext uri="{FF2B5EF4-FFF2-40B4-BE49-F238E27FC236}">
                <a16:creationId xmlns:a16="http://schemas.microsoft.com/office/drawing/2014/main" id="{BD733819-ED6C-E9DF-E232-7C50756D83BE}"/>
              </a:ext>
            </a:extLst>
          </p:cNvPr>
          <p:cNvSpPr/>
          <p:nvPr/>
        </p:nvSpPr>
        <p:spPr>
          <a:xfrm>
            <a:off x="1281925"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sp>
        <p:nvSpPr>
          <p:cNvPr id="7" name="Rectangle 6">
            <a:extLst>
              <a:ext uri="{FF2B5EF4-FFF2-40B4-BE49-F238E27FC236}">
                <a16:creationId xmlns:a16="http://schemas.microsoft.com/office/drawing/2014/main" id="{7AE13FD4-CC7A-3882-B1E6-340FA0CBE2BA}"/>
              </a:ext>
            </a:extLst>
          </p:cNvPr>
          <p:cNvSpPr/>
          <p:nvPr/>
        </p:nvSpPr>
        <p:spPr>
          <a:xfrm>
            <a:off x="6075899"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pic>
        <p:nvPicPr>
          <p:cNvPr id="8" name="Picture 7">
            <a:extLst>
              <a:ext uri="{FF2B5EF4-FFF2-40B4-BE49-F238E27FC236}">
                <a16:creationId xmlns:a16="http://schemas.microsoft.com/office/drawing/2014/main" id="{26CCDEED-8B49-FB3D-DA98-7AF17D95F571}"/>
              </a:ext>
            </a:extLst>
          </p:cNvPr>
          <p:cNvPicPr>
            <a:picLocks noChangeAspect="1"/>
          </p:cNvPicPr>
          <p:nvPr/>
        </p:nvPicPr>
        <p:blipFill>
          <a:blip r:embed="rId3"/>
          <a:stretch>
            <a:fillRect/>
          </a:stretch>
        </p:blipFill>
        <p:spPr>
          <a:xfrm>
            <a:off x="2470992" y="1316892"/>
            <a:ext cx="1864704" cy="535089"/>
          </a:xfrm>
          <a:prstGeom prst="rect">
            <a:avLst/>
          </a:prstGeom>
        </p:spPr>
      </p:pic>
      <p:pic>
        <p:nvPicPr>
          <p:cNvPr id="9" name="Picture 8">
            <a:extLst>
              <a:ext uri="{FF2B5EF4-FFF2-40B4-BE49-F238E27FC236}">
                <a16:creationId xmlns:a16="http://schemas.microsoft.com/office/drawing/2014/main" id="{54B69ED1-5A5F-EE49-EA2B-356B8C19F46D}"/>
              </a:ext>
            </a:extLst>
          </p:cNvPr>
          <p:cNvPicPr>
            <a:picLocks noChangeAspect="1"/>
          </p:cNvPicPr>
          <p:nvPr/>
        </p:nvPicPr>
        <p:blipFill>
          <a:blip r:embed="rId4"/>
          <a:stretch>
            <a:fillRect/>
          </a:stretch>
        </p:blipFill>
        <p:spPr>
          <a:xfrm>
            <a:off x="7105722" y="1299387"/>
            <a:ext cx="2718168" cy="552594"/>
          </a:xfrm>
          <a:prstGeom prst="rect">
            <a:avLst/>
          </a:prstGeom>
        </p:spPr>
      </p:pic>
      <p:pic>
        <p:nvPicPr>
          <p:cNvPr id="11" name="Picture 5">
            <a:extLst>
              <a:ext uri="{FF2B5EF4-FFF2-40B4-BE49-F238E27FC236}">
                <a16:creationId xmlns:a16="http://schemas.microsoft.com/office/drawing/2014/main" id="{F8DCFBA9-3E5E-B764-F964-7BEF1E2FD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875"/>
          <a:stretch>
            <a:fillRect/>
          </a:stretch>
        </p:blipFill>
        <p:spPr bwMode="auto">
          <a:xfrm>
            <a:off x="1497797" y="2679282"/>
            <a:ext cx="3941653" cy="373827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468C723-8F57-254A-F004-3634E8647264}"/>
              </a:ext>
            </a:extLst>
          </p:cNvPr>
          <p:cNvSpPr/>
          <p:nvPr/>
        </p:nvSpPr>
        <p:spPr>
          <a:xfrm>
            <a:off x="1736222" y="1934965"/>
            <a:ext cx="3464621" cy="58641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       斜率变小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14" name="Picture 13">
            <a:extLst>
              <a:ext uri="{FF2B5EF4-FFF2-40B4-BE49-F238E27FC236}">
                <a16:creationId xmlns:a16="http://schemas.microsoft.com/office/drawing/2014/main" id="{23F522F4-661C-C244-6F08-CD9AC2722539}"/>
              </a:ext>
            </a:extLst>
          </p:cNvPr>
          <p:cNvPicPr>
            <a:picLocks noChangeAspect="1"/>
          </p:cNvPicPr>
          <p:nvPr/>
        </p:nvPicPr>
        <p:blipFill>
          <a:blip r:embed="rId6"/>
          <a:stretch>
            <a:fillRect/>
          </a:stretch>
        </p:blipFill>
        <p:spPr>
          <a:xfrm>
            <a:off x="2125010" y="2028005"/>
            <a:ext cx="479684" cy="427826"/>
          </a:xfrm>
          <a:prstGeom prst="rect">
            <a:avLst/>
          </a:prstGeom>
        </p:spPr>
      </p:pic>
      <p:pic>
        <p:nvPicPr>
          <p:cNvPr id="15" name="Picture 14">
            <a:extLst>
              <a:ext uri="{FF2B5EF4-FFF2-40B4-BE49-F238E27FC236}">
                <a16:creationId xmlns:a16="http://schemas.microsoft.com/office/drawing/2014/main" id="{6F826BBD-CDEE-20E4-F117-34303B4EEBBE}"/>
              </a:ext>
            </a:extLst>
          </p:cNvPr>
          <p:cNvPicPr>
            <a:picLocks noChangeAspect="1"/>
          </p:cNvPicPr>
          <p:nvPr/>
        </p:nvPicPr>
        <p:blipFill>
          <a:blip r:embed="rId7"/>
          <a:stretch>
            <a:fillRect/>
          </a:stretch>
        </p:blipFill>
        <p:spPr>
          <a:xfrm>
            <a:off x="3468532" y="2009888"/>
            <a:ext cx="479684" cy="452274"/>
          </a:xfrm>
          <a:prstGeom prst="rect">
            <a:avLst/>
          </a:prstGeom>
        </p:spPr>
      </p:pic>
      <p:pic>
        <p:nvPicPr>
          <p:cNvPr id="17" name="Picture 4">
            <a:extLst>
              <a:ext uri="{FF2B5EF4-FFF2-40B4-BE49-F238E27FC236}">
                <a16:creationId xmlns:a16="http://schemas.microsoft.com/office/drawing/2014/main" id="{4FFB5077-80D8-E8FA-309E-CEA85969A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436" t="1656"/>
          <a:stretch>
            <a:fillRect/>
          </a:stretch>
        </p:blipFill>
        <p:spPr bwMode="auto">
          <a:xfrm>
            <a:off x="6272404" y="2679283"/>
            <a:ext cx="4001754" cy="373827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517A09A-E680-7760-8119-BF46CAB2B8DC}"/>
              </a:ext>
            </a:extLst>
          </p:cNvPr>
          <p:cNvSpPr/>
          <p:nvPr/>
        </p:nvSpPr>
        <p:spPr>
          <a:xfrm>
            <a:off x="6518980" y="1934965"/>
            <a:ext cx="3464621" cy="586410"/>
          </a:xfrm>
          <a:prstGeom prst="roundRect">
            <a:avLst/>
          </a:prstGeom>
          <a:solidFill>
            <a:srgbClr val="FD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增大，       斜率变小</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20" name="Picture 19">
            <a:extLst>
              <a:ext uri="{FF2B5EF4-FFF2-40B4-BE49-F238E27FC236}">
                <a16:creationId xmlns:a16="http://schemas.microsoft.com/office/drawing/2014/main" id="{DF095971-AA85-8863-ADBD-1640F59F0315}"/>
              </a:ext>
            </a:extLst>
          </p:cNvPr>
          <p:cNvPicPr>
            <a:picLocks noChangeAspect="1"/>
          </p:cNvPicPr>
          <p:nvPr/>
        </p:nvPicPr>
        <p:blipFill>
          <a:blip r:embed="rId6"/>
          <a:stretch>
            <a:fillRect/>
          </a:stretch>
        </p:blipFill>
        <p:spPr>
          <a:xfrm>
            <a:off x="6907768" y="2028005"/>
            <a:ext cx="479684" cy="427826"/>
          </a:xfrm>
          <a:prstGeom prst="rect">
            <a:avLst/>
          </a:prstGeom>
        </p:spPr>
      </p:pic>
      <p:pic>
        <p:nvPicPr>
          <p:cNvPr id="22" name="Picture 21">
            <a:extLst>
              <a:ext uri="{FF2B5EF4-FFF2-40B4-BE49-F238E27FC236}">
                <a16:creationId xmlns:a16="http://schemas.microsoft.com/office/drawing/2014/main" id="{8F8E5824-7F35-790F-C21F-75B2EB7FB327}"/>
              </a:ext>
            </a:extLst>
          </p:cNvPr>
          <p:cNvPicPr>
            <a:picLocks noChangeAspect="1"/>
          </p:cNvPicPr>
          <p:nvPr/>
        </p:nvPicPr>
        <p:blipFill>
          <a:blip r:embed="rId9"/>
          <a:stretch>
            <a:fillRect/>
          </a:stretch>
        </p:blipFill>
        <p:spPr>
          <a:xfrm>
            <a:off x="8262507" y="2023460"/>
            <a:ext cx="459046" cy="409419"/>
          </a:xfrm>
          <a:prstGeom prst="rect">
            <a:avLst/>
          </a:prstGeom>
        </p:spPr>
      </p:pic>
    </p:spTree>
    <p:extLst>
      <p:ext uri="{BB962C8B-B14F-4D97-AF65-F5344CB8AC3E}">
        <p14:creationId xmlns:p14="http://schemas.microsoft.com/office/powerpoint/2010/main" val="30533068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84AED-DF2A-0D9D-2572-1320120C0E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03BE46-0901-8634-C736-FCEFBE0A9844}"/>
              </a:ext>
            </a:extLst>
          </p:cNvPr>
          <p:cNvSpPr txBox="1"/>
          <p:nvPr/>
        </p:nvSpPr>
        <p:spPr>
          <a:xfrm>
            <a:off x="0" y="0"/>
            <a:ext cx="6250020" cy="403893"/>
          </a:xfrm>
          <a:prstGeom prst="rect">
            <a:avLst/>
          </a:prstGeom>
        </p:spPr>
        <p:txBody>
          <a:bodyPr vert="horz" lIns="91440" tIns="45720" rIns="91440" bIns="45720" rtlCol="0" anchor="ctr">
            <a:normAutofit fontScale="92500" lnSpcReduction="20000"/>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p>
        </p:txBody>
      </p:sp>
      <p:sp>
        <p:nvSpPr>
          <p:cNvPr id="7" name="Rectangle: Rounded Corners 6">
            <a:extLst>
              <a:ext uri="{FF2B5EF4-FFF2-40B4-BE49-F238E27FC236}">
                <a16:creationId xmlns:a16="http://schemas.microsoft.com/office/drawing/2014/main" id="{9282BFE4-697E-50A1-081E-FBD787CEBD0B}"/>
              </a:ext>
            </a:extLst>
          </p:cNvPr>
          <p:cNvSpPr/>
          <p:nvPr/>
        </p:nvSpPr>
        <p:spPr>
          <a:xfrm>
            <a:off x="3304092" y="2009456"/>
            <a:ext cx="2522777" cy="1346479"/>
          </a:xfrm>
          <a:prstGeom prst="round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传输</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延迟时间</a:t>
            </a:r>
          </a:p>
        </p:txBody>
      </p:sp>
      <p:sp>
        <p:nvSpPr>
          <p:cNvPr id="8" name="Rectangle: Rounded Corners 7">
            <a:extLst>
              <a:ext uri="{FF2B5EF4-FFF2-40B4-BE49-F238E27FC236}">
                <a16:creationId xmlns:a16="http://schemas.microsoft.com/office/drawing/2014/main" id="{B4981240-073C-FF83-CAC4-AF40241801B8}"/>
              </a:ext>
            </a:extLst>
          </p:cNvPr>
          <p:cNvSpPr/>
          <p:nvPr/>
        </p:nvSpPr>
        <p:spPr>
          <a:xfrm>
            <a:off x="3304091" y="3807434"/>
            <a:ext cx="2522777" cy="1346479"/>
          </a:xfrm>
          <a:prstGeom prst="round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动态</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功耗</a:t>
            </a:r>
          </a:p>
        </p:txBody>
      </p:sp>
      <p:sp>
        <p:nvSpPr>
          <p:cNvPr id="9" name="Rectangle: Rounded Corners 8">
            <a:extLst>
              <a:ext uri="{FF2B5EF4-FFF2-40B4-BE49-F238E27FC236}">
                <a16:creationId xmlns:a16="http://schemas.microsoft.com/office/drawing/2014/main" id="{5FF1D1D9-579A-58D6-C8A5-8C901EFA57D2}"/>
              </a:ext>
            </a:extLst>
          </p:cNvPr>
          <p:cNvSpPr/>
          <p:nvPr/>
        </p:nvSpPr>
        <p:spPr>
          <a:xfrm>
            <a:off x="6365133" y="2009455"/>
            <a:ext cx="2442532" cy="1346479"/>
          </a:xfrm>
          <a:prstGeom prst="round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交流</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噪声容限</a:t>
            </a:r>
          </a:p>
        </p:txBody>
      </p:sp>
      <p:sp>
        <p:nvSpPr>
          <p:cNvPr id="10" name="Rectangle: Rounded Corners 9">
            <a:extLst>
              <a:ext uri="{FF2B5EF4-FFF2-40B4-BE49-F238E27FC236}">
                <a16:creationId xmlns:a16="http://schemas.microsoft.com/office/drawing/2014/main" id="{7FCF7737-A205-379A-7278-980180EC723E}"/>
              </a:ext>
            </a:extLst>
          </p:cNvPr>
          <p:cNvSpPr/>
          <p:nvPr/>
        </p:nvSpPr>
        <p:spPr>
          <a:xfrm>
            <a:off x="6365133" y="3807434"/>
            <a:ext cx="2442532" cy="1346479"/>
          </a:xfrm>
          <a:prstGeom prst="round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latin typeface="微软雅黑" panose="020B0503020204020204" pitchFamily="34" charset="-122"/>
                <a:ea typeface="微软雅黑" panose="020B0503020204020204" pitchFamily="34" charset="-122"/>
              </a:rPr>
              <a:t>扇出</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系数</a:t>
            </a:r>
          </a:p>
        </p:txBody>
      </p:sp>
    </p:spTree>
    <p:extLst>
      <p:ext uri="{BB962C8B-B14F-4D97-AF65-F5344CB8AC3E}">
        <p14:creationId xmlns:p14="http://schemas.microsoft.com/office/powerpoint/2010/main" val="373604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8994-15CD-AA1B-F6B4-4CCF63C15D56}"/>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43752C4B-823A-7334-D702-1D92414AF00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3" name="TextBox 2">
            <a:extLst>
              <a:ext uri="{FF2B5EF4-FFF2-40B4-BE49-F238E27FC236}">
                <a16:creationId xmlns:a16="http://schemas.microsoft.com/office/drawing/2014/main" id="{A064E4CE-1AEB-3AD3-7419-E1405AC4B354}"/>
              </a:ext>
            </a:extLst>
          </p:cNvPr>
          <p:cNvSpPr txBox="1"/>
          <p:nvPr/>
        </p:nvSpPr>
        <p:spPr>
          <a:xfrm>
            <a:off x="1225897" y="954483"/>
            <a:ext cx="10259368" cy="4459041"/>
          </a:xfrm>
          <a:prstGeom prst="rect">
            <a:avLst/>
          </a:prstGeom>
          <a:noFill/>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逻辑门电路</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用以实现基本和常用逻辑运算的电子电路。简称门电路。</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基本和常用门电路有与门、或门、非门(反相器)、与非门、或非门、与或非门和异或门等。</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逻辑0和1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电子电路中用高、低电平来表示。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获得高、低电平的基本方法</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利用半导体开关元件的导通、截止(即开、关)两种工作状态。</a:t>
            </a:r>
          </a:p>
        </p:txBody>
      </p:sp>
    </p:spTree>
    <p:extLst>
      <p:ext uri="{BB962C8B-B14F-4D97-AF65-F5344CB8AC3E}">
        <p14:creationId xmlns:p14="http://schemas.microsoft.com/office/powerpoint/2010/main" val="173344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5737-A073-F832-B5C6-02EC516355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5642C6-DA8C-B66F-CD54-28EC3FE6B974}"/>
              </a:ext>
            </a:extLst>
          </p:cNvPr>
          <p:cNvSpPr txBox="1"/>
          <p:nvPr/>
        </p:nvSpPr>
        <p:spPr>
          <a:xfrm>
            <a:off x="-2" y="0"/>
            <a:ext cx="7407667"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传输延迟时间</a:t>
            </a:r>
          </a:p>
        </p:txBody>
      </p:sp>
      <p:grpSp>
        <p:nvGrpSpPr>
          <p:cNvPr id="3" name="Group 2">
            <a:extLst>
              <a:ext uri="{FF2B5EF4-FFF2-40B4-BE49-F238E27FC236}">
                <a16:creationId xmlns:a16="http://schemas.microsoft.com/office/drawing/2014/main" id="{8DD6F4B9-A272-DE47-94D2-C1BD5A92ECA2}"/>
              </a:ext>
            </a:extLst>
          </p:cNvPr>
          <p:cNvGrpSpPr/>
          <p:nvPr/>
        </p:nvGrpSpPr>
        <p:grpSpPr>
          <a:xfrm>
            <a:off x="3384608" y="673737"/>
            <a:ext cx="4805414" cy="5022327"/>
            <a:chOff x="1391055" y="2455571"/>
            <a:chExt cx="3866509" cy="3912850"/>
          </a:xfrm>
        </p:grpSpPr>
        <p:grpSp>
          <p:nvGrpSpPr>
            <p:cNvPr id="5" name="Group 4">
              <a:extLst>
                <a:ext uri="{FF2B5EF4-FFF2-40B4-BE49-F238E27FC236}">
                  <a16:creationId xmlns:a16="http://schemas.microsoft.com/office/drawing/2014/main" id="{19CE8087-8957-BAD5-E15F-A60E55D35BB1}"/>
                </a:ext>
              </a:extLst>
            </p:cNvPr>
            <p:cNvGrpSpPr/>
            <p:nvPr/>
          </p:nvGrpSpPr>
          <p:grpSpPr>
            <a:xfrm>
              <a:off x="1391055" y="2455571"/>
              <a:ext cx="3866509" cy="3912850"/>
              <a:chOff x="1425937" y="2430783"/>
              <a:chExt cx="3866509" cy="3912850"/>
            </a:xfrm>
          </p:grpSpPr>
          <p:cxnSp>
            <p:nvCxnSpPr>
              <p:cNvPr id="7" name="Straight Connector 6">
                <a:extLst>
                  <a:ext uri="{FF2B5EF4-FFF2-40B4-BE49-F238E27FC236}">
                    <a16:creationId xmlns:a16="http://schemas.microsoft.com/office/drawing/2014/main" id="{8B1B0543-D8A5-E514-5A99-50C1432FADC1}"/>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21A055-577F-636E-FA2C-D58E54505A8A}"/>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C30653-2B06-D441-23BF-07A2035B0AED}"/>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F1DA295-E0B9-61D1-8D24-43E1E7C70859}"/>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D8F1A1-BA70-4F8A-1672-58B83BE72D3B}"/>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542222-7B2E-7174-A3AE-B746E2AA768B}"/>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5024B7-4428-526F-FAFE-B0760450C92B}"/>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F7DC01-9EF6-B082-409D-5E5CF5CDFFDD}"/>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1695B0-D500-63FB-78CC-0FC77891525F}"/>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D52846-44B1-CECC-2CA5-0A310C0C4CF2}"/>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F22423D-1EFE-B98E-CAFE-399594E38D49}"/>
                  </a:ext>
                </a:extLst>
              </p:cNvPr>
              <p:cNvPicPr>
                <a:picLocks noChangeAspect="1"/>
              </p:cNvPicPr>
              <p:nvPr/>
            </p:nvPicPr>
            <p:blipFill>
              <a:blip r:embed="rId3"/>
              <a:stretch>
                <a:fillRect/>
              </a:stretch>
            </p:blipFill>
            <p:spPr>
              <a:xfrm>
                <a:off x="3555183" y="3124203"/>
                <a:ext cx="312298" cy="468447"/>
              </a:xfrm>
              <a:prstGeom prst="rect">
                <a:avLst/>
              </a:prstGeom>
            </p:spPr>
          </p:pic>
          <p:cxnSp>
            <p:nvCxnSpPr>
              <p:cNvPr id="18" name="Straight Connector 17">
                <a:extLst>
                  <a:ext uri="{FF2B5EF4-FFF2-40B4-BE49-F238E27FC236}">
                    <a16:creationId xmlns:a16="http://schemas.microsoft.com/office/drawing/2014/main" id="{ABFED323-1AEB-D821-5E04-9DF2F8086B0E}"/>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A261C66-ED24-DCFE-B84B-B539B017FE5F}"/>
                  </a:ext>
                </a:extLst>
              </p:cNvPr>
              <p:cNvPicPr>
                <a:picLocks noChangeAspect="1"/>
              </p:cNvPicPr>
              <p:nvPr/>
            </p:nvPicPr>
            <p:blipFill>
              <a:blip r:embed="rId4"/>
              <a:stretch>
                <a:fillRect/>
              </a:stretch>
            </p:blipFill>
            <p:spPr>
              <a:xfrm>
                <a:off x="3369493" y="2430783"/>
                <a:ext cx="406660" cy="362697"/>
              </a:xfrm>
              <a:prstGeom prst="rect">
                <a:avLst/>
              </a:prstGeom>
            </p:spPr>
          </p:pic>
          <p:cxnSp>
            <p:nvCxnSpPr>
              <p:cNvPr id="20" name="Straight Connector 19">
                <a:extLst>
                  <a:ext uri="{FF2B5EF4-FFF2-40B4-BE49-F238E27FC236}">
                    <a16:creationId xmlns:a16="http://schemas.microsoft.com/office/drawing/2014/main" id="{2CBF22A4-AABD-CC1D-C733-AD7551F654D5}"/>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D3CFFF6-5BE4-4EAF-9FBF-474EC53B723D}"/>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AEE40657-507A-3128-5B8A-A69FA3BF7C36}"/>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8F02894-68AD-F0B6-A5EB-690E9185F271}"/>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884145-EAEB-3AE0-144B-EAEBF5A51B65}"/>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D696B7-1A64-E536-22F6-820FE3C96B9B}"/>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58C51D-4191-1504-C222-EBB93F41B88C}"/>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60101A-9E29-CDD2-E76E-8D7AECC400A8}"/>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3691EB-4FF2-A42A-AD37-CDBEA6F8973B}"/>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BE1E6C-5C5B-C88D-751F-062954B96ECA}"/>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E4EB0D-1A0B-8620-6D9D-7338650A6412}"/>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EE60C7-528F-3FF7-8F74-B0BA05A923CE}"/>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C231C3-66E4-9343-5663-4F1E8B1B8789}"/>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CE7455-F2A6-FEFF-9FA7-CD05970C5439}"/>
                  </a:ext>
                </a:extLst>
              </p:cNvPr>
              <p:cNvCxnSpPr>
                <a:cxnSpLocks/>
              </p:cNvCxnSpPr>
              <p:nvPr/>
            </p:nvCxnSpPr>
            <p:spPr>
              <a:xfrm flipV="1">
                <a:off x="3339071" y="4668481"/>
                <a:ext cx="1427488" cy="46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5013C5C-7455-AC06-292F-8EF9BB29ADF0}"/>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Straight Connector 34">
                <a:extLst>
                  <a:ext uri="{FF2B5EF4-FFF2-40B4-BE49-F238E27FC236}">
                    <a16:creationId xmlns:a16="http://schemas.microsoft.com/office/drawing/2014/main" id="{B43200BE-3578-5373-5363-88C0187C7009}"/>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C3073FC-2083-FDD5-F130-45F7AD23AFCA}"/>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Straight Connector 36">
                <a:extLst>
                  <a:ext uri="{FF2B5EF4-FFF2-40B4-BE49-F238E27FC236}">
                    <a16:creationId xmlns:a16="http://schemas.microsoft.com/office/drawing/2014/main" id="{C94E5C91-8948-3BDC-9DE2-0E5DF8FA42B1}"/>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732B396-27DC-6CD3-FCCD-1DA636D909AC}"/>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38">
                <a:extLst>
                  <a:ext uri="{FF2B5EF4-FFF2-40B4-BE49-F238E27FC236}">
                    <a16:creationId xmlns:a16="http://schemas.microsoft.com/office/drawing/2014/main" id="{19323472-FCCF-A0F7-54F7-C3790B168BE1}"/>
                  </a:ext>
                </a:extLst>
              </p:cNvPr>
              <p:cNvPicPr>
                <a:picLocks noChangeAspect="1"/>
              </p:cNvPicPr>
              <p:nvPr/>
            </p:nvPicPr>
            <p:blipFill>
              <a:blip r:embed="rId5"/>
              <a:stretch>
                <a:fillRect/>
              </a:stretch>
            </p:blipFill>
            <p:spPr>
              <a:xfrm>
                <a:off x="1425937" y="4092830"/>
                <a:ext cx="391022" cy="614463"/>
              </a:xfrm>
              <a:prstGeom prst="rect">
                <a:avLst/>
              </a:prstGeom>
            </p:spPr>
          </p:pic>
          <p:pic>
            <p:nvPicPr>
              <p:cNvPr id="40" name="Picture 39">
                <a:extLst>
                  <a:ext uri="{FF2B5EF4-FFF2-40B4-BE49-F238E27FC236}">
                    <a16:creationId xmlns:a16="http://schemas.microsoft.com/office/drawing/2014/main" id="{0D811356-FB44-92E8-4EBB-8712D0DDF112}"/>
                  </a:ext>
                </a:extLst>
              </p:cNvPr>
              <p:cNvPicPr>
                <a:picLocks noChangeAspect="1"/>
              </p:cNvPicPr>
              <p:nvPr/>
            </p:nvPicPr>
            <p:blipFill>
              <a:blip r:embed="rId6"/>
              <a:stretch>
                <a:fillRect/>
              </a:stretch>
            </p:blipFill>
            <p:spPr>
              <a:xfrm>
                <a:off x="4923090" y="4375235"/>
                <a:ext cx="369356" cy="554034"/>
              </a:xfrm>
              <a:prstGeom prst="rect">
                <a:avLst/>
              </a:prstGeom>
            </p:spPr>
          </p:pic>
          <p:pic>
            <p:nvPicPr>
              <p:cNvPr id="41" name="Picture 40">
                <a:extLst>
                  <a:ext uri="{FF2B5EF4-FFF2-40B4-BE49-F238E27FC236}">
                    <a16:creationId xmlns:a16="http://schemas.microsoft.com/office/drawing/2014/main" id="{90A3D16B-25D9-BD20-85E1-D9B395FF7799}"/>
                  </a:ext>
                </a:extLst>
              </p:cNvPr>
              <p:cNvPicPr>
                <a:picLocks noChangeAspect="1"/>
              </p:cNvPicPr>
              <p:nvPr/>
            </p:nvPicPr>
            <p:blipFill>
              <a:blip r:embed="rId7"/>
              <a:stretch>
                <a:fillRect/>
              </a:stretch>
            </p:blipFill>
            <p:spPr>
              <a:xfrm>
                <a:off x="2695254" y="2990346"/>
                <a:ext cx="370890" cy="582827"/>
              </a:xfrm>
              <a:prstGeom prst="rect">
                <a:avLst/>
              </a:prstGeom>
            </p:spPr>
          </p:pic>
          <p:pic>
            <p:nvPicPr>
              <p:cNvPr id="42" name="Picture 41">
                <a:extLst>
                  <a:ext uri="{FF2B5EF4-FFF2-40B4-BE49-F238E27FC236}">
                    <a16:creationId xmlns:a16="http://schemas.microsoft.com/office/drawing/2014/main" id="{29BF4054-859F-15EE-DB6F-03912A7772E4}"/>
                  </a:ext>
                </a:extLst>
              </p:cNvPr>
              <p:cNvPicPr>
                <a:picLocks noChangeAspect="1"/>
              </p:cNvPicPr>
              <p:nvPr/>
            </p:nvPicPr>
            <p:blipFill>
              <a:blip r:embed="rId8"/>
              <a:stretch>
                <a:fillRect/>
              </a:stretch>
            </p:blipFill>
            <p:spPr>
              <a:xfrm>
                <a:off x="2663251" y="5869009"/>
                <a:ext cx="345181" cy="474624"/>
              </a:xfrm>
              <a:prstGeom prst="rect">
                <a:avLst/>
              </a:prstGeom>
            </p:spPr>
          </p:pic>
        </p:grpSp>
        <p:pic>
          <p:nvPicPr>
            <p:cNvPr id="6" name="Picture 5">
              <a:extLst>
                <a:ext uri="{FF2B5EF4-FFF2-40B4-BE49-F238E27FC236}">
                  <a16:creationId xmlns:a16="http://schemas.microsoft.com/office/drawing/2014/main" id="{99746DD2-236F-AC59-570A-75FD6410D911}"/>
                </a:ext>
              </a:extLst>
            </p:cNvPr>
            <p:cNvPicPr>
              <a:picLocks noChangeAspect="1"/>
            </p:cNvPicPr>
            <p:nvPr/>
          </p:nvPicPr>
          <p:blipFill>
            <a:blip r:embed="rId9"/>
            <a:stretch>
              <a:fillRect/>
            </a:stretch>
          </p:blipFill>
          <p:spPr>
            <a:xfrm>
              <a:off x="3446465" y="5833659"/>
              <a:ext cx="338709" cy="399193"/>
            </a:xfrm>
            <a:prstGeom prst="rect">
              <a:avLst/>
            </a:prstGeom>
          </p:spPr>
        </p:pic>
      </p:grpSp>
      <p:cxnSp>
        <p:nvCxnSpPr>
          <p:cNvPr id="48" name="Straight Connector 47">
            <a:extLst>
              <a:ext uri="{FF2B5EF4-FFF2-40B4-BE49-F238E27FC236}">
                <a16:creationId xmlns:a16="http://schemas.microsoft.com/office/drawing/2014/main" id="{C21704C9-FEB5-F0B0-9C3D-AE83C8F31B00}"/>
              </a:ext>
            </a:extLst>
          </p:cNvPr>
          <p:cNvCxnSpPr/>
          <p:nvPr/>
        </p:nvCxnSpPr>
        <p:spPr>
          <a:xfrm>
            <a:off x="7162800" y="3551837"/>
            <a:ext cx="0" cy="774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AB0B55-B882-9FCB-0487-319B0F03D9C6}"/>
              </a:ext>
            </a:extLst>
          </p:cNvPr>
          <p:cNvCxnSpPr>
            <a:cxnSpLocks/>
          </p:cNvCxnSpPr>
          <p:nvPr/>
        </p:nvCxnSpPr>
        <p:spPr>
          <a:xfrm>
            <a:off x="7162800" y="4584588"/>
            <a:ext cx="0" cy="9374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367CD61-92B9-7C1A-E09A-3946C54AF2D0}"/>
              </a:ext>
            </a:extLst>
          </p:cNvPr>
          <p:cNvCxnSpPr/>
          <p:nvPr/>
        </p:nvCxnSpPr>
        <p:spPr>
          <a:xfrm>
            <a:off x="6927160" y="5522055"/>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B99ECD-38B3-A9A4-B594-4D8B0AB3190E}"/>
              </a:ext>
            </a:extLst>
          </p:cNvPr>
          <p:cNvCxnSpPr/>
          <p:nvPr/>
        </p:nvCxnSpPr>
        <p:spPr>
          <a:xfrm>
            <a:off x="6944252" y="4326235"/>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531028-C040-28C7-45DE-878E165F9E8F}"/>
              </a:ext>
            </a:extLst>
          </p:cNvPr>
          <p:cNvCxnSpPr/>
          <p:nvPr/>
        </p:nvCxnSpPr>
        <p:spPr>
          <a:xfrm>
            <a:off x="6944252" y="4584588"/>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0E6AF30C-A9F7-55A2-26E8-EDE54AFC9098}"/>
              </a:ext>
            </a:extLst>
          </p:cNvPr>
          <p:cNvPicPr>
            <a:picLocks noChangeAspect="1"/>
          </p:cNvPicPr>
          <p:nvPr/>
        </p:nvPicPr>
        <p:blipFill>
          <a:blip r:embed="rId10"/>
          <a:stretch>
            <a:fillRect/>
          </a:stretch>
        </p:blipFill>
        <p:spPr>
          <a:xfrm>
            <a:off x="7349415" y="4256603"/>
            <a:ext cx="351296" cy="399751"/>
          </a:xfrm>
          <a:prstGeom prst="rect">
            <a:avLst/>
          </a:prstGeom>
        </p:spPr>
      </p:pic>
      <p:sp>
        <p:nvSpPr>
          <p:cNvPr id="57" name="Oval 56">
            <a:extLst>
              <a:ext uri="{FF2B5EF4-FFF2-40B4-BE49-F238E27FC236}">
                <a16:creationId xmlns:a16="http://schemas.microsoft.com/office/drawing/2014/main" id="{B5D3A1B2-1C92-387C-6293-D737DB97E662}"/>
              </a:ext>
            </a:extLst>
          </p:cNvPr>
          <p:cNvSpPr/>
          <p:nvPr/>
        </p:nvSpPr>
        <p:spPr>
          <a:xfrm>
            <a:off x="4962153" y="1676400"/>
            <a:ext cx="674362" cy="1596368"/>
          </a:xfrm>
          <a:prstGeom prst="ellipse">
            <a:avLst/>
          </a:prstGeom>
          <a:solidFill>
            <a:srgbClr val="F9CBCB">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Oval 57">
            <a:extLst>
              <a:ext uri="{FF2B5EF4-FFF2-40B4-BE49-F238E27FC236}">
                <a16:creationId xmlns:a16="http://schemas.microsoft.com/office/drawing/2014/main" id="{443DB357-A519-056F-1292-F6414BF6D277}"/>
              </a:ext>
            </a:extLst>
          </p:cNvPr>
          <p:cNvSpPr/>
          <p:nvPr/>
        </p:nvSpPr>
        <p:spPr>
          <a:xfrm>
            <a:off x="4969000" y="3761424"/>
            <a:ext cx="674362" cy="1596368"/>
          </a:xfrm>
          <a:prstGeom prst="ellipse">
            <a:avLst/>
          </a:prstGeom>
          <a:solidFill>
            <a:srgbClr val="F9CBCB">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Oval 58">
            <a:extLst>
              <a:ext uri="{FF2B5EF4-FFF2-40B4-BE49-F238E27FC236}">
                <a16:creationId xmlns:a16="http://schemas.microsoft.com/office/drawing/2014/main" id="{E9D2DC17-891B-4883-673A-D71CD706E88A}"/>
              </a:ext>
            </a:extLst>
          </p:cNvPr>
          <p:cNvSpPr/>
          <p:nvPr/>
        </p:nvSpPr>
        <p:spPr>
          <a:xfrm rot="16200000">
            <a:off x="6870120" y="3794527"/>
            <a:ext cx="674362" cy="1323901"/>
          </a:xfrm>
          <a:prstGeom prst="ellipse">
            <a:avLst/>
          </a:prstGeom>
          <a:solidFill>
            <a:srgbClr val="A1C7FF">
              <a:alpha val="3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ectangle: Rounded Corners 59">
            <a:extLst>
              <a:ext uri="{FF2B5EF4-FFF2-40B4-BE49-F238E27FC236}">
                <a16:creationId xmlns:a16="http://schemas.microsoft.com/office/drawing/2014/main" id="{301D4507-0ABB-395F-5CA4-F3DB0B3655F0}"/>
              </a:ext>
            </a:extLst>
          </p:cNvPr>
          <p:cNvSpPr/>
          <p:nvPr/>
        </p:nvSpPr>
        <p:spPr>
          <a:xfrm>
            <a:off x="1649834" y="5700983"/>
            <a:ext cx="9311385" cy="91440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rPr>
              <a:t>由于负载电容和寄生电容的存在，当输入信号发生</a:t>
            </a:r>
            <a:r>
              <a:rPr lang="zh-CN" altLang="en-US" sz="2400" b="1" dirty="0">
                <a:solidFill>
                  <a:srgbClr val="FF0000"/>
                </a:solidFill>
                <a:latin typeface="微软雅黑" panose="020B0503020204020204" pitchFamily="34" charset="-122"/>
                <a:ea typeface="微软雅黑" panose="020B0503020204020204" pitchFamily="34" charset="-122"/>
              </a:rPr>
              <a:t>跳变</a:t>
            </a:r>
            <a:r>
              <a:rPr lang="zh-CN" altLang="en-US" sz="2400" b="1" dirty="0">
                <a:solidFill>
                  <a:schemeClr val="tx1"/>
                </a:solidFill>
                <a:latin typeface="微软雅黑" panose="020B0503020204020204" pitchFamily="34" charset="-122"/>
                <a:ea typeface="微软雅黑" panose="020B0503020204020204" pitchFamily="34" charset="-122"/>
              </a:rPr>
              <a:t>时，输出电压的变化必然</a:t>
            </a:r>
            <a:r>
              <a:rPr lang="zh-CN" altLang="en-US" sz="2400" b="1" dirty="0">
                <a:solidFill>
                  <a:srgbClr val="FF0000"/>
                </a:solidFill>
                <a:latin typeface="微软雅黑" panose="020B0503020204020204" pitchFamily="34" charset="-122"/>
                <a:ea typeface="微软雅黑" panose="020B0503020204020204" pitchFamily="34" charset="-122"/>
              </a:rPr>
              <a:t>滞后</a:t>
            </a:r>
            <a:r>
              <a:rPr lang="zh-CN" altLang="en-US" sz="2400" b="1" dirty="0">
                <a:solidFill>
                  <a:schemeClr val="tx1"/>
                </a:solidFill>
                <a:latin typeface="微软雅黑" panose="020B0503020204020204" pitchFamily="34" charset="-122"/>
                <a:ea typeface="微软雅黑" panose="020B0503020204020204" pitchFamily="34" charset="-122"/>
              </a:rPr>
              <a:t>于输入电压的变化。</a:t>
            </a:r>
          </a:p>
        </p:txBody>
      </p:sp>
      <p:sp>
        <p:nvSpPr>
          <p:cNvPr id="62" name="Speech Bubble: Rectangle 61">
            <a:extLst>
              <a:ext uri="{FF2B5EF4-FFF2-40B4-BE49-F238E27FC236}">
                <a16:creationId xmlns:a16="http://schemas.microsoft.com/office/drawing/2014/main" id="{0281C7DF-B5D5-D0A8-2FDD-F1925E531D0F}"/>
              </a:ext>
            </a:extLst>
          </p:cNvPr>
          <p:cNvSpPr/>
          <p:nvPr/>
        </p:nvSpPr>
        <p:spPr>
          <a:xfrm>
            <a:off x="1141400" y="673674"/>
            <a:ext cx="3172309" cy="1079286"/>
          </a:xfrm>
          <a:prstGeom prst="wedgeRectCallout">
            <a:avLst>
              <a:gd name="adj1" fmla="val 71083"/>
              <a:gd name="adj2" fmla="val 106961"/>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电极之间及电极与衬底之间存在</a:t>
            </a:r>
            <a:r>
              <a:rPr lang="zh-CN" altLang="en-US" sz="2400" b="1" dirty="0">
                <a:solidFill>
                  <a:srgbClr val="FF3B3B"/>
                </a:solidFill>
                <a:latin typeface="微软雅黑" panose="020B0503020204020204" pitchFamily="34" charset="-122"/>
                <a:ea typeface="微软雅黑" panose="020B0503020204020204" pitchFamily="34" charset="-122"/>
              </a:rPr>
              <a:t>寄生电容</a:t>
            </a:r>
          </a:p>
        </p:txBody>
      </p:sp>
      <p:sp>
        <p:nvSpPr>
          <p:cNvPr id="63" name="Speech Bubble: Rectangle 62">
            <a:extLst>
              <a:ext uri="{FF2B5EF4-FFF2-40B4-BE49-F238E27FC236}">
                <a16:creationId xmlns:a16="http://schemas.microsoft.com/office/drawing/2014/main" id="{6924B64B-64E2-51D5-2874-F61A11E4B6D4}"/>
              </a:ext>
            </a:extLst>
          </p:cNvPr>
          <p:cNvSpPr/>
          <p:nvPr/>
        </p:nvSpPr>
        <p:spPr>
          <a:xfrm>
            <a:off x="8384563" y="2675491"/>
            <a:ext cx="1917974" cy="795415"/>
          </a:xfrm>
          <a:prstGeom prst="wedgeRectCallout">
            <a:avLst>
              <a:gd name="adj1" fmla="val -88210"/>
              <a:gd name="adj2" fmla="val 139322"/>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输出端存在</a:t>
            </a:r>
            <a:r>
              <a:rPr lang="zh-CN" altLang="en-US" sz="2400" b="1" dirty="0">
                <a:solidFill>
                  <a:srgbClr val="FF3B3B"/>
                </a:solidFill>
                <a:latin typeface="微软雅黑" panose="020B0503020204020204" pitchFamily="34" charset="-122"/>
                <a:ea typeface="微软雅黑" panose="020B0503020204020204" pitchFamily="34" charset="-122"/>
              </a:rPr>
              <a:t>负载电容</a:t>
            </a:r>
          </a:p>
        </p:txBody>
      </p:sp>
    </p:spTree>
    <p:extLst>
      <p:ext uri="{BB962C8B-B14F-4D97-AF65-F5344CB8AC3E}">
        <p14:creationId xmlns:p14="http://schemas.microsoft.com/office/powerpoint/2010/main" val="21002359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3E99-32FB-10E8-82D7-923D6D21D9C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40C6C0A-136A-2149-6C39-7B7D1D28616A}"/>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p>
        </p:txBody>
      </p:sp>
      <p:pic>
        <p:nvPicPr>
          <p:cNvPr id="7" name="Picture 5">
            <a:extLst>
              <a:ext uri="{FF2B5EF4-FFF2-40B4-BE49-F238E27FC236}">
                <a16:creationId xmlns:a16="http://schemas.microsoft.com/office/drawing/2014/main" id="{04BA1A7C-D5E5-9467-F4BA-EDA69B0C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767"/>
          <a:stretch>
            <a:fillRect/>
          </a:stretch>
        </p:blipFill>
        <p:spPr bwMode="auto">
          <a:xfrm>
            <a:off x="136525" y="679450"/>
            <a:ext cx="9705975" cy="379392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5584A1C-FA73-7210-EF54-D4DD6FFFAE41}"/>
              </a:ext>
            </a:extLst>
          </p:cNvPr>
          <p:cNvSpPr/>
          <p:nvPr/>
        </p:nvSpPr>
        <p:spPr>
          <a:xfrm>
            <a:off x="10058400" y="1828800"/>
            <a:ext cx="1612900" cy="914400"/>
          </a:xfrm>
          <a:prstGeom prst="rect">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以</a:t>
            </a:r>
            <a:r>
              <a:rPr lang="en-US" altLang="zh-CN" sz="2400" b="1" dirty="0">
                <a:solidFill>
                  <a:schemeClr val="tx1"/>
                </a:solidFill>
                <a:latin typeface="微软雅黑" panose="020B0503020204020204" pitchFamily="34" charset="-122"/>
                <a:ea typeface="微软雅黑" panose="020B0503020204020204" pitchFamily="34" charset="-122"/>
              </a:rPr>
              <a:t>50%</a:t>
            </a:r>
            <a:r>
              <a:rPr lang="zh-CN" altLang="en-US" sz="2400" b="1" dirty="0">
                <a:solidFill>
                  <a:schemeClr val="tx1"/>
                </a:solidFill>
                <a:latin typeface="微软雅黑" panose="020B0503020204020204" pitchFamily="34" charset="-122"/>
                <a:ea typeface="微软雅黑" panose="020B0503020204020204" pitchFamily="34" charset="-122"/>
              </a:rPr>
              <a:t>为分界线</a:t>
            </a:r>
          </a:p>
        </p:txBody>
      </p:sp>
      <p:cxnSp>
        <p:nvCxnSpPr>
          <p:cNvPr id="12" name="Straight Arrow Connector 11">
            <a:extLst>
              <a:ext uri="{FF2B5EF4-FFF2-40B4-BE49-F238E27FC236}">
                <a16:creationId xmlns:a16="http://schemas.microsoft.com/office/drawing/2014/main" id="{DA6AF48F-3609-B43E-6FCC-F0C565D5BAE1}"/>
              </a:ext>
            </a:extLst>
          </p:cNvPr>
          <p:cNvCxnSpPr>
            <a:cxnSpLocks/>
            <a:stCxn id="9" idx="0"/>
          </p:cNvCxnSpPr>
          <p:nvPr/>
        </p:nvCxnSpPr>
        <p:spPr>
          <a:xfrm flipH="1" flipV="1">
            <a:off x="9702800" y="1409700"/>
            <a:ext cx="1162050" cy="41910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124E31-8AD5-BCCD-744F-9421F0A35AB9}"/>
              </a:ext>
            </a:extLst>
          </p:cNvPr>
          <p:cNvCxnSpPr>
            <a:stCxn id="9" idx="2"/>
          </p:cNvCxnSpPr>
          <p:nvPr/>
        </p:nvCxnSpPr>
        <p:spPr>
          <a:xfrm flipH="1">
            <a:off x="9702800" y="2743200"/>
            <a:ext cx="1162050" cy="2159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F445E3E-E821-D986-F0BE-BE7E938A7698}"/>
              </a:ext>
            </a:extLst>
          </p:cNvPr>
          <p:cNvSpPr/>
          <p:nvPr/>
        </p:nvSpPr>
        <p:spPr>
          <a:xfrm>
            <a:off x="5443136" y="606226"/>
            <a:ext cx="551139" cy="3867150"/>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21C4A0BF-315E-A01B-5899-A4802271C819}"/>
              </a:ext>
            </a:extLst>
          </p:cNvPr>
          <p:cNvSpPr/>
          <p:nvPr/>
        </p:nvSpPr>
        <p:spPr>
          <a:xfrm>
            <a:off x="7091679" y="606226"/>
            <a:ext cx="551139" cy="3867150"/>
          </a:xfrm>
          <a:prstGeom prst="rect">
            <a:avLst/>
          </a:prstGeom>
          <a:solidFill>
            <a:srgbClr val="88BAFF">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Group 21">
            <a:extLst>
              <a:ext uri="{FF2B5EF4-FFF2-40B4-BE49-F238E27FC236}">
                <a16:creationId xmlns:a16="http://schemas.microsoft.com/office/drawing/2014/main" id="{22713DB4-C8E5-D7CC-BECA-1EBE73E67BF2}"/>
              </a:ext>
            </a:extLst>
          </p:cNvPr>
          <p:cNvGrpSpPr/>
          <p:nvPr/>
        </p:nvGrpSpPr>
        <p:grpSpPr>
          <a:xfrm>
            <a:off x="2591087" y="4672694"/>
            <a:ext cx="3154639" cy="1143000"/>
            <a:chOff x="2667000" y="4838700"/>
            <a:chExt cx="3154639" cy="1143000"/>
          </a:xfrm>
        </p:grpSpPr>
        <p:sp>
          <p:nvSpPr>
            <p:cNvPr id="19" name="Rectangle 18">
              <a:extLst>
                <a:ext uri="{FF2B5EF4-FFF2-40B4-BE49-F238E27FC236}">
                  <a16:creationId xmlns:a16="http://schemas.microsoft.com/office/drawing/2014/main" id="{147482E7-A8CC-73E1-4E4E-695D1574A418}"/>
                </a:ext>
              </a:extLst>
            </p:cNvPr>
            <p:cNvSpPr/>
            <p:nvPr/>
          </p:nvSpPr>
          <p:spPr>
            <a:xfrm>
              <a:off x="2667000" y="4838700"/>
              <a:ext cx="3073400" cy="114300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输出由</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b="1" dirty="0">
                  <a:solidFill>
                    <a:schemeClr val="tx1"/>
                  </a:solidFill>
                  <a:latin typeface="微软雅黑" panose="020B0503020204020204" pitchFamily="34" charset="-122"/>
                  <a:ea typeface="微软雅黑" panose="020B0503020204020204" pitchFamily="34" charset="-122"/>
                </a:rPr>
                <a:t>电平跳变为</a:t>
              </a:r>
              <a:r>
                <a:rPr lang="zh-CN" altLang="en-US" sz="2000" b="1" dirty="0">
                  <a:solidFill>
                    <a:srgbClr val="FF0000"/>
                  </a:solidFill>
                  <a:latin typeface="微软雅黑" panose="020B0503020204020204" pitchFamily="34" charset="-122"/>
                  <a:ea typeface="微软雅黑" panose="020B0503020204020204" pitchFamily="34" charset="-122"/>
                </a:rPr>
                <a:t>低</a:t>
              </a:r>
              <a:r>
                <a:rPr lang="zh-CN" altLang="en-US" sz="2000" b="1" dirty="0">
                  <a:solidFill>
                    <a:schemeClr val="tx1"/>
                  </a:solidFill>
                  <a:latin typeface="微软雅黑" panose="020B0503020204020204" pitchFamily="34" charset="-122"/>
                  <a:ea typeface="微软雅黑" panose="020B0503020204020204" pitchFamily="34" charset="-122"/>
                </a:rPr>
                <a:t>电平的传输延迟时间记做</a:t>
              </a:r>
            </a:p>
          </p:txBody>
        </p:sp>
        <p:pic>
          <p:nvPicPr>
            <p:cNvPr id="21" name="Picture 20">
              <a:extLst>
                <a:ext uri="{FF2B5EF4-FFF2-40B4-BE49-F238E27FC236}">
                  <a16:creationId xmlns:a16="http://schemas.microsoft.com/office/drawing/2014/main" id="{61D31B01-314F-22F7-AA5F-9EE0201C88F7}"/>
                </a:ext>
              </a:extLst>
            </p:cNvPr>
            <p:cNvPicPr>
              <a:picLocks noChangeAspect="1"/>
            </p:cNvPicPr>
            <p:nvPr/>
          </p:nvPicPr>
          <p:blipFill>
            <a:blip r:embed="rId4"/>
            <a:stretch>
              <a:fillRect/>
            </a:stretch>
          </p:blipFill>
          <p:spPr>
            <a:xfrm>
              <a:off x="5270501" y="5391150"/>
              <a:ext cx="551138" cy="478620"/>
            </a:xfrm>
            <a:prstGeom prst="rect">
              <a:avLst/>
            </a:prstGeom>
          </p:spPr>
        </p:pic>
      </p:grpSp>
      <p:grpSp>
        <p:nvGrpSpPr>
          <p:cNvPr id="28" name="Group 27">
            <a:extLst>
              <a:ext uri="{FF2B5EF4-FFF2-40B4-BE49-F238E27FC236}">
                <a16:creationId xmlns:a16="http://schemas.microsoft.com/office/drawing/2014/main" id="{1FA79140-FEE4-0BA5-3C6E-D68B53E12FF4}"/>
              </a:ext>
            </a:extLst>
          </p:cNvPr>
          <p:cNvGrpSpPr/>
          <p:nvPr/>
        </p:nvGrpSpPr>
        <p:grpSpPr>
          <a:xfrm>
            <a:off x="7357330" y="4672694"/>
            <a:ext cx="3173797" cy="1143000"/>
            <a:chOff x="7385597" y="4838700"/>
            <a:chExt cx="3173797" cy="1143000"/>
          </a:xfrm>
        </p:grpSpPr>
        <p:sp>
          <p:nvSpPr>
            <p:cNvPr id="24" name="Rectangle 23">
              <a:extLst>
                <a:ext uri="{FF2B5EF4-FFF2-40B4-BE49-F238E27FC236}">
                  <a16:creationId xmlns:a16="http://schemas.microsoft.com/office/drawing/2014/main" id="{AEE26909-CE5A-D448-0668-B2280AF37C5F}"/>
                </a:ext>
              </a:extLst>
            </p:cNvPr>
            <p:cNvSpPr/>
            <p:nvPr/>
          </p:nvSpPr>
          <p:spPr>
            <a:xfrm>
              <a:off x="7385597" y="4838700"/>
              <a:ext cx="3073400" cy="114300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输出由</a:t>
              </a:r>
              <a:r>
                <a:rPr lang="zh-CN" altLang="en-US" sz="2000" b="1" dirty="0">
                  <a:solidFill>
                    <a:srgbClr val="FF0000"/>
                  </a:solidFill>
                  <a:latin typeface="微软雅黑" panose="020B0503020204020204" pitchFamily="34" charset="-122"/>
                  <a:ea typeface="微软雅黑" panose="020B0503020204020204" pitchFamily="34" charset="-122"/>
                </a:rPr>
                <a:t>低</a:t>
              </a:r>
              <a:r>
                <a:rPr lang="zh-CN" altLang="en-US" sz="2000" b="1" dirty="0">
                  <a:solidFill>
                    <a:schemeClr val="tx1"/>
                  </a:solidFill>
                  <a:latin typeface="微软雅黑" panose="020B0503020204020204" pitchFamily="34" charset="-122"/>
                  <a:ea typeface="微软雅黑" panose="020B0503020204020204" pitchFamily="34" charset="-122"/>
                </a:rPr>
                <a:t>电平跳变为</a:t>
              </a:r>
              <a:r>
                <a:rPr lang="zh-CN" altLang="en-US" sz="2000" b="1" dirty="0">
                  <a:solidFill>
                    <a:srgbClr val="FF0000"/>
                  </a:solidFill>
                  <a:latin typeface="微软雅黑" panose="020B0503020204020204" pitchFamily="34" charset="-122"/>
                  <a:ea typeface="微软雅黑" panose="020B0503020204020204" pitchFamily="34" charset="-122"/>
                </a:rPr>
                <a:t>高</a:t>
              </a:r>
              <a:r>
                <a:rPr lang="zh-CN" altLang="en-US" sz="2000" b="1" dirty="0">
                  <a:solidFill>
                    <a:schemeClr val="tx1"/>
                  </a:solidFill>
                  <a:latin typeface="微软雅黑" panose="020B0503020204020204" pitchFamily="34" charset="-122"/>
                  <a:ea typeface="微软雅黑" panose="020B0503020204020204" pitchFamily="34" charset="-122"/>
                </a:rPr>
                <a:t>电平的传输延迟时间记做</a:t>
              </a:r>
            </a:p>
          </p:txBody>
        </p:sp>
        <p:pic>
          <p:nvPicPr>
            <p:cNvPr id="27" name="Picture 26">
              <a:extLst>
                <a:ext uri="{FF2B5EF4-FFF2-40B4-BE49-F238E27FC236}">
                  <a16:creationId xmlns:a16="http://schemas.microsoft.com/office/drawing/2014/main" id="{B3EBF945-8CA8-10B3-AAC1-7E2EB8BCA920}"/>
                </a:ext>
              </a:extLst>
            </p:cNvPr>
            <p:cNvPicPr>
              <a:picLocks noChangeAspect="1"/>
            </p:cNvPicPr>
            <p:nvPr/>
          </p:nvPicPr>
          <p:blipFill>
            <a:blip r:embed="rId5"/>
            <a:stretch>
              <a:fillRect/>
            </a:stretch>
          </p:blipFill>
          <p:spPr>
            <a:xfrm>
              <a:off x="10008256" y="5391150"/>
              <a:ext cx="551138" cy="478620"/>
            </a:xfrm>
            <a:prstGeom prst="rect">
              <a:avLst/>
            </a:prstGeom>
          </p:spPr>
        </p:pic>
      </p:grpSp>
      <p:sp>
        <p:nvSpPr>
          <p:cNvPr id="29" name="Rectangle: Rounded Corners 28">
            <a:extLst>
              <a:ext uri="{FF2B5EF4-FFF2-40B4-BE49-F238E27FC236}">
                <a16:creationId xmlns:a16="http://schemas.microsoft.com/office/drawing/2014/main" id="{391E36A7-B742-DB8F-6EC6-D2CF3FF5CD53}"/>
              </a:ext>
            </a:extLst>
          </p:cNvPr>
          <p:cNvSpPr/>
          <p:nvPr/>
        </p:nvSpPr>
        <p:spPr>
          <a:xfrm>
            <a:off x="2595010" y="6104619"/>
            <a:ext cx="6798530" cy="52705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rPr>
              <a:t>当                 时，用</a:t>
            </a:r>
            <a:r>
              <a:rPr lang="zh-CN" altLang="en-US" sz="2400" b="1" dirty="0">
                <a:solidFill>
                  <a:srgbClr val="FF0000"/>
                </a:solidFill>
                <a:latin typeface="微软雅黑" panose="020B0503020204020204" pitchFamily="34" charset="-122"/>
                <a:ea typeface="微软雅黑" panose="020B0503020204020204" pitchFamily="34" charset="-122"/>
              </a:rPr>
              <a:t>平均传输延迟时间</a:t>
            </a: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表示。</a:t>
            </a:r>
          </a:p>
        </p:txBody>
      </p:sp>
      <p:pic>
        <p:nvPicPr>
          <p:cNvPr id="31" name="Picture 30">
            <a:extLst>
              <a:ext uri="{FF2B5EF4-FFF2-40B4-BE49-F238E27FC236}">
                <a16:creationId xmlns:a16="http://schemas.microsoft.com/office/drawing/2014/main" id="{60DF3AB7-1D67-E430-D4F8-2AD17AB6C260}"/>
              </a:ext>
            </a:extLst>
          </p:cNvPr>
          <p:cNvPicPr>
            <a:picLocks noChangeAspect="1"/>
          </p:cNvPicPr>
          <p:nvPr/>
        </p:nvPicPr>
        <p:blipFill>
          <a:blip r:embed="rId6"/>
          <a:stretch>
            <a:fillRect/>
          </a:stretch>
        </p:blipFill>
        <p:spPr>
          <a:xfrm>
            <a:off x="3062588" y="6104619"/>
            <a:ext cx="1469351" cy="527050"/>
          </a:xfrm>
          <a:prstGeom prst="rect">
            <a:avLst/>
          </a:prstGeom>
        </p:spPr>
      </p:pic>
      <p:pic>
        <p:nvPicPr>
          <p:cNvPr id="33" name="Picture 32">
            <a:extLst>
              <a:ext uri="{FF2B5EF4-FFF2-40B4-BE49-F238E27FC236}">
                <a16:creationId xmlns:a16="http://schemas.microsoft.com/office/drawing/2014/main" id="{50094C7F-74AB-8317-164B-44070C89189C}"/>
              </a:ext>
            </a:extLst>
          </p:cNvPr>
          <p:cNvPicPr>
            <a:picLocks noChangeAspect="1"/>
          </p:cNvPicPr>
          <p:nvPr/>
        </p:nvPicPr>
        <p:blipFill>
          <a:blip r:embed="rId7"/>
          <a:stretch>
            <a:fillRect/>
          </a:stretch>
        </p:blipFill>
        <p:spPr>
          <a:xfrm>
            <a:off x="7952569" y="6123894"/>
            <a:ext cx="477000" cy="507775"/>
          </a:xfrm>
          <a:prstGeom prst="rect">
            <a:avLst/>
          </a:prstGeom>
        </p:spPr>
      </p:pic>
    </p:spTree>
    <p:extLst>
      <p:ext uri="{BB962C8B-B14F-4D97-AF65-F5344CB8AC3E}">
        <p14:creationId xmlns:p14="http://schemas.microsoft.com/office/powerpoint/2010/main" val="32147055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EE4CD-F0A1-CF55-03D4-DC55ACD5F9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C3F1FA0-B4F7-533B-2FE8-6A19E2E56D95}"/>
              </a:ext>
            </a:extLst>
          </p:cNvPr>
          <p:cNvSpPr txBox="1"/>
          <p:nvPr/>
        </p:nvSpPr>
        <p:spPr>
          <a:xfrm>
            <a:off x="0" y="-13735"/>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p>
        </p:txBody>
      </p:sp>
      <p:pic>
        <p:nvPicPr>
          <p:cNvPr id="7" name="Picture 5">
            <a:extLst>
              <a:ext uri="{FF2B5EF4-FFF2-40B4-BE49-F238E27FC236}">
                <a16:creationId xmlns:a16="http://schemas.microsoft.com/office/drawing/2014/main" id="{4294C122-0522-943C-788B-8DC828A30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767"/>
          <a:stretch>
            <a:fillRect/>
          </a:stretch>
        </p:blipFill>
        <p:spPr bwMode="auto">
          <a:xfrm>
            <a:off x="1243012" y="882650"/>
            <a:ext cx="9705975" cy="379392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16C6EDC-B85D-FB8B-54D3-79DB8056CBD4}"/>
              </a:ext>
            </a:extLst>
          </p:cNvPr>
          <p:cNvSpPr/>
          <p:nvPr/>
        </p:nvSpPr>
        <p:spPr>
          <a:xfrm>
            <a:off x="6549623" y="809426"/>
            <a:ext cx="551139" cy="3867150"/>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B74F85F2-9FEB-D209-900B-2BF27C25FCAF}"/>
              </a:ext>
            </a:extLst>
          </p:cNvPr>
          <p:cNvSpPr/>
          <p:nvPr/>
        </p:nvSpPr>
        <p:spPr>
          <a:xfrm>
            <a:off x="8198166" y="809426"/>
            <a:ext cx="551139" cy="3867150"/>
          </a:xfrm>
          <a:prstGeom prst="rect">
            <a:avLst/>
          </a:prstGeom>
          <a:solidFill>
            <a:srgbClr val="88BAFF">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33">
            <a:extLst>
              <a:ext uri="{FF2B5EF4-FFF2-40B4-BE49-F238E27FC236}">
                <a16:creationId xmlns:a16="http://schemas.microsoft.com/office/drawing/2014/main" id="{C1F6442E-6463-F508-7216-C5B0577D8FDE}"/>
              </a:ext>
            </a:extLst>
          </p:cNvPr>
          <p:cNvGrpSpPr/>
          <p:nvPr/>
        </p:nvGrpSpPr>
        <p:grpSpPr>
          <a:xfrm>
            <a:off x="1712912" y="5032652"/>
            <a:ext cx="8809808" cy="1497415"/>
            <a:chOff x="1712912" y="4829452"/>
            <a:chExt cx="8809808" cy="1497415"/>
          </a:xfrm>
        </p:grpSpPr>
        <p:sp>
          <p:nvSpPr>
            <p:cNvPr id="19" name="Rectangle 18">
              <a:extLst>
                <a:ext uri="{FF2B5EF4-FFF2-40B4-BE49-F238E27FC236}">
                  <a16:creationId xmlns:a16="http://schemas.microsoft.com/office/drawing/2014/main" id="{91402483-C0C5-353C-BBBF-C47E2817F6E8}"/>
                </a:ext>
              </a:extLst>
            </p:cNvPr>
            <p:cNvSpPr/>
            <p:nvPr/>
          </p:nvSpPr>
          <p:spPr>
            <a:xfrm>
              <a:off x="1712912" y="5083454"/>
              <a:ext cx="2488913" cy="989415"/>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一般传输延迟主要由</a:t>
              </a:r>
              <a:r>
                <a:rPr lang="zh-CN" altLang="en-US" sz="2000" b="1" dirty="0">
                  <a:solidFill>
                    <a:srgbClr val="FF0000"/>
                  </a:solidFill>
                  <a:latin typeface="微软雅黑" panose="020B0503020204020204" pitchFamily="34" charset="-122"/>
                  <a:ea typeface="微软雅黑" panose="020B0503020204020204" pitchFamily="34" charset="-122"/>
                </a:rPr>
                <a:t>负载电容充放电</a:t>
              </a:r>
              <a:r>
                <a:rPr lang="zh-CN" altLang="en-US" sz="2000" b="1" dirty="0">
                  <a:solidFill>
                    <a:schemeClr val="tx1"/>
                  </a:solidFill>
                  <a:latin typeface="微软雅黑" panose="020B0503020204020204" pitchFamily="34" charset="-122"/>
                  <a:ea typeface="微软雅黑" panose="020B0503020204020204" pitchFamily="34" charset="-122"/>
                </a:rPr>
                <a:t>产生</a:t>
              </a:r>
            </a:p>
          </p:txBody>
        </p:sp>
        <p:sp>
          <p:nvSpPr>
            <p:cNvPr id="24" name="Rectangle 23">
              <a:extLst>
                <a:ext uri="{FF2B5EF4-FFF2-40B4-BE49-F238E27FC236}">
                  <a16:creationId xmlns:a16="http://schemas.microsoft.com/office/drawing/2014/main" id="{9DAD008E-135F-2811-29AD-C380098DC44F}"/>
                </a:ext>
              </a:extLst>
            </p:cNvPr>
            <p:cNvSpPr/>
            <p:nvPr/>
          </p:nvSpPr>
          <p:spPr>
            <a:xfrm>
              <a:off x="4806179" y="5083454"/>
              <a:ext cx="2488913" cy="989415"/>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减小传输延迟的方法</a:t>
              </a:r>
            </a:p>
          </p:txBody>
        </p:sp>
        <p:grpSp>
          <p:nvGrpSpPr>
            <p:cNvPr id="13" name="Group 12">
              <a:extLst>
                <a:ext uri="{FF2B5EF4-FFF2-40B4-BE49-F238E27FC236}">
                  <a16:creationId xmlns:a16="http://schemas.microsoft.com/office/drawing/2014/main" id="{6FDF010E-EB01-E61C-C09D-B486A1B86F60}"/>
                </a:ext>
              </a:extLst>
            </p:cNvPr>
            <p:cNvGrpSpPr/>
            <p:nvPr/>
          </p:nvGrpSpPr>
          <p:grpSpPr>
            <a:xfrm>
              <a:off x="7915689" y="4829452"/>
              <a:ext cx="2607031" cy="1497415"/>
              <a:chOff x="7413269" y="4892954"/>
              <a:chExt cx="2607031" cy="1497415"/>
            </a:xfrm>
          </p:grpSpPr>
          <p:sp>
            <p:nvSpPr>
              <p:cNvPr id="3" name="Rectangle 2">
                <a:extLst>
                  <a:ext uri="{FF2B5EF4-FFF2-40B4-BE49-F238E27FC236}">
                    <a16:creationId xmlns:a16="http://schemas.microsoft.com/office/drawing/2014/main" id="{0EB96725-47B5-4067-8B69-53370522BA28}"/>
                  </a:ext>
                </a:extLst>
              </p:cNvPr>
              <p:cNvSpPr/>
              <p:nvPr/>
            </p:nvSpPr>
            <p:spPr>
              <a:xfrm>
                <a:off x="7413269" y="4892954"/>
                <a:ext cx="2607031" cy="52705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减小负载电容</a:t>
                </a:r>
              </a:p>
            </p:txBody>
          </p:sp>
          <p:pic>
            <p:nvPicPr>
              <p:cNvPr id="6" name="Picture 5">
                <a:extLst>
                  <a:ext uri="{FF2B5EF4-FFF2-40B4-BE49-F238E27FC236}">
                    <a16:creationId xmlns:a16="http://schemas.microsoft.com/office/drawing/2014/main" id="{BD0EFACE-9BC6-42D7-75F0-DE13E1185C64}"/>
                  </a:ext>
                </a:extLst>
              </p:cNvPr>
              <p:cNvPicPr>
                <a:picLocks noChangeAspect="1"/>
              </p:cNvPicPr>
              <p:nvPr/>
            </p:nvPicPr>
            <p:blipFill>
              <a:blip r:embed="rId4"/>
              <a:stretch>
                <a:fillRect/>
              </a:stretch>
            </p:blipFill>
            <p:spPr>
              <a:xfrm>
                <a:off x="9032215" y="5001697"/>
                <a:ext cx="361325" cy="411163"/>
              </a:xfrm>
              <a:prstGeom prst="rect">
                <a:avLst/>
              </a:prstGeom>
            </p:spPr>
          </p:pic>
          <p:sp>
            <p:nvSpPr>
              <p:cNvPr id="8" name="Rectangle 7">
                <a:extLst>
                  <a:ext uri="{FF2B5EF4-FFF2-40B4-BE49-F238E27FC236}">
                    <a16:creationId xmlns:a16="http://schemas.microsoft.com/office/drawing/2014/main" id="{2FE2E377-4295-184C-DBFF-A32F1E3D9133}"/>
                  </a:ext>
                </a:extLst>
              </p:cNvPr>
              <p:cNvSpPr/>
              <p:nvPr/>
            </p:nvSpPr>
            <p:spPr>
              <a:xfrm>
                <a:off x="7413269" y="5543237"/>
                <a:ext cx="2607031" cy="783632"/>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减小</a:t>
                </a:r>
                <a:r>
                  <a:rPr lang="en-US" altLang="zh-CN" sz="2000" b="1" dirty="0">
                    <a:solidFill>
                      <a:schemeClr val="tx1"/>
                    </a:solidFill>
                    <a:latin typeface="微软雅黑" panose="020B0503020204020204" pitchFamily="34" charset="-122"/>
                    <a:ea typeface="微软雅黑" panose="020B0503020204020204" pitchFamily="34" charset="-122"/>
                  </a:rPr>
                  <a:t>MOS</a:t>
                </a:r>
                <a:r>
                  <a:rPr lang="zh-CN" altLang="en-US" sz="2000" b="1" dirty="0">
                    <a:solidFill>
                      <a:schemeClr val="tx1"/>
                    </a:solidFill>
                    <a:latin typeface="微软雅黑" panose="020B0503020204020204" pitchFamily="34" charset="-122"/>
                    <a:ea typeface="微软雅黑" panose="020B0503020204020204" pitchFamily="34" charset="-122"/>
                  </a:rPr>
                  <a:t>管导通电阻</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（提高      ）</a:t>
                </a:r>
              </a:p>
            </p:txBody>
          </p:sp>
          <p:pic>
            <p:nvPicPr>
              <p:cNvPr id="11" name="Picture 10">
                <a:extLst>
                  <a:ext uri="{FF2B5EF4-FFF2-40B4-BE49-F238E27FC236}">
                    <a16:creationId xmlns:a16="http://schemas.microsoft.com/office/drawing/2014/main" id="{2A35EFE2-B339-8495-A173-39FF1F8D3D0F}"/>
                  </a:ext>
                </a:extLst>
              </p:cNvPr>
              <p:cNvPicPr>
                <a:picLocks noChangeAspect="1"/>
              </p:cNvPicPr>
              <p:nvPr/>
            </p:nvPicPr>
            <p:blipFill>
              <a:blip r:embed="rId5"/>
              <a:stretch>
                <a:fillRect/>
              </a:stretch>
            </p:blipFill>
            <p:spPr>
              <a:xfrm>
                <a:off x="8778901" y="5998553"/>
                <a:ext cx="439309" cy="391816"/>
              </a:xfrm>
              <a:prstGeom prst="rect">
                <a:avLst/>
              </a:prstGeom>
            </p:spPr>
          </p:pic>
        </p:grpSp>
        <p:cxnSp>
          <p:nvCxnSpPr>
            <p:cNvPr id="15" name="Straight Connector 14">
              <a:extLst>
                <a:ext uri="{FF2B5EF4-FFF2-40B4-BE49-F238E27FC236}">
                  <a16:creationId xmlns:a16="http://schemas.microsoft.com/office/drawing/2014/main" id="{9D98B76C-A323-443B-3407-AAF8AC9AB9D3}"/>
                </a:ext>
              </a:extLst>
            </p:cNvPr>
            <p:cNvCxnSpPr>
              <a:stCxn id="19" idx="3"/>
              <a:endCxn id="24" idx="1"/>
            </p:cNvCxnSpPr>
            <p:nvPr/>
          </p:nvCxnSpPr>
          <p:spPr>
            <a:xfrm>
              <a:off x="4201825" y="5578162"/>
              <a:ext cx="604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04EA74-CB7D-BB66-D624-379983F19CB4}"/>
                </a:ext>
              </a:extLst>
            </p:cNvPr>
            <p:cNvCxnSpPr>
              <a:stCxn id="24" idx="3"/>
              <a:endCxn id="3" idx="1"/>
            </p:cNvCxnSpPr>
            <p:nvPr/>
          </p:nvCxnSpPr>
          <p:spPr>
            <a:xfrm flipV="1">
              <a:off x="7295092" y="5092977"/>
              <a:ext cx="620597" cy="48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98E681-1B94-7256-7E62-94A272A36B96}"/>
                </a:ext>
              </a:extLst>
            </p:cNvPr>
            <p:cNvCxnSpPr>
              <a:stCxn id="24" idx="3"/>
              <a:endCxn id="8" idx="1"/>
            </p:cNvCxnSpPr>
            <p:nvPr/>
          </p:nvCxnSpPr>
          <p:spPr>
            <a:xfrm>
              <a:off x="7295092" y="5578162"/>
              <a:ext cx="620597" cy="29338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25543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8A5CC-265E-4E0C-FF78-D48E82CAF0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F73387-24D9-3927-A635-28F34AE18D9D}"/>
              </a:ext>
            </a:extLst>
          </p:cNvPr>
          <p:cNvSpPr txBox="1"/>
          <p:nvPr/>
        </p:nvSpPr>
        <p:spPr>
          <a:xfrm>
            <a:off x="0" y="0"/>
            <a:ext cx="730250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交流噪声容限</a:t>
            </a:r>
          </a:p>
        </p:txBody>
      </p:sp>
      <p:grpSp>
        <p:nvGrpSpPr>
          <p:cNvPr id="20" name="Group 19">
            <a:extLst>
              <a:ext uri="{FF2B5EF4-FFF2-40B4-BE49-F238E27FC236}">
                <a16:creationId xmlns:a16="http://schemas.microsoft.com/office/drawing/2014/main" id="{53A41C55-546D-50BC-1123-5407C71DF18D}"/>
              </a:ext>
            </a:extLst>
          </p:cNvPr>
          <p:cNvGrpSpPr/>
          <p:nvPr/>
        </p:nvGrpSpPr>
        <p:grpSpPr>
          <a:xfrm>
            <a:off x="1433512" y="673970"/>
            <a:ext cx="9170987" cy="1891815"/>
            <a:chOff x="1331912" y="686670"/>
            <a:chExt cx="9170987" cy="1891815"/>
          </a:xfrm>
        </p:grpSpPr>
        <p:sp>
          <p:nvSpPr>
            <p:cNvPr id="6" name="Rectangle 5">
              <a:extLst>
                <a:ext uri="{FF2B5EF4-FFF2-40B4-BE49-F238E27FC236}">
                  <a16:creationId xmlns:a16="http://schemas.microsoft.com/office/drawing/2014/main" id="{485F2D75-3CCE-E57A-DB88-C30787558959}"/>
                </a:ext>
              </a:extLst>
            </p:cNvPr>
            <p:cNvSpPr/>
            <p:nvPr/>
          </p:nvSpPr>
          <p:spPr>
            <a:xfrm>
              <a:off x="1331912" y="1197255"/>
              <a:ext cx="2488913" cy="834746"/>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负载电容和寄生电容</a:t>
              </a:r>
            </a:p>
          </p:txBody>
        </p:sp>
        <p:sp>
          <p:nvSpPr>
            <p:cNvPr id="7" name="Rectangle 6">
              <a:extLst>
                <a:ext uri="{FF2B5EF4-FFF2-40B4-BE49-F238E27FC236}">
                  <a16:creationId xmlns:a16="http://schemas.microsoft.com/office/drawing/2014/main" id="{2851DC76-2385-9835-991E-47425BA3F2EA}"/>
                </a:ext>
              </a:extLst>
            </p:cNvPr>
            <p:cNvSpPr/>
            <p:nvPr/>
          </p:nvSpPr>
          <p:spPr>
            <a:xfrm>
              <a:off x="4425179" y="1197255"/>
              <a:ext cx="2488913" cy="828576"/>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对窄脉冲信号具有</a:t>
              </a:r>
              <a:r>
                <a:rPr lang="zh-CN" altLang="en-US" sz="2000" b="1" dirty="0">
                  <a:solidFill>
                    <a:srgbClr val="FF0000"/>
                  </a:solidFill>
                  <a:latin typeface="微软雅黑" panose="020B0503020204020204" pitchFamily="34" charset="-122"/>
                  <a:ea typeface="微软雅黑" panose="020B0503020204020204" pitchFamily="34" charset="-122"/>
                </a:rPr>
                <a:t>缓冲</a:t>
              </a:r>
              <a:r>
                <a:rPr lang="zh-CN" altLang="en-US" sz="2000" b="1" dirty="0">
                  <a:solidFill>
                    <a:schemeClr val="tx1"/>
                  </a:solidFill>
                  <a:latin typeface="微软雅黑" panose="020B0503020204020204" pitchFamily="34" charset="-122"/>
                  <a:ea typeface="微软雅黑" panose="020B0503020204020204" pitchFamily="34" charset="-122"/>
                </a:rPr>
                <a:t>作用</a:t>
              </a:r>
            </a:p>
          </p:txBody>
        </p:sp>
        <p:sp>
          <p:nvSpPr>
            <p:cNvPr id="12" name="Rectangle 11">
              <a:extLst>
                <a:ext uri="{FF2B5EF4-FFF2-40B4-BE49-F238E27FC236}">
                  <a16:creationId xmlns:a16="http://schemas.microsoft.com/office/drawing/2014/main" id="{C916E737-3599-B380-FADF-6BC4F548806B}"/>
                </a:ext>
              </a:extLst>
            </p:cNvPr>
            <p:cNvSpPr/>
            <p:nvPr/>
          </p:nvSpPr>
          <p:spPr>
            <a:xfrm>
              <a:off x="7534688" y="686670"/>
              <a:ext cx="2968211" cy="783632"/>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交流噪声容限远</a:t>
              </a:r>
              <a:r>
                <a:rPr lang="zh-CN" altLang="en-US" sz="2000" b="1" dirty="0">
                  <a:solidFill>
                    <a:srgbClr val="FF0000"/>
                  </a:solidFill>
                  <a:latin typeface="微软雅黑" panose="020B0503020204020204" pitchFamily="34" charset="-122"/>
                  <a:ea typeface="微软雅黑" panose="020B0503020204020204" pitchFamily="34" charset="-122"/>
                </a:rPr>
                <a:t>高于</a:t>
              </a:r>
              <a:r>
                <a:rPr lang="zh-CN" altLang="en-US" sz="2000" b="1" dirty="0">
                  <a:solidFill>
                    <a:schemeClr val="tx1"/>
                  </a:solidFill>
                  <a:latin typeface="微软雅黑" panose="020B0503020204020204" pitchFamily="34" charset="-122"/>
                  <a:ea typeface="微软雅黑" panose="020B0503020204020204" pitchFamily="34" charset="-122"/>
                </a:rPr>
                <a:t>直流噪声容限</a:t>
              </a:r>
            </a:p>
          </p:txBody>
        </p:sp>
        <p:sp>
          <p:nvSpPr>
            <p:cNvPr id="14" name="Rectangle 13">
              <a:extLst>
                <a:ext uri="{FF2B5EF4-FFF2-40B4-BE49-F238E27FC236}">
                  <a16:creationId xmlns:a16="http://schemas.microsoft.com/office/drawing/2014/main" id="{7260269F-5F77-66CE-F0D4-468510F1B959}"/>
                </a:ext>
              </a:extLst>
            </p:cNvPr>
            <p:cNvSpPr/>
            <p:nvPr/>
          </p:nvSpPr>
          <p:spPr>
            <a:xfrm>
              <a:off x="7638693" y="1794853"/>
              <a:ext cx="2864205" cy="783632"/>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传输延迟时间</a:t>
              </a:r>
              <a:r>
                <a:rPr lang="zh-CN" altLang="en-US" sz="2000" b="1" dirty="0">
                  <a:solidFill>
                    <a:srgbClr val="FF0000"/>
                  </a:solidFill>
                  <a:latin typeface="微软雅黑" panose="020B0503020204020204" pitchFamily="34" charset="-122"/>
                  <a:ea typeface="微软雅黑" panose="020B0503020204020204" pitchFamily="34" charset="-122"/>
                </a:rPr>
                <a:t>越长</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交流噪声容限</a:t>
              </a:r>
              <a:r>
                <a:rPr lang="zh-CN" altLang="en-US" sz="2000" b="1" dirty="0">
                  <a:solidFill>
                    <a:srgbClr val="FF0000"/>
                  </a:solidFill>
                  <a:latin typeface="微软雅黑" panose="020B0503020204020204" pitchFamily="34" charset="-122"/>
                  <a:ea typeface="微软雅黑" panose="020B0503020204020204" pitchFamily="34" charset="-122"/>
                </a:rPr>
                <a:t>越大</a:t>
              </a:r>
            </a:p>
          </p:txBody>
        </p:sp>
        <p:cxnSp>
          <p:nvCxnSpPr>
            <p:cNvPr id="9" name="Straight Connector 8">
              <a:extLst>
                <a:ext uri="{FF2B5EF4-FFF2-40B4-BE49-F238E27FC236}">
                  <a16:creationId xmlns:a16="http://schemas.microsoft.com/office/drawing/2014/main" id="{6F810ABA-0A49-8673-97C6-1B9777E977AA}"/>
                </a:ext>
              </a:extLst>
            </p:cNvPr>
            <p:cNvCxnSpPr>
              <a:cxnSpLocks/>
              <a:stCxn id="6" idx="3"/>
              <a:endCxn id="7" idx="1"/>
            </p:cNvCxnSpPr>
            <p:nvPr/>
          </p:nvCxnSpPr>
          <p:spPr>
            <a:xfrm flipV="1">
              <a:off x="3820825" y="1611543"/>
              <a:ext cx="604354" cy="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F1B85BD-7F6E-287B-84CC-4EB5572A1AC5}"/>
                </a:ext>
              </a:extLst>
            </p:cNvPr>
            <p:cNvCxnSpPr>
              <a:cxnSpLocks/>
              <a:stCxn id="7" idx="3"/>
              <a:endCxn id="12" idx="1"/>
            </p:cNvCxnSpPr>
            <p:nvPr/>
          </p:nvCxnSpPr>
          <p:spPr>
            <a:xfrm flipV="1">
              <a:off x="6914092" y="1078486"/>
              <a:ext cx="620596" cy="533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AE6517-5971-2532-ABE2-616864DF752A}"/>
                </a:ext>
              </a:extLst>
            </p:cNvPr>
            <p:cNvCxnSpPr>
              <a:cxnSpLocks/>
              <a:stCxn id="7" idx="3"/>
              <a:endCxn id="14" idx="1"/>
            </p:cNvCxnSpPr>
            <p:nvPr/>
          </p:nvCxnSpPr>
          <p:spPr>
            <a:xfrm>
              <a:off x="6914092" y="1611543"/>
              <a:ext cx="724601" cy="5751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2A0C312B-34C0-E206-3913-64CBEDB0E358}"/>
              </a:ext>
            </a:extLst>
          </p:cNvPr>
          <p:cNvSpPr/>
          <p:nvPr/>
        </p:nvSpPr>
        <p:spPr>
          <a:xfrm>
            <a:off x="7740295" y="3142028"/>
            <a:ext cx="2864203" cy="3353228"/>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50000"/>
              </a:lnSpc>
            </a:pPr>
            <a:r>
              <a:rPr lang="zh-CN" altLang="en-US" sz="2000" b="1" dirty="0">
                <a:solidFill>
                  <a:schemeClr val="tx1"/>
                </a:solidFill>
                <a:latin typeface="微软雅黑" panose="020B0503020204020204" pitchFamily="34" charset="-122"/>
                <a:ea typeface="微软雅黑" panose="020B0503020204020204" pitchFamily="34" charset="-122"/>
              </a:rPr>
              <a:t>噪声电压作用时间</a:t>
            </a:r>
            <a:r>
              <a:rPr lang="zh-CN" altLang="en-US" sz="2000" b="1" dirty="0">
                <a:solidFill>
                  <a:srgbClr val="FF0000"/>
                </a:solidFill>
                <a:latin typeface="微软雅黑" panose="020B0503020204020204" pitchFamily="34" charset="-122"/>
                <a:ea typeface="微软雅黑" panose="020B0503020204020204" pitchFamily="34" charset="-122"/>
              </a:rPr>
              <a:t>越短</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250000"/>
              </a:lnSpc>
            </a:pPr>
            <a:r>
              <a:rPr lang="zh-CN" altLang="en-US" sz="2000" b="1" dirty="0">
                <a:solidFill>
                  <a:schemeClr val="tx1"/>
                </a:solidFill>
                <a:latin typeface="微软雅黑" panose="020B0503020204020204" pitchFamily="34" charset="-122"/>
                <a:ea typeface="微软雅黑" panose="020B0503020204020204" pitchFamily="34" charset="-122"/>
              </a:rPr>
              <a:t>电源电压</a:t>
            </a:r>
            <a:r>
              <a:rPr lang="zh-CN" altLang="en-US" sz="2000" b="1" dirty="0">
                <a:solidFill>
                  <a:srgbClr val="FF0000"/>
                </a:solidFill>
                <a:latin typeface="微软雅黑" panose="020B0503020204020204" pitchFamily="34" charset="-122"/>
                <a:ea typeface="微软雅黑" panose="020B0503020204020204" pitchFamily="34" charset="-122"/>
              </a:rPr>
              <a:t>越高</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250000"/>
              </a:lnSpc>
            </a:pPr>
            <a:r>
              <a:rPr lang="zh-CN" altLang="en-US" sz="2000" b="1" dirty="0">
                <a:solidFill>
                  <a:schemeClr val="tx1"/>
                </a:solidFill>
                <a:latin typeface="微软雅黑" panose="020B0503020204020204" pitchFamily="34" charset="-122"/>
                <a:ea typeface="微软雅黑" panose="020B0503020204020204" pitchFamily="34" charset="-122"/>
              </a:rPr>
              <a:t>传输延迟时间</a:t>
            </a:r>
            <a:r>
              <a:rPr lang="zh-CN" altLang="en-US" sz="2000" b="1" dirty="0">
                <a:solidFill>
                  <a:srgbClr val="FF0000"/>
                </a:solidFill>
                <a:latin typeface="微软雅黑" panose="020B0503020204020204" pitchFamily="34" charset="-122"/>
                <a:ea typeface="微软雅黑" panose="020B0503020204020204" pitchFamily="34" charset="-122"/>
              </a:rPr>
              <a:t>越长</a:t>
            </a:r>
            <a:r>
              <a:rPr lang="zh-CN" altLang="en-US" sz="2000" b="1" dirty="0">
                <a:solidFill>
                  <a:schemeClr val="tx1"/>
                </a:solidFill>
                <a:latin typeface="微软雅黑" panose="020B0503020204020204" pitchFamily="34" charset="-122"/>
                <a:ea typeface="微软雅黑" panose="020B0503020204020204" pitchFamily="34" charset="-122"/>
              </a:rPr>
              <a:t>，</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250000"/>
              </a:lnSpc>
            </a:pPr>
            <a:r>
              <a:rPr lang="zh-CN" altLang="en-US" sz="2000" b="1" dirty="0">
                <a:solidFill>
                  <a:schemeClr val="tx1"/>
                </a:solidFill>
                <a:latin typeface="微软雅黑" panose="020B0503020204020204" pitchFamily="34" charset="-122"/>
                <a:ea typeface="微软雅黑" panose="020B0503020204020204" pitchFamily="34" charset="-122"/>
              </a:rPr>
              <a:t>交流噪声容限</a:t>
            </a:r>
            <a:r>
              <a:rPr lang="zh-CN" altLang="en-US" sz="2000" b="1" dirty="0">
                <a:solidFill>
                  <a:srgbClr val="FF0000"/>
                </a:solidFill>
                <a:latin typeface="微软雅黑" panose="020B0503020204020204" pitchFamily="34" charset="-122"/>
                <a:ea typeface="微软雅黑" panose="020B0503020204020204" pitchFamily="34" charset="-122"/>
              </a:rPr>
              <a:t>越大</a:t>
            </a:r>
            <a:r>
              <a:rPr lang="zh-CN" altLang="en-US" sz="2000" b="1" dirty="0">
                <a:solidFill>
                  <a:schemeClr val="tx1"/>
                </a:solidFill>
                <a:latin typeface="微软雅黑" panose="020B0503020204020204" pitchFamily="34" charset="-122"/>
                <a:ea typeface="微软雅黑" panose="020B0503020204020204" pitchFamily="34" charset="-122"/>
              </a:rPr>
              <a:t>。</a:t>
            </a:r>
          </a:p>
        </p:txBody>
      </p:sp>
      <p:grpSp>
        <p:nvGrpSpPr>
          <p:cNvPr id="44" name="Group 43">
            <a:extLst>
              <a:ext uri="{FF2B5EF4-FFF2-40B4-BE49-F238E27FC236}">
                <a16:creationId xmlns:a16="http://schemas.microsoft.com/office/drawing/2014/main" id="{5CBB496F-03E9-83C0-29EC-5526C2744D70}"/>
              </a:ext>
            </a:extLst>
          </p:cNvPr>
          <p:cNvGrpSpPr/>
          <p:nvPr/>
        </p:nvGrpSpPr>
        <p:grpSpPr>
          <a:xfrm>
            <a:off x="1545937" y="2318543"/>
            <a:ext cx="4752975" cy="4176713"/>
            <a:chOff x="1545937" y="2318543"/>
            <a:chExt cx="4752975" cy="4176713"/>
          </a:xfrm>
        </p:grpSpPr>
        <p:pic>
          <p:nvPicPr>
            <p:cNvPr id="22" name="Picture 6">
              <a:extLst>
                <a:ext uri="{FF2B5EF4-FFF2-40B4-BE49-F238E27FC236}">
                  <a16:creationId xmlns:a16="http://schemas.microsoft.com/office/drawing/2014/main" id="{41852AEF-A929-B934-32E5-885E85B03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80" b="7974"/>
            <a:stretch>
              <a:fillRect/>
            </a:stretch>
          </p:blipFill>
          <p:spPr bwMode="auto">
            <a:xfrm>
              <a:off x="1545937" y="2318543"/>
              <a:ext cx="4752975" cy="41767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11979C81-0EFE-0015-8464-2D3C69CE09B8}"/>
                </a:ext>
              </a:extLst>
            </p:cNvPr>
            <p:cNvCxnSpPr>
              <a:cxnSpLocks/>
            </p:cNvCxnSpPr>
            <p:nvPr/>
          </p:nvCxnSpPr>
          <p:spPr>
            <a:xfrm flipV="1">
              <a:off x="2324100" y="4381261"/>
              <a:ext cx="353868" cy="1"/>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B9FA67-F8E6-2B4D-B477-822ECE66E205}"/>
                </a:ext>
              </a:extLst>
            </p:cNvPr>
            <p:cNvCxnSpPr>
              <a:cxnSpLocks/>
            </p:cNvCxnSpPr>
            <p:nvPr/>
          </p:nvCxnSpPr>
          <p:spPr>
            <a:xfrm flipV="1">
              <a:off x="2324100" y="4918222"/>
              <a:ext cx="353868" cy="1"/>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5F5C0A-2DB2-1285-8DC2-33B9D4CB2D6F}"/>
                </a:ext>
              </a:extLst>
            </p:cNvPr>
            <p:cNvCxnSpPr/>
            <p:nvPr/>
          </p:nvCxnSpPr>
          <p:spPr>
            <a:xfrm>
              <a:off x="2677968" y="4381261"/>
              <a:ext cx="0" cy="1657064"/>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AA7662-F6D5-7AB0-2062-3A0827A964A7}"/>
                </a:ext>
              </a:extLst>
            </p:cNvPr>
            <p:cNvCxnSpPr>
              <a:cxnSpLocks/>
            </p:cNvCxnSpPr>
            <p:nvPr/>
          </p:nvCxnSpPr>
          <p:spPr>
            <a:xfrm>
              <a:off x="4667714" y="5580404"/>
              <a:ext cx="0" cy="483559"/>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68CCC7-3738-E25B-7F24-2D415B676989}"/>
                </a:ext>
              </a:extLst>
            </p:cNvPr>
            <p:cNvCxnSpPr/>
            <p:nvPr/>
          </p:nvCxnSpPr>
          <p:spPr>
            <a:xfrm flipH="1">
              <a:off x="2324100" y="5580404"/>
              <a:ext cx="2343614" cy="0"/>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45" name="Speech Bubble: Rectangle 44">
            <a:extLst>
              <a:ext uri="{FF2B5EF4-FFF2-40B4-BE49-F238E27FC236}">
                <a16:creationId xmlns:a16="http://schemas.microsoft.com/office/drawing/2014/main" id="{352550BA-01F8-EC35-ADB5-6EA9C6E7805E}"/>
              </a:ext>
            </a:extLst>
          </p:cNvPr>
          <p:cNvSpPr/>
          <p:nvPr/>
        </p:nvSpPr>
        <p:spPr>
          <a:xfrm>
            <a:off x="4324173" y="3264493"/>
            <a:ext cx="1504059" cy="1187866"/>
          </a:xfrm>
          <a:prstGeom prst="wedgeRectCallout">
            <a:avLst>
              <a:gd name="adj1" fmla="val -143789"/>
              <a:gd name="adj2" fmla="val 69336"/>
            </a:avLst>
          </a:prstGeom>
          <a:solidFill>
            <a:srgbClr val="FEFF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提高</a:t>
            </a:r>
            <a:r>
              <a:rPr lang="zh-CN" altLang="en-US" sz="2000" b="1" dirty="0">
                <a:solidFill>
                  <a:srgbClr val="FF0000"/>
                </a:solidFill>
                <a:latin typeface="微软雅黑" panose="020B0503020204020204" pitchFamily="34" charset="-122"/>
                <a:ea typeface="微软雅黑" panose="020B0503020204020204" pitchFamily="34" charset="-122"/>
              </a:rPr>
              <a:t>电源电压</a:t>
            </a:r>
            <a:r>
              <a:rPr lang="zh-CN" altLang="en-US" sz="2000" b="1" dirty="0">
                <a:solidFill>
                  <a:schemeClr val="tx1"/>
                </a:solidFill>
                <a:latin typeface="微软雅黑" panose="020B0503020204020204" pitchFamily="34" charset="-122"/>
                <a:ea typeface="微软雅黑" panose="020B0503020204020204" pitchFamily="34" charset="-122"/>
              </a:rPr>
              <a:t>能提高交流噪声容限</a:t>
            </a:r>
          </a:p>
        </p:txBody>
      </p:sp>
      <p:sp>
        <p:nvSpPr>
          <p:cNvPr id="46" name="Oval 45">
            <a:extLst>
              <a:ext uri="{FF2B5EF4-FFF2-40B4-BE49-F238E27FC236}">
                <a16:creationId xmlns:a16="http://schemas.microsoft.com/office/drawing/2014/main" id="{78129204-C862-B88C-9AA3-2328B1E3CA1B}"/>
              </a:ext>
            </a:extLst>
          </p:cNvPr>
          <p:cNvSpPr/>
          <p:nvPr/>
        </p:nvSpPr>
        <p:spPr>
          <a:xfrm>
            <a:off x="2619602" y="4295023"/>
            <a:ext cx="116732" cy="13964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Oval 46">
            <a:extLst>
              <a:ext uri="{FF2B5EF4-FFF2-40B4-BE49-F238E27FC236}">
                <a16:creationId xmlns:a16="http://schemas.microsoft.com/office/drawing/2014/main" id="{8C61DF5A-5DCA-9ECE-28A0-AD13B0866677}"/>
              </a:ext>
            </a:extLst>
          </p:cNvPr>
          <p:cNvSpPr/>
          <p:nvPr/>
        </p:nvSpPr>
        <p:spPr>
          <a:xfrm>
            <a:off x="2619602" y="4848401"/>
            <a:ext cx="116732" cy="13964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Oval 54">
            <a:extLst>
              <a:ext uri="{FF2B5EF4-FFF2-40B4-BE49-F238E27FC236}">
                <a16:creationId xmlns:a16="http://schemas.microsoft.com/office/drawing/2014/main" id="{29C24A92-A17D-D36D-37FC-2FAB6FC22249}"/>
              </a:ext>
            </a:extLst>
          </p:cNvPr>
          <p:cNvSpPr/>
          <p:nvPr/>
        </p:nvSpPr>
        <p:spPr>
          <a:xfrm>
            <a:off x="4609349" y="5510582"/>
            <a:ext cx="116732" cy="13964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a:extLst>
              <a:ext uri="{FF2B5EF4-FFF2-40B4-BE49-F238E27FC236}">
                <a16:creationId xmlns:a16="http://schemas.microsoft.com/office/drawing/2014/main" id="{CE6FAD39-8691-6915-60C6-4CED32887241}"/>
              </a:ext>
            </a:extLst>
          </p:cNvPr>
          <p:cNvSpPr txBox="1"/>
          <p:nvPr/>
        </p:nvSpPr>
        <p:spPr>
          <a:xfrm>
            <a:off x="4667714" y="5411835"/>
            <a:ext cx="724601"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a</a:t>
            </a:r>
            <a:endParaRPr lang="zh-CN" altLang="en-US" sz="2800" b="1" dirty="0">
              <a:latin typeface="微软雅黑" panose="020B0503020204020204" pitchFamily="34" charset="-122"/>
              <a:ea typeface="微软雅黑" panose="020B0503020204020204" pitchFamily="34" charset="-122"/>
            </a:endParaRPr>
          </a:p>
        </p:txBody>
      </p:sp>
      <p:sp>
        <p:nvSpPr>
          <p:cNvPr id="57" name="TextBox 56">
            <a:extLst>
              <a:ext uri="{FF2B5EF4-FFF2-40B4-BE49-F238E27FC236}">
                <a16:creationId xmlns:a16="http://schemas.microsoft.com/office/drawing/2014/main" id="{D8E5EDE3-7856-4178-4FCE-6AD2EC6D21A4}"/>
              </a:ext>
            </a:extLst>
          </p:cNvPr>
          <p:cNvSpPr txBox="1"/>
          <p:nvPr/>
        </p:nvSpPr>
        <p:spPr>
          <a:xfrm>
            <a:off x="2315667" y="4860874"/>
            <a:ext cx="724601"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b</a:t>
            </a:r>
            <a:endParaRPr lang="zh-CN" altLang="en-US" sz="2800" b="1" dirty="0">
              <a:latin typeface="微软雅黑" panose="020B0503020204020204" pitchFamily="34" charset="-122"/>
              <a:ea typeface="微软雅黑" panose="020B0503020204020204" pitchFamily="34" charset="-122"/>
            </a:endParaRPr>
          </a:p>
        </p:txBody>
      </p:sp>
      <p:sp>
        <p:nvSpPr>
          <p:cNvPr id="58" name="TextBox 55">
            <a:extLst>
              <a:ext uri="{FF2B5EF4-FFF2-40B4-BE49-F238E27FC236}">
                <a16:creationId xmlns:a16="http://schemas.microsoft.com/office/drawing/2014/main" id="{CE6FAD39-8691-6915-60C6-4CED32887241}"/>
              </a:ext>
            </a:extLst>
          </p:cNvPr>
          <p:cNvSpPr txBox="1"/>
          <p:nvPr/>
        </p:nvSpPr>
        <p:spPr>
          <a:xfrm>
            <a:off x="2639139" y="3931058"/>
            <a:ext cx="72460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latin typeface="微软雅黑" panose="020B0503020204020204" pitchFamily="34" charset="-122"/>
                <a:ea typeface="微软雅黑" panose="020B0503020204020204" pitchFamily="34" charset="-122"/>
              </a:rPr>
              <a:t>c</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90823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E93A0-1DBF-4089-F344-CFE4BFAA87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D50E5F-AA89-7274-0259-A1696C80C58F}"/>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动态功耗</a:t>
            </a:r>
          </a:p>
        </p:txBody>
      </p:sp>
      <p:grpSp>
        <p:nvGrpSpPr>
          <p:cNvPr id="65" name="Group 64">
            <a:extLst>
              <a:ext uri="{FF2B5EF4-FFF2-40B4-BE49-F238E27FC236}">
                <a16:creationId xmlns:a16="http://schemas.microsoft.com/office/drawing/2014/main" id="{C72DEA37-3BD2-4072-2DBF-7DBED0F34E24}"/>
              </a:ext>
            </a:extLst>
          </p:cNvPr>
          <p:cNvGrpSpPr/>
          <p:nvPr/>
        </p:nvGrpSpPr>
        <p:grpSpPr>
          <a:xfrm>
            <a:off x="1834967" y="1156392"/>
            <a:ext cx="9611671" cy="4280091"/>
            <a:chOff x="1105502" y="581039"/>
            <a:chExt cx="9611671" cy="4280091"/>
          </a:xfrm>
        </p:grpSpPr>
        <p:grpSp>
          <p:nvGrpSpPr>
            <p:cNvPr id="11" name="Group 10">
              <a:extLst>
                <a:ext uri="{FF2B5EF4-FFF2-40B4-BE49-F238E27FC236}">
                  <a16:creationId xmlns:a16="http://schemas.microsoft.com/office/drawing/2014/main" id="{E7F5D65B-E0FC-811A-97F5-02861C799E6A}"/>
                </a:ext>
              </a:extLst>
            </p:cNvPr>
            <p:cNvGrpSpPr/>
            <p:nvPr/>
          </p:nvGrpSpPr>
          <p:grpSpPr>
            <a:xfrm>
              <a:off x="3638268" y="581039"/>
              <a:ext cx="1908520" cy="1020418"/>
              <a:chOff x="2037314" y="1705957"/>
              <a:chExt cx="1908520" cy="1020418"/>
            </a:xfrm>
          </p:grpSpPr>
          <p:sp>
            <p:nvSpPr>
              <p:cNvPr id="8" name="Rectangle: Rounded Corners 7">
                <a:extLst>
                  <a:ext uri="{FF2B5EF4-FFF2-40B4-BE49-F238E27FC236}">
                    <a16:creationId xmlns:a16="http://schemas.microsoft.com/office/drawing/2014/main" id="{EB1D2640-F42B-B6D4-68C4-2969B3E311E6}"/>
                  </a:ext>
                </a:extLst>
              </p:cNvPr>
              <p:cNvSpPr/>
              <p:nvPr/>
            </p:nvSpPr>
            <p:spPr>
              <a:xfrm>
                <a:off x="2037314" y="1705957"/>
                <a:ext cx="1779311"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 name="Rectangle: Rounded Corners 4">
                <a:extLst>
                  <a:ext uri="{FF2B5EF4-FFF2-40B4-BE49-F238E27FC236}">
                    <a16:creationId xmlns:a16="http://schemas.microsoft.com/office/drawing/2014/main" id="{C05B0FA8-E1A4-F8D5-F99D-335309E32526}"/>
                  </a:ext>
                </a:extLst>
              </p:cNvPr>
              <p:cNvSpPr/>
              <p:nvPr/>
            </p:nvSpPr>
            <p:spPr>
              <a:xfrm>
                <a:off x="2166523" y="1811975"/>
                <a:ext cx="1779311" cy="914400"/>
              </a:xfrm>
              <a:prstGeom prst="roundRect">
                <a:avLst/>
              </a:prstGeom>
              <a:solidFill>
                <a:srgbClr val="F4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微软雅黑" panose="020B0503020204020204" pitchFamily="34" charset="-122"/>
                    <a:ea typeface="微软雅黑" panose="020B0503020204020204" pitchFamily="34" charset="-122"/>
                  </a:rPr>
                  <a:t>总功耗</a:t>
                </a:r>
              </a:p>
            </p:txBody>
          </p:sp>
          <p:pic>
            <p:nvPicPr>
              <p:cNvPr id="10" name="Picture 9">
                <a:extLst>
                  <a:ext uri="{FF2B5EF4-FFF2-40B4-BE49-F238E27FC236}">
                    <a16:creationId xmlns:a16="http://schemas.microsoft.com/office/drawing/2014/main" id="{005CCCCD-C11E-2F66-B503-FB39FE2869CE}"/>
                  </a:ext>
                </a:extLst>
              </p:cNvPr>
              <p:cNvPicPr>
                <a:picLocks noChangeAspect="1"/>
              </p:cNvPicPr>
              <p:nvPr/>
            </p:nvPicPr>
            <p:blipFill>
              <a:blip r:embed="rId3"/>
              <a:stretch>
                <a:fillRect/>
              </a:stretch>
            </p:blipFill>
            <p:spPr>
              <a:xfrm>
                <a:off x="3203349" y="2057794"/>
                <a:ext cx="637244" cy="500691"/>
              </a:xfrm>
              <a:prstGeom prst="rect">
                <a:avLst/>
              </a:prstGeom>
            </p:spPr>
          </p:pic>
        </p:grpSp>
        <p:grpSp>
          <p:nvGrpSpPr>
            <p:cNvPr id="18" name="Group 17">
              <a:extLst>
                <a:ext uri="{FF2B5EF4-FFF2-40B4-BE49-F238E27FC236}">
                  <a16:creationId xmlns:a16="http://schemas.microsoft.com/office/drawing/2014/main" id="{B68F1C47-C937-C2CF-3F15-042FC9036AEC}"/>
                </a:ext>
              </a:extLst>
            </p:cNvPr>
            <p:cNvGrpSpPr/>
            <p:nvPr/>
          </p:nvGrpSpPr>
          <p:grpSpPr>
            <a:xfrm>
              <a:off x="1115776" y="2408582"/>
              <a:ext cx="1908520" cy="1020418"/>
              <a:chOff x="758479" y="3210340"/>
              <a:chExt cx="1908520" cy="1020418"/>
            </a:xfrm>
          </p:grpSpPr>
          <p:sp>
            <p:nvSpPr>
              <p:cNvPr id="13" name="Rectangle: Rounded Corners 12">
                <a:extLst>
                  <a:ext uri="{FF2B5EF4-FFF2-40B4-BE49-F238E27FC236}">
                    <a16:creationId xmlns:a16="http://schemas.microsoft.com/office/drawing/2014/main" id="{15C328A7-0F13-16C2-E7E0-53734A09CED1}"/>
                  </a:ext>
                </a:extLst>
              </p:cNvPr>
              <p:cNvSpPr/>
              <p:nvPr/>
            </p:nvSpPr>
            <p:spPr>
              <a:xfrm>
                <a:off x="758479" y="3210340"/>
                <a:ext cx="1779311"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4" name="Rectangle: Rounded Corners 13">
                <a:extLst>
                  <a:ext uri="{FF2B5EF4-FFF2-40B4-BE49-F238E27FC236}">
                    <a16:creationId xmlns:a16="http://schemas.microsoft.com/office/drawing/2014/main" id="{E8A39956-6DE6-D9A0-7D49-B725E377FAE9}"/>
                  </a:ext>
                </a:extLst>
              </p:cNvPr>
              <p:cNvSpPr/>
              <p:nvPr/>
            </p:nvSpPr>
            <p:spPr>
              <a:xfrm>
                <a:off x="887688" y="3316358"/>
                <a:ext cx="1779311" cy="914400"/>
              </a:xfrm>
              <a:prstGeom prst="roundRect">
                <a:avLst/>
              </a:prstGeom>
              <a:solidFill>
                <a:srgbClr val="F4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微软雅黑" panose="020B0503020204020204" pitchFamily="34" charset="-122"/>
                    <a:ea typeface="微软雅黑" panose="020B0503020204020204" pitchFamily="34" charset="-122"/>
                  </a:rPr>
                  <a:t>静态功耗</a:t>
                </a:r>
              </a:p>
            </p:txBody>
          </p:sp>
          <p:pic>
            <p:nvPicPr>
              <p:cNvPr id="17" name="Picture 16">
                <a:extLst>
                  <a:ext uri="{FF2B5EF4-FFF2-40B4-BE49-F238E27FC236}">
                    <a16:creationId xmlns:a16="http://schemas.microsoft.com/office/drawing/2014/main" id="{8691D7C8-A7DA-F65A-723F-989C0DFCA7EC}"/>
                  </a:ext>
                </a:extLst>
              </p:cNvPr>
              <p:cNvPicPr>
                <a:picLocks noChangeAspect="1"/>
              </p:cNvPicPr>
              <p:nvPr/>
            </p:nvPicPr>
            <p:blipFill>
              <a:blip r:embed="rId4"/>
              <a:stretch>
                <a:fillRect/>
              </a:stretch>
            </p:blipFill>
            <p:spPr>
              <a:xfrm>
                <a:off x="2224499" y="3564313"/>
                <a:ext cx="377895" cy="479636"/>
              </a:xfrm>
              <a:prstGeom prst="rect">
                <a:avLst/>
              </a:prstGeom>
            </p:spPr>
          </p:pic>
        </p:grpSp>
        <p:grpSp>
          <p:nvGrpSpPr>
            <p:cNvPr id="19" name="Group 18">
              <a:extLst>
                <a:ext uri="{FF2B5EF4-FFF2-40B4-BE49-F238E27FC236}">
                  <a16:creationId xmlns:a16="http://schemas.microsoft.com/office/drawing/2014/main" id="{ADDCB494-2954-1F59-114F-561579F604FA}"/>
                </a:ext>
              </a:extLst>
            </p:cNvPr>
            <p:cNvGrpSpPr/>
            <p:nvPr/>
          </p:nvGrpSpPr>
          <p:grpSpPr>
            <a:xfrm>
              <a:off x="6265978" y="2410648"/>
              <a:ext cx="1908520" cy="1020418"/>
              <a:chOff x="758479" y="3210340"/>
              <a:chExt cx="1908520" cy="1020418"/>
            </a:xfrm>
          </p:grpSpPr>
          <p:sp>
            <p:nvSpPr>
              <p:cNvPr id="20" name="Rectangle: Rounded Corners 19">
                <a:extLst>
                  <a:ext uri="{FF2B5EF4-FFF2-40B4-BE49-F238E27FC236}">
                    <a16:creationId xmlns:a16="http://schemas.microsoft.com/office/drawing/2014/main" id="{F359C181-98B2-9E68-4695-DEED8E2AD584}"/>
                  </a:ext>
                </a:extLst>
              </p:cNvPr>
              <p:cNvSpPr/>
              <p:nvPr/>
            </p:nvSpPr>
            <p:spPr>
              <a:xfrm>
                <a:off x="758479" y="3210340"/>
                <a:ext cx="1779311"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1" name="Rectangle: Rounded Corners 20">
                <a:extLst>
                  <a:ext uri="{FF2B5EF4-FFF2-40B4-BE49-F238E27FC236}">
                    <a16:creationId xmlns:a16="http://schemas.microsoft.com/office/drawing/2014/main" id="{7562682A-ED94-1F8E-EB51-510DB085FFD7}"/>
                  </a:ext>
                </a:extLst>
              </p:cNvPr>
              <p:cNvSpPr/>
              <p:nvPr/>
            </p:nvSpPr>
            <p:spPr>
              <a:xfrm>
                <a:off x="887688" y="3316358"/>
                <a:ext cx="1779311" cy="914400"/>
              </a:xfrm>
              <a:prstGeom prst="roundRect">
                <a:avLst/>
              </a:prstGeom>
              <a:solidFill>
                <a:srgbClr val="F4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微软雅黑" panose="020B0503020204020204" pitchFamily="34" charset="-122"/>
                    <a:ea typeface="微软雅黑" panose="020B0503020204020204" pitchFamily="34" charset="-122"/>
                  </a:rPr>
                  <a:t>动态功耗</a:t>
                </a:r>
              </a:p>
            </p:txBody>
          </p:sp>
        </p:grpSp>
        <p:pic>
          <p:nvPicPr>
            <p:cNvPr id="24" name="Picture 23">
              <a:extLst>
                <a:ext uri="{FF2B5EF4-FFF2-40B4-BE49-F238E27FC236}">
                  <a16:creationId xmlns:a16="http://schemas.microsoft.com/office/drawing/2014/main" id="{BDE02A77-6774-C8E7-B8A4-DE5CFEC9E4ED}"/>
                </a:ext>
              </a:extLst>
            </p:cNvPr>
            <p:cNvPicPr>
              <a:picLocks noChangeAspect="1"/>
            </p:cNvPicPr>
            <p:nvPr/>
          </p:nvPicPr>
          <p:blipFill>
            <a:blip r:embed="rId5"/>
            <a:stretch>
              <a:fillRect/>
            </a:stretch>
          </p:blipFill>
          <p:spPr>
            <a:xfrm>
              <a:off x="7686652" y="2752962"/>
              <a:ext cx="423242" cy="498821"/>
            </a:xfrm>
            <a:prstGeom prst="rect">
              <a:avLst/>
            </a:prstGeom>
          </p:spPr>
        </p:pic>
        <p:grpSp>
          <p:nvGrpSpPr>
            <p:cNvPr id="30" name="Group 29">
              <a:extLst>
                <a:ext uri="{FF2B5EF4-FFF2-40B4-BE49-F238E27FC236}">
                  <a16:creationId xmlns:a16="http://schemas.microsoft.com/office/drawing/2014/main" id="{85BC28F9-F806-C711-1579-38ECB3789773}"/>
                </a:ext>
              </a:extLst>
            </p:cNvPr>
            <p:cNvGrpSpPr/>
            <p:nvPr/>
          </p:nvGrpSpPr>
          <p:grpSpPr>
            <a:xfrm>
              <a:off x="1105502" y="3832967"/>
              <a:ext cx="1908520" cy="1020418"/>
              <a:chOff x="2440385" y="4155074"/>
              <a:chExt cx="1908520" cy="1020418"/>
            </a:xfrm>
          </p:grpSpPr>
          <p:grpSp>
            <p:nvGrpSpPr>
              <p:cNvPr id="25" name="Group 24">
                <a:extLst>
                  <a:ext uri="{FF2B5EF4-FFF2-40B4-BE49-F238E27FC236}">
                    <a16:creationId xmlns:a16="http://schemas.microsoft.com/office/drawing/2014/main" id="{52E1E971-563B-0544-F5B1-C80516B8D7FF}"/>
                  </a:ext>
                </a:extLst>
              </p:cNvPr>
              <p:cNvGrpSpPr/>
              <p:nvPr/>
            </p:nvGrpSpPr>
            <p:grpSpPr>
              <a:xfrm>
                <a:off x="2440385" y="4155074"/>
                <a:ext cx="1908520" cy="1020418"/>
                <a:chOff x="758479" y="3210340"/>
                <a:chExt cx="1908520" cy="1020418"/>
              </a:xfrm>
            </p:grpSpPr>
            <p:sp>
              <p:nvSpPr>
                <p:cNvPr id="26" name="Rectangle: Rounded Corners 25">
                  <a:extLst>
                    <a:ext uri="{FF2B5EF4-FFF2-40B4-BE49-F238E27FC236}">
                      <a16:creationId xmlns:a16="http://schemas.microsoft.com/office/drawing/2014/main" id="{1095EC83-44A7-688B-2509-DD979188F57C}"/>
                    </a:ext>
                  </a:extLst>
                </p:cNvPr>
                <p:cNvSpPr/>
                <p:nvPr/>
              </p:nvSpPr>
              <p:spPr>
                <a:xfrm>
                  <a:off x="758479" y="3210340"/>
                  <a:ext cx="1779311"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7" name="Rectangle: Rounded Corners 26">
                  <a:extLst>
                    <a:ext uri="{FF2B5EF4-FFF2-40B4-BE49-F238E27FC236}">
                      <a16:creationId xmlns:a16="http://schemas.microsoft.com/office/drawing/2014/main" id="{9BBF2663-AF48-F83D-E411-E5F216BF3956}"/>
                    </a:ext>
                  </a:extLst>
                </p:cNvPr>
                <p:cNvSpPr/>
                <p:nvPr/>
              </p:nvSpPr>
              <p:spPr>
                <a:xfrm>
                  <a:off x="887688" y="3316358"/>
                  <a:ext cx="1779311" cy="914400"/>
                </a:xfrm>
                <a:prstGeom prst="roundRect">
                  <a:avLst/>
                </a:prstGeom>
                <a:solidFill>
                  <a:srgbClr val="F4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pic>
            <p:nvPicPr>
              <p:cNvPr id="29" name="Picture 28">
                <a:extLst>
                  <a:ext uri="{FF2B5EF4-FFF2-40B4-BE49-F238E27FC236}">
                    <a16:creationId xmlns:a16="http://schemas.microsoft.com/office/drawing/2014/main" id="{79C369DD-CDA7-600A-42F3-55349C70FDF8}"/>
                  </a:ext>
                </a:extLst>
              </p:cNvPr>
              <p:cNvPicPr>
                <a:picLocks noChangeAspect="1"/>
              </p:cNvPicPr>
              <p:nvPr/>
            </p:nvPicPr>
            <p:blipFill>
              <a:blip r:embed="rId6"/>
              <a:stretch>
                <a:fillRect/>
              </a:stretch>
            </p:blipFill>
            <p:spPr>
              <a:xfrm>
                <a:off x="2654580" y="4479176"/>
                <a:ext cx="1615140" cy="493515"/>
              </a:xfrm>
              <a:prstGeom prst="rect">
                <a:avLst/>
              </a:prstGeom>
            </p:spPr>
          </p:pic>
        </p:grpSp>
        <p:grpSp>
          <p:nvGrpSpPr>
            <p:cNvPr id="38" name="Group 37">
              <a:extLst>
                <a:ext uri="{FF2B5EF4-FFF2-40B4-BE49-F238E27FC236}">
                  <a16:creationId xmlns:a16="http://schemas.microsoft.com/office/drawing/2014/main" id="{993AC024-E331-2DE9-236B-1250431F5E7F}"/>
                </a:ext>
              </a:extLst>
            </p:cNvPr>
            <p:cNvGrpSpPr/>
            <p:nvPr/>
          </p:nvGrpSpPr>
          <p:grpSpPr>
            <a:xfrm>
              <a:off x="3999415" y="3833373"/>
              <a:ext cx="2757288" cy="1020419"/>
              <a:chOff x="4979152" y="5203905"/>
              <a:chExt cx="2757288" cy="1020419"/>
            </a:xfrm>
          </p:grpSpPr>
          <p:sp>
            <p:nvSpPr>
              <p:cNvPr id="34" name="Rectangle: Rounded Corners 33">
                <a:extLst>
                  <a:ext uri="{FF2B5EF4-FFF2-40B4-BE49-F238E27FC236}">
                    <a16:creationId xmlns:a16="http://schemas.microsoft.com/office/drawing/2014/main" id="{34519B11-F058-7A5D-F57D-E63D1207B26F}"/>
                  </a:ext>
                </a:extLst>
              </p:cNvPr>
              <p:cNvSpPr/>
              <p:nvPr/>
            </p:nvSpPr>
            <p:spPr>
              <a:xfrm>
                <a:off x="4979152" y="5203905"/>
                <a:ext cx="2540515"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5" name="Rectangle: Rounded Corners 34">
                <a:extLst>
                  <a:ext uri="{FF2B5EF4-FFF2-40B4-BE49-F238E27FC236}">
                    <a16:creationId xmlns:a16="http://schemas.microsoft.com/office/drawing/2014/main" id="{D81A5BD8-B9CE-FC98-4BF1-388ACADC47F7}"/>
                  </a:ext>
                </a:extLst>
              </p:cNvPr>
              <p:cNvSpPr/>
              <p:nvPr/>
            </p:nvSpPr>
            <p:spPr>
              <a:xfrm>
                <a:off x="5108361" y="5309923"/>
                <a:ext cx="2628079" cy="914400"/>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负载电容</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充放电功耗</a:t>
                </a:r>
              </a:p>
            </p:txBody>
          </p:sp>
          <p:pic>
            <p:nvPicPr>
              <p:cNvPr id="37" name="Picture 36">
                <a:extLst>
                  <a:ext uri="{FF2B5EF4-FFF2-40B4-BE49-F238E27FC236}">
                    <a16:creationId xmlns:a16="http://schemas.microsoft.com/office/drawing/2014/main" id="{5B07A2AB-B0FE-40C1-E7EC-625192390C12}"/>
                  </a:ext>
                </a:extLst>
              </p:cNvPr>
              <p:cNvPicPr>
                <a:picLocks noChangeAspect="1"/>
              </p:cNvPicPr>
              <p:nvPr/>
            </p:nvPicPr>
            <p:blipFill>
              <a:blip r:embed="rId7"/>
              <a:stretch>
                <a:fillRect/>
              </a:stretch>
            </p:blipFill>
            <p:spPr>
              <a:xfrm>
                <a:off x="7168983" y="5729864"/>
                <a:ext cx="419543" cy="494460"/>
              </a:xfrm>
              <a:prstGeom prst="rect">
                <a:avLst/>
              </a:prstGeom>
            </p:spPr>
          </p:pic>
        </p:grpSp>
        <p:grpSp>
          <p:nvGrpSpPr>
            <p:cNvPr id="45" name="Group 44">
              <a:extLst>
                <a:ext uri="{FF2B5EF4-FFF2-40B4-BE49-F238E27FC236}">
                  <a16:creationId xmlns:a16="http://schemas.microsoft.com/office/drawing/2014/main" id="{96ABA22A-8928-1A15-E74B-07C0C32647FF}"/>
                </a:ext>
              </a:extLst>
            </p:cNvPr>
            <p:cNvGrpSpPr/>
            <p:nvPr/>
          </p:nvGrpSpPr>
          <p:grpSpPr>
            <a:xfrm>
              <a:off x="7959885" y="3840712"/>
              <a:ext cx="2757288" cy="1020418"/>
              <a:chOff x="7631326" y="4635205"/>
              <a:chExt cx="2757288" cy="1020418"/>
            </a:xfrm>
          </p:grpSpPr>
          <p:grpSp>
            <p:nvGrpSpPr>
              <p:cNvPr id="39" name="Group 38">
                <a:extLst>
                  <a:ext uri="{FF2B5EF4-FFF2-40B4-BE49-F238E27FC236}">
                    <a16:creationId xmlns:a16="http://schemas.microsoft.com/office/drawing/2014/main" id="{300DD111-FA8C-76CE-7429-FEE8C9746485}"/>
                  </a:ext>
                </a:extLst>
              </p:cNvPr>
              <p:cNvGrpSpPr/>
              <p:nvPr/>
            </p:nvGrpSpPr>
            <p:grpSpPr>
              <a:xfrm>
                <a:off x="7631326" y="4635205"/>
                <a:ext cx="2757288" cy="1020418"/>
                <a:chOff x="4979152" y="5203905"/>
                <a:chExt cx="2757288" cy="1020418"/>
              </a:xfrm>
            </p:grpSpPr>
            <p:sp>
              <p:nvSpPr>
                <p:cNvPr id="40" name="Rectangle: Rounded Corners 39">
                  <a:extLst>
                    <a:ext uri="{FF2B5EF4-FFF2-40B4-BE49-F238E27FC236}">
                      <a16:creationId xmlns:a16="http://schemas.microsoft.com/office/drawing/2014/main" id="{3AD19608-8DD8-68FF-6610-99103C5AA145}"/>
                    </a:ext>
                  </a:extLst>
                </p:cNvPr>
                <p:cNvSpPr/>
                <p:nvPr/>
              </p:nvSpPr>
              <p:spPr>
                <a:xfrm>
                  <a:off x="4979152" y="5203905"/>
                  <a:ext cx="2540515" cy="914400"/>
                </a:xfrm>
                <a:prstGeom prst="roundRect">
                  <a:avLst/>
                </a:prstGeom>
                <a:solidFill>
                  <a:srgbClr val="AAC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41" name="Rectangle: Rounded Corners 40">
                  <a:extLst>
                    <a:ext uri="{FF2B5EF4-FFF2-40B4-BE49-F238E27FC236}">
                      <a16:creationId xmlns:a16="http://schemas.microsoft.com/office/drawing/2014/main" id="{E4DF3AC2-BD27-EB06-1F1D-DDA028A44D22}"/>
                    </a:ext>
                  </a:extLst>
                </p:cNvPr>
                <p:cNvSpPr/>
                <p:nvPr/>
              </p:nvSpPr>
              <p:spPr>
                <a:xfrm>
                  <a:off x="5108361" y="5309923"/>
                  <a:ext cx="2628079" cy="914400"/>
                </a:xfrm>
                <a:prstGeom prst="roundRect">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MOS</a:t>
                  </a:r>
                  <a:r>
                    <a:rPr lang="zh-CN" altLang="en-US" sz="2400" b="1" dirty="0">
                      <a:solidFill>
                        <a:schemeClr val="tx1"/>
                      </a:solidFill>
                      <a:latin typeface="微软雅黑" panose="020B0503020204020204" pitchFamily="34" charset="-122"/>
                      <a:ea typeface="微软雅黑" panose="020B0503020204020204" pitchFamily="34" charset="-122"/>
                    </a:rPr>
                    <a:t>管</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瞬时导通功耗</a:t>
                  </a:r>
                </a:p>
              </p:txBody>
            </p:sp>
          </p:grpSp>
          <p:pic>
            <p:nvPicPr>
              <p:cNvPr id="44" name="Picture 43">
                <a:extLst>
                  <a:ext uri="{FF2B5EF4-FFF2-40B4-BE49-F238E27FC236}">
                    <a16:creationId xmlns:a16="http://schemas.microsoft.com/office/drawing/2014/main" id="{B379A46B-A858-2E2C-121D-983F6F114EE6}"/>
                  </a:ext>
                </a:extLst>
              </p:cNvPr>
              <p:cNvPicPr>
                <a:picLocks noChangeAspect="1"/>
              </p:cNvPicPr>
              <p:nvPr/>
            </p:nvPicPr>
            <p:blipFill>
              <a:blip r:embed="rId8"/>
              <a:stretch>
                <a:fillRect/>
              </a:stretch>
            </p:blipFill>
            <p:spPr>
              <a:xfrm>
                <a:off x="9946285" y="5156396"/>
                <a:ext cx="365039" cy="463319"/>
              </a:xfrm>
              <a:prstGeom prst="rect">
                <a:avLst/>
              </a:prstGeom>
            </p:spPr>
          </p:pic>
        </p:grpSp>
        <p:cxnSp>
          <p:nvCxnSpPr>
            <p:cNvPr id="47" name="Straight Connector 46">
              <a:extLst>
                <a:ext uri="{FF2B5EF4-FFF2-40B4-BE49-F238E27FC236}">
                  <a16:creationId xmlns:a16="http://schemas.microsoft.com/office/drawing/2014/main" id="{2BA22A4B-EDE5-AE72-4FDF-60BA25965A96}"/>
                </a:ext>
              </a:extLst>
            </p:cNvPr>
            <p:cNvCxnSpPr>
              <a:stCxn id="13" idx="0"/>
            </p:cNvCxnSpPr>
            <p:nvPr/>
          </p:nvCxnSpPr>
          <p:spPr>
            <a:xfrm flipH="1" flipV="1">
              <a:off x="2005431" y="2024009"/>
              <a:ext cx="1" cy="3845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AC9D1C-6ECE-4B4C-2FDF-A6A1DBE76F2A}"/>
                </a:ext>
              </a:extLst>
            </p:cNvPr>
            <p:cNvCxnSpPr/>
            <p:nvPr/>
          </p:nvCxnSpPr>
          <p:spPr>
            <a:xfrm flipH="1" flipV="1">
              <a:off x="7192098" y="2024009"/>
              <a:ext cx="1" cy="3845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BCB7D2-219A-C03B-D815-D48742EEAA58}"/>
                </a:ext>
              </a:extLst>
            </p:cNvPr>
            <p:cNvCxnSpPr>
              <a:cxnSpLocks/>
            </p:cNvCxnSpPr>
            <p:nvPr/>
          </p:nvCxnSpPr>
          <p:spPr>
            <a:xfrm>
              <a:off x="2005431" y="2024008"/>
              <a:ext cx="5186667" cy="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7BA8DB-9F4A-489C-AF63-B56C28DDCCBB}"/>
                </a:ext>
              </a:extLst>
            </p:cNvPr>
            <p:cNvCxnSpPr>
              <a:cxnSpLocks/>
            </p:cNvCxnSpPr>
            <p:nvPr/>
          </p:nvCxnSpPr>
          <p:spPr>
            <a:xfrm>
              <a:off x="4592528" y="1615202"/>
              <a:ext cx="0" cy="40880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A7DF01-AAF6-83B8-D461-E6037E055FFA}"/>
                </a:ext>
              </a:extLst>
            </p:cNvPr>
            <p:cNvCxnSpPr>
              <a:cxnSpLocks/>
            </p:cNvCxnSpPr>
            <p:nvPr/>
          </p:nvCxnSpPr>
          <p:spPr>
            <a:xfrm>
              <a:off x="2013972" y="3429000"/>
              <a:ext cx="0" cy="40880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EE09780-E157-1D09-EEFA-03744E2310A9}"/>
                </a:ext>
              </a:extLst>
            </p:cNvPr>
            <p:cNvCxnSpPr>
              <a:cxnSpLocks/>
            </p:cNvCxnSpPr>
            <p:nvPr/>
          </p:nvCxnSpPr>
          <p:spPr>
            <a:xfrm>
              <a:off x="7284842" y="3429000"/>
              <a:ext cx="0" cy="204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2511FD-D832-BDA8-792B-F7DDE2B2EC83}"/>
                </a:ext>
              </a:extLst>
            </p:cNvPr>
            <p:cNvCxnSpPr>
              <a:cxnSpLocks/>
            </p:cNvCxnSpPr>
            <p:nvPr/>
          </p:nvCxnSpPr>
          <p:spPr>
            <a:xfrm>
              <a:off x="5122925" y="3652540"/>
              <a:ext cx="4108169" cy="1591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3DC8CD-E48B-6CB5-0A49-71BC8B34B2F0}"/>
                </a:ext>
              </a:extLst>
            </p:cNvPr>
            <p:cNvCxnSpPr/>
            <p:nvPr/>
          </p:nvCxnSpPr>
          <p:spPr>
            <a:xfrm>
              <a:off x="5122925" y="3652540"/>
              <a:ext cx="0" cy="1804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2A03B0-BDCE-62AC-FF2A-6C28CE1890D6}"/>
                </a:ext>
              </a:extLst>
            </p:cNvPr>
            <p:cNvCxnSpPr/>
            <p:nvPr/>
          </p:nvCxnSpPr>
          <p:spPr>
            <a:xfrm>
              <a:off x="9224550" y="3652539"/>
              <a:ext cx="0" cy="180427"/>
            </a:xfrm>
            <a:prstGeom prst="line">
              <a:avLst/>
            </a:prstGeom>
            <a:ln w="635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53422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CEC5-A663-301E-C45C-A99F5CFF5C4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E2D60D3-2846-6DAA-2B26-1EF318F3782C}"/>
              </a:ext>
            </a:extLst>
          </p:cNvPr>
          <p:cNvSpPr txBox="1"/>
          <p:nvPr/>
        </p:nvSpPr>
        <p:spPr>
          <a:xfrm>
            <a:off x="217267" y="598244"/>
            <a:ext cx="742771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① 两个</a:t>
            </a:r>
            <a:r>
              <a:rPr lang="en-US" altLang="zh-CN" sz="2000" b="1" dirty="0">
                <a:latin typeface="微软雅黑" panose="020B0503020204020204" pitchFamily="34" charset="-122"/>
                <a:ea typeface="微软雅黑" panose="020B0503020204020204" pitchFamily="34" charset="-122"/>
              </a:rPr>
              <a:t>MOS</a:t>
            </a:r>
            <a:r>
              <a:rPr lang="zh-CN" altLang="en-US" sz="2000" b="1" dirty="0">
                <a:latin typeface="微软雅黑" panose="020B0503020204020204" pitchFamily="34" charset="-122"/>
                <a:ea typeface="微软雅黑" panose="020B0503020204020204" pitchFamily="34" charset="-122"/>
              </a:rPr>
              <a:t>管短时间内同时导通所消耗的瞬间导通功耗， </a:t>
            </a:r>
          </a:p>
        </p:txBody>
      </p:sp>
      <p:pic>
        <p:nvPicPr>
          <p:cNvPr id="10" name="Picture 9">
            <a:extLst>
              <a:ext uri="{FF2B5EF4-FFF2-40B4-BE49-F238E27FC236}">
                <a16:creationId xmlns:a16="http://schemas.microsoft.com/office/drawing/2014/main" id="{C94711E1-839A-B95B-0A19-4E9F7F5B6F78}"/>
              </a:ext>
            </a:extLst>
          </p:cNvPr>
          <p:cNvPicPr>
            <a:picLocks noChangeAspect="1"/>
          </p:cNvPicPr>
          <p:nvPr/>
        </p:nvPicPr>
        <p:blipFill>
          <a:blip r:embed="rId3"/>
          <a:stretch>
            <a:fillRect/>
          </a:stretch>
        </p:blipFill>
        <p:spPr>
          <a:xfrm>
            <a:off x="6672808" y="585457"/>
            <a:ext cx="357579" cy="453851"/>
          </a:xfrm>
          <a:prstGeom prst="rect">
            <a:avLst/>
          </a:prstGeom>
        </p:spPr>
      </p:pic>
      <p:grpSp>
        <p:nvGrpSpPr>
          <p:cNvPr id="28" name="Group 27">
            <a:extLst>
              <a:ext uri="{FF2B5EF4-FFF2-40B4-BE49-F238E27FC236}">
                <a16:creationId xmlns:a16="http://schemas.microsoft.com/office/drawing/2014/main" id="{0E0723B6-2235-BCDD-0CB8-8667756776FC}"/>
              </a:ext>
            </a:extLst>
          </p:cNvPr>
          <p:cNvGrpSpPr/>
          <p:nvPr/>
        </p:nvGrpSpPr>
        <p:grpSpPr>
          <a:xfrm>
            <a:off x="1465707" y="5285993"/>
            <a:ext cx="3106963" cy="1501309"/>
            <a:chOff x="9801971" y="3437983"/>
            <a:chExt cx="3106963" cy="1501309"/>
          </a:xfrm>
        </p:grpSpPr>
        <p:grpSp>
          <p:nvGrpSpPr>
            <p:cNvPr id="20" name="Group 19">
              <a:extLst>
                <a:ext uri="{FF2B5EF4-FFF2-40B4-BE49-F238E27FC236}">
                  <a16:creationId xmlns:a16="http://schemas.microsoft.com/office/drawing/2014/main" id="{0BA3A84D-D4E9-65D5-476C-4596B0D8BF6F}"/>
                </a:ext>
              </a:extLst>
            </p:cNvPr>
            <p:cNvGrpSpPr/>
            <p:nvPr/>
          </p:nvGrpSpPr>
          <p:grpSpPr>
            <a:xfrm>
              <a:off x="9801971" y="3437983"/>
              <a:ext cx="3106963" cy="1478790"/>
              <a:chOff x="8853998" y="1443156"/>
              <a:chExt cx="3106963" cy="1478790"/>
            </a:xfrm>
          </p:grpSpPr>
          <p:sp>
            <p:nvSpPr>
              <p:cNvPr id="21" name="Rectangle 20">
                <a:extLst>
                  <a:ext uri="{FF2B5EF4-FFF2-40B4-BE49-F238E27FC236}">
                    <a16:creationId xmlns:a16="http://schemas.microsoft.com/office/drawing/2014/main" id="{4E47D797-6E8A-8F99-7FB5-7C7DE9722BD5}"/>
                  </a:ext>
                </a:extLst>
              </p:cNvPr>
              <p:cNvSpPr/>
              <p:nvPr/>
            </p:nvSpPr>
            <p:spPr>
              <a:xfrm>
                <a:off x="8853999" y="1928283"/>
                <a:ext cx="3106962" cy="9936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22" name="Rectangle 21">
                <a:extLst>
                  <a:ext uri="{FF2B5EF4-FFF2-40B4-BE49-F238E27FC236}">
                    <a16:creationId xmlns:a16="http://schemas.microsoft.com/office/drawing/2014/main" id="{7D4488B1-743F-8A3F-42D3-654D4746BB8C}"/>
                  </a:ext>
                </a:extLst>
              </p:cNvPr>
              <p:cNvSpPr/>
              <p:nvPr/>
            </p:nvSpPr>
            <p:spPr>
              <a:xfrm>
                <a:off x="8853998" y="1443156"/>
                <a:ext cx="3106963"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动态</a:t>
                </a:r>
              </a:p>
            </p:txBody>
          </p:sp>
          <p:sp>
            <p:nvSpPr>
              <p:cNvPr id="23" name="TextBox 22">
                <a:extLst>
                  <a:ext uri="{FF2B5EF4-FFF2-40B4-BE49-F238E27FC236}">
                    <a16:creationId xmlns:a16="http://schemas.microsoft.com/office/drawing/2014/main" id="{5CEBFDE3-7BAD-A72A-3CF9-8F533CEB804F}"/>
                  </a:ext>
                </a:extLst>
              </p:cNvPr>
              <p:cNvSpPr txBox="1"/>
              <p:nvPr/>
            </p:nvSpPr>
            <p:spPr>
              <a:xfrm>
                <a:off x="9152167" y="2042217"/>
                <a:ext cx="2510624"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个</a:t>
                </a:r>
                <a:r>
                  <a:rPr lang="en-US" altLang="zh-CN" sz="2000" b="1" dirty="0">
                    <a:latin typeface="微软雅黑" panose="020B0503020204020204" pitchFamily="34" charset="-122"/>
                    <a:ea typeface="微软雅黑" panose="020B0503020204020204" pitchFamily="34" charset="-122"/>
                  </a:rPr>
                  <a:t>MOS</a:t>
                </a:r>
                <a:r>
                  <a:rPr lang="zh-CN" altLang="en-US" sz="2000" b="1" dirty="0">
                    <a:latin typeface="微软雅黑" panose="020B0503020204020204" pitchFamily="34" charset="-122"/>
                    <a:ea typeface="微软雅黑" panose="020B0503020204020204" pitchFamily="34" charset="-122"/>
                  </a:rPr>
                  <a:t>管同时导通</a:t>
                </a:r>
              </a:p>
            </p:txBody>
          </p:sp>
        </p:grpSp>
        <p:grpSp>
          <p:nvGrpSpPr>
            <p:cNvPr id="27" name="Group 26">
              <a:extLst>
                <a:ext uri="{FF2B5EF4-FFF2-40B4-BE49-F238E27FC236}">
                  <a16:creationId xmlns:a16="http://schemas.microsoft.com/office/drawing/2014/main" id="{C12B493F-7E64-9A1E-88CC-2F0DCC2ABE27}"/>
                </a:ext>
              </a:extLst>
            </p:cNvPr>
            <p:cNvGrpSpPr/>
            <p:nvPr/>
          </p:nvGrpSpPr>
          <p:grpSpPr>
            <a:xfrm>
              <a:off x="10596525" y="4384655"/>
              <a:ext cx="1757080" cy="554637"/>
              <a:chOff x="9986112" y="4344900"/>
              <a:chExt cx="1757080" cy="554637"/>
            </a:xfrm>
          </p:grpSpPr>
          <p:sp>
            <p:nvSpPr>
              <p:cNvPr id="24" name="TextBox 23">
                <a:extLst>
                  <a:ext uri="{FF2B5EF4-FFF2-40B4-BE49-F238E27FC236}">
                    <a16:creationId xmlns:a16="http://schemas.microsoft.com/office/drawing/2014/main" id="{2B03A19C-095B-853E-2F35-E70CFBECE426}"/>
                  </a:ext>
                </a:extLst>
              </p:cNvPr>
              <p:cNvSpPr txBox="1"/>
              <p:nvPr/>
            </p:nvSpPr>
            <p:spPr>
              <a:xfrm>
                <a:off x="9986112" y="4417013"/>
                <a:ext cx="17570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导通电流</a:t>
                </a:r>
              </a:p>
            </p:txBody>
          </p:sp>
          <p:pic>
            <p:nvPicPr>
              <p:cNvPr id="26" name="Picture 25">
                <a:extLst>
                  <a:ext uri="{FF2B5EF4-FFF2-40B4-BE49-F238E27FC236}">
                    <a16:creationId xmlns:a16="http://schemas.microsoft.com/office/drawing/2014/main" id="{5E3F24D3-AEBE-575E-4793-4D74C933A297}"/>
                  </a:ext>
                </a:extLst>
              </p:cNvPr>
              <p:cNvPicPr>
                <a:picLocks noChangeAspect="1"/>
              </p:cNvPicPr>
              <p:nvPr/>
            </p:nvPicPr>
            <p:blipFill>
              <a:blip r:embed="rId4"/>
              <a:stretch>
                <a:fillRect/>
              </a:stretch>
            </p:blipFill>
            <p:spPr>
              <a:xfrm>
                <a:off x="11105298" y="4344900"/>
                <a:ext cx="410367" cy="554637"/>
              </a:xfrm>
              <a:prstGeom prst="rect">
                <a:avLst/>
              </a:prstGeom>
            </p:spPr>
          </p:pic>
        </p:grpSp>
      </p:grpSp>
      <p:grpSp>
        <p:nvGrpSpPr>
          <p:cNvPr id="38" name="Group 37">
            <a:extLst>
              <a:ext uri="{FF2B5EF4-FFF2-40B4-BE49-F238E27FC236}">
                <a16:creationId xmlns:a16="http://schemas.microsoft.com/office/drawing/2014/main" id="{0A51F46B-53BB-0B88-FD26-BEFD7ED32600}"/>
              </a:ext>
            </a:extLst>
          </p:cNvPr>
          <p:cNvGrpSpPr/>
          <p:nvPr/>
        </p:nvGrpSpPr>
        <p:grpSpPr>
          <a:xfrm>
            <a:off x="6765369" y="5521231"/>
            <a:ext cx="4621140" cy="1266071"/>
            <a:chOff x="8989928" y="5591928"/>
            <a:chExt cx="4621140" cy="1266071"/>
          </a:xfrm>
        </p:grpSpPr>
        <p:sp>
          <p:nvSpPr>
            <p:cNvPr id="29" name="Rectangle 28">
              <a:extLst>
                <a:ext uri="{FF2B5EF4-FFF2-40B4-BE49-F238E27FC236}">
                  <a16:creationId xmlns:a16="http://schemas.microsoft.com/office/drawing/2014/main" id="{87292A70-47EF-7F9E-7AC8-648B3E19E707}"/>
                </a:ext>
              </a:extLst>
            </p:cNvPr>
            <p:cNvSpPr/>
            <p:nvPr/>
          </p:nvSpPr>
          <p:spPr>
            <a:xfrm>
              <a:off x="9019115" y="5591928"/>
              <a:ext cx="4591953" cy="12660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30" name="TextBox 29">
              <a:extLst>
                <a:ext uri="{FF2B5EF4-FFF2-40B4-BE49-F238E27FC236}">
                  <a16:creationId xmlns:a16="http://schemas.microsoft.com/office/drawing/2014/main" id="{F2FCDE2F-70FA-A5B9-92EC-A21A9E1823E0}"/>
                </a:ext>
              </a:extLst>
            </p:cNvPr>
            <p:cNvSpPr txBox="1"/>
            <p:nvPr/>
          </p:nvSpPr>
          <p:spPr>
            <a:xfrm>
              <a:off x="8989928" y="5741226"/>
              <a:ext cx="208262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为功耗电容</a:t>
              </a:r>
            </a:p>
          </p:txBody>
        </p:sp>
        <p:pic>
          <p:nvPicPr>
            <p:cNvPr id="32" name="Picture 31">
              <a:extLst>
                <a:ext uri="{FF2B5EF4-FFF2-40B4-BE49-F238E27FC236}">
                  <a16:creationId xmlns:a16="http://schemas.microsoft.com/office/drawing/2014/main" id="{497E8C2F-8932-D449-1444-AF978428D7F5}"/>
                </a:ext>
              </a:extLst>
            </p:cNvPr>
            <p:cNvPicPr>
              <a:picLocks noChangeAspect="1"/>
            </p:cNvPicPr>
            <p:nvPr/>
          </p:nvPicPr>
          <p:blipFill>
            <a:blip r:embed="rId5"/>
            <a:stretch>
              <a:fillRect/>
            </a:stretch>
          </p:blipFill>
          <p:spPr>
            <a:xfrm>
              <a:off x="9069371" y="5710382"/>
              <a:ext cx="531769" cy="461799"/>
            </a:xfrm>
            <a:prstGeom prst="rect">
              <a:avLst/>
            </a:prstGeom>
          </p:spPr>
        </p:pic>
        <p:sp>
          <p:nvSpPr>
            <p:cNvPr id="33" name="TextBox 32">
              <a:extLst>
                <a:ext uri="{FF2B5EF4-FFF2-40B4-BE49-F238E27FC236}">
                  <a16:creationId xmlns:a16="http://schemas.microsoft.com/office/drawing/2014/main" id="{1398E983-57D6-51D0-3971-76DBC1F369F5}"/>
                </a:ext>
              </a:extLst>
            </p:cNvPr>
            <p:cNvSpPr txBox="1"/>
            <p:nvPr/>
          </p:nvSpPr>
          <p:spPr>
            <a:xfrm>
              <a:off x="8989928" y="6248408"/>
              <a:ext cx="328808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       为输入信号重复频率，</a:t>
              </a:r>
            </a:p>
          </p:txBody>
        </p:sp>
        <p:pic>
          <p:nvPicPr>
            <p:cNvPr id="35" name="Picture 34">
              <a:extLst>
                <a:ext uri="{FF2B5EF4-FFF2-40B4-BE49-F238E27FC236}">
                  <a16:creationId xmlns:a16="http://schemas.microsoft.com/office/drawing/2014/main" id="{E9B5FDD9-678D-0493-9E9D-5E5319C92640}"/>
                </a:ext>
              </a:extLst>
            </p:cNvPr>
            <p:cNvPicPr>
              <a:picLocks noChangeAspect="1"/>
            </p:cNvPicPr>
            <p:nvPr/>
          </p:nvPicPr>
          <p:blipFill>
            <a:blip r:embed="rId6"/>
            <a:stretch>
              <a:fillRect/>
            </a:stretch>
          </p:blipFill>
          <p:spPr>
            <a:xfrm>
              <a:off x="9149925" y="6203025"/>
              <a:ext cx="370660" cy="488597"/>
            </a:xfrm>
            <a:prstGeom prst="rect">
              <a:avLst/>
            </a:prstGeom>
          </p:spPr>
        </p:pic>
        <p:pic>
          <p:nvPicPr>
            <p:cNvPr id="37" name="Picture 36">
              <a:extLst>
                <a:ext uri="{FF2B5EF4-FFF2-40B4-BE49-F238E27FC236}">
                  <a16:creationId xmlns:a16="http://schemas.microsoft.com/office/drawing/2014/main" id="{556AED01-746E-E334-E80C-A77B0FFEBA9D}"/>
                </a:ext>
              </a:extLst>
            </p:cNvPr>
            <p:cNvPicPr>
              <a:picLocks noChangeAspect="1"/>
            </p:cNvPicPr>
            <p:nvPr/>
          </p:nvPicPr>
          <p:blipFill>
            <a:blip r:embed="rId7"/>
            <a:stretch>
              <a:fillRect/>
            </a:stretch>
          </p:blipFill>
          <p:spPr>
            <a:xfrm>
              <a:off x="12038111" y="5890457"/>
              <a:ext cx="1033393" cy="948689"/>
            </a:xfrm>
            <a:prstGeom prst="rect">
              <a:avLst/>
            </a:prstGeom>
          </p:spPr>
        </p:pic>
      </p:grpSp>
      <p:pic>
        <p:nvPicPr>
          <p:cNvPr id="40" name="Picture 39">
            <a:extLst>
              <a:ext uri="{FF2B5EF4-FFF2-40B4-BE49-F238E27FC236}">
                <a16:creationId xmlns:a16="http://schemas.microsoft.com/office/drawing/2014/main" id="{0D2BA0BC-2BAC-832D-0ED3-5573E8720578}"/>
              </a:ext>
            </a:extLst>
          </p:cNvPr>
          <p:cNvPicPr>
            <a:picLocks noChangeAspect="1"/>
          </p:cNvPicPr>
          <p:nvPr/>
        </p:nvPicPr>
        <p:blipFill>
          <a:blip r:embed="rId8"/>
          <a:stretch>
            <a:fillRect/>
          </a:stretch>
        </p:blipFill>
        <p:spPr>
          <a:xfrm>
            <a:off x="8046576" y="4946705"/>
            <a:ext cx="2006873" cy="575742"/>
          </a:xfrm>
          <a:prstGeom prst="rect">
            <a:avLst/>
          </a:prstGeom>
        </p:spPr>
      </p:pic>
      <p:pic>
        <p:nvPicPr>
          <p:cNvPr id="41" name="Picture 6">
            <a:extLst>
              <a:ext uri="{FF2B5EF4-FFF2-40B4-BE49-F238E27FC236}">
                <a16:creationId xmlns:a16="http://schemas.microsoft.com/office/drawing/2014/main" id="{0940A73C-AF26-4AAB-4962-ACF190C22B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947" y="1116467"/>
            <a:ext cx="4691214" cy="353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a:extLst>
              <a:ext uri="{FF2B5EF4-FFF2-40B4-BE49-F238E27FC236}">
                <a16:creationId xmlns:a16="http://schemas.microsoft.com/office/drawing/2014/main" id="{2CD9D2A6-3CDF-E27E-A8C9-C476D15006E7}"/>
              </a:ext>
            </a:extLst>
          </p:cNvPr>
          <p:cNvSpPr/>
          <p:nvPr/>
        </p:nvSpPr>
        <p:spPr>
          <a:xfrm>
            <a:off x="3881406" y="1253393"/>
            <a:ext cx="633043" cy="3387790"/>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ectangle 43">
            <a:extLst>
              <a:ext uri="{FF2B5EF4-FFF2-40B4-BE49-F238E27FC236}">
                <a16:creationId xmlns:a16="http://schemas.microsoft.com/office/drawing/2014/main" id="{1967D23C-0E0D-ED57-E545-D469770C5157}"/>
              </a:ext>
            </a:extLst>
          </p:cNvPr>
          <p:cNvSpPr/>
          <p:nvPr/>
        </p:nvSpPr>
        <p:spPr>
          <a:xfrm>
            <a:off x="2156974" y="1253393"/>
            <a:ext cx="1724431" cy="3387790"/>
          </a:xfrm>
          <a:prstGeom prst="rect">
            <a:avLst/>
          </a:prstGeom>
          <a:solidFill>
            <a:srgbClr val="A0C8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41">
            <a:extLst>
              <a:ext uri="{FF2B5EF4-FFF2-40B4-BE49-F238E27FC236}">
                <a16:creationId xmlns:a16="http://schemas.microsoft.com/office/drawing/2014/main" id="{22446FD2-329F-01B4-A640-B2699189FB21}"/>
              </a:ext>
            </a:extLst>
          </p:cNvPr>
          <p:cNvSpPr/>
          <p:nvPr/>
        </p:nvSpPr>
        <p:spPr>
          <a:xfrm>
            <a:off x="1523931" y="1259161"/>
            <a:ext cx="633043" cy="3387790"/>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4581B4C0-29C7-895A-8C49-F8529075EAAE}"/>
              </a:ext>
            </a:extLst>
          </p:cNvPr>
          <p:cNvGrpSpPr/>
          <p:nvPr/>
        </p:nvGrpSpPr>
        <p:grpSpPr>
          <a:xfrm>
            <a:off x="630242" y="4204332"/>
            <a:ext cx="1433869" cy="999171"/>
            <a:chOff x="8853998" y="1443156"/>
            <a:chExt cx="1433869" cy="999171"/>
          </a:xfrm>
        </p:grpSpPr>
        <p:sp>
          <p:nvSpPr>
            <p:cNvPr id="12" name="Rectangle 11">
              <a:extLst>
                <a:ext uri="{FF2B5EF4-FFF2-40B4-BE49-F238E27FC236}">
                  <a16:creationId xmlns:a16="http://schemas.microsoft.com/office/drawing/2014/main" id="{B902BE8F-B7B3-533F-EE85-F3FF7B2F6573}"/>
                </a:ext>
              </a:extLst>
            </p:cNvPr>
            <p:cNvSpPr/>
            <p:nvPr/>
          </p:nvSpPr>
          <p:spPr>
            <a:xfrm>
              <a:off x="8853999" y="1928284"/>
              <a:ext cx="1433868" cy="5140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3" name="Rectangle 12">
              <a:extLst>
                <a:ext uri="{FF2B5EF4-FFF2-40B4-BE49-F238E27FC236}">
                  <a16:creationId xmlns:a16="http://schemas.microsoft.com/office/drawing/2014/main" id="{2D87CB08-B8A8-B445-B37D-643DF0C26A62}"/>
                </a:ext>
              </a:extLst>
            </p:cNvPr>
            <p:cNvSpPr/>
            <p:nvPr/>
          </p:nvSpPr>
          <p:spPr>
            <a:xfrm>
              <a:off x="8853998" y="1443156"/>
              <a:ext cx="1433869"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静态</a:t>
              </a:r>
            </a:p>
          </p:txBody>
        </p:sp>
        <p:sp>
          <p:nvSpPr>
            <p:cNvPr id="14" name="TextBox 13">
              <a:extLst>
                <a:ext uri="{FF2B5EF4-FFF2-40B4-BE49-F238E27FC236}">
                  <a16:creationId xmlns:a16="http://schemas.microsoft.com/office/drawing/2014/main" id="{C8BBCF83-5C78-23F9-E59F-8BE1D75096E4}"/>
                </a:ext>
              </a:extLst>
            </p:cNvPr>
            <p:cNvSpPr txBox="1"/>
            <p:nvPr/>
          </p:nvSpPr>
          <p:spPr>
            <a:xfrm>
              <a:off x="8995618" y="1998312"/>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电流极小</a:t>
              </a:r>
            </a:p>
          </p:txBody>
        </p:sp>
      </p:grpSp>
      <p:grpSp>
        <p:nvGrpSpPr>
          <p:cNvPr id="16" name="Group 15">
            <a:extLst>
              <a:ext uri="{FF2B5EF4-FFF2-40B4-BE49-F238E27FC236}">
                <a16:creationId xmlns:a16="http://schemas.microsoft.com/office/drawing/2014/main" id="{B0567F12-E7B1-F3CB-7CA9-FC1648F45667}"/>
              </a:ext>
            </a:extLst>
          </p:cNvPr>
          <p:cNvGrpSpPr/>
          <p:nvPr/>
        </p:nvGrpSpPr>
        <p:grpSpPr>
          <a:xfrm>
            <a:off x="3931126" y="4156783"/>
            <a:ext cx="1433869" cy="999171"/>
            <a:chOff x="8853998" y="1443156"/>
            <a:chExt cx="1433869" cy="999171"/>
          </a:xfrm>
        </p:grpSpPr>
        <p:sp>
          <p:nvSpPr>
            <p:cNvPr id="17" name="Rectangle 16">
              <a:extLst>
                <a:ext uri="{FF2B5EF4-FFF2-40B4-BE49-F238E27FC236}">
                  <a16:creationId xmlns:a16="http://schemas.microsoft.com/office/drawing/2014/main" id="{1A1819B9-BC28-FC27-326B-C96A9014BE29}"/>
                </a:ext>
              </a:extLst>
            </p:cNvPr>
            <p:cNvSpPr/>
            <p:nvPr/>
          </p:nvSpPr>
          <p:spPr>
            <a:xfrm>
              <a:off x="8853999" y="1928284"/>
              <a:ext cx="1433868" cy="5140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 </a:t>
              </a:r>
            </a:p>
          </p:txBody>
        </p:sp>
        <p:sp>
          <p:nvSpPr>
            <p:cNvPr id="18" name="Rectangle 17">
              <a:extLst>
                <a:ext uri="{FF2B5EF4-FFF2-40B4-BE49-F238E27FC236}">
                  <a16:creationId xmlns:a16="http://schemas.microsoft.com/office/drawing/2014/main" id="{BF722828-30B3-7CE2-9B88-E2A9EF7D9399}"/>
                </a:ext>
              </a:extLst>
            </p:cNvPr>
            <p:cNvSpPr/>
            <p:nvPr/>
          </p:nvSpPr>
          <p:spPr>
            <a:xfrm>
              <a:off x="8853998" y="1443156"/>
              <a:ext cx="1433869" cy="485128"/>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静态</a:t>
              </a:r>
            </a:p>
          </p:txBody>
        </p:sp>
        <p:sp>
          <p:nvSpPr>
            <p:cNvPr id="19" name="TextBox 18">
              <a:extLst>
                <a:ext uri="{FF2B5EF4-FFF2-40B4-BE49-F238E27FC236}">
                  <a16:creationId xmlns:a16="http://schemas.microsoft.com/office/drawing/2014/main" id="{E8867905-1CD0-8E0C-E7F1-E3ECCC66FC98}"/>
                </a:ext>
              </a:extLst>
            </p:cNvPr>
            <p:cNvSpPr txBox="1"/>
            <p:nvPr/>
          </p:nvSpPr>
          <p:spPr>
            <a:xfrm>
              <a:off x="8995618" y="1998312"/>
              <a:ext cx="121058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电流极小</a:t>
              </a:r>
            </a:p>
          </p:txBody>
        </p:sp>
      </p:grpSp>
      <p:cxnSp>
        <p:nvCxnSpPr>
          <p:cNvPr id="46" name="Straight Arrow Connector 45">
            <a:extLst>
              <a:ext uri="{FF2B5EF4-FFF2-40B4-BE49-F238E27FC236}">
                <a16:creationId xmlns:a16="http://schemas.microsoft.com/office/drawing/2014/main" id="{F450DE5D-0537-1BF0-167C-271FF18F93B1}"/>
              </a:ext>
            </a:extLst>
          </p:cNvPr>
          <p:cNvCxnSpPr>
            <a:stCxn id="22" idx="0"/>
          </p:cNvCxnSpPr>
          <p:nvPr/>
        </p:nvCxnSpPr>
        <p:spPr>
          <a:xfrm flipH="1" flipV="1">
            <a:off x="3019188" y="4399347"/>
            <a:ext cx="1" cy="8866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B940680-877C-C468-4D2B-E0859AE91E30}"/>
              </a:ext>
            </a:extLst>
          </p:cNvPr>
          <p:cNvCxnSpPr>
            <a:cxnSpLocks/>
          </p:cNvCxnSpPr>
          <p:nvPr/>
        </p:nvCxnSpPr>
        <p:spPr>
          <a:xfrm flipV="1">
            <a:off x="1947506" y="3759522"/>
            <a:ext cx="0" cy="3972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49BE14-9AC5-A5AB-F41F-66797CCC407B}"/>
              </a:ext>
            </a:extLst>
          </p:cNvPr>
          <p:cNvCxnSpPr>
            <a:cxnSpLocks/>
          </p:cNvCxnSpPr>
          <p:nvPr/>
        </p:nvCxnSpPr>
        <p:spPr>
          <a:xfrm flipV="1">
            <a:off x="4072746" y="3759522"/>
            <a:ext cx="0" cy="3972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874BAC5F-89E6-D0D5-D513-D67147CCACE4}"/>
              </a:ext>
            </a:extLst>
          </p:cNvPr>
          <p:cNvPicPr>
            <a:picLocks noChangeAspect="1"/>
          </p:cNvPicPr>
          <p:nvPr/>
        </p:nvPicPr>
        <p:blipFill>
          <a:blip r:embed="rId10"/>
          <a:stretch>
            <a:fillRect/>
          </a:stretch>
        </p:blipFill>
        <p:spPr>
          <a:xfrm>
            <a:off x="6348331" y="1084691"/>
            <a:ext cx="4999317" cy="3816795"/>
          </a:xfrm>
          <a:prstGeom prst="rect">
            <a:avLst/>
          </a:prstGeom>
        </p:spPr>
      </p:pic>
      <p:sp>
        <p:nvSpPr>
          <p:cNvPr id="52" name="Rectangle 51">
            <a:extLst>
              <a:ext uri="{FF2B5EF4-FFF2-40B4-BE49-F238E27FC236}">
                <a16:creationId xmlns:a16="http://schemas.microsoft.com/office/drawing/2014/main" id="{0EC6A410-A84F-724D-A159-A40C6255E82D}"/>
              </a:ext>
            </a:extLst>
          </p:cNvPr>
          <p:cNvSpPr/>
          <p:nvPr/>
        </p:nvSpPr>
        <p:spPr>
          <a:xfrm>
            <a:off x="7649302" y="1147651"/>
            <a:ext cx="94963" cy="3493531"/>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Rectangle 52">
            <a:extLst>
              <a:ext uri="{FF2B5EF4-FFF2-40B4-BE49-F238E27FC236}">
                <a16:creationId xmlns:a16="http://schemas.microsoft.com/office/drawing/2014/main" id="{C3783DB8-8304-0DF8-1BAC-A77359872233}"/>
              </a:ext>
            </a:extLst>
          </p:cNvPr>
          <p:cNvSpPr/>
          <p:nvPr/>
        </p:nvSpPr>
        <p:spPr>
          <a:xfrm>
            <a:off x="7744266" y="1147650"/>
            <a:ext cx="94964" cy="3493531"/>
          </a:xfrm>
          <a:prstGeom prst="rect">
            <a:avLst/>
          </a:prstGeom>
          <a:solidFill>
            <a:srgbClr val="A0C8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53">
            <a:extLst>
              <a:ext uri="{FF2B5EF4-FFF2-40B4-BE49-F238E27FC236}">
                <a16:creationId xmlns:a16="http://schemas.microsoft.com/office/drawing/2014/main" id="{0203DD95-4858-1D5F-CDF4-A8BD72704A41}"/>
              </a:ext>
            </a:extLst>
          </p:cNvPr>
          <p:cNvSpPr/>
          <p:nvPr/>
        </p:nvSpPr>
        <p:spPr>
          <a:xfrm>
            <a:off x="7839230" y="1147649"/>
            <a:ext cx="1452481" cy="3493530"/>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55">
            <a:extLst>
              <a:ext uri="{FF2B5EF4-FFF2-40B4-BE49-F238E27FC236}">
                <a16:creationId xmlns:a16="http://schemas.microsoft.com/office/drawing/2014/main" id="{978C35C7-2CA3-6C5D-89C9-006B0DA42E75}"/>
              </a:ext>
            </a:extLst>
          </p:cNvPr>
          <p:cNvSpPr/>
          <p:nvPr/>
        </p:nvSpPr>
        <p:spPr>
          <a:xfrm>
            <a:off x="9291711" y="1147648"/>
            <a:ext cx="94964" cy="3504040"/>
          </a:xfrm>
          <a:prstGeom prst="rect">
            <a:avLst/>
          </a:prstGeom>
          <a:solidFill>
            <a:srgbClr val="A0C8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6">
            <a:extLst>
              <a:ext uri="{FF2B5EF4-FFF2-40B4-BE49-F238E27FC236}">
                <a16:creationId xmlns:a16="http://schemas.microsoft.com/office/drawing/2014/main" id="{7F6761BB-6CFE-3B64-272C-78345C782338}"/>
              </a:ext>
            </a:extLst>
          </p:cNvPr>
          <p:cNvSpPr/>
          <p:nvPr/>
        </p:nvSpPr>
        <p:spPr>
          <a:xfrm>
            <a:off x="9394465" y="1147648"/>
            <a:ext cx="1388146" cy="3454474"/>
          </a:xfrm>
          <a:prstGeom prst="rect">
            <a:avLst/>
          </a:prstGeom>
          <a:solidFill>
            <a:srgbClr val="EFC8C4">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a:extLst>
              <a:ext uri="{FF2B5EF4-FFF2-40B4-BE49-F238E27FC236}">
                <a16:creationId xmlns:a16="http://schemas.microsoft.com/office/drawing/2014/main" id="{A4FF53B3-3A8C-F09B-71B4-37A1C129B8D8}"/>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动态功耗</a:t>
            </a:r>
          </a:p>
        </p:txBody>
      </p:sp>
    </p:spTree>
    <p:extLst>
      <p:ext uri="{BB962C8B-B14F-4D97-AF65-F5344CB8AC3E}">
        <p14:creationId xmlns:p14="http://schemas.microsoft.com/office/powerpoint/2010/main" val="402929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9B61-C39A-CEE9-B9A7-565FFAD1F679}"/>
            </a:ext>
          </a:extLst>
        </p:cNvPr>
        <p:cNvGrpSpPr/>
        <p:nvPr/>
      </p:nvGrpSpPr>
      <p:grpSpPr>
        <a:xfrm>
          <a:off x="0" y="0"/>
          <a:ext cx="0" cy="0"/>
          <a:chOff x="0" y="0"/>
          <a:chExt cx="0" cy="0"/>
        </a:xfrm>
      </p:grpSpPr>
      <p:sp>
        <p:nvSpPr>
          <p:cNvPr id="44" name="TextBox 43">
            <a:extLst>
              <a:ext uri="{FF2B5EF4-FFF2-40B4-BE49-F238E27FC236}">
                <a16:creationId xmlns:a16="http://schemas.microsoft.com/office/drawing/2014/main" id="{34F51F13-05B0-55B6-2F82-AE6910910419}"/>
              </a:ext>
            </a:extLst>
          </p:cNvPr>
          <p:cNvSpPr txBox="1"/>
          <p:nvPr/>
        </p:nvSpPr>
        <p:spPr>
          <a:xfrm>
            <a:off x="217267" y="598244"/>
            <a:ext cx="742771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② 负载电容充放电所消耗的功率， </a:t>
            </a:r>
          </a:p>
        </p:txBody>
      </p:sp>
      <p:pic>
        <p:nvPicPr>
          <p:cNvPr id="47" name="Picture 46">
            <a:extLst>
              <a:ext uri="{FF2B5EF4-FFF2-40B4-BE49-F238E27FC236}">
                <a16:creationId xmlns:a16="http://schemas.microsoft.com/office/drawing/2014/main" id="{14B53221-EBD1-9335-BEA8-1D4344B7E450}"/>
              </a:ext>
            </a:extLst>
          </p:cNvPr>
          <p:cNvPicPr>
            <a:picLocks noChangeAspect="1"/>
          </p:cNvPicPr>
          <p:nvPr/>
        </p:nvPicPr>
        <p:blipFill>
          <a:blip r:embed="rId3"/>
          <a:stretch>
            <a:fillRect/>
          </a:stretch>
        </p:blipFill>
        <p:spPr>
          <a:xfrm>
            <a:off x="4050688" y="631393"/>
            <a:ext cx="327891" cy="386443"/>
          </a:xfrm>
          <a:prstGeom prst="rect">
            <a:avLst/>
          </a:prstGeom>
        </p:spPr>
      </p:pic>
      <p:sp>
        <p:nvSpPr>
          <p:cNvPr id="48" name="Rectangle 47">
            <a:extLst>
              <a:ext uri="{FF2B5EF4-FFF2-40B4-BE49-F238E27FC236}">
                <a16:creationId xmlns:a16="http://schemas.microsoft.com/office/drawing/2014/main" id="{49C84042-7696-FC7D-C99E-99D487F37A41}"/>
              </a:ext>
            </a:extLst>
          </p:cNvPr>
          <p:cNvSpPr/>
          <p:nvPr/>
        </p:nvSpPr>
        <p:spPr>
          <a:xfrm>
            <a:off x="5925263" y="1275642"/>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输出电平</a:t>
            </a:r>
          </a:p>
        </p:txBody>
      </p:sp>
      <p:sp>
        <p:nvSpPr>
          <p:cNvPr id="50" name="Rectangle 49">
            <a:extLst>
              <a:ext uri="{FF2B5EF4-FFF2-40B4-BE49-F238E27FC236}">
                <a16:creationId xmlns:a16="http://schemas.microsoft.com/office/drawing/2014/main" id="{7AC83B47-ED08-CE06-6A3E-D61615B284C8}"/>
              </a:ext>
            </a:extLst>
          </p:cNvPr>
          <p:cNvSpPr/>
          <p:nvPr/>
        </p:nvSpPr>
        <p:spPr>
          <a:xfrm>
            <a:off x="5925262" y="1970658"/>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负载电容充电</a:t>
            </a:r>
          </a:p>
        </p:txBody>
      </p:sp>
      <p:sp>
        <p:nvSpPr>
          <p:cNvPr id="51" name="Rectangle 50">
            <a:extLst>
              <a:ext uri="{FF2B5EF4-FFF2-40B4-BE49-F238E27FC236}">
                <a16:creationId xmlns:a16="http://schemas.microsoft.com/office/drawing/2014/main" id="{10452C63-7FF0-E162-D5B7-8CB14C71D293}"/>
              </a:ext>
            </a:extLst>
          </p:cNvPr>
          <p:cNvSpPr/>
          <p:nvPr/>
        </p:nvSpPr>
        <p:spPr>
          <a:xfrm>
            <a:off x="5938806" y="2638802"/>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充电电流</a:t>
            </a:r>
          </a:p>
        </p:txBody>
      </p:sp>
      <p:sp>
        <p:nvSpPr>
          <p:cNvPr id="52" name="Rectangle 51">
            <a:extLst>
              <a:ext uri="{FF2B5EF4-FFF2-40B4-BE49-F238E27FC236}">
                <a16:creationId xmlns:a16="http://schemas.microsoft.com/office/drawing/2014/main" id="{42401AE8-BC7C-EA95-965F-CD72CA49187D}"/>
              </a:ext>
            </a:extLst>
          </p:cNvPr>
          <p:cNvSpPr/>
          <p:nvPr/>
        </p:nvSpPr>
        <p:spPr>
          <a:xfrm>
            <a:off x="5976800" y="3968393"/>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输出电平</a:t>
            </a:r>
          </a:p>
        </p:txBody>
      </p:sp>
      <p:sp>
        <p:nvSpPr>
          <p:cNvPr id="53" name="Rectangle 52">
            <a:extLst>
              <a:ext uri="{FF2B5EF4-FFF2-40B4-BE49-F238E27FC236}">
                <a16:creationId xmlns:a16="http://schemas.microsoft.com/office/drawing/2014/main" id="{E9566C62-1E8A-57F0-ADFD-8720FA14729D}"/>
              </a:ext>
            </a:extLst>
          </p:cNvPr>
          <p:cNvSpPr/>
          <p:nvPr/>
        </p:nvSpPr>
        <p:spPr>
          <a:xfrm>
            <a:off x="5976799" y="4663409"/>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负载电容放电</a:t>
            </a:r>
          </a:p>
        </p:txBody>
      </p:sp>
      <p:sp>
        <p:nvSpPr>
          <p:cNvPr id="54" name="Rectangle 53">
            <a:extLst>
              <a:ext uri="{FF2B5EF4-FFF2-40B4-BE49-F238E27FC236}">
                <a16:creationId xmlns:a16="http://schemas.microsoft.com/office/drawing/2014/main" id="{1C7A3EC3-B504-8799-579B-5141703F4413}"/>
              </a:ext>
            </a:extLst>
          </p:cNvPr>
          <p:cNvSpPr/>
          <p:nvPr/>
        </p:nvSpPr>
        <p:spPr>
          <a:xfrm>
            <a:off x="5990343" y="5331553"/>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放电电流</a:t>
            </a:r>
          </a:p>
        </p:txBody>
      </p:sp>
      <p:sp>
        <p:nvSpPr>
          <p:cNvPr id="55" name="Rectangle 54">
            <a:extLst>
              <a:ext uri="{FF2B5EF4-FFF2-40B4-BE49-F238E27FC236}">
                <a16:creationId xmlns:a16="http://schemas.microsoft.com/office/drawing/2014/main" id="{4AEE2A32-109C-A329-FA1A-DF06CBAD56EA}"/>
              </a:ext>
            </a:extLst>
          </p:cNvPr>
          <p:cNvSpPr/>
          <p:nvPr/>
        </p:nvSpPr>
        <p:spPr>
          <a:xfrm>
            <a:off x="7852372" y="1275642"/>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56" name="Rectangle 55">
            <a:extLst>
              <a:ext uri="{FF2B5EF4-FFF2-40B4-BE49-F238E27FC236}">
                <a16:creationId xmlns:a16="http://schemas.microsoft.com/office/drawing/2014/main" id="{F3F0F380-51D3-B73E-F958-512DE4C84415}"/>
              </a:ext>
            </a:extLst>
          </p:cNvPr>
          <p:cNvSpPr/>
          <p:nvPr/>
        </p:nvSpPr>
        <p:spPr>
          <a:xfrm>
            <a:off x="7849594" y="2632684"/>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57" name="Rectangle 56">
            <a:extLst>
              <a:ext uri="{FF2B5EF4-FFF2-40B4-BE49-F238E27FC236}">
                <a16:creationId xmlns:a16="http://schemas.microsoft.com/office/drawing/2014/main" id="{6B88BE85-5C4B-AB05-7E41-51AC4EE3E94B}"/>
              </a:ext>
            </a:extLst>
          </p:cNvPr>
          <p:cNvSpPr/>
          <p:nvPr/>
        </p:nvSpPr>
        <p:spPr>
          <a:xfrm>
            <a:off x="7852372" y="1970658"/>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58" name="Rectangle 57">
            <a:extLst>
              <a:ext uri="{FF2B5EF4-FFF2-40B4-BE49-F238E27FC236}">
                <a16:creationId xmlns:a16="http://schemas.microsoft.com/office/drawing/2014/main" id="{EB809883-9E35-D705-C908-F7853D3347FB}"/>
              </a:ext>
            </a:extLst>
          </p:cNvPr>
          <p:cNvSpPr/>
          <p:nvPr/>
        </p:nvSpPr>
        <p:spPr>
          <a:xfrm>
            <a:off x="7852372" y="3944156"/>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59" name="Rectangle 58">
            <a:extLst>
              <a:ext uri="{FF2B5EF4-FFF2-40B4-BE49-F238E27FC236}">
                <a16:creationId xmlns:a16="http://schemas.microsoft.com/office/drawing/2014/main" id="{0E165B9A-CA55-39F9-65CB-7E228310007B}"/>
              </a:ext>
            </a:extLst>
          </p:cNvPr>
          <p:cNvSpPr/>
          <p:nvPr/>
        </p:nvSpPr>
        <p:spPr>
          <a:xfrm>
            <a:off x="7849594" y="5301198"/>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sp>
        <p:nvSpPr>
          <p:cNvPr id="60" name="Rectangle 59">
            <a:extLst>
              <a:ext uri="{FF2B5EF4-FFF2-40B4-BE49-F238E27FC236}">
                <a16:creationId xmlns:a16="http://schemas.microsoft.com/office/drawing/2014/main" id="{7ACED7F6-8FF7-29B5-6177-01026414E648}"/>
              </a:ext>
            </a:extLst>
          </p:cNvPr>
          <p:cNvSpPr/>
          <p:nvPr/>
        </p:nvSpPr>
        <p:spPr>
          <a:xfrm>
            <a:off x="7852372" y="4639172"/>
            <a:ext cx="1774125" cy="61831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pic>
        <p:nvPicPr>
          <p:cNvPr id="62" name="Picture 61">
            <a:extLst>
              <a:ext uri="{FF2B5EF4-FFF2-40B4-BE49-F238E27FC236}">
                <a16:creationId xmlns:a16="http://schemas.microsoft.com/office/drawing/2014/main" id="{34738C10-4FAD-6E30-116B-07264039743D}"/>
              </a:ext>
            </a:extLst>
          </p:cNvPr>
          <p:cNvPicPr>
            <a:picLocks noChangeAspect="1"/>
          </p:cNvPicPr>
          <p:nvPr/>
        </p:nvPicPr>
        <p:blipFill>
          <a:blip r:embed="rId4"/>
          <a:stretch>
            <a:fillRect/>
          </a:stretch>
        </p:blipFill>
        <p:spPr>
          <a:xfrm>
            <a:off x="8213231" y="1393482"/>
            <a:ext cx="1076108" cy="461190"/>
          </a:xfrm>
          <a:prstGeom prst="rect">
            <a:avLst/>
          </a:prstGeom>
        </p:spPr>
      </p:pic>
      <p:pic>
        <p:nvPicPr>
          <p:cNvPr id="63" name="Picture 62">
            <a:extLst>
              <a:ext uri="{FF2B5EF4-FFF2-40B4-BE49-F238E27FC236}">
                <a16:creationId xmlns:a16="http://schemas.microsoft.com/office/drawing/2014/main" id="{71A24021-5AD0-DF4C-7A0F-B36807768C3C}"/>
              </a:ext>
            </a:extLst>
          </p:cNvPr>
          <p:cNvPicPr>
            <a:picLocks noChangeAspect="1"/>
          </p:cNvPicPr>
          <p:nvPr/>
        </p:nvPicPr>
        <p:blipFill>
          <a:blip r:embed="rId4"/>
          <a:stretch>
            <a:fillRect/>
          </a:stretch>
        </p:blipFill>
        <p:spPr>
          <a:xfrm>
            <a:off x="8198602" y="2094788"/>
            <a:ext cx="1076108" cy="461190"/>
          </a:xfrm>
          <a:prstGeom prst="rect">
            <a:avLst/>
          </a:prstGeom>
        </p:spPr>
      </p:pic>
      <p:pic>
        <p:nvPicPr>
          <p:cNvPr id="65" name="Picture 64">
            <a:extLst>
              <a:ext uri="{FF2B5EF4-FFF2-40B4-BE49-F238E27FC236}">
                <a16:creationId xmlns:a16="http://schemas.microsoft.com/office/drawing/2014/main" id="{3ED1F5E0-AC58-EB1B-3B11-8F2AF2D2459A}"/>
              </a:ext>
            </a:extLst>
          </p:cNvPr>
          <p:cNvPicPr>
            <a:picLocks noChangeAspect="1"/>
          </p:cNvPicPr>
          <p:nvPr/>
        </p:nvPicPr>
        <p:blipFill>
          <a:blip r:embed="rId5"/>
          <a:stretch>
            <a:fillRect/>
          </a:stretch>
        </p:blipFill>
        <p:spPr>
          <a:xfrm>
            <a:off x="8577115" y="2605814"/>
            <a:ext cx="391019" cy="614458"/>
          </a:xfrm>
          <a:prstGeom prst="rect">
            <a:avLst/>
          </a:prstGeom>
        </p:spPr>
      </p:pic>
      <p:pic>
        <p:nvPicPr>
          <p:cNvPr id="67" name="Picture 66">
            <a:extLst>
              <a:ext uri="{FF2B5EF4-FFF2-40B4-BE49-F238E27FC236}">
                <a16:creationId xmlns:a16="http://schemas.microsoft.com/office/drawing/2014/main" id="{4CA67EDC-0A8D-7B89-EACD-E9D67B0F259C}"/>
              </a:ext>
            </a:extLst>
          </p:cNvPr>
          <p:cNvPicPr>
            <a:picLocks noChangeAspect="1"/>
          </p:cNvPicPr>
          <p:nvPr/>
        </p:nvPicPr>
        <p:blipFill>
          <a:blip r:embed="rId6"/>
          <a:stretch>
            <a:fillRect/>
          </a:stretch>
        </p:blipFill>
        <p:spPr>
          <a:xfrm>
            <a:off x="8138348" y="4053340"/>
            <a:ext cx="1158679" cy="484005"/>
          </a:xfrm>
          <a:prstGeom prst="rect">
            <a:avLst/>
          </a:prstGeom>
        </p:spPr>
      </p:pic>
      <p:pic>
        <p:nvPicPr>
          <p:cNvPr id="68" name="Picture 67">
            <a:extLst>
              <a:ext uri="{FF2B5EF4-FFF2-40B4-BE49-F238E27FC236}">
                <a16:creationId xmlns:a16="http://schemas.microsoft.com/office/drawing/2014/main" id="{CC769181-C3B5-C5EB-3FCC-5CE260EB5E1F}"/>
              </a:ext>
            </a:extLst>
          </p:cNvPr>
          <p:cNvPicPr>
            <a:picLocks noChangeAspect="1"/>
          </p:cNvPicPr>
          <p:nvPr/>
        </p:nvPicPr>
        <p:blipFill>
          <a:blip r:embed="rId6"/>
          <a:stretch>
            <a:fillRect/>
          </a:stretch>
        </p:blipFill>
        <p:spPr>
          <a:xfrm>
            <a:off x="8130660" y="4757407"/>
            <a:ext cx="1158679" cy="484005"/>
          </a:xfrm>
          <a:prstGeom prst="rect">
            <a:avLst/>
          </a:prstGeom>
        </p:spPr>
      </p:pic>
      <p:pic>
        <p:nvPicPr>
          <p:cNvPr id="70" name="Picture 69">
            <a:extLst>
              <a:ext uri="{FF2B5EF4-FFF2-40B4-BE49-F238E27FC236}">
                <a16:creationId xmlns:a16="http://schemas.microsoft.com/office/drawing/2014/main" id="{1BAEC441-5C45-F23D-955F-0B092B7122C4}"/>
              </a:ext>
            </a:extLst>
          </p:cNvPr>
          <p:cNvPicPr>
            <a:picLocks noChangeAspect="1"/>
          </p:cNvPicPr>
          <p:nvPr/>
        </p:nvPicPr>
        <p:blipFill>
          <a:blip r:embed="rId7"/>
          <a:stretch>
            <a:fillRect/>
          </a:stretch>
        </p:blipFill>
        <p:spPr>
          <a:xfrm>
            <a:off x="8534564" y="5308901"/>
            <a:ext cx="391019" cy="586528"/>
          </a:xfrm>
          <a:prstGeom prst="rect">
            <a:avLst/>
          </a:prstGeom>
        </p:spPr>
      </p:pic>
      <p:grpSp>
        <p:nvGrpSpPr>
          <p:cNvPr id="73" name="Group 72">
            <a:extLst>
              <a:ext uri="{FF2B5EF4-FFF2-40B4-BE49-F238E27FC236}">
                <a16:creationId xmlns:a16="http://schemas.microsoft.com/office/drawing/2014/main" id="{35066464-61BF-731E-8960-0731F1FD89B5}"/>
              </a:ext>
            </a:extLst>
          </p:cNvPr>
          <p:cNvGrpSpPr/>
          <p:nvPr/>
        </p:nvGrpSpPr>
        <p:grpSpPr>
          <a:xfrm>
            <a:off x="591941" y="998354"/>
            <a:ext cx="4805414" cy="5022327"/>
            <a:chOff x="1391055" y="2455571"/>
            <a:chExt cx="3866509" cy="3912850"/>
          </a:xfrm>
        </p:grpSpPr>
        <p:grpSp>
          <p:nvGrpSpPr>
            <p:cNvPr id="74" name="Group 73">
              <a:extLst>
                <a:ext uri="{FF2B5EF4-FFF2-40B4-BE49-F238E27FC236}">
                  <a16:creationId xmlns:a16="http://schemas.microsoft.com/office/drawing/2014/main" id="{E4DC96EE-F7DD-CA7D-D55D-6FBFA37C3FCA}"/>
                </a:ext>
              </a:extLst>
            </p:cNvPr>
            <p:cNvGrpSpPr/>
            <p:nvPr/>
          </p:nvGrpSpPr>
          <p:grpSpPr>
            <a:xfrm>
              <a:off x="1391055" y="2455571"/>
              <a:ext cx="3866509" cy="3912850"/>
              <a:chOff x="1425937" y="2430783"/>
              <a:chExt cx="3866509" cy="3912850"/>
            </a:xfrm>
          </p:grpSpPr>
          <p:cxnSp>
            <p:nvCxnSpPr>
              <p:cNvPr id="76" name="Straight Connector 75">
                <a:extLst>
                  <a:ext uri="{FF2B5EF4-FFF2-40B4-BE49-F238E27FC236}">
                    <a16:creationId xmlns:a16="http://schemas.microsoft.com/office/drawing/2014/main" id="{4DAF3C2E-AB65-EDC4-A198-94866BF9903C}"/>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B27E8A3-EC9F-BAE0-9AA7-F942E464FFA7}"/>
                  </a:ext>
                </a:extLst>
              </p:cNvPr>
              <p:cNvCxnSpPr>
                <a:cxnSpLocks/>
              </p:cNvCxnSpPr>
              <p:nvPr/>
            </p:nvCxnSpPr>
            <p:spPr>
              <a:xfrm flipH="1">
                <a:off x="2213170" y="353920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4892D7D-9BD6-1C85-A428-99A180394F1B}"/>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4476AD-58AA-62E9-E487-35C81B1AC12F}"/>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9E5730B-081F-6779-3DD8-1FF842011647}"/>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D679DF-7231-AC64-7028-B2CCA3546D17}"/>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5E1EC1-18BA-5D79-5EDD-374A1FA71919}"/>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9B57F10-3F19-4CE5-C867-57BC900E4A07}"/>
                  </a:ext>
                </a:extLst>
              </p:cNvPr>
              <p:cNvCxnSpPr>
                <a:cxnSpLocks/>
              </p:cNvCxnSpPr>
              <p:nvPr/>
            </p:nvCxnSpPr>
            <p:spPr>
              <a:xfrm flipH="1">
                <a:off x="3013940" y="3843709"/>
                <a:ext cx="340190" cy="618"/>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BB49054-FB00-475B-6DE8-473F0B92505C}"/>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74A2AC-0ABD-BB42-AB66-26823C93583C}"/>
                  </a:ext>
                </a:extLst>
              </p:cNvPr>
              <p:cNvCxnSpPr/>
              <p:nvPr/>
            </p:nvCxnSpPr>
            <p:spPr>
              <a:xfrm flipV="1">
                <a:off x="334958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CD856526-F22D-DDBB-4F03-BF8D2DB2EDF1}"/>
                  </a:ext>
                </a:extLst>
              </p:cNvPr>
              <p:cNvPicPr>
                <a:picLocks noChangeAspect="1"/>
              </p:cNvPicPr>
              <p:nvPr/>
            </p:nvPicPr>
            <p:blipFill>
              <a:blip r:embed="rId8"/>
              <a:stretch>
                <a:fillRect/>
              </a:stretch>
            </p:blipFill>
            <p:spPr>
              <a:xfrm>
                <a:off x="3555183" y="3124203"/>
                <a:ext cx="312298" cy="468447"/>
              </a:xfrm>
              <a:prstGeom prst="rect">
                <a:avLst/>
              </a:prstGeom>
            </p:spPr>
          </p:pic>
          <p:cxnSp>
            <p:nvCxnSpPr>
              <p:cNvPr id="87" name="Straight Connector 86">
                <a:extLst>
                  <a:ext uri="{FF2B5EF4-FFF2-40B4-BE49-F238E27FC236}">
                    <a16:creationId xmlns:a16="http://schemas.microsoft.com/office/drawing/2014/main" id="{37519494-099F-72DF-36E7-92C9304E42B4}"/>
                  </a:ext>
                </a:extLst>
              </p:cNvPr>
              <p:cNvCxnSpPr>
                <a:cxnSpLocks/>
              </p:cNvCxnSpPr>
              <p:nvPr/>
            </p:nvCxnSpPr>
            <p:spPr>
              <a:xfrm flipV="1">
                <a:off x="3343752"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8438B95-E121-2A4B-6CC6-F4C82663C4D2}"/>
                  </a:ext>
                </a:extLst>
              </p:cNvPr>
              <p:cNvPicPr>
                <a:picLocks noChangeAspect="1"/>
              </p:cNvPicPr>
              <p:nvPr/>
            </p:nvPicPr>
            <p:blipFill>
              <a:blip r:embed="rId9"/>
              <a:stretch>
                <a:fillRect/>
              </a:stretch>
            </p:blipFill>
            <p:spPr>
              <a:xfrm>
                <a:off x="3369493" y="2430783"/>
                <a:ext cx="406660" cy="362697"/>
              </a:xfrm>
              <a:prstGeom prst="rect">
                <a:avLst/>
              </a:prstGeom>
            </p:spPr>
          </p:pic>
          <p:cxnSp>
            <p:nvCxnSpPr>
              <p:cNvPr id="89" name="Straight Connector 88">
                <a:extLst>
                  <a:ext uri="{FF2B5EF4-FFF2-40B4-BE49-F238E27FC236}">
                    <a16:creationId xmlns:a16="http://schemas.microsoft.com/office/drawing/2014/main" id="{1E56409F-EA2A-1859-D719-690BD69ED262}"/>
                  </a:ext>
                </a:extLst>
              </p:cNvPr>
              <p:cNvCxnSpPr/>
              <p:nvPr/>
            </p:nvCxnSpPr>
            <p:spPr>
              <a:xfrm flipV="1">
                <a:off x="3344505" y="3539206"/>
                <a:ext cx="0" cy="3045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78C2F3AD-58B8-0FE4-3A85-C287AE21BE1A}"/>
                  </a:ext>
                </a:extLst>
              </p:cNvPr>
              <p:cNvSpPr/>
              <p:nvPr/>
            </p:nvSpPr>
            <p:spPr>
              <a:xfrm>
                <a:off x="3293107" y="3480758"/>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Straight Connector 90">
                <a:extLst>
                  <a:ext uri="{FF2B5EF4-FFF2-40B4-BE49-F238E27FC236}">
                    <a16:creationId xmlns:a16="http://schemas.microsoft.com/office/drawing/2014/main" id="{68C2289F-CB3B-8B16-4D29-1F1E74533604}"/>
                  </a:ext>
                </a:extLst>
              </p:cNvPr>
              <p:cNvCxnSpPr>
                <a:cxnSpLocks/>
              </p:cNvCxnSpPr>
              <p:nvPr/>
            </p:nvCxnSpPr>
            <p:spPr>
              <a:xfrm>
                <a:off x="2906853" y="5167144"/>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1AC15D1-E382-6A3D-A6CB-C302BB580BED}"/>
                  </a:ext>
                </a:extLst>
              </p:cNvPr>
              <p:cNvCxnSpPr>
                <a:cxnSpLocks/>
              </p:cNvCxnSpPr>
              <p:nvPr/>
            </p:nvCxnSpPr>
            <p:spPr>
              <a:xfrm flipH="1">
                <a:off x="2223680" y="5833659"/>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8B7B37-DD26-DFAB-DF92-6CB955EC7CDC}"/>
                  </a:ext>
                </a:extLst>
              </p:cNvPr>
              <p:cNvCxnSpPr/>
              <p:nvPr/>
            </p:nvCxnSpPr>
            <p:spPr>
              <a:xfrm>
                <a:off x="3024450" y="505787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986286B-69DE-688D-C673-1E67E936843D}"/>
                  </a:ext>
                </a:extLst>
              </p:cNvPr>
              <p:cNvCxnSpPr/>
              <p:nvPr/>
            </p:nvCxnSpPr>
            <p:spPr>
              <a:xfrm>
                <a:off x="3024450" y="5362379"/>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8BCB4F2-4E61-4D95-AB9A-23C2373F638E}"/>
                  </a:ext>
                </a:extLst>
              </p:cNvPr>
              <p:cNvCxnSpPr/>
              <p:nvPr/>
            </p:nvCxnSpPr>
            <p:spPr>
              <a:xfrm>
                <a:off x="3024450" y="569246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B00799-146F-2A1B-881C-0F50297DBF73}"/>
                  </a:ext>
                </a:extLst>
              </p:cNvPr>
              <p:cNvCxnSpPr/>
              <p:nvPr/>
            </p:nvCxnSpPr>
            <p:spPr>
              <a:xfrm>
                <a:off x="3024450" y="580173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B08E23-C80C-E41C-01D6-5DD4C8C4E505}"/>
                  </a:ext>
                </a:extLst>
              </p:cNvPr>
              <p:cNvCxnSpPr/>
              <p:nvPr/>
            </p:nvCxnSpPr>
            <p:spPr>
              <a:xfrm>
                <a:off x="3176897" y="6209088"/>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2F9EF1-5D8F-9109-0815-38AFDA5FB6DB}"/>
                  </a:ext>
                </a:extLst>
              </p:cNvPr>
              <p:cNvCxnSpPr/>
              <p:nvPr/>
            </p:nvCxnSpPr>
            <p:spPr>
              <a:xfrm flipV="1">
                <a:off x="3354130" y="5458230"/>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D2326E8-107F-853F-9D00-ABDD2E4AAA04}"/>
                  </a:ext>
                </a:extLst>
              </p:cNvPr>
              <p:cNvCxnSpPr>
                <a:cxnSpLocks/>
              </p:cNvCxnSpPr>
              <p:nvPr/>
            </p:nvCxnSpPr>
            <p:spPr>
              <a:xfrm flipH="1">
                <a:off x="3024450" y="5472265"/>
                <a:ext cx="345043" cy="0"/>
              </a:xfrm>
              <a:prstGeom prst="straightConnector1">
                <a:avLst/>
              </a:prstGeom>
              <a:ln w="381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F75E522-1E95-2B0D-0B69-D46848FDBAF1}"/>
                  </a:ext>
                </a:extLst>
              </p:cNvPr>
              <p:cNvCxnSpPr/>
              <p:nvPr/>
            </p:nvCxnSpPr>
            <p:spPr>
              <a:xfrm>
                <a:off x="3024450" y="5167144"/>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9CD5B2-8A62-B5BB-FDF0-C12529915E9F}"/>
                  </a:ext>
                </a:extLst>
              </p:cNvPr>
              <p:cNvCxnSpPr/>
              <p:nvPr/>
            </p:nvCxnSpPr>
            <p:spPr>
              <a:xfrm flipV="1">
                <a:off x="3339071" y="4652252"/>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D766774-892A-E0B7-F5D3-CD942A456F8F}"/>
                  </a:ext>
                </a:extLst>
              </p:cNvPr>
              <p:cNvCxnSpPr>
                <a:cxnSpLocks/>
              </p:cNvCxnSpPr>
              <p:nvPr/>
            </p:nvCxnSpPr>
            <p:spPr>
              <a:xfrm flipV="1">
                <a:off x="3339071" y="4668481"/>
                <a:ext cx="1076594" cy="46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DA682ACF-731E-1932-9906-8FF85C4BB3A2}"/>
                  </a:ext>
                </a:extLst>
              </p:cNvPr>
              <p:cNvSpPr/>
              <p:nvPr/>
            </p:nvSpPr>
            <p:spPr>
              <a:xfrm>
                <a:off x="3280358"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Straight Connector 103">
                <a:extLst>
                  <a:ext uri="{FF2B5EF4-FFF2-40B4-BE49-F238E27FC236}">
                    <a16:creationId xmlns:a16="http://schemas.microsoft.com/office/drawing/2014/main" id="{1C222474-2260-B6B2-8CF0-F89CAB150ECD}"/>
                  </a:ext>
                </a:extLst>
              </p:cNvPr>
              <p:cNvCxnSpPr>
                <a:cxnSpLocks/>
              </p:cNvCxnSpPr>
              <p:nvPr/>
            </p:nvCxnSpPr>
            <p:spPr>
              <a:xfrm>
                <a:off x="2213170" y="3539206"/>
                <a:ext cx="0" cy="2294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8A6D7DF3-0277-DAC0-20E8-FC57808A0BBE}"/>
                  </a:ext>
                </a:extLst>
              </p:cNvPr>
              <p:cNvSpPr/>
              <p:nvPr/>
            </p:nvSpPr>
            <p:spPr>
              <a:xfrm>
                <a:off x="2159845" y="4610032"/>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Straight Connector 105">
                <a:extLst>
                  <a:ext uri="{FF2B5EF4-FFF2-40B4-BE49-F238E27FC236}">
                    <a16:creationId xmlns:a16="http://schemas.microsoft.com/office/drawing/2014/main" id="{A537D0E6-DD7F-8DE6-365C-E2C033EA46E9}"/>
                  </a:ext>
                </a:extLst>
              </p:cNvPr>
              <p:cNvCxnSpPr>
                <a:cxnSpLocks/>
              </p:cNvCxnSpPr>
              <p:nvPr/>
            </p:nvCxnSpPr>
            <p:spPr>
              <a:xfrm flipH="1">
                <a:off x="1513490" y="4662582"/>
                <a:ext cx="699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F371A25-1AEB-EDCC-13D9-A68893A736AE}"/>
                  </a:ext>
                </a:extLst>
              </p:cNvPr>
              <p:cNvSpPr/>
              <p:nvPr/>
            </p:nvSpPr>
            <p:spPr>
              <a:xfrm>
                <a:off x="3296256" y="5739290"/>
                <a:ext cx="106650" cy="11689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8" name="Picture 107">
                <a:extLst>
                  <a:ext uri="{FF2B5EF4-FFF2-40B4-BE49-F238E27FC236}">
                    <a16:creationId xmlns:a16="http://schemas.microsoft.com/office/drawing/2014/main" id="{15D6B014-78C6-A76B-2C7D-2A53807A8D12}"/>
                  </a:ext>
                </a:extLst>
              </p:cNvPr>
              <p:cNvPicPr>
                <a:picLocks noChangeAspect="1"/>
              </p:cNvPicPr>
              <p:nvPr/>
            </p:nvPicPr>
            <p:blipFill>
              <a:blip r:embed="rId10"/>
              <a:stretch>
                <a:fillRect/>
              </a:stretch>
            </p:blipFill>
            <p:spPr>
              <a:xfrm>
                <a:off x="1425937" y="4092830"/>
                <a:ext cx="391022" cy="614463"/>
              </a:xfrm>
              <a:prstGeom prst="rect">
                <a:avLst/>
              </a:prstGeom>
            </p:spPr>
          </p:pic>
          <p:pic>
            <p:nvPicPr>
              <p:cNvPr id="109" name="Picture 108">
                <a:extLst>
                  <a:ext uri="{FF2B5EF4-FFF2-40B4-BE49-F238E27FC236}">
                    <a16:creationId xmlns:a16="http://schemas.microsoft.com/office/drawing/2014/main" id="{7C6AAE50-BF45-FF83-F4EF-344DE657DAC1}"/>
                  </a:ext>
                </a:extLst>
              </p:cNvPr>
              <p:cNvPicPr>
                <a:picLocks noChangeAspect="1"/>
              </p:cNvPicPr>
              <p:nvPr/>
            </p:nvPicPr>
            <p:blipFill>
              <a:blip r:embed="rId11"/>
              <a:stretch>
                <a:fillRect/>
              </a:stretch>
            </p:blipFill>
            <p:spPr>
              <a:xfrm>
                <a:off x="4923090" y="4375235"/>
                <a:ext cx="369356" cy="554034"/>
              </a:xfrm>
              <a:prstGeom prst="rect">
                <a:avLst/>
              </a:prstGeom>
            </p:spPr>
          </p:pic>
          <p:pic>
            <p:nvPicPr>
              <p:cNvPr id="110" name="Picture 109">
                <a:extLst>
                  <a:ext uri="{FF2B5EF4-FFF2-40B4-BE49-F238E27FC236}">
                    <a16:creationId xmlns:a16="http://schemas.microsoft.com/office/drawing/2014/main" id="{D48ED362-23AE-F8BA-9647-4463012CB988}"/>
                  </a:ext>
                </a:extLst>
              </p:cNvPr>
              <p:cNvPicPr>
                <a:picLocks noChangeAspect="1"/>
              </p:cNvPicPr>
              <p:nvPr/>
            </p:nvPicPr>
            <p:blipFill>
              <a:blip r:embed="rId12"/>
              <a:stretch>
                <a:fillRect/>
              </a:stretch>
            </p:blipFill>
            <p:spPr>
              <a:xfrm>
                <a:off x="2695254" y="2990346"/>
                <a:ext cx="370890" cy="582827"/>
              </a:xfrm>
              <a:prstGeom prst="rect">
                <a:avLst/>
              </a:prstGeom>
            </p:spPr>
          </p:pic>
          <p:pic>
            <p:nvPicPr>
              <p:cNvPr id="111" name="Picture 110">
                <a:extLst>
                  <a:ext uri="{FF2B5EF4-FFF2-40B4-BE49-F238E27FC236}">
                    <a16:creationId xmlns:a16="http://schemas.microsoft.com/office/drawing/2014/main" id="{F9F2BC23-2ECF-6B4E-8D40-3DAAC8B95C79}"/>
                  </a:ext>
                </a:extLst>
              </p:cNvPr>
              <p:cNvPicPr>
                <a:picLocks noChangeAspect="1"/>
              </p:cNvPicPr>
              <p:nvPr/>
            </p:nvPicPr>
            <p:blipFill>
              <a:blip r:embed="rId13"/>
              <a:stretch>
                <a:fillRect/>
              </a:stretch>
            </p:blipFill>
            <p:spPr>
              <a:xfrm>
                <a:off x="2663251" y="5869009"/>
                <a:ext cx="345181" cy="474624"/>
              </a:xfrm>
              <a:prstGeom prst="rect">
                <a:avLst/>
              </a:prstGeom>
            </p:spPr>
          </p:pic>
        </p:grpSp>
        <p:pic>
          <p:nvPicPr>
            <p:cNvPr id="75" name="Picture 74">
              <a:extLst>
                <a:ext uri="{FF2B5EF4-FFF2-40B4-BE49-F238E27FC236}">
                  <a16:creationId xmlns:a16="http://schemas.microsoft.com/office/drawing/2014/main" id="{32AC4F01-DF18-5B1F-D7BF-261CEF60A1DE}"/>
                </a:ext>
              </a:extLst>
            </p:cNvPr>
            <p:cNvPicPr>
              <a:picLocks noChangeAspect="1"/>
            </p:cNvPicPr>
            <p:nvPr/>
          </p:nvPicPr>
          <p:blipFill>
            <a:blip r:embed="rId14"/>
            <a:stretch>
              <a:fillRect/>
            </a:stretch>
          </p:blipFill>
          <p:spPr>
            <a:xfrm>
              <a:off x="3446465" y="5833659"/>
              <a:ext cx="338709" cy="399193"/>
            </a:xfrm>
            <a:prstGeom prst="rect">
              <a:avLst/>
            </a:prstGeom>
          </p:spPr>
        </p:pic>
      </p:grpSp>
      <p:cxnSp>
        <p:nvCxnSpPr>
          <p:cNvPr id="112" name="Straight Connector 111">
            <a:extLst>
              <a:ext uri="{FF2B5EF4-FFF2-40B4-BE49-F238E27FC236}">
                <a16:creationId xmlns:a16="http://schemas.microsoft.com/office/drawing/2014/main" id="{6AC46D11-D91B-3CBB-B205-EBB7B83B4B68}"/>
              </a:ext>
            </a:extLst>
          </p:cNvPr>
          <p:cNvCxnSpPr/>
          <p:nvPr/>
        </p:nvCxnSpPr>
        <p:spPr>
          <a:xfrm>
            <a:off x="4300172" y="3870545"/>
            <a:ext cx="0" cy="774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32394E6-978C-C0CD-1619-040757BEBB48}"/>
              </a:ext>
            </a:extLst>
          </p:cNvPr>
          <p:cNvCxnSpPr>
            <a:cxnSpLocks/>
          </p:cNvCxnSpPr>
          <p:nvPr/>
        </p:nvCxnSpPr>
        <p:spPr>
          <a:xfrm>
            <a:off x="4300172" y="4903296"/>
            <a:ext cx="0" cy="9374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12AF6D7-4FFD-74DA-3A7F-C18B9D2C12B0}"/>
              </a:ext>
            </a:extLst>
          </p:cNvPr>
          <p:cNvCxnSpPr/>
          <p:nvPr/>
        </p:nvCxnSpPr>
        <p:spPr>
          <a:xfrm>
            <a:off x="4064532" y="5840763"/>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380377-A4B2-4563-B8A6-2647FE427AFF}"/>
              </a:ext>
            </a:extLst>
          </p:cNvPr>
          <p:cNvCxnSpPr/>
          <p:nvPr/>
        </p:nvCxnSpPr>
        <p:spPr>
          <a:xfrm>
            <a:off x="4081624" y="4644943"/>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9865738-430C-6733-FC91-76512E18FFDE}"/>
              </a:ext>
            </a:extLst>
          </p:cNvPr>
          <p:cNvCxnSpPr/>
          <p:nvPr/>
        </p:nvCxnSpPr>
        <p:spPr>
          <a:xfrm>
            <a:off x="4081624" y="4903296"/>
            <a:ext cx="437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18466A55-BEE4-4F27-D8A2-06BE03DCC4C7}"/>
              </a:ext>
            </a:extLst>
          </p:cNvPr>
          <p:cNvPicPr>
            <a:picLocks noChangeAspect="1"/>
          </p:cNvPicPr>
          <p:nvPr/>
        </p:nvPicPr>
        <p:blipFill>
          <a:blip r:embed="rId15"/>
          <a:stretch>
            <a:fillRect/>
          </a:stretch>
        </p:blipFill>
        <p:spPr>
          <a:xfrm>
            <a:off x="4486787" y="4575311"/>
            <a:ext cx="351296" cy="399751"/>
          </a:xfrm>
          <a:prstGeom prst="rect">
            <a:avLst/>
          </a:prstGeom>
        </p:spPr>
      </p:pic>
      <p:cxnSp>
        <p:nvCxnSpPr>
          <p:cNvPr id="123" name="Straight Connector 122">
            <a:extLst>
              <a:ext uri="{FF2B5EF4-FFF2-40B4-BE49-F238E27FC236}">
                <a16:creationId xmlns:a16="http://schemas.microsoft.com/office/drawing/2014/main" id="{5EDF8353-0901-C517-7BA3-1C8472E06F70}"/>
              </a:ext>
            </a:extLst>
          </p:cNvPr>
          <p:cNvCxnSpPr>
            <a:cxnSpLocks/>
          </p:cNvCxnSpPr>
          <p:nvPr/>
        </p:nvCxnSpPr>
        <p:spPr>
          <a:xfrm flipH="1">
            <a:off x="3145974" y="1489947"/>
            <a:ext cx="21924" cy="213683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0588074-5F2F-7A4C-A730-7D54859DB4CE}"/>
              </a:ext>
            </a:extLst>
          </p:cNvPr>
          <p:cNvCxnSpPr/>
          <p:nvPr/>
        </p:nvCxnSpPr>
        <p:spPr>
          <a:xfrm>
            <a:off x="3146467" y="3637052"/>
            <a:ext cx="151596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945036F-971D-C92C-5922-4BA3550E6A64}"/>
              </a:ext>
            </a:extLst>
          </p:cNvPr>
          <p:cNvCxnSpPr>
            <a:endCxn id="117" idx="0"/>
          </p:cNvCxnSpPr>
          <p:nvPr/>
        </p:nvCxnSpPr>
        <p:spPr>
          <a:xfrm>
            <a:off x="4662435" y="3626778"/>
            <a:ext cx="0" cy="94853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FA747EB-45AF-18F3-6851-95AAA00F0119}"/>
              </a:ext>
            </a:extLst>
          </p:cNvPr>
          <p:cNvCxnSpPr/>
          <p:nvPr/>
        </p:nvCxnSpPr>
        <p:spPr>
          <a:xfrm flipV="1">
            <a:off x="4050688" y="3968393"/>
            <a:ext cx="0" cy="542208"/>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2DD76A8-86FF-3BDB-346D-634FCC883960}"/>
              </a:ext>
            </a:extLst>
          </p:cNvPr>
          <p:cNvCxnSpPr>
            <a:cxnSpLocks/>
          </p:cNvCxnSpPr>
          <p:nvPr/>
        </p:nvCxnSpPr>
        <p:spPr>
          <a:xfrm>
            <a:off x="3238232" y="3968393"/>
            <a:ext cx="812456"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CECE7CD-B1B6-8456-C22C-ACFEF6929674}"/>
              </a:ext>
            </a:extLst>
          </p:cNvPr>
          <p:cNvCxnSpPr/>
          <p:nvPr/>
        </p:nvCxnSpPr>
        <p:spPr>
          <a:xfrm flipH="1">
            <a:off x="3238232" y="3968393"/>
            <a:ext cx="21923" cy="139771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04FC099E-05C2-F126-3F24-B59055D544AC}"/>
              </a:ext>
            </a:extLst>
          </p:cNvPr>
          <p:cNvPicPr>
            <a:picLocks noChangeAspect="1"/>
          </p:cNvPicPr>
          <p:nvPr/>
        </p:nvPicPr>
        <p:blipFill>
          <a:blip r:embed="rId7"/>
          <a:stretch>
            <a:fillRect/>
          </a:stretch>
        </p:blipFill>
        <p:spPr>
          <a:xfrm>
            <a:off x="3283029" y="4269202"/>
            <a:ext cx="391019" cy="586528"/>
          </a:xfrm>
          <a:prstGeom prst="rect">
            <a:avLst/>
          </a:prstGeom>
        </p:spPr>
      </p:pic>
      <p:pic>
        <p:nvPicPr>
          <p:cNvPr id="138" name="Picture 137">
            <a:extLst>
              <a:ext uri="{FF2B5EF4-FFF2-40B4-BE49-F238E27FC236}">
                <a16:creationId xmlns:a16="http://schemas.microsoft.com/office/drawing/2014/main" id="{DFE5B62E-8DF4-0AAB-6CB5-18A148C9714A}"/>
              </a:ext>
            </a:extLst>
          </p:cNvPr>
          <p:cNvPicPr>
            <a:picLocks noChangeAspect="1"/>
          </p:cNvPicPr>
          <p:nvPr/>
        </p:nvPicPr>
        <p:blipFill>
          <a:blip r:embed="rId5"/>
          <a:stretch>
            <a:fillRect/>
          </a:stretch>
        </p:blipFill>
        <p:spPr>
          <a:xfrm>
            <a:off x="3200930" y="2448900"/>
            <a:ext cx="391019" cy="614458"/>
          </a:xfrm>
          <a:prstGeom prst="rect">
            <a:avLst/>
          </a:prstGeom>
        </p:spPr>
      </p:pic>
      <p:sp>
        <p:nvSpPr>
          <p:cNvPr id="139" name="TextBox 138">
            <a:extLst>
              <a:ext uri="{FF2B5EF4-FFF2-40B4-BE49-F238E27FC236}">
                <a16:creationId xmlns:a16="http://schemas.microsoft.com/office/drawing/2014/main" id="{AEB2B604-8754-7ADF-68FB-0C62B9D19A6D}"/>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动态功耗</a:t>
            </a:r>
          </a:p>
        </p:txBody>
      </p:sp>
    </p:spTree>
    <p:extLst>
      <p:ext uri="{BB962C8B-B14F-4D97-AF65-F5344CB8AC3E}">
        <p14:creationId xmlns:p14="http://schemas.microsoft.com/office/powerpoint/2010/main" val="34029329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0D4D2D-FF7A-00E5-E600-83059C526F44}"/>
              </a:ext>
            </a:extLst>
          </p:cNvPr>
          <p:cNvPicPr>
            <a:picLocks noChangeAspect="1"/>
          </p:cNvPicPr>
          <p:nvPr/>
        </p:nvPicPr>
        <p:blipFill>
          <a:blip r:embed="rId3"/>
          <a:stretch>
            <a:fillRect/>
          </a:stretch>
        </p:blipFill>
        <p:spPr>
          <a:xfrm>
            <a:off x="1910253" y="565080"/>
            <a:ext cx="3904215" cy="5991101"/>
          </a:xfrm>
          <a:prstGeom prst="rect">
            <a:avLst/>
          </a:prstGeom>
        </p:spPr>
      </p:pic>
      <p:sp>
        <p:nvSpPr>
          <p:cNvPr id="8" name="Oval 7">
            <a:extLst>
              <a:ext uri="{FF2B5EF4-FFF2-40B4-BE49-F238E27FC236}">
                <a16:creationId xmlns:a16="http://schemas.microsoft.com/office/drawing/2014/main" id="{376DD840-B7B0-34FE-6169-CA1F3566BFC5}"/>
              </a:ext>
            </a:extLst>
          </p:cNvPr>
          <p:cNvSpPr/>
          <p:nvPr/>
        </p:nvSpPr>
        <p:spPr>
          <a:xfrm>
            <a:off x="2524616" y="3811191"/>
            <a:ext cx="417444" cy="1108679"/>
          </a:xfrm>
          <a:prstGeom prst="ellipse">
            <a:avLst/>
          </a:prstGeom>
          <a:solidFill>
            <a:srgbClr val="F4C8CB">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742F886E-738E-5A25-76F3-781038D55A4E}"/>
              </a:ext>
            </a:extLst>
          </p:cNvPr>
          <p:cNvSpPr/>
          <p:nvPr/>
        </p:nvSpPr>
        <p:spPr>
          <a:xfrm>
            <a:off x="3581477" y="5331412"/>
            <a:ext cx="417444" cy="1108679"/>
          </a:xfrm>
          <a:prstGeom prst="ellipse">
            <a:avLst/>
          </a:prstGeom>
          <a:solidFill>
            <a:srgbClr val="A1C8FF">
              <a:alpha val="4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7D1CA2C1-7972-0005-B0EC-EBB91E1BD67B}"/>
              </a:ext>
            </a:extLst>
          </p:cNvPr>
          <p:cNvPicPr>
            <a:picLocks noChangeAspect="1"/>
          </p:cNvPicPr>
          <p:nvPr/>
        </p:nvPicPr>
        <p:blipFill>
          <a:blip r:embed="rId4"/>
          <a:stretch>
            <a:fillRect/>
          </a:stretch>
        </p:blipFill>
        <p:spPr>
          <a:xfrm>
            <a:off x="2942060" y="4147800"/>
            <a:ext cx="369480" cy="435459"/>
          </a:xfrm>
          <a:prstGeom prst="rect">
            <a:avLst/>
          </a:prstGeom>
        </p:spPr>
      </p:pic>
      <p:pic>
        <p:nvPicPr>
          <p:cNvPr id="14" name="Picture 13">
            <a:extLst>
              <a:ext uri="{FF2B5EF4-FFF2-40B4-BE49-F238E27FC236}">
                <a16:creationId xmlns:a16="http://schemas.microsoft.com/office/drawing/2014/main" id="{E608A283-9FB1-6964-3A18-9D9AE6C54EEA}"/>
              </a:ext>
            </a:extLst>
          </p:cNvPr>
          <p:cNvPicPr>
            <a:picLocks noChangeAspect="1"/>
          </p:cNvPicPr>
          <p:nvPr/>
        </p:nvPicPr>
        <p:blipFill>
          <a:blip r:embed="rId5"/>
          <a:stretch>
            <a:fillRect/>
          </a:stretch>
        </p:blipFill>
        <p:spPr>
          <a:xfrm>
            <a:off x="3993537" y="5657891"/>
            <a:ext cx="359051" cy="455719"/>
          </a:xfrm>
          <a:prstGeom prst="rect">
            <a:avLst/>
          </a:prstGeom>
        </p:spPr>
      </p:pic>
      <p:pic>
        <p:nvPicPr>
          <p:cNvPr id="18" name="Picture 17">
            <a:extLst>
              <a:ext uri="{FF2B5EF4-FFF2-40B4-BE49-F238E27FC236}">
                <a16:creationId xmlns:a16="http://schemas.microsoft.com/office/drawing/2014/main" id="{764D660D-C3FF-ADCB-7D9D-99F4F4EE9E69}"/>
              </a:ext>
            </a:extLst>
          </p:cNvPr>
          <p:cNvPicPr>
            <a:picLocks noChangeAspect="1"/>
          </p:cNvPicPr>
          <p:nvPr/>
        </p:nvPicPr>
        <p:blipFill>
          <a:blip r:embed="rId6"/>
          <a:stretch>
            <a:fillRect/>
          </a:stretch>
        </p:blipFill>
        <p:spPr>
          <a:xfrm>
            <a:off x="3906001" y="6234857"/>
            <a:ext cx="267061" cy="623143"/>
          </a:xfrm>
          <a:prstGeom prst="rect">
            <a:avLst/>
          </a:prstGeom>
        </p:spPr>
      </p:pic>
      <p:pic>
        <p:nvPicPr>
          <p:cNvPr id="20" name="Picture 19">
            <a:extLst>
              <a:ext uri="{FF2B5EF4-FFF2-40B4-BE49-F238E27FC236}">
                <a16:creationId xmlns:a16="http://schemas.microsoft.com/office/drawing/2014/main" id="{286D61A4-D63B-2A35-68A1-143984643BB5}"/>
              </a:ext>
            </a:extLst>
          </p:cNvPr>
          <p:cNvPicPr>
            <a:picLocks noChangeAspect="1"/>
          </p:cNvPicPr>
          <p:nvPr/>
        </p:nvPicPr>
        <p:blipFill>
          <a:blip r:embed="rId7"/>
          <a:stretch>
            <a:fillRect/>
          </a:stretch>
        </p:blipFill>
        <p:spPr>
          <a:xfrm>
            <a:off x="4682446" y="6242631"/>
            <a:ext cx="274356" cy="313550"/>
          </a:xfrm>
          <a:prstGeom prst="rect">
            <a:avLst/>
          </a:prstGeom>
        </p:spPr>
      </p:pic>
      <p:sp>
        <p:nvSpPr>
          <p:cNvPr id="21" name="Rectangle: Rounded Corners 20">
            <a:extLst>
              <a:ext uri="{FF2B5EF4-FFF2-40B4-BE49-F238E27FC236}">
                <a16:creationId xmlns:a16="http://schemas.microsoft.com/office/drawing/2014/main" id="{5851AF84-43EB-6D5A-C6EA-8FC1778A31D9}"/>
              </a:ext>
            </a:extLst>
          </p:cNvPr>
          <p:cNvSpPr/>
          <p:nvPr/>
        </p:nvSpPr>
        <p:spPr>
          <a:xfrm>
            <a:off x="6722166" y="565080"/>
            <a:ext cx="3904215" cy="1996015"/>
          </a:xfrm>
          <a:prstGeom prst="roundRect">
            <a:avLst>
              <a:gd name="adj" fmla="val 10692"/>
            </a:avLst>
          </a:prstGeom>
          <a:solidFill>
            <a:srgbClr val="DAEBF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电容放电功耗</a:t>
            </a:r>
          </a:p>
        </p:txBody>
      </p:sp>
      <p:pic>
        <p:nvPicPr>
          <p:cNvPr id="23" name="Picture 22">
            <a:extLst>
              <a:ext uri="{FF2B5EF4-FFF2-40B4-BE49-F238E27FC236}">
                <a16:creationId xmlns:a16="http://schemas.microsoft.com/office/drawing/2014/main" id="{C55AFC70-101E-903C-59CD-B0BC95766A91}"/>
              </a:ext>
            </a:extLst>
          </p:cNvPr>
          <p:cNvPicPr>
            <a:picLocks noChangeAspect="1"/>
          </p:cNvPicPr>
          <p:nvPr/>
        </p:nvPicPr>
        <p:blipFill>
          <a:blip r:embed="rId8"/>
          <a:stretch>
            <a:fillRect/>
          </a:stretch>
        </p:blipFill>
        <p:spPr>
          <a:xfrm>
            <a:off x="8702332" y="654644"/>
            <a:ext cx="388454" cy="457821"/>
          </a:xfrm>
          <a:prstGeom prst="rect">
            <a:avLst/>
          </a:prstGeom>
        </p:spPr>
      </p:pic>
      <p:pic>
        <p:nvPicPr>
          <p:cNvPr id="25" name="Picture 24">
            <a:extLst>
              <a:ext uri="{FF2B5EF4-FFF2-40B4-BE49-F238E27FC236}">
                <a16:creationId xmlns:a16="http://schemas.microsoft.com/office/drawing/2014/main" id="{7768F0E4-6343-9846-F02E-9213B03EBFF1}"/>
              </a:ext>
            </a:extLst>
          </p:cNvPr>
          <p:cNvPicPr>
            <a:picLocks noChangeAspect="1"/>
          </p:cNvPicPr>
          <p:nvPr/>
        </p:nvPicPr>
        <p:blipFill>
          <a:blip r:embed="rId9"/>
          <a:stretch>
            <a:fillRect/>
          </a:stretch>
        </p:blipFill>
        <p:spPr>
          <a:xfrm>
            <a:off x="7650350" y="1032125"/>
            <a:ext cx="1700301" cy="793474"/>
          </a:xfrm>
          <a:prstGeom prst="rect">
            <a:avLst/>
          </a:prstGeom>
        </p:spPr>
      </p:pic>
      <p:pic>
        <p:nvPicPr>
          <p:cNvPr id="27" name="Picture 26">
            <a:extLst>
              <a:ext uri="{FF2B5EF4-FFF2-40B4-BE49-F238E27FC236}">
                <a16:creationId xmlns:a16="http://schemas.microsoft.com/office/drawing/2014/main" id="{7423B1F6-86F7-D85D-60D8-C6863A9BA60D}"/>
              </a:ext>
            </a:extLst>
          </p:cNvPr>
          <p:cNvPicPr>
            <a:picLocks noChangeAspect="1"/>
          </p:cNvPicPr>
          <p:nvPr/>
        </p:nvPicPr>
        <p:blipFill>
          <a:blip r:embed="rId10"/>
          <a:stretch>
            <a:fillRect/>
          </a:stretch>
        </p:blipFill>
        <p:spPr>
          <a:xfrm>
            <a:off x="7414181" y="1659760"/>
            <a:ext cx="2233198" cy="870077"/>
          </a:xfrm>
          <a:prstGeom prst="rect">
            <a:avLst/>
          </a:prstGeom>
        </p:spPr>
      </p:pic>
      <p:sp>
        <p:nvSpPr>
          <p:cNvPr id="28" name="Rectangle: Rounded Corners 27">
            <a:extLst>
              <a:ext uri="{FF2B5EF4-FFF2-40B4-BE49-F238E27FC236}">
                <a16:creationId xmlns:a16="http://schemas.microsoft.com/office/drawing/2014/main" id="{1B49DA82-A47F-DBD5-2311-28383F6DBBD8}"/>
              </a:ext>
            </a:extLst>
          </p:cNvPr>
          <p:cNvSpPr/>
          <p:nvPr/>
        </p:nvSpPr>
        <p:spPr>
          <a:xfrm>
            <a:off x="6722167" y="2831202"/>
            <a:ext cx="3904214" cy="1996015"/>
          </a:xfrm>
          <a:prstGeom prst="roundRect">
            <a:avLst>
              <a:gd name="adj" fmla="val 10194"/>
            </a:avLst>
          </a:prstGeom>
          <a:solidFill>
            <a:srgbClr val="DCECF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电容充电功耗</a:t>
            </a:r>
          </a:p>
        </p:txBody>
      </p:sp>
      <p:pic>
        <p:nvPicPr>
          <p:cNvPr id="33" name="Picture 32">
            <a:extLst>
              <a:ext uri="{FF2B5EF4-FFF2-40B4-BE49-F238E27FC236}">
                <a16:creationId xmlns:a16="http://schemas.microsoft.com/office/drawing/2014/main" id="{9F610828-7281-87AC-2F10-5580A36087C5}"/>
              </a:ext>
            </a:extLst>
          </p:cNvPr>
          <p:cNvPicPr>
            <a:picLocks noChangeAspect="1"/>
          </p:cNvPicPr>
          <p:nvPr/>
        </p:nvPicPr>
        <p:blipFill>
          <a:blip r:embed="rId11"/>
          <a:stretch>
            <a:fillRect/>
          </a:stretch>
        </p:blipFill>
        <p:spPr>
          <a:xfrm>
            <a:off x="8721796" y="2920279"/>
            <a:ext cx="368990" cy="468333"/>
          </a:xfrm>
          <a:prstGeom prst="rect">
            <a:avLst/>
          </a:prstGeom>
        </p:spPr>
      </p:pic>
      <p:pic>
        <p:nvPicPr>
          <p:cNvPr id="35" name="Picture 34">
            <a:extLst>
              <a:ext uri="{FF2B5EF4-FFF2-40B4-BE49-F238E27FC236}">
                <a16:creationId xmlns:a16="http://schemas.microsoft.com/office/drawing/2014/main" id="{0F565496-444E-74CC-181E-97038690ECD9}"/>
              </a:ext>
            </a:extLst>
          </p:cNvPr>
          <p:cNvPicPr>
            <a:picLocks noChangeAspect="1"/>
          </p:cNvPicPr>
          <p:nvPr/>
        </p:nvPicPr>
        <p:blipFill>
          <a:blip r:embed="rId12"/>
          <a:stretch>
            <a:fillRect/>
          </a:stretch>
        </p:blipFill>
        <p:spPr>
          <a:xfrm>
            <a:off x="6948229" y="4055147"/>
            <a:ext cx="3165101" cy="844027"/>
          </a:xfrm>
          <a:prstGeom prst="rect">
            <a:avLst/>
          </a:prstGeom>
        </p:spPr>
      </p:pic>
      <p:pic>
        <p:nvPicPr>
          <p:cNvPr id="37" name="Picture 36">
            <a:extLst>
              <a:ext uri="{FF2B5EF4-FFF2-40B4-BE49-F238E27FC236}">
                <a16:creationId xmlns:a16="http://schemas.microsoft.com/office/drawing/2014/main" id="{E2A4262B-F9CC-C626-DD79-81AECE3F6FA7}"/>
              </a:ext>
            </a:extLst>
          </p:cNvPr>
          <p:cNvPicPr>
            <a:picLocks noChangeAspect="1"/>
          </p:cNvPicPr>
          <p:nvPr/>
        </p:nvPicPr>
        <p:blipFill>
          <a:blip r:embed="rId13"/>
          <a:stretch>
            <a:fillRect/>
          </a:stretch>
        </p:blipFill>
        <p:spPr>
          <a:xfrm>
            <a:off x="6808117" y="3336347"/>
            <a:ext cx="3608022" cy="798824"/>
          </a:xfrm>
          <a:prstGeom prst="rect">
            <a:avLst/>
          </a:prstGeom>
        </p:spPr>
      </p:pic>
      <p:sp>
        <p:nvSpPr>
          <p:cNvPr id="38" name="Rectangle: Rounded Corners 37">
            <a:extLst>
              <a:ext uri="{FF2B5EF4-FFF2-40B4-BE49-F238E27FC236}">
                <a16:creationId xmlns:a16="http://schemas.microsoft.com/office/drawing/2014/main" id="{01FD250C-A57D-2891-544B-DB12C7DCB90B}"/>
              </a:ext>
            </a:extLst>
          </p:cNvPr>
          <p:cNvSpPr/>
          <p:nvPr/>
        </p:nvSpPr>
        <p:spPr>
          <a:xfrm>
            <a:off x="6808117" y="5238759"/>
            <a:ext cx="3818264" cy="1224769"/>
          </a:xfrm>
          <a:prstGeom prst="roundRect">
            <a:avLst>
              <a:gd name="adj" fmla="val 10194"/>
            </a:avLst>
          </a:prstGeom>
          <a:solidFill>
            <a:srgbClr val="D1E2F4"/>
          </a:solidFill>
          <a:ln>
            <a:solidFill>
              <a:srgbClr val="D7E7FA"/>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电容充放电功耗</a:t>
            </a:r>
          </a:p>
        </p:txBody>
      </p:sp>
      <p:pic>
        <p:nvPicPr>
          <p:cNvPr id="43" name="Picture 42">
            <a:extLst>
              <a:ext uri="{FF2B5EF4-FFF2-40B4-BE49-F238E27FC236}">
                <a16:creationId xmlns:a16="http://schemas.microsoft.com/office/drawing/2014/main" id="{E8B02E72-9DBA-2DED-3EEE-0F79515CDF38}"/>
              </a:ext>
            </a:extLst>
          </p:cNvPr>
          <p:cNvPicPr>
            <a:picLocks noChangeAspect="1"/>
          </p:cNvPicPr>
          <p:nvPr/>
        </p:nvPicPr>
        <p:blipFill>
          <a:blip r:embed="rId14"/>
          <a:stretch>
            <a:fillRect/>
          </a:stretch>
        </p:blipFill>
        <p:spPr>
          <a:xfrm>
            <a:off x="9090786" y="5310399"/>
            <a:ext cx="378399" cy="445970"/>
          </a:xfrm>
          <a:prstGeom prst="rect">
            <a:avLst/>
          </a:prstGeom>
        </p:spPr>
      </p:pic>
      <p:pic>
        <p:nvPicPr>
          <p:cNvPr id="45" name="Picture 44">
            <a:extLst>
              <a:ext uri="{FF2B5EF4-FFF2-40B4-BE49-F238E27FC236}">
                <a16:creationId xmlns:a16="http://schemas.microsoft.com/office/drawing/2014/main" id="{DD8D9C9E-72B4-D453-8052-1D3710E1DB27}"/>
              </a:ext>
            </a:extLst>
          </p:cNvPr>
          <p:cNvPicPr>
            <a:picLocks noChangeAspect="1"/>
          </p:cNvPicPr>
          <p:nvPr/>
        </p:nvPicPr>
        <p:blipFill>
          <a:blip r:embed="rId15"/>
          <a:stretch>
            <a:fillRect/>
          </a:stretch>
        </p:blipFill>
        <p:spPr>
          <a:xfrm>
            <a:off x="7614452" y="5833174"/>
            <a:ext cx="1772095" cy="548879"/>
          </a:xfrm>
          <a:prstGeom prst="rect">
            <a:avLst/>
          </a:prstGeom>
        </p:spPr>
      </p:pic>
      <p:sp>
        <p:nvSpPr>
          <p:cNvPr id="47" name="TextBox 46">
            <a:extLst>
              <a:ext uri="{FF2B5EF4-FFF2-40B4-BE49-F238E27FC236}">
                <a16:creationId xmlns:a16="http://schemas.microsoft.com/office/drawing/2014/main" id="{5AFBA187-CFEB-383D-C05A-CAB2A61A55AF}"/>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动态功耗</a:t>
            </a:r>
          </a:p>
        </p:txBody>
      </p:sp>
    </p:spTree>
    <p:extLst>
      <p:ext uri="{BB962C8B-B14F-4D97-AF65-F5344CB8AC3E}">
        <p14:creationId xmlns:p14="http://schemas.microsoft.com/office/powerpoint/2010/main" val="6114625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D4A0B-46A7-1578-4B0B-88FD7C39D46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9739022-FB42-029D-EBA4-B404AC057C28}"/>
              </a:ext>
            </a:extLst>
          </p:cNvPr>
          <p:cNvSpPr txBox="1"/>
          <p:nvPr/>
        </p:nvSpPr>
        <p:spPr>
          <a:xfrm>
            <a:off x="740465" y="691274"/>
            <a:ext cx="10858500" cy="907428"/>
          </a:xfrm>
          <a:prstGeom prst="rect">
            <a:avLst/>
          </a:prstGeom>
          <a:noFill/>
        </p:spPr>
        <p:txBody>
          <a:bodyPr wrap="square">
            <a:spAutoFit/>
          </a:bodyPr>
          <a:lstStyle/>
          <a:p>
            <a:pPr>
              <a:lnSpc>
                <a:spcPct val="140000"/>
              </a:lnSpc>
            </a:pP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计算</a:t>
            </a:r>
            <a:r>
              <a:rPr lang="en-US" altLang="zh-CN" sz="2000" b="1" dirty="0">
                <a:latin typeface="微软雅黑" panose="020B0503020204020204" pitchFamily="34" charset="-122"/>
                <a:ea typeface="微软雅黑" panose="020B0503020204020204" pitchFamily="34" charset="-122"/>
              </a:rPr>
              <a:t>CMOS</a:t>
            </a:r>
            <a:r>
              <a:rPr lang="zh-CN" altLang="en-US" sz="2000" b="1" dirty="0">
                <a:latin typeface="微软雅黑" panose="020B0503020204020204" pitchFamily="34" charset="-122"/>
                <a:ea typeface="微软雅黑" panose="020B0503020204020204" pitchFamily="34" charset="-122"/>
              </a:rPr>
              <a:t>反相器的总功耗      。已知电源电压</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，静态电源电流</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，负载电容</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，功耗电容</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。输入信号近似于理想的矩形波，重复频率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a:t>
            </a:r>
          </a:p>
        </p:txBody>
      </p:sp>
      <p:pic>
        <p:nvPicPr>
          <p:cNvPr id="9" name="Picture 8">
            <a:extLst>
              <a:ext uri="{FF2B5EF4-FFF2-40B4-BE49-F238E27FC236}">
                <a16:creationId xmlns:a16="http://schemas.microsoft.com/office/drawing/2014/main" id="{5F2D93C9-ED56-E725-F424-06CAD8C488FD}"/>
              </a:ext>
            </a:extLst>
          </p:cNvPr>
          <p:cNvPicPr>
            <a:picLocks noChangeAspect="1"/>
          </p:cNvPicPr>
          <p:nvPr/>
        </p:nvPicPr>
        <p:blipFill>
          <a:blip r:embed="rId3"/>
          <a:stretch>
            <a:fillRect/>
          </a:stretch>
        </p:blipFill>
        <p:spPr>
          <a:xfrm>
            <a:off x="4186444" y="795905"/>
            <a:ext cx="494886" cy="388839"/>
          </a:xfrm>
          <a:prstGeom prst="rect">
            <a:avLst/>
          </a:prstGeom>
        </p:spPr>
      </p:pic>
      <p:pic>
        <p:nvPicPr>
          <p:cNvPr id="11" name="Picture 10">
            <a:extLst>
              <a:ext uri="{FF2B5EF4-FFF2-40B4-BE49-F238E27FC236}">
                <a16:creationId xmlns:a16="http://schemas.microsoft.com/office/drawing/2014/main" id="{B96B77BE-4752-24DB-EE8B-E97FCD67DAD2}"/>
              </a:ext>
            </a:extLst>
          </p:cNvPr>
          <p:cNvPicPr>
            <a:picLocks noChangeAspect="1"/>
          </p:cNvPicPr>
          <p:nvPr/>
        </p:nvPicPr>
        <p:blipFill>
          <a:blip r:embed="rId4"/>
          <a:stretch>
            <a:fillRect/>
          </a:stretch>
        </p:blipFill>
        <p:spPr>
          <a:xfrm>
            <a:off x="6458367" y="780953"/>
            <a:ext cx="1052305" cy="403791"/>
          </a:xfrm>
          <a:prstGeom prst="rect">
            <a:avLst/>
          </a:prstGeom>
        </p:spPr>
      </p:pic>
      <p:pic>
        <p:nvPicPr>
          <p:cNvPr id="13" name="Picture 12">
            <a:extLst>
              <a:ext uri="{FF2B5EF4-FFF2-40B4-BE49-F238E27FC236}">
                <a16:creationId xmlns:a16="http://schemas.microsoft.com/office/drawing/2014/main" id="{7147AE69-EB63-58BF-C740-F597CD9E8AE3}"/>
              </a:ext>
            </a:extLst>
          </p:cNvPr>
          <p:cNvPicPr>
            <a:picLocks noChangeAspect="1"/>
          </p:cNvPicPr>
          <p:nvPr/>
        </p:nvPicPr>
        <p:blipFill>
          <a:blip r:embed="rId5"/>
          <a:stretch>
            <a:fillRect/>
          </a:stretch>
        </p:blipFill>
        <p:spPr>
          <a:xfrm>
            <a:off x="9156424" y="783992"/>
            <a:ext cx="1150454" cy="412663"/>
          </a:xfrm>
          <a:prstGeom prst="rect">
            <a:avLst/>
          </a:prstGeom>
        </p:spPr>
      </p:pic>
      <p:pic>
        <p:nvPicPr>
          <p:cNvPr id="15" name="Picture 14">
            <a:extLst>
              <a:ext uri="{FF2B5EF4-FFF2-40B4-BE49-F238E27FC236}">
                <a16:creationId xmlns:a16="http://schemas.microsoft.com/office/drawing/2014/main" id="{45273386-D824-7D7B-D47E-B1A6FFC42B94}"/>
              </a:ext>
            </a:extLst>
          </p:cNvPr>
          <p:cNvPicPr>
            <a:picLocks noChangeAspect="1"/>
          </p:cNvPicPr>
          <p:nvPr/>
        </p:nvPicPr>
        <p:blipFill>
          <a:blip r:embed="rId6"/>
          <a:stretch>
            <a:fillRect/>
          </a:stretch>
        </p:blipFill>
        <p:spPr>
          <a:xfrm>
            <a:off x="1088334" y="1222878"/>
            <a:ext cx="1184415" cy="375824"/>
          </a:xfrm>
          <a:prstGeom prst="rect">
            <a:avLst/>
          </a:prstGeom>
        </p:spPr>
      </p:pic>
      <p:pic>
        <p:nvPicPr>
          <p:cNvPr id="17" name="Picture 16">
            <a:extLst>
              <a:ext uri="{FF2B5EF4-FFF2-40B4-BE49-F238E27FC236}">
                <a16:creationId xmlns:a16="http://schemas.microsoft.com/office/drawing/2014/main" id="{3DCA9752-DFC4-195A-BDDC-0D2DD9A999C5}"/>
              </a:ext>
            </a:extLst>
          </p:cNvPr>
          <p:cNvPicPr>
            <a:picLocks noChangeAspect="1"/>
          </p:cNvPicPr>
          <p:nvPr/>
        </p:nvPicPr>
        <p:blipFill>
          <a:blip r:embed="rId7"/>
          <a:stretch>
            <a:fillRect/>
          </a:stretch>
        </p:blipFill>
        <p:spPr>
          <a:xfrm>
            <a:off x="3549697" y="1199700"/>
            <a:ext cx="1398747" cy="435459"/>
          </a:xfrm>
          <a:prstGeom prst="rect">
            <a:avLst/>
          </a:prstGeom>
        </p:spPr>
      </p:pic>
      <p:pic>
        <p:nvPicPr>
          <p:cNvPr id="19" name="Picture 18">
            <a:extLst>
              <a:ext uri="{FF2B5EF4-FFF2-40B4-BE49-F238E27FC236}">
                <a16:creationId xmlns:a16="http://schemas.microsoft.com/office/drawing/2014/main" id="{5F7957D5-8817-FA0E-A165-42F37E54A0F1}"/>
              </a:ext>
            </a:extLst>
          </p:cNvPr>
          <p:cNvPicPr>
            <a:picLocks noChangeAspect="1"/>
          </p:cNvPicPr>
          <p:nvPr/>
        </p:nvPicPr>
        <p:blipFill>
          <a:blip r:embed="rId8"/>
          <a:stretch>
            <a:fillRect/>
          </a:stretch>
        </p:blipFill>
        <p:spPr>
          <a:xfrm>
            <a:off x="9731651" y="1191538"/>
            <a:ext cx="1549608" cy="412281"/>
          </a:xfrm>
          <a:prstGeom prst="rect">
            <a:avLst/>
          </a:prstGeom>
        </p:spPr>
      </p:pic>
      <p:sp>
        <p:nvSpPr>
          <p:cNvPr id="20" name="Rectangle: Rounded Corners 19">
            <a:extLst>
              <a:ext uri="{FF2B5EF4-FFF2-40B4-BE49-F238E27FC236}">
                <a16:creationId xmlns:a16="http://schemas.microsoft.com/office/drawing/2014/main" id="{38FA0EF9-3793-B2D6-489E-FE4BD2B9588B}"/>
              </a:ext>
            </a:extLst>
          </p:cNvPr>
          <p:cNvSpPr/>
          <p:nvPr/>
        </p:nvSpPr>
        <p:spPr>
          <a:xfrm>
            <a:off x="2607136" y="2107128"/>
            <a:ext cx="1885121" cy="1125937"/>
          </a:xfrm>
          <a:prstGeom prst="roundRect">
            <a:avLst>
              <a:gd name="adj" fmla="val 10692"/>
            </a:avLst>
          </a:prstGeom>
          <a:solidFill>
            <a:srgbClr val="DAEBF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动态功耗</a:t>
            </a:r>
          </a:p>
        </p:txBody>
      </p:sp>
      <p:pic>
        <p:nvPicPr>
          <p:cNvPr id="22" name="Picture 21">
            <a:extLst>
              <a:ext uri="{FF2B5EF4-FFF2-40B4-BE49-F238E27FC236}">
                <a16:creationId xmlns:a16="http://schemas.microsoft.com/office/drawing/2014/main" id="{ACA4C089-FA06-F94D-9764-B8231F19BE17}"/>
              </a:ext>
            </a:extLst>
          </p:cNvPr>
          <p:cNvPicPr>
            <a:picLocks noChangeAspect="1"/>
          </p:cNvPicPr>
          <p:nvPr/>
        </p:nvPicPr>
        <p:blipFill>
          <a:blip r:embed="rId9"/>
          <a:stretch>
            <a:fillRect/>
          </a:stretch>
        </p:blipFill>
        <p:spPr>
          <a:xfrm>
            <a:off x="3972110" y="2189493"/>
            <a:ext cx="388454" cy="457821"/>
          </a:xfrm>
          <a:prstGeom prst="rect">
            <a:avLst/>
          </a:prstGeom>
        </p:spPr>
      </p:pic>
      <p:pic>
        <p:nvPicPr>
          <p:cNvPr id="24" name="Picture 23">
            <a:extLst>
              <a:ext uri="{FF2B5EF4-FFF2-40B4-BE49-F238E27FC236}">
                <a16:creationId xmlns:a16="http://schemas.microsoft.com/office/drawing/2014/main" id="{8881309B-BABE-0E45-55F4-D752FC3964F5}"/>
              </a:ext>
            </a:extLst>
          </p:cNvPr>
          <p:cNvPicPr>
            <a:picLocks noChangeAspect="1"/>
          </p:cNvPicPr>
          <p:nvPr/>
        </p:nvPicPr>
        <p:blipFill>
          <a:blip r:embed="rId10"/>
          <a:stretch>
            <a:fillRect/>
          </a:stretch>
        </p:blipFill>
        <p:spPr>
          <a:xfrm>
            <a:off x="2920359" y="2647314"/>
            <a:ext cx="1051751" cy="457821"/>
          </a:xfrm>
          <a:prstGeom prst="rect">
            <a:avLst/>
          </a:prstGeom>
        </p:spPr>
      </p:pic>
      <p:sp>
        <p:nvSpPr>
          <p:cNvPr id="25" name="Rectangle 24">
            <a:extLst>
              <a:ext uri="{FF2B5EF4-FFF2-40B4-BE49-F238E27FC236}">
                <a16:creationId xmlns:a16="http://schemas.microsoft.com/office/drawing/2014/main" id="{C7938155-4DE1-DC65-4C96-0220C529F49B}"/>
              </a:ext>
            </a:extLst>
          </p:cNvPr>
          <p:cNvSpPr/>
          <p:nvPr/>
        </p:nvSpPr>
        <p:spPr>
          <a:xfrm>
            <a:off x="4606566" y="2257913"/>
            <a:ext cx="4775743"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pic>
        <p:nvPicPr>
          <p:cNvPr id="27" name="Picture 26">
            <a:extLst>
              <a:ext uri="{FF2B5EF4-FFF2-40B4-BE49-F238E27FC236}">
                <a16:creationId xmlns:a16="http://schemas.microsoft.com/office/drawing/2014/main" id="{7FA54A20-E1BD-2CD7-497C-41AB58E5AEED}"/>
              </a:ext>
            </a:extLst>
          </p:cNvPr>
          <p:cNvPicPr>
            <a:picLocks noChangeAspect="1"/>
          </p:cNvPicPr>
          <p:nvPr/>
        </p:nvPicPr>
        <p:blipFill>
          <a:blip r:embed="rId11"/>
          <a:stretch>
            <a:fillRect/>
          </a:stretch>
        </p:blipFill>
        <p:spPr>
          <a:xfrm>
            <a:off x="4805480" y="2281162"/>
            <a:ext cx="4236100" cy="847220"/>
          </a:xfrm>
          <a:prstGeom prst="rect">
            <a:avLst/>
          </a:prstGeom>
        </p:spPr>
      </p:pic>
      <p:sp>
        <p:nvSpPr>
          <p:cNvPr id="28" name="Rectangle: Rounded Corners 27">
            <a:extLst>
              <a:ext uri="{FF2B5EF4-FFF2-40B4-BE49-F238E27FC236}">
                <a16:creationId xmlns:a16="http://schemas.microsoft.com/office/drawing/2014/main" id="{B8924417-C6CD-5AEA-4D6B-1EE2246DE08F}"/>
              </a:ext>
            </a:extLst>
          </p:cNvPr>
          <p:cNvSpPr/>
          <p:nvPr/>
        </p:nvSpPr>
        <p:spPr>
          <a:xfrm>
            <a:off x="2607135" y="3557664"/>
            <a:ext cx="1885121" cy="1125937"/>
          </a:xfrm>
          <a:prstGeom prst="roundRect">
            <a:avLst>
              <a:gd name="adj" fmla="val 10692"/>
            </a:avLst>
          </a:prstGeom>
          <a:solidFill>
            <a:srgbClr val="DAEBF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静态功耗</a:t>
            </a:r>
          </a:p>
        </p:txBody>
      </p:sp>
      <p:pic>
        <p:nvPicPr>
          <p:cNvPr id="32" name="Picture 31">
            <a:extLst>
              <a:ext uri="{FF2B5EF4-FFF2-40B4-BE49-F238E27FC236}">
                <a16:creationId xmlns:a16="http://schemas.microsoft.com/office/drawing/2014/main" id="{4066A801-C129-1CFC-50DB-E0F6A919A331}"/>
              </a:ext>
            </a:extLst>
          </p:cNvPr>
          <p:cNvPicPr>
            <a:picLocks noChangeAspect="1"/>
          </p:cNvPicPr>
          <p:nvPr/>
        </p:nvPicPr>
        <p:blipFill>
          <a:blip r:embed="rId12"/>
          <a:stretch>
            <a:fillRect/>
          </a:stretch>
        </p:blipFill>
        <p:spPr>
          <a:xfrm>
            <a:off x="3446234" y="4120632"/>
            <a:ext cx="349112" cy="443104"/>
          </a:xfrm>
          <a:prstGeom prst="rect">
            <a:avLst/>
          </a:prstGeom>
        </p:spPr>
      </p:pic>
      <p:sp>
        <p:nvSpPr>
          <p:cNvPr id="33" name="Rectangle: Rounded Corners 32">
            <a:extLst>
              <a:ext uri="{FF2B5EF4-FFF2-40B4-BE49-F238E27FC236}">
                <a16:creationId xmlns:a16="http://schemas.microsoft.com/office/drawing/2014/main" id="{E0ADF5F5-83C5-F395-3943-7511A13BF296}"/>
              </a:ext>
            </a:extLst>
          </p:cNvPr>
          <p:cNvSpPr/>
          <p:nvPr/>
        </p:nvSpPr>
        <p:spPr>
          <a:xfrm>
            <a:off x="2607135" y="4987149"/>
            <a:ext cx="1885121" cy="1125937"/>
          </a:xfrm>
          <a:prstGeom prst="roundRect">
            <a:avLst>
              <a:gd name="adj" fmla="val 10692"/>
            </a:avLst>
          </a:prstGeom>
          <a:solidFill>
            <a:srgbClr val="DAEBF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总功耗</a:t>
            </a:r>
          </a:p>
        </p:txBody>
      </p:sp>
      <p:sp>
        <p:nvSpPr>
          <p:cNvPr id="34" name="Rectangle 33">
            <a:extLst>
              <a:ext uri="{FF2B5EF4-FFF2-40B4-BE49-F238E27FC236}">
                <a16:creationId xmlns:a16="http://schemas.microsoft.com/office/drawing/2014/main" id="{04F4C967-6154-0234-A0A9-07ECE867398C}"/>
              </a:ext>
            </a:extLst>
          </p:cNvPr>
          <p:cNvSpPr/>
          <p:nvPr/>
        </p:nvSpPr>
        <p:spPr>
          <a:xfrm>
            <a:off x="4606566" y="3697020"/>
            <a:ext cx="4775743"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pic>
        <p:nvPicPr>
          <p:cNvPr id="36" name="Picture 35">
            <a:extLst>
              <a:ext uri="{FF2B5EF4-FFF2-40B4-BE49-F238E27FC236}">
                <a16:creationId xmlns:a16="http://schemas.microsoft.com/office/drawing/2014/main" id="{86582A08-6B79-3A85-3EF5-D3BB2730B0F4}"/>
              </a:ext>
            </a:extLst>
          </p:cNvPr>
          <p:cNvPicPr>
            <a:picLocks noChangeAspect="1"/>
          </p:cNvPicPr>
          <p:nvPr/>
        </p:nvPicPr>
        <p:blipFill>
          <a:blip r:embed="rId13"/>
          <a:stretch>
            <a:fillRect/>
          </a:stretch>
        </p:blipFill>
        <p:spPr>
          <a:xfrm>
            <a:off x="4805480" y="3873292"/>
            <a:ext cx="4211838" cy="494679"/>
          </a:xfrm>
          <a:prstGeom prst="rect">
            <a:avLst/>
          </a:prstGeom>
        </p:spPr>
      </p:pic>
      <p:sp>
        <p:nvSpPr>
          <p:cNvPr id="37" name="Rectangle 36">
            <a:extLst>
              <a:ext uri="{FF2B5EF4-FFF2-40B4-BE49-F238E27FC236}">
                <a16:creationId xmlns:a16="http://schemas.microsoft.com/office/drawing/2014/main" id="{33B06AD2-2D4C-BAB6-AF38-3589BFA54500}"/>
              </a:ext>
            </a:extLst>
          </p:cNvPr>
          <p:cNvSpPr/>
          <p:nvPr/>
        </p:nvSpPr>
        <p:spPr>
          <a:xfrm>
            <a:off x="4606565" y="5126506"/>
            <a:ext cx="4775743"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a:t>
            </a:r>
          </a:p>
        </p:txBody>
      </p:sp>
      <p:pic>
        <p:nvPicPr>
          <p:cNvPr id="39" name="Picture 38">
            <a:extLst>
              <a:ext uri="{FF2B5EF4-FFF2-40B4-BE49-F238E27FC236}">
                <a16:creationId xmlns:a16="http://schemas.microsoft.com/office/drawing/2014/main" id="{47DB682B-92BA-E880-812D-28CD59339351}"/>
              </a:ext>
            </a:extLst>
          </p:cNvPr>
          <p:cNvPicPr>
            <a:picLocks noChangeAspect="1"/>
          </p:cNvPicPr>
          <p:nvPr/>
        </p:nvPicPr>
        <p:blipFill>
          <a:blip r:embed="rId14"/>
          <a:stretch>
            <a:fillRect/>
          </a:stretch>
        </p:blipFill>
        <p:spPr>
          <a:xfrm>
            <a:off x="3357408" y="5550116"/>
            <a:ext cx="526764" cy="413886"/>
          </a:xfrm>
          <a:prstGeom prst="rect">
            <a:avLst/>
          </a:prstGeom>
        </p:spPr>
      </p:pic>
      <p:pic>
        <p:nvPicPr>
          <p:cNvPr id="41" name="Picture 40">
            <a:extLst>
              <a:ext uri="{FF2B5EF4-FFF2-40B4-BE49-F238E27FC236}">
                <a16:creationId xmlns:a16="http://schemas.microsoft.com/office/drawing/2014/main" id="{BB0D6DE0-8D1D-D63F-1E79-061B90BB0086}"/>
              </a:ext>
            </a:extLst>
          </p:cNvPr>
          <p:cNvPicPr>
            <a:picLocks noChangeAspect="1"/>
          </p:cNvPicPr>
          <p:nvPr/>
        </p:nvPicPr>
        <p:blipFill>
          <a:blip r:embed="rId15"/>
          <a:stretch>
            <a:fillRect/>
          </a:stretch>
        </p:blipFill>
        <p:spPr>
          <a:xfrm>
            <a:off x="4805480" y="5346038"/>
            <a:ext cx="3450292" cy="486580"/>
          </a:xfrm>
          <a:prstGeom prst="rect">
            <a:avLst/>
          </a:prstGeom>
        </p:spPr>
      </p:pic>
      <p:sp>
        <p:nvSpPr>
          <p:cNvPr id="42" name="TextBox 41">
            <a:extLst>
              <a:ext uri="{FF2B5EF4-FFF2-40B4-BE49-F238E27FC236}">
                <a16:creationId xmlns:a16="http://schemas.microsoft.com/office/drawing/2014/main" id="{23655638-F300-8D99-DDBB-6751156226E8}"/>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动态功耗</a:t>
            </a:r>
          </a:p>
        </p:txBody>
      </p:sp>
    </p:spTree>
    <p:extLst>
      <p:ext uri="{BB962C8B-B14F-4D97-AF65-F5344CB8AC3E}">
        <p14:creationId xmlns:p14="http://schemas.microsoft.com/office/powerpoint/2010/main" val="42716180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4B2EE-2F25-5842-B9C7-1210133B7BC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B18BFCE-9934-5795-A252-35A8D1D49D65}"/>
              </a:ext>
            </a:extLst>
          </p:cNvPr>
          <p:cNvSpPr txBox="1"/>
          <p:nvPr/>
        </p:nvSpPr>
        <p:spPr>
          <a:xfrm>
            <a:off x="551621" y="656663"/>
            <a:ext cx="8970065"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以</a:t>
            </a:r>
            <a:r>
              <a:rPr lang="zh-CN" altLang="en-US" sz="2000" b="1" dirty="0">
                <a:solidFill>
                  <a:srgbClr val="FF0000"/>
                </a:solidFill>
                <a:latin typeface="微软雅黑" panose="020B0503020204020204" pitchFamily="34" charset="-122"/>
                <a:ea typeface="微软雅黑" panose="020B0503020204020204" pitchFamily="34" charset="-122"/>
              </a:rPr>
              <a:t>数字</a:t>
            </a:r>
            <a:r>
              <a:rPr lang="zh-CN" altLang="en-US" sz="2000" b="1" dirty="0">
                <a:latin typeface="微软雅黑" panose="020B0503020204020204" pitchFamily="34" charset="-122"/>
                <a:ea typeface="微软雅黑" panose="020B0503020204020204" pitchFamily="34" charset="-122"/>
              </a:rPr>
              <a:t>表示一个电路</a:t>
            </a:r>
            <a:r>
              <a:rPr lang="zh-CN" altLang="en-US" sz="2000" b="1" dirty="0">
                <a:solidFill>
                  <a:srgbClr val="FF0000"/>
                </a:solidFill>
                <a:latin typeface="微软雅黑" panose="020B0503020204020204" pitchFamily="34" charset="-122"/>
                <a:ea typeface="微软雅黑" panose="020B0503020204020204" pitchFamily="34" charset="-122"/>
              </a:rPr>
              <a:t>输出端</a:t>
            </a:r>
            <a:r>
              <a:rPr lang="zh-CN" altLang="en-US" sz="2000" b="1" dirty="0">
                <a:latin typeface="微软雅黑" panose="020B0503020204020204" pitchFamily="34" charset="-122"/>
                <a:ea typeface="微软雅黑" panose="020B0503020204020204" pitchFamily="34" charset="-122"/>
              </a:rPr>
              <a:t>能够驱动</a:t>
            </a:r>
            <a:r>
              <a:rPr lang="zh-CN" altLang="en-US" sz="2000" b="1" dirty="0">
                <a:solidFill>
                  <a:srgbClr val="FF0000"/>
                </a:solidFill>
                <a:latin typeface="微软雅黑" panose="020B0503020204020204" pitchFamily="34" charset="-122"/>
                <a:ea typeface="微软雅黑" panose="020B0503020204020204" pitchFamily="34" charset="-122"/>
              </a:rPr>
              <a:t>同类型</a:t>
            </a:r>
            <a:r>
              <a:rPr lang="zh-CN" altLang="en-US" sz="2000" b="1" dirty="0">
                <a:latin typeface="微软雅黑" panose="020B0503020204020204" pitchFamily="34" charset="-122"/>
                <a:ea typeface="微软雅黑" panose="020B0503020204020204" pitchFamily="34" charset="-122"/>
              </a:rPr>
              <a:t>负载电路</a:t>
            </a:r>
            <a:r>
              <a:rPr lang="zh-CN" altLang="en-US" sz="2000" b="1" dirty="0">
                <a:solidFill>
                  <a:srgbClr val="FF0000"/>
                </a:solidFill>
                <a:latin typeface="微软雅黑" panose="020B0503020204020204" pitchFamily="34" charset="-122"/>
                <a:ea typeface="微软雅黑" panose="020B0503020204020204" pitchFamily="34" charset="-122"/>
              </a:rPr>
              <a:t>输入端</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数目</a:t>
            </a:r>
          </a:p>
        </p:txBody>
      </p:sp>
      <p:sp>
        <p:nvSpPr>
          <p:cNvPr id="13" name="TextBox 12">
            <a:extLst>
              <a:ext uri="{FF2B5EF4-FFF2-40B4-BE49-F238E27FC236}">
                <a16:creationId xmlns:a16="http://schemas.microsoft.com/office/drawing/2014/main" id="{6E245B65-1695-0C7D-2F79-C7D2F20B32E2}"/>
              </a:ext>
            </a:extLst>
          </p:cNvPr>
          <p:cNvSpPr txBox="1"/>
          <p:nvPr/>
        </p:nvSpPr>
        <p:spPr>
          <a:xfrm>
            <a:off x="-1" y="0"/>
            <a:ext cx="6565187"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扇出系数</a:t>
            </a:r>
          </a:p>
        </p:txBody>
      </p:sp>
      <p:sp>
        <p:nvSpPr>
          <p:cNvPr id="2" name="Speech Bubble: Rectangle 1">
            <a:extLst>
              <a:ext uri="{FF2B5EF4-FFF2-40B4-BE49-F238E27FC236}">
                <a16:creationId xmlns:a16="http://schemas.microsoft.com/office/drawing/2014/main" id="{C1A03598-9B5B-182B-EC0C-9636A52C8CD7}"/>
              </a:ext>
            </a:extLst>
          </p:cNvPr>
          <p:cNvSpPr/>
          <p:nvPr/>
        </p:nvSpPr>
        <p:spPr>
          <a:xfrm>
            <a:off x="8124092" y="1056773"/>
            <a:ext cx="2034540" cy="1348740"/>
          </a:xfrm>
          <a:prstGeom prst="wedgeRectCallout">
            <a:avLst>
              <a:gd name="adj1" fmla="val -148333"/>
              <a:gd name="adj2" fmla="val 131530"/>
            </a:avLst>
          </a:prstGeom>
          <a:solidFill>
            <a:srgbClr val="FFF1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latin typeface="微软雅黑" panose="020B0503020204020204" pitchFamily="34" charset="-122"/>
                <a:ea typeface="微软雅黑" panose="020B0503020204020204" pitchFamily="34" charset="-122"/>
              </a:rPr>
              <a:t>输入电容</a:t>
            </a:r>
            <a:endParaRPr lang="en-US" altLang="zh-CN" sz="2400" b="1"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chemeClr val="tx1"/>
                </a:solidFill>
                <a:latin typeface="微软雅黑" panose="020B0503020204020204" pitchFamily="34" charset="-122"/>
                <a:ea typeface="微软雅黑" panose="020B0503020204020204" pitchFamily="34" charset="-122"/>
              </a:rPr>
              <a:t>输入电阻</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8" name="Rectangle: Rounded Corners 7">
            <a:extLst>
              <a:ext uri="{FF2B5EF4-FFF2-40B4-BE49-F238E27FC236}">
                <a16:creationId xmlns:a16="http://schemas.microsoft.com/office/drawing/2014/main" id="{CB6F6EA0-5A52-FA1B-1FC8-A547526BFEBD}"/>
              </a:ext>
            </a:extLst>
          </p:cNvPr>
          <p:cNvSpPr/>
          <p:nvPr/>
        </p:nvSpPr>
        <p:spPr>
          <a:xfrm>
            <a:off x="7995078" y="3475589"/>
            <a:ext cx="2698072" cy="304460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极大，在电容充放电过程中可以忽略。</a:t>
            </a:r>
          </a:p>
        </p:txBody>
      </p:sp>
      <p:pic>
        <p:nvPicPr>
          <p:cNvPr id="14" name="Picture 13">
            <a:extLst>
              <a:ext uri="{FF2B5EF4-FFF2-40B4-BE49-F238E27FC236}">
                <a16:creationId xmlns:a16="http://schemas.microsoft.com/office/drawing/2014/main" id="{F25845BF-B97B-FD18-DB4D-B9B1B2C224E9}"/>
              </a:ext>
            </a:extLst>
          </p:cNvPr>
          <p:cNvPicPr>
            <a:picLocks noChangeAspect="1"/>
          </p:cNvPicPr>
          <p:nvPr/>
        </p:nvPicPr>
        <p:blipFill>
          <a:blip r:embed="rId3"/>
          <a:stretch>
            <a:fillRect/>
          </a:stretch>
        </p:blipFill>
        <p:spPr>
          <a:xfrm>
            <a:off x="8202595" y="4301525"/>
            <a:ext cx="426720" cy="502920"/>
          </a:xfrm>
          <a:prstGeom prst="rect">
            <a:avLst/>
          </a:prstGeom>
        </p:spPr>
      </p:pic>
      <p:pic>
        <p:nvPicPr>
          <p:cNvPr id="15" name="Picture 14">
            <a:extLst>
              <a:ext uri="{FF2B5EF4-FFF2-40B4-BE49-F238E27FC236}">
                <a16:creationId xmlns:a16="http://schemas.microsoft.com/office/drawing/2014/main" id="{2D5DA8FF-F480-1A23-E9BA-859AA9AF25F6}"/>
              </a:ext>
            </a:extLst>
          </p:cNvPr>
          <p:cNvPicPr>
            <a:picLocks noChangeAspect="1"/>
          </p:cNvPicPr>
          <p:nvPr/>
        </p:nvPicPr>
        <p:blipFill>
          <a:blip r:embed="rId3"/>
          <a:stretch>
            <a:fillRect/>
          </a:stretch>
        </p:blipFill>
        <p:spPr>
          <a:xfrm>
            <a:off x="9410700" y="1821160"/>
            <a:ext cx="426720" cy="502920"/>
          </a:xfrm>
          <a:prstGeom prst="rect">
            <a:avLst/>
          </a:prstGeom>
        </p:spPr>
      </p:pic>
      <p:pic>
        <p:nvPicPr>
          <p:cNvPr id="17" name="Picture 16">
            <a:extLst>
              <a:ext uri="{FF2B5EF4-FFF2-40B4-BE49-F238E27FC236}">
                <a16:creationId xmlns:a16="http://schemas.microsoft.com/office/drawing/2014/main" id="{6EC74DE0-FA7B-88AE-BE42-922F75CB340D}"/>
              </a:ext>
            </a:extLst>
          </p:cNvPr>
          <p:cNvPicPr>
            <a:picLocks noChangeAspect="1"/>
          </p:cNvPicPr>
          <p:nvPr/>
        </p:nvPicPr>
        <p:blipFill>
          <a:blip r:embed="rId4"/>
          <a:stretch>
            <a:fillRect/>
          </a:stretch>
        </p:blipFill>
        <p:spPr>
          <a:xfrm>
            <a:off x="9403080" y="1276742"/>
            <a:ext cx="434340" cy="511901"/>
          </a:xfrm>
          <a:prstGeom prst="rect">
            <a:avLst/>
          </a:prstGeom>
        </p:spPr>
      </p:pic>
      <p:grpSp>
        <p:nvGrpSpPr>
          <p:cNvPr id="18" name="Group 17">
            <a:extLst>
              <a:ext uri="{FF2B5EF4-FFF2-40B4-BE49-F238E27FC236}">
                <a16:creationId xmlns:a16="http://schemas.microsoft.com/office/drawing/2014/main" id="{356E50B6-8459-7060-7505-994BB90E5122}"/>
              </a:ext>
            </a:extLst>
          </p:cNvPr>
          <p:cNvGrpSpPr/>
          <p:nvPr/>
        </p:nvGrpSpPr>
        <p:grpSpPr>
          <a:xfrm>
            <a:off x="1752668" y="1939632"/>
            <a:ext cx="5548627" cy="4401606"/>
            <a:chOff x="3124268" y="626370"/>
            <a:chExt cx="5548627" cy="4401606"/>
          </a:xfrm>
        </p:grpSpPr>
        <p:sp>
          <p:nvSpPr>
            <p:cNvPr id="19" name="Isosceles Triangle 18">
              <a:extLst>
                <a:ext uri="{FF2B5EF4-FFF2-40B4-BE49-F238E27FC236}">
                  <a16:creationId xmlns:a16="http://schemas.microsoft.com/office/drawing/2014/main" id="{67ADB0BC-28BB-57BD-DF63-9A06EC98EC98}"/>
                </a:ext>
              </a:extLst>
            </p:cNvPr>
            <p:cNvSpPr/>
            <p:nvPr/>
          </p:nvSpPr>
          <p:spPr>
            <a:xfrm rot="5400000">
              <a:off x="4092524" y="2190874"/>
              <a:ext cx="782973" cy="1059910"/>
            </a:xfrm>
            <a:prstGeom prst="triangle">
              <a:avLst>
                <a:gd name="adj" fmla="val 46192"/>
              </a:avLst>
            </a:prstGeom>
            <a:solidFill>
              <a:srgbClr val="FC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9">
              <a:extLst>
                <a:ext uri="{FF2B5EF4-FFF2-40B4-BE49-F238E27FC236}">
                  <a16:creationId xmlns:a16="http://schemas.microsoft.com/office/drawing/2014/main" id="{15DCDA35-9717-8C34-A08A-307FE0E2BD4C}"/>
                </a:ext>
              </a:extLst>
            </p:cNvPr>
            <p:cNvGrpSpPr/>
            <p:nvPr/>
          </p:nvGrpSpPr>
          <p:grpSpPr>
            <a:xfrm>
              <a:off x="6564133" y="647110"/>
              <a:ext cx="1769216" cy="1117507"/>
              <a:chOff x="5489713" y="795699"/>
              <a:chExt cx="1769216" cy="1117507"/>
            </a:xfrm>
          </p:grpSpPr>
          <p:grpSp>
            <p:nvGrpSpPr>
              <p:cNvPr id="78" name="Group 77">
                <a:extLst>
                  <a:ext uri="{FF2B5EF4-FFF2-40B4-BE49-F238E27FC236}">
                    <a16:creationId xmlns:a16="http://schemas.microsoft.com/office/drawing/2014/main" id="{09F49744-9C58-9DD3-E9C2-80D39B5EB3FF}"/>
                  </a:ext>
                </a:extLst>
              </p:cNvPr>
              <p:cNvGrpSpPr/>
              <p:nvPr/>
            </p:nvGrpSpPr>
            <p:grpSpPr>
              <a:xfrm>
                <a:off x="5489713" y="795699"/>
                <a:ext cx="1437861" cy="1117507"/>
                <a:chOff x="5489713" y="795699"/>
                <a:chExt cx="1437861" cy="1117507"/>
              </a:xfrm>
            </p:grpSpPr>
            <p:sp>
              <p:nvSpPr>
                <p:cNvPr id="81" name="Flowchart: Delay 80">
                  <a:extLst>
                    <a:ext uri="{FF2B5EF4-FFF2-40B4-BE49-F238E27FC236}">
                      <a16:creationId xmlns:a16="http://schemas.microsoft.com/office/drawing/2014/main" id="{C275CA91-539E-84EA-33D8-C2954D980F73}"/>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Group 81">
                  <a:extLst>
                    <a:ext uri="{FF2B5EF4-FFF2-40B4-BE49-F238E27FC236}">
                      <a16:creationId xmlns:a16="http://schemas.microsoft.com/office/drawing/2014/main" id="{82FB0697-3E1D-4E55-960A-8F699361F9BF}"/>
                    </a:ext>
                  </a:extLst>
                </p:cNvPr>
                <p:cNvGrpSpPr/>
                <p:nvPr/>
              </p:nvGrpSpPr>
              <p:grpSpPr>
                <a:xfrm>
                  <a:off x="5838764" y="929083"/>
                  <a:ext cx="726422" cy="671086"/>
                  <a:chOff x="8765447" y="1454727"/>
                  <a:chExt cx="726422" cy="671086"/>
                </a:xfrm>
              </p:grpSpPr>
              <p:sp>
                <p:nvSpPr>
                  <p:cNvPr id="88" name="Rectangle 87">
                    <a:extLst>
                      <a:ext uri="{FF2B5EF4-FFF2-40B4-BE49-F238E27FC236}">
                        <a16:creationId xmlns:a16="http://schemas.microsoft.com/office/drawing/2014/main" id="{2233388F-AAF8-2552-B164-0E8B6DC49285}"/>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Straight Connector 88">
                    <a:extLst>
                      <a:ext uri="{FF2B5EF4-FFF2-40B4-BE49-F238E27FC236}">
                        <a16:creationId xmlns:a16="http://schemas.microsoft.com/office/drawing/2014/main" id="{2EB29F0B-109B-2663-19F6-81925FDA092E}"/>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0F670CA-7251-EECE-82F5-DAB2CDB1635C}"/>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A1A0E9-D9E2-0556-EEBF-FC2EBB96E3D3}"/>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D3217D2-B04A-06A9-4AF8-D7D33197A84F}"/>
                      </a:ext>
                    </a:extLst>
                  </p:cNvPr>
                  <p:cNvCxnSpPr>
                    <a:cxnSpLocks/>
                    <a:stCxn id="88"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B43628C-1F5C-FABC-CD42-62B6A83816E9}"/>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05964AB-3028-0A51-6099-00F43EF17FC2}"/>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870DA5C-E9CE-BEE5-985D-BC06D46A3240}"/>
                      </a:ext>
                    </a:extLst>
                  </p:cNvPr>
                  <p:cNvCxnSpPr>
                    <a:stCxn id="88"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EC13EC2-9C7F-04A1-5936-0C82FA29B642}"/>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D245D278-C1D0-B34E-9980-F7AE0FADF072}"/>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2854BD-4679-4E11-4F8C-32CDF5716D4F}"/>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C01DCAA-44D6-C34B-CE7D-66E1D4698AF4}"/>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78D1761-50D1-E9AB-6B00-37DADD2E2C53}"/>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Oval 86">
                  <a:extLst>
                    <a:ext uri="{FF2B5EF4-FFF2-40B4-BE49-F238E27FC236}">
                      <a16:creationId xmlns:a16="http://schemas.microsoft.com/office/drawing/2014/main" id="{AD6CF1D5-0D91-253F-10BF-5166CC2F39D5}"/>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Oval 78">
                <a:extLst>
                  <a:ext uri="{FF2B5EF4-FFF2-40B4-BE49-F238E27FC236}">
                    <a16:creationId xmlns:a16="http://schemas.microsoft.com/office/drawing/2014/main" id="{5A8908D1-F2C8-B028-E792-C35B5B49A339}"/>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Straight Connector 79">
                <a:extLst>
                  <a:ext uri="{FF2B5EF4-FFF2-40B4-BE49-F238E27FC236}">
                    <a16:creationId xmlns:a16="http://schemas.microsoft.com/office/drawing/2014/main" id="{4E1C189B-6455-FC8C-C381-448A622E9D9A}"/>
                  </a:ext>
                </a:extLst>
              </p:cNvPr>
              <p:cNvCxnSpPr>
                <a:stCxn id="79"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E5A6C387-4781-7075-7DD3-5FA4D6222587}"/>
                </a:ext>
              </a:extLst>
            </p:cNvPr>
            <p:cNvPicPr>
              <a:picLocks noChangeAspect="1"/>
            </p:cNvPicPr>
            <p:nvPr/>
          </p:nvPicPr>
          <p:blipFill>
            <a:blip r:embed="rId5"/>
            <a:stretch>
              <a:fillRect/>
            </a:stretch>
          </p:blipFill>
          <p:spPr>
            <a:xfrm>
              <a:off x="8146752" y="626370"/>
              <a:ext cx="452955" cy="574906"/>
            </a:xfrm>
            <a:prstGeom prst="rect">
              <a:avLst/>
            </a:prstGeom>
          </p:spPr>
        </p:pic>
        <p:grpSp>
          <p:nvGrpSpPr>
            <p:cNvPr id="22" name="Group 21">
              <a:extLst>
                <a:ext uri="{FF2B5EF4-FFF2-40B4-BE49-F238E27FC236}">
                  <a16:creationId xmlns:a16="http://schemas.microsoft.com/office/drawing/2014/main" id="{71443323-6798-9620-B6D4-6C238764A679}"/>
                </a:ext>
              </a:extLst>
            </p:cNvPr>
            <p:cNvGrpSpPr/>
            <p:nvPr/>
          </p:nvGrpSpPr>
          <p:grpSpPr>
            <a:xfrm>
              <a:off x="6564133" y="2028943"/>
              <a:ext cx="1769216" cy="1117507"/>
              <a:chOff x="5489713" y="795699"/>
              <a:chExt cx="1769216" cy="1117507"/>
            </a:xfrm>
          </p:grpSpPr>
          <p:grpSp>
            <p:nvGrpSpPr>
              <p:cNvPr id="59" name="Group 58">
                <a:extLst>
                  <a:ext uri="{FF2B5EF4-FFF2-40B4-BE49-F238E27FC236}">
                    <a16:creationId xmlns:a16="http://schemas.microsoft.com/office/drawing/2014/main" id="{597B2D7D-CA0E-E5E0-893B-B10B5AFAB6DF}"/>
                  </a:ext>
                </a:extLst>
              </p:cNvPr>
              <p:cNvGrpSpPr/>
              <p:nvPr/>
            </p:nvGrpSpPr>
            <p:grpSpPr>
              <a:xfrm>
                <a:off x="5489713" y="795699"/>
                <a:ext cx="1437861" cy="1117507"/>
                <a:chOff x="5489713" y="795699"/>
                <a:chExt cx="1437861" cy="1117507"/>
              </a:xfrm>
            </p:grpSpPr>
            <p:sp>
              <p:nvSpPr>
                <p:cNvPr id="62" name="Flowchart: Delay 61">
                  <a:extLst>
                    <a:ext uri="{FF2B5EF4-FFF2-40B4-BE49-F238E27FC236}">
                      <a16:creationId xmlns:a16="http://schemas.microsoft.com/office/drawing/2014/main" id="{862B4A90-0B94-7581-F93F-351F57282FE9}"/>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62">
                  <a:extLst>
                    <a:ext uri="{FF2B5EF4-FFF2-40B4-BE49-F238E27FC236}">
                      <a16:creationId xmlns:a16="http://schemas.microsoft.com/office/drawing/2014/main" id="{6E40A3BC-3639-1FE3-A683-C7BA6859C8B9}"/>
                    </a:ext>
                  </a:extLst>
                </p:cNvPr>
                <p:cNvGrpSpPr/>
                <p:nvPr/>
              </p:nvGrpSpPr>
              <p:grpSpPr>
                <a:xfrm>
                  <a:off x="5838764" y="929083"/>
                  <a:ext cx="726422" cy="671086"/>
                  <a:chOff x="8765447" y="1454727"/>
                  <a:chExt cx="726422" cy="671086"/>
                </a:xfrm>
              </p:grpSpPr>
              <p:sp>
                <p:nvSpPr>
                  <p:cNvPr id="69" name="Rectangle 68">
                    <a:extLst>
                      <a:ext uri="{FF2B5EF4-FFF2-40B4-BE49-F238E27FC236}">
                        <a16:creationId xmlns:a16="http://schemas.microsoft.com/office/drawing/2014/main" id="{04C22D7F-0D4E-D9DE-0E44-AC138272F954}"/>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Straight Connector 69">
                    <a:extLst>
                      <a:ext uri="{FF2B5EF4-FFF2-40B4-BE49-F238E27FC236}">
                        <a16:creationId xmlns:a16="http://schemas.microsoft.com/office/drawing/2014/main" id="{647E5B43-FD14-3FA3-A70A-04D6CEDE8E20}"/>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BE6F587-5E36-D846-C179-B393CE41E2B1}"/>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A2D6DB-BD1A-5CBE-B0E0-20FA801D872F}"/>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E88497-6F3B-F0ED-2542-E1BE466E6C20}"/>
                      </a:ext>
                    </a:extLst>
                  </p:cNvPr>
                  <p:cNvCxnSpPr>
                    <a:cxnSpLocks/>
                    <a:stCxn id="69"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1C422B7-0B1C-40EA-5CD0-96244E534B8B}"/>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E0F32D-AA7A-DCD3-1005-E6ABD4DE6BAD}"/>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58AB75-95C4-7C48-A8BD-F62F0CA74861}"/>
                      </a:ext>
                    </a:extLst>
                  </p:cNvPr>
                  <p:cNvCxnSpPr>
                    <a:stCxn id="69"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F08066-A1D2-887B-E0BC-2C29AA74B064}"/>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0DF07C11-288F-ED7B-1AF7-ECE76391CC84}"/>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550CD6-0CB3-3133-EF77-1DAC40379C24}"/>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AE21CF-FA4C-065C-E0A7-2BF9EA76C30B}"/>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8CF7940-B9D2-4551-9D4E-D4C289B42F2C}"/>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Oval 67">
                  <a:extLst>
                    <a:ext uri="{FF2B5EF4-FFF2-40B4-BE49-F238E27FC236}">
                      <a16:creationId xmlns:a16="http://schemas.microsoft.com/office/drawing/2014/main" id="{BFE30A20-314F-FE54-7A2D-F7B3CDFC57C6}"/>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Oval 59">
                <a:extLst>
                  <a:ext uri="{FF2B5EF4-FFF2-40B4-BE49-F238E27FC236}">
                    <a16:creationId xmlns:a16="http://schemas.microsoft.com/office/drawing/2014/main" id="{EAEA1730-D1D3-6F20-3E88-BDE8F7ED6344}"/>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Straight Connector 60">
                <a:extLst>
                  <a:ext uri="{FF2B5EF4-FFF2-40B4-BE49-F238E27FC236}">
                    <a16:creationId xmlns:a16="http://schemas.microsoft.com/office/drawing/2014/main" id="{79CCF740-E400-B5D1-1875-80CCAAFC7876}"/>
                  </a:ext>
                </a:extLst>
              </p:cNvPr>
              <p:cNvCxnSpPr>
                <a:stCxn id="60"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D15A951-7FC8-EA95-E520-BD13A1EE3C1E}"/>
                </a:ext>
              </a:extLst>
            </p:cNvPr>
            <p:cNvGrpSpPr/>
            <p:nvPr/>
          </p:nvGrpSpPr>
          <p:grpSpPr>
            <a:xfrm>
              <a:off x="6529709" y="3910469"/>
              <a:ext cx="1769216" cy="1117507"/>
              <a:chOff x="5489713" y="795699"/>
              <a:chExt cx="1769216" cy="1117507"/>
            </a:xfrm>
          </p:grpSpPr>
          <p:grpSp>
            <p:nvGrpSpPr>
              <p:cNvPr id="40" name="Group 39">
                <a:extLst>
                  <a:ext uri="{FF2B5EF4-FFF2-40B4-BE49-F238E27FC236}">
                    <a16:creationId xmlns:a16="http://schemas.microsoft.com/office/drawing/2014/main" id="{FE924C2E-F861-F964-3845-3054E4419E0A}"/>
                  </a:ext>
                </a:extLst>
              </p:cNvPr>
              <p:cNvGrpSpPr/>
              <p:nvPr/>
            </p:nvGrpSpPr>
            <p:grpSpPr>
              <a:xfrm>
                <a:off x="5489713" y="795699"/>
                <a:ext cx="1437861" cy="1117507"/>
                <a:chOff x="5489713" y="795699"/>
                <a:chExt cx="1437861" cy="1117507"/>
              </a:xfrm>
            </p:grpSpPr>
            <p:sp>
              <p:nvSpPr>
                <p:cNvPr id="43" name="Flowchart: Delay 42">
                  <a:extLst>
                    <a:ext uri="{FF2B5EF4-FFF2-40B4-BE49-F238E27FC236}">
                      <a16:creationId xmlns:a16="http://schemas.microsoft.com/office/drawing/2014/main" id="{60230036-218A-B70F-8001-9326A09FF9DA}"/>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Group 43">
                  <a:extLst>
                    <a:ext uri="{FF2B5EF4-FFF2-40B4-BE49-F238E27FC236}">
                      <a16:creationId xmlns:a16="http://schemas.microsoft.com/office/drawing/2014/main" id="{DDDC62B2-3DEA-F104-EC0E-1E14621B067F}"/>
                    </a:ext>
                  </a:extLst>
                </p:cNvPr>
                <p:cNvGrpSpPr/>
                <p:nvPr/>
              </p:nvGrpSpPr>
              <p:grpSpPr>
                <a:xfrm>
                  <a:off x="5838764" y="929083"/>
                  <a:ext cx="726422" cy="671086"/>
                  <a:chOff x="8765447" y="1454727"/>
                  <a:chExt cx="726422" cy="671086"/>
                </a:xfrm>
              </p:grpSpPr>
              <p:sp>
                <p:nvSpPr>
                  <p:cNvPr id="50" name="Rectangle 49">
                    <a:extLst>
                      <a:ext uri="{FF2B5EF4-FFF2-40B4-BE49-F238E27FC236}">
                        <a16:creationId xmlns:a16="http://schemas.microsoft.com/office/drawing/2014/main" id="{84E50117-6153-FD9C-4F22-72DAE6765B56}"/>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Straight Connector 50">
                    <a:extLst>
                      <a:ext uri="{FF2B5EF4-FFF2-40B4-BE49-F238E27FC236}">
                        <a16:creationId xmlns:a16="http://schemas.microsoft.com/office/drawing/2014/main" id="{B9C8A054-7273-48E3-85EB-9C6D764B1BAB}"/>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44850E-BF43-F79E-7DA4-2A7D98A4AEB4}"/>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D90EA8-D754-07AE-9688-CABD6176520A}"/>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D212A9-5DAE-82F2-C161-6225A497C7D8}"/>
                      </a:ext>
                    </a:extLst>
                  </p:cNvPr>
                  <p:cNvCxnSpPr>
                    <a:cxnSpLocks/>
                    <a:stCxn id="50"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32B571-8160-6F21-440F-FB506EB3EBEA}"/>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02E1745-6304-3D04-AAB2-6516AE0D3058}"/>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9BF756-801A-6D1D-4979-01066474E9C7}"/>
                      </a:ext>
                    </a:extLst>
                  </p:cNvPr>
                  <p:cNvCxnSpPr>
                    <a:stCxn id="50"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5083C7-33DE-2CE3-D779-4B79BA69FAA6}"/>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2C22DD7D-C6AD-670F-3C2F-13A0093614E9}"/>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F34479-E128-87A2-A97E-D503EFE5A4CE}"/>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1334DF-F4C7-9F12-0EF3-9AAFF6F07C3C}"/>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73A93DD9-AF00-812C-6902-250D1E92E51A}"/>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Oval 48">
                  <a:extLst>
                    <a:ext uri="{FF2B5EF4-FFF2-40B4-BE49-F238E27FC236}">
                      <a16:creationId xmlns:a16="http://schemas.microsoft.com/office/drawing/2014/main" id="{A7E08A82-DA1E-A3D4-5806-E5B26C44C69A}"/>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Oval 40">
                <a:extLst>
                  <a:ext uri="{FF2B5EF4-FFF2-40B4-BE49-F238E27FC236}">
                    <a16:creationId xmlns:a16="http://schemas.microsoft.com/office/drawing/2014/main" id="{BE170B03-9063-4ACB-9323-4B98C4984DAC}"/>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Straight Connector 41">
                <a:extLst>
                  <a:ext uri="{FF2B5EF4-FFF2-40B4-BE49-F238E27FC236}">
                    <a16:creationId xmlns:a16="http://schemas.microsoft.com/office/drawing/2014/main" id="{118C8E23-79BB-C2EC-941C-B2B3B55A4F2C}"/>
                  </a:ext>
                </a:extLst>
              </p:cNvPr>
              <p:cNvCxnSpPr>
                <a:stCxn id="41"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D4320BA3-1E85-4A84-4FC0-3387A0F9E86C}"/>
                </a:ext>
              </a:extLst>
            </p:cNvPr>
            <p:cNvPicPr>
              <a:picLocks noChangeAspect="1"/>
            </p:cNvPicPr>
            <p:nvPr/>
          </p:nvPicPr>
          <p:blipFill>
            <a:blip r:embed="rId6"/>
            <a:stretch>
              <a:fillRect/>
            </a:stretch>
          </p:blipFill>
          <p:spPr>
            <a:xfrm>
              <a:off x="8146209" y="3915972"/>
              <a:ext cx="454039" cy="535118"/>
            </a:xfrm>
            <a:prstGeom prst="rect">
              <a:avLst/>
            </a:prstGeom>
          </p:spPr>
        </p:pic>
        <p:pic>
          <p:nvPicPr>
            <p:cNvPr id="25" name="Picture 24">
              <a:extLst>
                <a:ext uri="{FF2B5EF4-FFF2-40B4-BE49-F238E27FC236}">
                  <a16:creationId xmlns:a16="http://schemas.microsoft.com/office/drawing/2014/main" id="{2961A8E3-938A-FC45-88E7-1C97BBDA55FA}"/>
                </a:ext>
              </a:extLst>
            </p:cNvPr>
            <p:cNvPicPr>
              <a:picLocks noChangeAspect="1"/>
            </p:cNvPicPr>
            <p:nvPr/>
          </p:nvPicPr>
          <p:blipFill>
            <a:blip r:embed="rId7"/>
            <a:stretch>
              <a:fillRect/>
            </a:stretch>
          </p:blipFill>
          <p:spPr>
            <a:xfrm>
              <a:off x="8218857" y="2074051"/>
              <a:ext cx="454038" cy="535116"/>
            </a:xfrm>
            <a:prstGeom prst="rect">
              <a:avLst/>
            </a:prstGeom>
          </p:spPr>
        </p:pic>
        <p:sp>
          <p:nvSpPr>
            <p:cNvPr id="26" name="Oval 25">
              <a:extLst>
                <a:ext uri="{FF2B5EF4-FFF2-40B4-BE49-F238E27FC236}">
                  <a16:creationId xmlns:a16="http://schemas.microsoft.com/office/drawing/2014/main" id="{084C2ABB-05CC-FC12-0832-23CD60894D7F}"/>
                </a:ext>
              </a:extLst>
            </p:cNvPr>
            <p:cNvSpPr/>
            <p:nvPr/>
          </p:nvSpPr>
          <p:spPr>
            <a:xfrm>
              <a:off x="5018572" y="2609167"/>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Straight Connector 26">
              <a:extLst>
                <a:ext uri="{FF2B5EF4-FFF2-40B4-BE49-F238E27FC236}">
                  <a16:creationId xmlns:a16="http://schemas.microsoft.com/office/drawing/2014/main" id="{C09C8001-2D58-15F4-687D-33D94B1A2E82}"/>
                </a:ext>
              </a:extLst>
            </p:cNvPr>
            <p:cNvCxnSpPr>
              <a:cxnSpLocks/>
            </p:cNvCxnSpPr>
            <p:nvPr/>
          </p:nvCxnSpPr>
          <p:spPr>
            <a:xfrm flipH="1">
              <a:off x="5815469" y="790577"/>
              <a:ext cx="12219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6923ED-368F-7611-254F-0A235A51B9CC}"/>
                </a:ext>
              </a:extLst>
            </p:cNvPr>
            <p:cNvCxnSpPr>
              <a:cxnSpLocks/>
            </p:cNvCxnSpPr>
            <p:nvPr/>
          </p:nvCxnSpPr>
          <p:spPr>
            <a:xfrm flipH="1">
              <a:off x="5807802" y="2170444"/>
              <a:ext cx="12296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401DEE-A8D0-53A7-5198-6FF6F4AEFFF8}"/>
                </a:ext>
              </a:extLst>
            </p:cNvPr>
            <p:cNvCxnSpPr>
              <a:cxnSpLocks/>
            </p:cNvCxnSpPr>
            <p:nvPr/>
          </p:nvCxnSpPr>
          <p:spPr>
            <a:xfrm flipH="1">
              <a:off x="5800136" y="4058373"/>
              <a:ext cx="11915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3F96A2-1DE1-0821-F275-43AA1730A8B7}"/>
                </a:ext>
              </a:extLst>
            </p:cNvPr>
            <p:cNvCxnSpPr>
              <a:cxnSpLocks/>
            </p:cNvCxnSpPr>
            <p:nvPr/>
          </p:nvCxnSpPr>
          <p:spPr>
            <a:xfrm flipH="1">
              <a:off x="5800136" y="780494"/>
              <a:ext cx="15332" cy="3277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A46E8B2-C8A5-BAC3-EABA-B80375F65D18}"/>
                    </a:ext>
                  </a:extLst>
                </p:cNvPr>
                <p:cNvSpPr txBox="1"/>
                <p:nvPr/>
              </p:nvSpPr>
              <p:spPr>
                <a:xfrm>
                  <a:off x="6770327" y="3163317"/>
                  <a:ext cx="593543" cy="767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smtClean="0">
                                <a:solidFill>
                                  <a:srgbClr val="836967"/>
                                </a:solidFill>
                                <a:latin typeface="Cambria Math" panose="02040503050406030204" pitchFamily="18" charset="0"/>
                              </a:rPr>
                            </m:ctrlPr>
                          </m:mPr>
                          <m:mr>
                            <m:e>
                              <m:r>
                                <a:rPr lang="zh-CN" altLang="en-US">
                                  <a:latin typeface="Cambria Math" panose="02040503050406030204" pitchFamily="18" charset="0"/>
                                </a:rPr>
                                <m:t>•</m:t>
                              </m:r>
                            </m:e>
                          </m:mr>
                          <m:mr>
                            <m:e>
                              <m:r>
                                <a:rPr lang="zh-CN" altLang="en-US" i="0">
                                  <a:latin typeface="Cambria Math" panose="02040503050406030204" pitchFamily="18" charset="0"/>
                                </a:rPr>
                                <m:t>•</m:t>
                              </m:r>
                            </m:e>
                          </m:mr>
                          <m:mr>
                            <m:e>
                              <m:r>
                                <a:rPr lang="zh-CN" altLang="en-US" i="0">
                                  <a:latin typeface="Cambria Math" panose="02040503050406030204" pitchFamily="18" charset="0"/>
                                </a:rPr>
                                <m:t>•</m:t>
                              </m:r>
                            </m:e>
                          </m:mr>
                        </m:m>
                      </m:oMath>
                    </m:oMathPara>
                  </a14:m>
                  <a:endParaRPr lang="zh-CN" altLang="en-US" dirty="0"/>
                </a:p>
              </p:txBody>
            </p:sp>
          </mc:Choice>
          <mc:Fallback xmlns="">
            <p:sp>
              <p:nvSpPr>
                <p:cNvPr id="31" name="TextBox 30">
                  <a:extLst>
                    <a:ext uri="{FF2B5EF4-FFF2-40B4-BE49-F238E27FC236}">
                      <a16:creationId xmlns:a16="http://schemas.microsoft.com/office/drawing/2014/main" id="{4A46E8B2-C8A5-BAC3-EABA-B80375F65D18}"/>
                    </a:ext>
                  </a:extLst>
                </p:cNvPr>
                <p:cNvSpPr txBox="1">
                  <a:spLocks noRot="1" noChangeAspect="1" noMove="1" noResize="1" noEditPoints="1" noAdjustHandles="1" noChangeArrowheads="1" noChangeShapeType="1" noTextEdit="1"/>
                </p:cNvSpPr>
                <p:nvPr/>
              </p:nvSpPr>
              <p:spPr>
                <a:xfrm>
                  <a:off x="6770327" y="3163317"/>
                  <a:ext cx="593543" cy="767646"/>
                </a:xfrm>
                <a:prstGeom prst="rect">
                  <a:avLst/>
                </a:prstGeom>
                <a:blipFill>
                  <a:blip r:embed="rId8"/>
                  <a:stretch>
                    <a:fillRect/>
                  </a:stretch>
                </a:blipFill>
              </p:spPr>
              <p:txBody>
                <a:bodyPr/>
                <a:lstStyle/>
                <a:p>
                  <a:r>
                    <a:rPr lang="zh-CN" altLang="en-US">
                      <a:noFill/>
                    </a:rPr>
                    <a:t> </a:t>
                  </a:r>
                </a:p>
              </p:txBody>
            </p:sp>
          </mc:Fallback>
        </mc:AlternateContent>
        <p:sp>
          <p:nvSpPr>
            <p:cNvPr id="32" name="Oval 31">
              <a:extLst>
                <a:ext uri="{FF2B5EF4-FFF2-40B4-BE49-F238E27FC236}">
                  <a16:creationId xmlns:a16="http://schemas.microsoft.com/office/drawing/2014/main" id="{B598F96D-4F21-9855-3546-E033127C0FC2}"/>
                </a:ext>
              </a:extLst>
            </p:cNvPr>
            <p:cNvSpPr/>
            <p:nvPr/>
          </p:nvSpPr>
          <p:spPr>
            <a:xfrm>
              <a:off x="5773312" y="735885"/>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Straight Connector 32">
              <a:extLst>
                <a:ext uri="{FF2B5EF4-FFF2-40B4-BE49-F238E27FC236}">
                  <a16:creationId xmlns:a16="http://schemas.microsoft.com/office/drawing/2014/main" id="{FF5A9B09-823F-463A-EA39-29D325351AB0}"/>
                </a:ext>
              </a:extLst>
            </p:cNvPr>
            <p:cNvCxnSpPr>
              <a:stCxn id="26" idx="6"/>
            </p:cNvCxnSpPr>
            <p:nvPr/>
          </p:nvCxnSpPr>
          <p:spPr>
            <a:xfrm flipV="1">
              <a:off x="5164689" y="2684195"/>
              <a:ext cx="65077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6BBF377-96F7-CF05-9AE8-3D867CE1DC70}"/>
                </a:ext>
              </a:extLst>
            </p:cNvPr>
            <p:cNvSpPr/>
            <p:nvPr/>
          </p:nvSpPr>
          <p:spPr>
            <a:xfrm>
              <a:off x="5766733" y="2127656"/>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064EF781-A02C-012B-F394-4DDF66CDFE3A}"/>
                </a:ext>
              </a:extLst>
            </p:cNvPr>
            <p:cNvSpPr/>
            <p:nvPr/>
          </p:nvSpPr>
          <p:spPr>
            <a:xfrm>
              <a:off x="5773312" y="2628763"/>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35">
              <a:extLst>
                <a:ext uri="{FF2B5EF4-FFF2-40B4-BE49-F238E27FC236}">
                  <a16:creationId xmlns:a16="http://schemas.microsoft.com/office/drawing/2014/main" id="{DFA57255-F6F5-BA73-C28A-C1DA621416B3}"/>
                </a:ext>
              </a:extLst>
            </p:cNvPr>
            <p:cNvPicPr>
              <a:picLocks noChangeAspect="1"/>
            </p:cNvPicPr>
            <p:nvPr/>
          </p:nvPicPr>
          <p:blipFill>
            <a:blip r:embed="rId9"/>
            <a:stretch>
              <a:fillRect/>
            </a:stretch>
          </p:blipFill>
          <p:spPr>
            <a:xfrm>
              <a:off x="4659476" y="2170444"/>
              <a:ext cx="377247" cy="444613"/>
            </a:xfrm>
            <a:prstGeom prst="rect">
              <a:avLst/>
            </a:prstGeom>
          </p:spPr>
        </p:pic>
        <p:pic>
          <p:nvPicPr>
            <p:cNvPr id="37" name="Picture 36">
              <a:extLst>
                <a:ext uri="{FF2B5EF4-FFF2-40B4-BE49-F238E27FC236}">
                  <a16:creationId xmlns:a16="http://schemas.microsoft.com/office/drawing/2014/main" id="{635F3449-1B97-6B3D-562C-1AF85EF8A196}"/>
                </a:ext>
              </a:extLst>
            </p:cNvPr>
            <p:cNvPicPr>
              <a:picLocks noChangeAspect="1"/>
            </p:cNvPicPr>
            <p:nvPr/>
          </p:nvPicPr>
          <p:blipFill>
            <a:blip r:embed="rId10"/>
            <a:stretch>
              <a:fillRect/>
            </a:stretch>
          </p:blipFill>
          <p:spPr>
            <a:xfrm>
              <a:off x="5157418" y="2589308"/>
              <a:ext cx="348672" cy="523008"/>
            </a:xfrm>
            <a:prstGeom prst="rect">
              <a:avLst/>
            </a:prstGeom>
          </p:spPr>
        </p:pic>
        <p:pic>
          <p:nvPicPr>
            <p:cNvPr id="38" name="Picture 37">
              <a:extLst>
                <a:ext uri="{FF2B5EF4-FFF2-40B4-BE49-F238E27FC236}">
                  <a16:creationId xmlns:a16="http://schemas.microsoft.com/office/drawing/2014/main" id="{F3867FF3-F797-2328-C443-62D98AAD5279}"/>
                </a:ext>
              </a:extLst>
            </p:cNvPr>
            <p:cNvPicPr>
              <a:picLocks noChangeAspect="1"/>
            </p:cNvPicPr>
            <p:nvPr/>
          </p:nvPicPr>
          <p:blipFill>
            <a:blip r:embed="rId11"/>
            <a:stretch>
              <a:fillRect/>
            </a:stretch>
          </p:blipFill>
          <p:spPr>
            <a:xfrm>
              <a:off x="3124268" y="2139252"/>
              <a:ext cx="401452" cy="602178"/>
            </a:xfrm>
            <a:prstGeom prst="rect">
              <a:avLst/>
            </a:prstGeom>
          </p:spPr>
        </p:pic>
        <p:cxnSp>
          <p:nvCxnSpPr>
            <p:cNvPr id="39" name="Straight Connector 38">
              <a:extLst>
                <a:ext uri="{FF2B5EF4-FFF2-40B4-BE49-F238E27FC236}">
                  <a16:creationId xmlns:a16="http://schemas.microsoft.com/office/drawing/2014/main" id="{2B4A8B28-6348-C6B4-A603-76A22B37F37E}"/>
                </a:ext>
              </a:extLst>
            </p:cNvPr>
            <p:cNvCxnSpPr>
              <a:cxnSpLocks/>
              <a:stCxn id="19" idx="3"/>
            </p:cNvCxnSpPr>
            <p:nvPr/>
          </p:nvCxnSpPr>
          <p:spPr>
            <a:xfrm flipH="1">
              <a:off x="3328827" y="2691014"/>
              <a:ext cx="625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8510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0E5C9-70EA-0928-A863-3CFF39DB1336}"/>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1785661F-4086-5E0F-B73E-777C9AA5277D}"/>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14" name="Rectangle 2">
            <a:extLst>
              <a:ext uri="{FF2B5EF4-FFF2-40B4-BE49-F238E27FC236}">
                <a16:creationId xmlns:a16="http://schemas.microsoft.com/office/drawing/2014/main" id="{9FBD7A7B-5357-2C7D-B17A-58AFD23A2079}"/>
              </a:ext>
            </a:extLst>
          </p:cNvPr>
          <p:cNvSpPr>
            <a:spLocks noGrp="1" noChangeArrowheads="1"/>
          </p:cNvSpPr>
          <p:nvPr>
            <p:ph type="title"/>
          </p:nvPr>
        </p:nvSpPr>
        <p:spPr>
          <a:xfrm>
            <a:off x="290512" y="532279"/>
            <a:ext cx="3262313" cy="581057"/>
          </a:xfrm>
          <a:noFill/>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mn-cs"/>
              </a:rPr>
              <a:t>高低电平的实现</a:t>
            </a:r>
          </a:p>
        </p:txBody>
      </p:sp>
      <p:sp>
        <p:nvSpPr>
          <p:cNvPr id="15" name="Text Box 5">
            <a:extLst>
              <a:ext uri="{FF2B5EF4-FFF2-40B4-BE49-F238E27FC236}">
                <a16:creationId xmlns:a16="http://schemas.microsoft.com/office/drawing/2014/main" id="{F2CBC2D7-7BCE-7635-FD2B-86FE6C296143}"/>
              </a:ext>
            </a:extLst>
          </p:cNvPr>
          <p:cNvSpPr txBox="1">
            <a:spLocks noChangeArrowheads="1"/>
          </p:cNvSpPr>
          <p:nvPr/>
        </p:nvSpPr>
        <p:spPr bwMode="auto">
          <a:xfrm>
            <a:off x="444501" y="1257608"/>
            <a:ext cx="7135812" cy="1689052"/>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a:t>
            </a:r>
            <a:r>
              <a:rPr lang="zh-CN" altLang="en-US" dirty="0">
                <a:solidFill>
                  <a:schemeClr val="tx1"/>
                </a:solidFill>
              </a:rPr>
              <a:t>在数字电路中，输入输出都是二值逻辑，其高低电平用“</a:t>
            </a:r>
            <a:r>
              <a:rPr lang="en-US" altLang="zh-CN" dirty="0">
                <a:solidFill>
                  <a:schemeClr val="tx1"/>
                </a:solidFill>
              </a:rPr>
              <a:t>0”</a:t>
            </a:r>
            <a:r>
              <a:rPr lang="zh-CN" altLang="en-US" dirty="0">
                <a:solidFill>
                  <a:schemeClr val="tx1"/>
                </a:solidFill>
              </a:rPr>
              <a:t>和“</a:t>
            </a:r>
            <a:r>
              <a:rPr lang="en-US" altLang="zh-CN" dirty="0">
                <a:solidFill>
                  <a:schemeClr val="tx1"/>
                </a:solidFill>
              </a:rPr>
              <a:t>1”</a:t>
            </a:r>
            <a:r>
              <a:rPr lang="zh-CN" altLang="en-US" dirty="0">
                <a:solidFill>
                  <a:schemeClr val="tx1"/>
                </a:solidFill>
              </a:rPr>
              <a:t>表示。其高低电平的获得是通过开关电路来实现，如二极管或三极管电路组成。</a:t>
            </a:r>
          </a:p>
        </p:txBody>
      </p:sp>
      <p:grpSp>
        <p:nvGrpSpPr>
          <p:cNvPr id="16" name="Group 6">
            <a:extLst>
              <a:ext uri="{FF2B5EF4-FFF2-40B4-BE49-F238E27FC236}">
                <a16:creationId xmlns:a16="http://schemas.microsoft.com/office/drawing/2014/main" id="{D1C47E80-824F-88A8-191B-1BBA8F9C3349}"/>
              </a:ext>
            </a:extLst>
          </p:cNvPr>
          <p:cNvGrpSpPr>
            <a:grpSpLocks/>
          </p:cNvGrpSpPr>
          <p:nvPr/>
        </p:nvGrpSpPr>
        <p:grpSpPr bwMode="auto">
          <a:xfrm>
            <a:off x="8451852" y="1254607"/>
            <a:ext cx="3449638" cy="3965576"/>
            <a:chOff x="3587" y="2024"/>
            <a:chExt cx="2173" cy="2498"/>
          </a:xfrm>
        </p:grpSpPr>
        <p:pic>
          <p:nvPicPr>
            <p:cNvPr id="17" name="Picture 7">
              <a:extLst>
                <a:ext uri="{FF2B5EF4-FFF2-40B4-BE49-F238E27FC236}">
                  <a16:creationId xmlns:a16="http://schemas.microsoft.com/office/drawing/2014/main" id="{8E84BAA9-486D-5DBC-BB8B-DC4C0E6B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34" b="3891"/>
            <a:stretch>
              <a:fillRect/>
            </a:stretch>
          </p:blipFill>
          <p:spPr bwMode="auto">
            <a:xfrm>
              <a:off x="3587" y="2024"/>
              <a:ext cx="2173" cy="213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8">
              <a:extLst>
                <a:ext uri="{FF2B5EF4-FFF2-40B4-BE49-F238E27FC236}">
                  <a16:creationId xmlns:a16="http://schemas.microsoft.com/office/drawing/2014/main" id="{F5643CCC-F1DD-C1BC-00EA-A8148B8CC154}"/>
                </a:ext>
              </a:extLst>
            </p:cNvPr>
            <p:cNvSpPr txBox="1">
              <a:spLocks noChangeArrowheads="1"/>
            </p:cNvSpPr>
            <p:nvPr/>
          </p:nvSpPr>
          <p:spPr bwMode="auto">
            <a:xfrm>
              <a:off x="3703" y="4156"/>
              <a:ext cx="2057" cy="366"/>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高低电平实现原理电路</a:t>
              </a:r>
            </a:p>
          </p:txBody>
        </p:sp>
      </p:grpSp>
      <p:sp>
        <p:nvSpPr>
          <p:cNvPr id="20" name="Text Box 11">
            <a:extLst>
              <a:ext uri="{FF2B5EF4-FFF2-40B4-BE49-F238E27FC236}">
                <a16:creationId xmlns:a16="http://schemas.microsoft.com/office/drawing/2014/main" id="{F205B08F-A85B-5F7A-B983-08EEEC50322C}"/>
              </a:ext>
            </a:extLst>
          </p:cNvPr>
          <p:cNvSpPr txBox="1">
            <a:spLocks noChangeArrowheads="1"/>
          </p:cNvSpPr>
          <p:nvPr/>
        </p:nvSpPr>
        <p:spPr bwMode="auto">
          <a:xfrm>
            <a:off x="444501" y="3031670"/>
            <a:ext cx="2305050" cy="581057"/>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solidFill>
                  <a:srgbClr val="7030A0"/>
                </a:solidFill>
              </a:rPr>
              <a:t>其原理为</a:t>
            </a:r>
            <a:r>
              <a:rPr lang="zh-CN" altLang="en-US" dirty="0">
                <a:solidFill>
                  <a:schemeClr val="tx1"/>
                </a:solidFill>
              </a:rPr>
              <a:t>：</a:t>
            </a:r>
          </a:p>
        </p:txBody>
      </p:sp>
      <p:sp>
        <p:nvSpPr>
          <p:cNvPr id="21" name="Text Box 12">
            <a:extLst>
              <a:ext uri="{FF2B5EF4-FFF2-40B4-BE49-F238E27FC236}">
                <a16:creationId xmlns:a16="http://schemas.microsoft.com/office/drawing/2014/main" id="{6BF5E91D-B905-EB82-E9A0-D59EDA50169F}"/>
              </a:ext>
            </a:extLst>
          </p:cNvPr>
          <p:cNvSpPr txBox="1">
            <a:spLocks noChangeArrowheads="1"/>
          </p:cNvSpPr>
          <p:nvPr/>
        </p:nvSpPr>
        <p:spPr bwMode="auto">
          <a:xfrm>
            <a:off x="290512" y="3670716"/>
            <a:ext cx="7289801" cy="2243050"/>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en-US" altLang="zh-CN" dirty="0"/>
              <a:t>        </a:t>
            </a:r>
            <a:r>
              <a:rPr lang="zh-CN" altLang="en-US" dirty="0"/>
              <a:t>当开关</a:t>
            </a:r>
            <a:r>
              <a:rPr lang="en-US" altLang="zh-CN" dirty="0"/>
              <a:t>S</a:t>
            </a:r>
            <a:r>
              <a:rPr lang="zh-CN" altLang="en-US" dirty="0"/>
              <a:t>断开时，输出电压</a:t>
            </a:r>
            <a:r>
              <a:rPr lang="en-US" altLang="zh-CN" dirty="0"/>
              <a:t>V</a:t>
            </a:r>
            <a:r>
              <a:rPr lang="en-US" altLang="zh-CN" baseline="-25000" dirty="0"/>
              <a:t>o</a:t>
            </a:r>
            <a:r>
              <a:rPr lang="zh-CN" altLang="en-US" dirty="0"/>
              <a:t>＝</a:t>
            </a:r>
            <a:r>
              <a:rPr lang="en-US" altLang="zh-CN" dirty="0" err="1"/>
              <a:t>V</a:t>
            </a:r>
            <a:r>
              <a:rPr lang="en-US" altLang="zh-CN" baseline="-25000" dirty="0" err="1"/>
              <a:t>cc</a:t>
            </a:r>
            <a:r>
              <a:rPr lang="zh-CN" altLang="en-US" dirty="0"/>
              <a:t>，为高电平“</a:t>
            </a:r>
            <a:r>
              <a:rPr lang="en-US" altLang="zh-CN" dirty="0"/>
              <a:t>1”</a:t>
            </a:r>
            <a:r>
              <a:rPr lang="zh-CN" altLang="en-US" dirty="0"/>
              <a:t>；当开关闭合时，输出电压</a:t>
            </a:r>
            <a:r>
              <a:rPr lang="en-US" altLang="zh-CN" dirty="0"/>
              <a:t>V</a:t>
            </a:r>
            <a:r>
              <a:rPr lang="en-US" altLang="zh-CN" baseline="-25000" dirty="0"/>
              <a:t>o </a:t>
            </a:r>
            <a:r>
              <a:rPr lang="zh-CN" altLang="en-US" dirty="0"/>
              <a:t>＝</a:t>
            </a:r>
            <a:r>
              <a:rPr lang="en-US" altLang="zh-CN" dirty="0"/>
              <a:t>0</a:t>
            </a:r>
            <a:r>
              <a:rPr lang="zh-CN" altLang="en-US" dirty="0"/>
              <a:t>，为低电平“</a:t>
            </a:r>
            <a:r>
              <a:rPr lang="en-US" altLang="zh-CN" dirty="0"/>
              <a:t>0”</a:t>
            </a:r>
            <a:r>
              <a:rPr lang="zh-CN" altLang="en-US" dirty="0"/>
              <a:t>；若开关由三极管构成，则控制三级管工作在截止和饱和状态，就相当开关</a:t>
            </a:r>
            <a:r>
              <a:rPr lang="en-US" altLang="zh-CN" dirty="0"/>
              <a:t>S</a:t>
            </a:r>
            <a:r>
              <a:rPr lang="zh-CN" altLang="en-US" dirty="0"/>
              <a:t>的断开和闭合。</a:t>
            </a:r>
          </a:p>
        </p:txBody>
      </p:sp>
    </p:spTree>
    <p:extLst>
      <p:ext uri="{BB962C8B-B14F-4D97-AF65-F5344CB8AC3E}">
        <p14:creationId xmlns:p14="http://schemas.microsoft.com/office/powerpoint/2010/main" val="46859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strVal val="2/3*#ppt_w"/>
                                          </p:val>
                                        </p:tav>
                                        <p:tav tm="100000">
                                          <p:val>
                                            <p:strVal val="#ppt_w"/>
                                          </p:val>
                                        </p:tav>
                                      </p:tavLst>
                                    </p:anim>
                                    <p:anim calcmode="lin" valueType="num">
                                      <p:cBhvr>
                                        <p:cTn id="23" dur="500" fill="hold"/>
                                        <p:tgtEl>
                                          <p:spTgt spid="20"/>
                                        </p:tgtEl>
                                        <p:attrNameLst>
                                          <p:attrName>ppt_h</p:attrName>
                                        </p:attrNameLst>
                                      </p:cBhvr>
                                      <p:tavLst>
                                        <p:tav tm="0">
                                          <p:val>
                                            <p:strVal val="2/3*#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amond(in)">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59581-A390-AC6C-E45B-B000AC1DA19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8A4987-CE68-4CA7-90F7-1EE812E3BB33}"/>
              </a:ext>
            </a:extLst>
          </p:cNvPr>
          <p:cNvSpPr txBox="1"/>
          <p:nvPr/>
        </p:nvSpPr>
        <p:spPr>
          <a:xfrm>
            <a:off x="-1" y="0"/>
            <a:ext cx="7598476" cy="497818"/>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静态扇出系数</a:t>
            </a:r>
          </a:p>
        </p:txBody>
      </p:sp>
      <p:sp>
        <p:nvSpPr>
          <p:cNvPr id="7" name="Isosceles Triangle 6">
            <a:extLst>
              <a:ext uri="{FF2B5EF4-FFF2-40B4-BE49-F238E27FC236}">
                <a16:creationId xmlns:a16="http://schemas.microsoft.com/office/drawing/2014/main" id="{F023326B-0BF6-F5F9-9A7A-1A2406BA9AEE}"/>
              </a:ext>
            </a:extLst>
          </p:cNvPr>
          <p:cNvSpPr/>
          <p:nvPr/>
        </p:nvSpPr>
        <p:spPr>
          <a:xfrm rot="5400000">
            <a:off x="4092524" y="2190874"/>
            <a:ext cx="782973" cy="1059910"/>
          </a:xfrm>
          <a:prstGeom prst="triangle">
            <a:avLst>
              <a:gd name="adj" fmla="val 46192"/>
            </a:avLst>
          </a:prstGeom>
          <a:solidFill>
            <a:srgbClr val="FC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Group 41">
            <a:extLst>
              <a:ext uri="{FF2B5EF4-FFF2-40B4-BE49-F238E27FC236}">
                <a16:creationId xmlns:a16="http://schemas.microsoft.com/office/drawing/2014/main" id="{F883070B-94EC-D1F1-C926-9FC259799C2B}"/>
              </a:ext>
            </a:extLst>
          </p:cNvPr>
          <p:cNvGrpSpPr/>
          <p:nvPr/>
        </p:nvGrpSpPr>
        <p:grpSpPr>
          <a:xfrm>
            <a:off x="6564133" y="647110"/>
            <a:ext cx="1769216" cy="1117507"/>
            <a:chOff x="5489713" y="795699"/>
            <a:chExt cx="1769216" cy="1117507"/>
          </a:xfrm>
        </p:grpSpPr>
        <p:grpSp>
          <p:nvGrpSpPr>
            <p:cNvPr id="36" name="Group 35">
              <a:extLst>
                <a:ext uri="{FF2B5EF4-FFF2-40B4-BE49-F238E27FC236}">
                  <a16:creationId xmlns:a16="http://schemas.microsoft.com/office/drawing/2014/main" id="{C81594E0-F199-08FF-5389-E4247795E7DC}"/>
                </a:ext>
              </a:extLst>
            </p:cNvPr>
            <p:cNvGrpSpPr/>
            <p:nvPr/>
          </p:nvGrpSpPr>
          <p:grpSpPr>
            <a:xfrm>
              <a:off x="5489713" y="795699"/>
              <a:ext cx="1437861" cy="1117507"/>
              <a:chOff x="5489713" y="795699"/>
              <a:chExt cx="1437861" cy="1117507"/>
            </a:xfrm>
          </p:grpSpPr>
          <p:sp>
            <p:nvSpPr>
              <p:cNvPr id="8" name="Flowchart: Delay 7">
                <a:extLst>
                  <a:ext uri="{FF2B5EF4-FFF2-40B4-BE49-F238E27FC236}">
                    <a16:creationId xmlns:a16="http://schemas.microsoft.com/office/drawing/2014/main" id="{D2FB0603-A389-A14C-0C45-A057AA1665CC}"/>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Group 26">
                <a:extLst>
                  <a:ext uri="{FF2B5EF4-FFF2-40B4-BE49-F238E27FC236}">
                    <a16:creationId xmlns:a16="http://schemas.microsoft.com/office/drawing/2014/main" id="{52FA93D8-680A-470A-778B-A1040BCF029A}"/>
                  </a:ext>
                </a:extLst>
              </p:cNvPr>
              <p:cNvGrpSpPr/>
              <p:nvPr/>
            </p:nvGrpSpPr>
            <p:grpSpPr>
              <a:xfrm>
                <a:off x="5838764" y="929083"/>
                <a:ext cx="726422" cy="671086"/>
                <a:chOff x="8765447" y="1454727"/>
                <a:chExt cx="726422" cy="671086"/>
              </a:xfrm>
            </p:grpSpPr>
            <p:sp>
              <p:nvSpPr>
                <p:cNvPr id="9" name="Rectangle 8">
                  <a:extLst>
                    <a:ext uri="{FF2B5EF4-FFF2-40B4-BE49-F238E27FC236}">
                      <a16:creationId xmlns:a16="http://schemas.microsoft.com/office/drawing/2014/main" id="{B36A868D-53DA-1529-BE77-82DAE07708D8}"/>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Straight Connector 10">
                  <a:extLst>
                    <a:ext uri="{FF2B5EF4-FFF2-40B4-BE49-F238E27FC236}">
                      <a16:creationId xmlns:a16="http://schemas.microsoft.com/office/drawing/2014/main" id="{3FC109BA-D478-2ED3-74D0-CC5783CA3496}"/>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989C04-1728-44A1-7658-CE595C1D6035}"/>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A68B1B-2746-C820-944B-999EC1B0AA15}"/>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F26A5C-E641-91DB-C187-641112F07A78}"/>
                    </a:ext>
                  </a:extLst>
                </p:cNvPr>
                <p:cNvCxnSpPr>
                  <a:cxnSpLocks/>
                  <a:stCxn id="9"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B3449C-071D-68D3-F90E-664C6898036F}"/>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5F9735-1C29-0E1E-F245-A85DED0FE6AD}"/>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7F12DD-525A-5834-4382-8B5A219EFF52}"/>
                    </a:ext>
                  </a:extLst>
                </p:cNvPr>
                <p:cNvCxnSpPr>
                  <a:stCxn id="9"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29FC4B-EA95-7781-8950-0C10DD6776DC}"/>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03DAE1AF-CF18-5EA2-9C7B-480A8D2EF079}"/>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BD3F6-02E2-733A-72E4-633036D1FB28}"/>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8FDAA3-3ADA-184F-9539-5D7A94B65466}"/>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A4B9344-5FD5-7227-D783-B4036978124A}"/>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B97A850C-C221-5B11-570D-78F049C98C6F}"/>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Oval 36">
              <a:extLst>
                <a:ext uri="{FF2B5EF4-FFF2-40B4-BE49-F238E27FC236}">
                  <a16:creationId xmlns:a16="http://schemas.microsoft.com/office/drawing/2014/main" id="{68B70E77-11FD-3BA3-441E-D3061A92511B}"/>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Connector 38">
              <a:extLst>
                <a:ext uri="{FF2B5EF4-FFF2-40B4-BE49-F238E27FC236}">
                  <a16:creationId xmlns:a16="http://schemas.microsoft.com/office/drawing/2014/main" id="{E40A05CA-F44F-BBA0-C8E4-BC55B3E71F6B}"/>
                </a:ext>
              </a:extLst>
            </p:cNvPr>
            <p:cNvCxnSpPr>
              <a:stCxn id="37"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FEA57D2C-EFFB-9A9D-50A9-C62282C13210}"/>
              </a:ext>
            </a:extLst>
          </p:cNvPr>
          <p:cNvPicPr>
            <a:picLocks noChangeAspect="1"/>
          </p:cNvPicPr>
          <p:nvPr/>
        </p:nvPicPr>
        <p:blipFill>
          <a:blip r:embed="rId3"/>
          <a:stretch>
            <a:fillRect/>
          </a:stretch>
        </p:blipFill>
        <p:spPr>
          <a:xfrm>
            <a:off x="8146752" y="626370"/>
            <a:ext cx="452955" cy="574906"/>
          </a:xfrm>
          <a:prstGeom prst="rect">
            <a:avLst/>
          </a:prstGeom>
        </p:spPr>
      </p:pic>
      <p:grpSp>
        <p:nvGrpSpPr>
          <p:cNvPr id="43" name="Group 42">
            <a:extLst>
              <a:ext uri="{FF2B5EF4-FFF2-40B4-BE49-F238E27FC236}">
                <a16:creationId xmlns:a16="http://schemas.microsoft.com/office/drawing/2014/main" id="{B43C35E3-7530-4A0A-6AF6-30D24E91154D}"/>
              </a:ext>
            </a:extLst>
          </p:cNvPr>
          <p:cNvGrpSpPr/>
          <p:nvPr/>
        </p:nvGrpSpPr>
        <p:grpSpPr>
          <a:xfrm>
            <a:off x="6564133" y="2028943"/>
            <a:ext cx="1769216" cy="1117507"/>
            <a:chOff x="5489713" y="795699"/>
            <a:chExt cx="1769216" cy="1117507"/>
          </a:xfrm>
        </p:grpSpPr>
        <p:grpSp>
          <p:nvGrpSpPr>
            <p:cNvPr id="44" name="Group 43">
              <a:extLst>
                <a:ext uri="{FF2B5EF4-FFF2-40B4-BE49-F238E27FC236}">
                  <a16:creationId xmlns:a16="http://schemas.microsoft.com/office/drawing/2014/main" id="{1910C2A8-0F25-3210-72E2-AA5B754C85B6}"/>
                </a:ext>
              </a:extLst>
            </p:cNvPr>
            <p:cNvGrpSpPr/>
            <p:nvPr/>
          </p:nvGrpSpPr>
          <p:grpSpPr>
            <a:xfrm>
              <a:off x="5489713" y="795699"/>
              <a:ext cx="1437861" cy="1117507"/>
              <a:chOff x="5489713" y="795699"/>
              <a:chExt cx="1437861" cy="1117507"/>
            </a:xfrm>
          </p:grpSpPr>
          <p:sp>
            <p:nvSpPr>
              <p:cNvPr id="47" name="Flowchart: Delay 46">
                <a:extLst>
                  <a:ext uri="{FF2B5EF4-FFF2-40B4-BE49-F238E27FC236}">
                    <a16:creationId xmlns:a16="http://schemas.microsoft.com/office/drawing/2014/main" id="{B51268D3-5A4F-E9A4-13FD-81C96B8EACB2}"/>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Group 47">
                <a:extLst>
                  <a:ext uri="{FF2B5EF4-FFF2-40B4-BE49-F238E27FC236}">
                    <a16:creationId xmlns:a16="http://schemas.microsoft.com/office/drawing/2014/main" id="{A6864869-D3C3-8060-854F-99955E250A90}"/>
                  </a:ext>
                </a:extLst>
              </p:cNvPr>
              <p:cNvGrpSpPr/>
              <p:nvPr/>
            </p:nvGrpSpPr>
            <p:grpSpPr>
              <a:xfrm>
                <a:off x="5838764" y="929083"/>
                <a:ext cx="726422" cy="671086"/>
                <a:chOff x="8765447" y="1454727"/>
                <a:chExt cx="726422" cy="671086"/>
              </a:xfrm>
            </p:grpSpPr>
            <p:sp>
              <p:nvSpPr>
                <p:cNvPr id="54" name="Rectangle 53">
                  <a:extLst>
                    <a:ext uri="{FF2B5EF4-FFF2-40B4-BE49-F238E27FC236}">
                      <a16:creationId xmlns:a16="http://schemas.microsoft.com/office/drawing/2014/main" id="{C2F43106-77C9-C4E2-58EC-3E34DC907FD1}"/>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Straight Connector 54">
                  <a:extLst>
                    <a:ext uri="{FF2B5EF4-FFF2-40B4-BE49-F238E27FC236}">
                      <a16:creationId xmlns:a16="http://schemas.microsoft.com/office/drawing/2014/main" id="{C06DB046-BC75-6509-77A2-B15BF5607D38}"/>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D42136-F774-F8F8-72C0-C7C3BD0ED735}"/>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FC1AA3-E44F-BA27-A5D8-68F63AA45B90}"/>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FCFD88-D508-EA43-CBC3-CF0278FD77C9}"/>
                    </a:ext>
                  </a:extLst>
                </p:cNvPr>
                <p:cNvCxnSpPr>
                  <a:cxnSpLocks/>
                  <a:stCxn id="54"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2800833-9D11-14E0-DA02-D446D6C1EC3B}"/>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1F5FBA-B1B1-DF32-66EE-6348E1057C08}"/>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AF1F39-7CE7-0735-074B-8DC6899EF9C6}"/>
                    </a:ext>
                  </a:extLst>
                </p:cNvPr>
                <p:cNvCxnSpPr>
                  <a:stCxn id="54"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F71833-3FD2-961C-1C71-532024559A7B}"/>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FD27715A-2998-DFA4-AD28-7B95B4A189B7}"/>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ABE0C2E-AA11-5040-9700-D266229A9A57}"/>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08B5B-EA2A-A330-1816-972C00B3E438}"/>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D73C708-C73C-0B77-D65A-DD65C3445845}"/>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52">
                <a:extLst>
                  <a:ext uri="{FF2B5EF4-FFF2-40B4-BE49-F238E27FC236}">
                    <a16:creationId xmlns:a16="http://schemas.microsoft.com/office/drawing/2014/main" id="{BB7CE3E8-7FE6-4C3E-CFD0-FA7119F588C8}"/>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Oval 44">
              <a:extLst>
                <a:ext uri="{FF2B5EF4-FFF2-40B4-BE49-F238E27FC236}">
                  <a16:creationId xmlns:a16="http://schemas.microsoft.com/office/drawing/2014/main" id="{C485EA2C-CB7B-827F-5C9A-1D88F58B35FE}"/>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Straight Connector 45">
              <a:extLst>
                <a:ext uri="{FF2B5EF4-FFF2-40B4-BE49-F238E27FC236}">
                  <a16:creationId xmlns:a16="http://schemas.microsoft.com/office/drawing/2014/main" id="{FD60BF13-023A-1F96-227B-13173C34FB5F}"/>
                </a:ext>
              </a:extLst>
            </p:cNvPr>
            <p:cNvCxnSpPr>
              <a:stCxn id="45"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E24D4227-AFE3-1335-2826-54ADB16F8A13}"/>
              </a:ext>
            </a:extLst>
          </p:cNvPr>
          <p:cNvGrpSpPr/>
          <p:nvPr/>
        </p:nvGrpSpPr>
        <p:grpSpPr>
          <a:xfrm>
            <a:off x="6529709" y="3910469"/>
            <a:ext cx="1769216" cy="1117507"/>
            <a:chOff x="5489713" y="795699"/>
            <a:chExt cx="1769216" cy="1117507"/>
          </a:xfrm>
        </p:grpSpPr>
        <p:grpSp>
          <p:nvGrpSpPr>
            <p:cNvPr id="84" name="Group 83">
              <a:extLst>
                <a:ext uri="{FF2B5EF4-FFF2-40B4-BE49-F238E27FC236}">
                  <a16:creationId xmlns:a16="http://schemas.microsoft.com/office/drawing/2014/main" id="{19FAFE3D-79A4-6DEC-8736-8CDDD0EDA236}"/>
                </a:ext>
              </a:extLst>
            </p:cNvPr>
            <p:cNvGrpSpPr/>
            <p:nvPr/>
          </p:nvGrpSpPr>
          <p:grpSpPr>
            <a:xfrm>
              <a:off x="5489713" y="795699"/>
              <a:ext cx="1437861" cy="1117507"/>
              <a:chOff x="5489713" y="795699"/>
              <a:chExt cx="1437861" cy="1117507"/>
            </a:xfrm>
          </p:grpSpPr>
          <p:sp>
            <p:nvSpPr>
              <p:cNvPr id="87" name="Flowchart: Delay 86">
                <a:extLst>
                  <a:ext uri="{FF2B5EF4-FFF2-40B4-BE49-F238E27FC236}">
                    <a16:creationId xmlns:a16="http://schemas.microsoft.com/office/drawing/2014/main" id="{53B89429-21FA-A7B1-29D3-EE530330892A}"/>
                  </a:ext>
                </a:extLst>
              </p:cNvPr>
              <p:cNvSpPr/>
              <p:nvPr/>
            </p:nvSpPr>
            <p:spPr>
              <a:xfrm>
                <a:off x="5714999" y="795699"/>
                <a:ext cx="1212575" cy="937855"/>
              </a:xfrm>
              <a:prstGeom prst="flowChartDelay">
                <a:avLst/>
              </a:prstGeom>
              <a:solidFill>
                <a:srgbClr val="FCFEF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Group 87">
                <a:extLst>
                  <a:ext uri="{FF2B5EF4-FFF2-40B4-BE49-F238E27FC236}">
                    <a16:creationId xmlns:a16="http://schemas.microsoft.com/office/drawing/2014/main" id="{04B6F091-3ED4-0C8C-67DB-601109B73871}"/>
                  </a:ext>
                </a:extLst>
              </p:cNvPr>
              <p:cNvGrpSpPr/>
              <p:nvPr/>
            </p:nvGrpSpPr>
            <p:grpSpPr>
              <a:xfrm>
                <a:off x="5838764" y="929083"/>
                <a:ext cx="726422" cy="671086"/>
                <a:chOff x="8765447" y="1454727"/>
                <a:chExt cx="726422" cy="671086"/>
              </a:xfrm>
            </p:grpSpPr>
            <p:sp>
              <p:nvSpPr>
                <p:cNvPr id="94" name="Rectangle 93">
                  <a:extLst>
                    <a:ext uri="{FF2B5EF4-FFF2-40B4-BE49-F238E27FC236}">
                      <a16:creationId xmlns:a16="http://schemas.microsoft.com/office/drawing/2014/main" id="{B5AC6366-630E-FBBF-7D52-42CC4F724427}"/>
                    </a:ext>
                  </a:extLst>
                </p:cNvPr>
                <p:cNvSpPr/>
                <p:nvPr/>
              </p:nvSpPr>
              <p:spPr>
                <a:xfrm flipH="1">
                  <a:off x="9266580" y="1594405"/>
                  <a:ext cx="225289" cy="403360"/>
                </a:xfrm>
                <a:prstGeom prst="rect">
                  <a:avLst/>
                </a:prstGeom>
                <a:solidFill>
                  <a:srgbClr val="ECF1F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Straight Connector 94">
                  <a:extLst>
                    <a:ext uri="{FF2B5EF4-FFF2-40B4-BE49-F238E27FC236}">
                      <a16:creationId xmlns:a16="http://schemas.microsoft.com/office/drawing/2014/main" id="{30B7C334-72DC-1DF3-CB55-D79A3781BBCC}"/>
                    </a:ext>
                  </a:extLst>
                </p:cNvPr>
                <p:cNvCxnSpPr/>
                <p:nvPr/>
              </p:nvCxnSpPr>
              <p:spPr>
                <a:xfrm>
                  <a:off x="8765447" y="1752608"/>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E0CE25-B484-0FFC-9B16-1F07E7EDB6D7}"/>
                    </a:ext>
                  </a:extLst>
                </p:cNvPr>
                <p:cNvCxnSpPr/>
                <p:nvPr/>
              </p:nvCxnSpPr>
              <p:spPr>
                <a:xfrm>
                  <a:off x="8765447" y="1879031"/>
                  <a:ext cx="296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CFFA8E2-3269-47CD-A88B-358CA6811622}"/>
                    </a:ext>
                  </a:extLst>
                </p:cNvPr>
                <p:cNvCxnSpPr/>
                <p:nvPr/>
              </p:nvCxnSpPr>
              <p:spPr>
                <a:xfrm flipV="1">
                  <a:off x="8910205" y="1454727"/>
                  <a:ext cx="0" cy="297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75F22E-BFF7-84B9-D4AC-C5EAAE131868}"/>
                    </a:ext>
                  </a:extLst>
                </p:cNvPr>
                <p:cNvCxnSpPr>
                  <a:cxnSpLocks/>
                  <a:stCxn id="94" idx="0"/>
                </p:cNvCxnSpPr>
                <p:nvPr/>
              </p:nvCxnSpPr>
              <p:spPr>
                <a:xfrm flipV="1">
                  <a:off x="9379224" y="1454727"/>
                  <a:ext cx="0" cy="1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36B164-FD3D-65B4-2763-3563D59F9118}"/>
                    </a:ext>
                  </a:extLst>
                </p:cNvPr>
                <p:cNvCxnSpPr>
                  <a:cxnSpLocks/>
                </p:cNvCxnSpPr>
                <p:nvPr/>
              </p:nvCxnSpPr>
              <p:spPr>
                <a:xfrm>
                  <a:off x="8910205" y="145472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AC39C5-FE69-07B6-02B3-AD8AEA0F2917}"/>
                    </a:ext>
                  </a:extLst>
                </p:cNvPr>
                <p:cNvCxnSpPr/>
                <p:nvPr/>
              </p:nvCxnSpPr>
              <p:spPr>
                <a:xfrm>
                  <a:off x="8910205" y="1879031"/>
                  <a:ext cx="0" cy="246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0C53DC5-579E-9945-1771-C89210065928}"/>
                    </a:ext>
                  </a:extLst>
                </p:cNvPr>
                <p:cNvCxnSpPr>
                  <a:stCxn id="94" idx="2"/>
                </p:cNvCxnSpPr>
                <p:nvPr/>
              </p:nvCxnSpPr>
              <p:spPr>
                <a:xfrm flipH="1">
                  <a:off x="9377795" y="1997765"/>
                  <a:ext cx="1429" cy="124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B29ED67-2B7B-0A08-216C-70BC717D55B3}"/>
                    </a:ext>
                  </a:extLst>
                </p:cNvPr>
                <p:cNvCxnSpPr>
                  <a:cxnSpLocks/>
                </p:cNvCxnSpPr>
                <p:nvPr/>
              </p:nvCxnSpPr>
              <p:spPr>
                <a:xfrm>
                  <a:off x="8910205" y="2124397"/>
                  <a:ext cx="4675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6292B76E-7F0D-1E0E-F5D0-B2809AE941D9}"/>
                  </a:ext>
                </a:extLst>
              </p:cNvPr>
              <p:cNvCxnSpPr/>
              <p:nvPr/>
            </p:nvCxnSpPr>
            <p:spPr>
              <a:xfrm>
                <a:off x="5983522" y="1596832"/>
                <a:ext cx="0" cy="3163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1129834-9814-A6D6-4C0C-85B492FA3F84}"/>
                  </a:ext>
                </a:extLst>
              </p:cNvPr>
              <p:cNvCxnSpPr/>
              <p:nvPr/>
            </p:nvCxnSpPr>
            <p:spPr>
              <a:xfrm>
                <a:off x="5880295" y="1913206"/>
                <a:ext cx="201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3E3E93B-3D7F-3F88-6441-CDE2464195CE}"/>
                  </a:ext>
                </a:extLst>
              </p:cNvPr>
              <p:cNvCxnSpPr/>
              <p:nvPr/>
            </p:nvCxnSpPr>
            <p:spPr>
              <a:xfrm flipH="1">
                <a:off x="5489713" y="1534476"/>
                <a:ext cx="225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324E633-06D2-A367-02CF-2E3951A08592}"/>
                  </a:ext>
                </a:extLst>
              </p:cNvPr>
              <p:cNvSpPr/>
              <p:nvPr/>
            </p:nvSpPr>
            <p:spPr>
              <a:xfrm>
                <a:off x="5951665" y="893861"/>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Oval 92">
                <a:extLst>
                  <a:ext uri="{FF2B5EF4-FFF2-40B4-BE49-F238E27FC236}">
                    <a16:creationId xmlns:a16="http://schemas.microsoft.com/office/drawing/2014/main" id="{88D3CAF2-2657-3AB6-E5A2-C16DF7B9A691}"/>
                  </a:ext>
                </a:extLst>
              </p:cNvPr>
              <p:cNvSpPr/>
              <p:nvPr/>
            </p:nvSpPr>
            <p:spPr>
              <a:xfrm>
                <a:off x="5951665" y="1543399"/>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Oval 84">
              <a:extLst>
                <a:ext uri="{FF2B5EF4-FFF2-40B4-BE49-F238E27FC236}">
                  <a16:creationId xmlns:a16="http://schemas.microsoft.com/office/drawing/2014/main" id="{2303E262-CF9A-8143-9A81-EECB8E067FA4}"/>
                </a:ext>
              </a:extLst>
            </p:cNvPr>
            <p:cNvSpPr/>
            <p:nvPr/>
          </p:nvSpPr>
          <p:spPr>
            <a:xfrm>
              <a:off x="6942907" y="1199808"/>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Straight Connector 85">
              <a:extLst>
                <a:ext uri="{FF2B5EF4-FFF2-40B4-BE49-F238E27FC236}">
                  <a16:creationId xmlns:a16="http://schemas.microsoft.com/office/drawing/2014/main" id="{B1346018-52CE-2038-85D5-D5350C3B5D3E}"/>
                </a:ext>
              </a:extLst>
            </p:cNvPr>
            <p:cNvCxnSpPr>
              <a:stCxn id="85" idx="6"/>
            </p:cNvCxnSpPr>
            <p:nvPr/>
          </p:nvCxnSpPr>
          <p:spPr>
            <a:xfrm flipV="1">
              <a:off x="7089024" y="1274836"/>
              <a:ext cx="1699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6" name="Picture 105">
            <a:extLst>
              <a:ext uri="{FF2B5EF4-FFF2-40B4-BE49-F238E27FC236}">
                <a16:creationId xmlns:a16="http://schemas.microsoft.com/office/drawing/2014/main" id="{B09F358D-3437-F61F-0781-2209E281293A}"/>
              </a:ext>
            </a:extLst>
          </p:cNvPr>
          <p:cNvPicPr>
            <a:picLocks noChangeAspect="1"/>
          </p:cNvPicPr>
          <p:nvPr/>
        </p:nvPicPr>
        <p:blipFill>
          <a:blip r:embed="rId4"/>
          <a:stretch>
            <a:fillRect/>
          </a:stretch>
        </p:blipFill>
        <p:spPr>
          <a:xfrm>
            <a:off x="8146209" y="3915972"/>
            <a:ext cx="454039" cy="535118"/>
          </a:xfrm>
          <a:prstGeom prst="rect">
            <a:avLst/>
          </a:prstGeom>
        </p:spPr>
      </p:pic>
      <p:pic>
        <p:nvPicPr>
          <p:cNvPr id="108" name="Picture 107">
            <a:extLst>
              <a:ext uri="{FF2B5EF4-FFF2-40B4-BE49-F238E27FC236}">
                <a16:creationId xmlns:a16="http://schemas.microsoft.com/office/drawing/2014/main" id="{CBDD4A59-064F-6429-2AC3-F06ED71D2D4B}"/>
              </a:ext>
            </a:extLst>
          </p:cNvPr>
          <p:cNvPicPr>
            <a:picLocks noChangeAspect="1"/>
          </p:cNvPicPr>
          <p:nvPr/>
        </p:nvPicPr>
        <p:blipFill>
          <a:blip r:embed="rId5"/>
          <a:stretch>
            <a:fillRect/>
          </a:stretch>
        </p:blipFill>
        <p:spPr>
          <a:xfrm>
            <a:off x="8218857" y="2074051"/>
            <a:ext cx="454038" cy="535116"/>
          </a:xfrm>
          <a:prstGeom prst="rect">
            <a:avLst/>
          </a:prstGeom>
        </p:spPr>
      </p:pic>
      <p:sp>
        <p:nvSpPr>
          <p:cNvPr id="109" name="Oval 108">
            <a:extLst>
              <a:ext uri="{FF2B5EF4-FFF2-40B4-BE49-F238E27FC236}">
                <a16:creationId xmlns:a16="http://schemas.microsoft.com/office/drawing/2014/main" id="{BA040EA5-C308-CC5E-736B-9A94E871D90D}"/>
              </a:ext>
            </a:extLst>
          </p:cNvPr>
          <p:cNvSpPr/>
          <p:nvPr/>
        </p:nvSpPr>
        <p:spPr>
          <a:xfrm>
            <a:off x="5018572" y="2609167"/>
            <a:ext cx="146117" cy="15005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Straight Connector 110">
            <a:extLst>
              <a:ext uri="{FF2B5EF4-FFF2-40B4-BE49-F238E27FC236}">
                <a16:creationId xmlns:a16="http://schemas.microsoft.com/office/drawing/2014/main" id="{32ACBFFC-050D-2D3E-4662-A8363DDFEBFF}"/>
              </a:ext>
            </a:extLst>
          </p:cNvPr>
          <p:cNvCxnSpPr>
            <a:cxnSpLocks/>
          </p:cNvCxnSpPr>
          <p:nvPr/>
        </p:nvCxnSpPr>
        <p:spPr>
          <a:xfrm flipH="1">
            <a:off x="5815469" y="790577"/>
            <a:ext cx="12219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0028B99-43A4-913D-D9E7-91743036127C}"/>
              </a:ext>
            </a:extLst>
          </p:cNvPr>
          <p:cNvCxnSpPr>
            <a:cxnSpLocks/>
          </p:cNvCxnSpPr>
          <p:nvPr/>
        </p:nvCxnSpPr>
        <p:spPr>
          <a:xfrm flipH="1">
            <a:off x="5807802" y="2170444"/>
            <a:ext cx="12296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70F2808-97AC-1FE1-5044-A73508DE5740}"/>
              </a:ext>
            </a:extLst>
          </p:cNvPr>
          <p:cNvCxnSpPr>
            <a:cxnSpLocks/>
          </p:cNvCxnSpPr>
          <p:nvPr/>
        </p:nvCxnSpPr>
        <p:spPr>
          <a:xfrm flipH="1">
            <a:off x="5800136" y="4058373"/>
            <a:ext cx="11915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A1073B8-B2F3-0876-9744-5026A278AF80}"/>
              </a:ext>
            </a:extLst>
          </p:cNvPr>
          <p:cNvCxnSpPr>
            <a:cxnSpLocks/>
          </p:cNvCxnSpPr>
          <p:nvPr/>
        </p:nvCxnSpPr>
        <p:spPr>
          <a:xfrm flipH="1">
            <a:off x="5800136" y="780494"/>
            <a:ext cx="15332" cy="3277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761A1D16-0EA9-C9DF-64F7-3A12CA8908A1}"/>
                  </a:ext>
                </a:extLst>
              </p:cNvPr>
              <p:cNvSpPr txBox="1"/>
              <p:nvPr/>
            </p:nvSpPr>
            <p:spPr>
              <a:xfrm>
                <a:off x="6770327" y="3163317"/>
                <a:ext cx="593543" cy="767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smtClean="0">
                              <a:solidFill>
                                <a:srgbClr val="836967"/>
                              </a:solidFill>
                              <a:latin typeface="Cambria Math" panose="02040503050406030204" pitchFamily="18" charset="0"/>
                            </a:rPr>
                          </m:ctrlPr>
                        </m:mPr>
                        <m:mr>
                          <m:e>
                            <m:r>
                              <a:rPr lang="zh-CN" altLang="en-US">
                                <a:latin typeface="Cambria Math" panose="02040503050406030204" pitchFamily="18" charset="0"/>
                              </a:rPr>
                              <m:t>•</m:t>
                            </m:r>
                          </m:e>
                        </m:mr>
                        <m:mr>
                          <m:e>
                            <m:r>
                              <a:rPr lang="zh-CN" altLang="en-US" i="0">
                                <a:latin typeface="Cambria Math" panose="02040503050406030204" pitchFamily="18" charset="0"/>
                              </a:rPr>
                              <m:t>•</m:t>
                            </m:r>
                          </m:e>
                        </m:mr>
                        <m:mr>
                          <m:e>
                            <m:r>
                              <a:rPr lang="zh-CN" altLang="en-US" i="0">
                                <a:latin typeface="Cambria Math" panose="02040503050406030204" pitchFamily="18" charset="0"/>
                              </a:rPr>
                              <m:t>•</m:t>
                            </m:r>
                          </m:e>
                        </m:mr>
                      </m:m>
                    </m:oMath>
                  </m:oMathPara>
                </a14:m>
                <a:endParaRPr lang="zh-CN" altLang="en-US" dirty="0"/>
              </a:p>
            </p:txBody>
          </p:sp>
        </mc:Choice>
        <mc:Fallback xmlns="">
          <p:sp>
            <p:nvSpPr>
              <p:cNvPr id="123" name="TextBox 122">
                <a:extLst>
                  <a:ext uri="{FF2B5EF4-FFF2-40B4-BE49-F238E27FC236}">
                    <a16:creationId xmlns:a16="http://schemas.microsoft.com/office/drawing/2014/main" id="{761A1D16-0EA9-C9DF-64F7-3A12CA8908A1}"/>
                  </a:ext>
                </a:extLst>
              </p:cNvPr>
              <p:cNvSpPr txBox="1">
                <a:spLocks noRot="1" noChangeAspect="1" noMove="1" noResize="1" noEditPoints="1" noAdjustHandles="1" noChangeArrowheads="1" noChangeShapeType="1" noTextEdit="1"/>
              </p:cNvSpPr>
              <p:nvPr/>
            </p:nvSpPr>
            <p:spPr>
              <a:xfrm>
                <a:off x="6770327" y="3163317"/>
                <a:ext cx="593543" cy="767646"/>
              </a:xfrm>
              <a:prstGeom prst="rect">
                <a:avLst/>
              </a:prstGeom>
              <a:blipFill>
                <a:blip r:embed="rId6"/>
                <a:stretch>
                  <a:fillRect/>
                </a:stretch>
              </a:blipFill>
            </p:spPr>
            <p:txBody>
              <a:bodyPr/>
              <a:lstStyle/>
              <a:p>
                <a:r>
                  <a:rPr lang="zh-CN" altLang="en-US">
                    <a:noFill/>
                  </a:rPr>
                  <a:t> </a:t>
                </a:r>
              </a:p>
            </p:txBody>
          </p:sp>
        </mc:Fallback>
      </mc:AlternateContent>
      <p:sp>
        <p:nvSpPr>
          <p:cNvPr id="124" name="Oval 123">
            <a:extLst>
              <a:ext uri="{FF2B5EF4-FFF2-40B4-BE49-F238E27FC236}">
                <a16:creationId xmlns:a16="http://schemas.microsoft.com/office/drawing/2014/main" id="{FC57E82D-7DBF-06EC-46D2-54C27AF72EC9}"/>
              </a:ext>
            </a:extLst>
          </p:cNvPr>
          <p:cNvSpPr/>
          <p:nvPr/>
        </p:nvSpPr>
        <p:spPr>
          <a:xfrm>
            <a:off x="5773312" y="735885"/>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Straight Connector 125">
            <a:extLst>
              <a:ext uri="{FF2B5EF4-FFF2-40B4-BE49-F238E27FC236}">
                <a16:creationId xmlns:a16="http://schemas.microsoft.com/office/drawing/2014/main" id="{91333B7B-9107-AA2F-7C07-29E720644B0C}"/>
              </a:ext>
            </a:extLst>
          </p:cNvPr>
          <p:cNvCxnSpPr>
            <a:stCxn id="109" idx="6"/>
          </p:cNvCxnSpPr>
          <p:nvPr/>
        </p:nvCxnSpPr>
        <p:spPr>
          <a:xfrm flipV="1">
            <a:off x="5164689" y="2684195"/>
            <a:ext cx="65077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76245F1A-B04E-C11F-6122-6F2B0B97C64D}"/>
              </a:ext>
            </a:extLst>
          </p:cNvPr>
          <p:cNvSpPr/>
          <p:nvPr/>
        </p:nvSpPr>
        <p:spPr>
          <a:xfrm>
            <a:off x="5766733" y="2127656"/>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Oval 127">
            <a:extLst>
              <a:ext uri="{FF2B5EF4-FFF2-40B4-BE49-F238E27FC236}">
                <a16:creationId xmlns:a16="http://schemas.microsoft.com/office/drawing/2014/main" id="{9A30F700-B2F3-9F75-A83B-458B98F849A6}"/>
              </a:ext>
            </a:extLst>
          </p:cNvPr>
          <p:cNvSpPr/>
          <p:nvPr/>
        </p:nvSpPr>
        <p:spPr>
          <a:xfrm>
            <a:off x="5773312" y="2628763"/>
            <a:ext cx="77373" cy="994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0" name="Picture 129">
            <a:extLst>
              <a:ext uri="{FF2B5EF4-FFF2-40B4-BE49-F238E27FC236}">
                <a16:creationId xmlns:a16="http://schemas.microsoft.com/office/drawing/2014/main" id="{47E6DBCD-482A-A63F-EB18-5B61422BDE04}"/>
              </a:ext>
            </a:extLst>
          </p:cNvPr>
          <p:cNvPicPr>
            <a:picLocks noChangeAspect="1"/>
          </p:cNvPicPr>
          <p:nvPr/>
        </p:nvPicPr>
        <p:blipFill>
          <a:blip r:embed="rId7"/>
          <a:stretch>
            <a:fillRect/>
          </a:stretch>
        </p:blipFill>
        <p:spPr>
          <a:xfrm>
            <a:off x="4659476" y="2170444"/>
            <a:ext cx="377247" cy="444613"/>
          </a:xfrm>
          <a:prstGeom prst="rect">
            <a:avLst/>
          </a:prstGeom>
        </p:spPr>
      </p:pic>
      <p:pic>
        <p:nvPicPr>
          <p:cNvPr id="132" name="Picture 131">
            <a:extLst>
              <a:ext uri="{FF2B5EF4-FFF2-40B4-BE49-F238E27FC236}">
                <a16:creationId xmlns:a16="http://schemas.microsoft.com/office/drawing/2014/main" id="{D43A90C5-AB18-F45D-6AB7-E93C5C91E83F}"/>
              </a:ext>
            </a:extLst>
          </p:cNvPr>
          <p:cNvPicPr>
            <a:picLocks noChangeAspect="1"/>
          </p:cNvPicPr>
          <p:nvPr/>
        </p:nvPicPr>
        <p:blipFill>
          <a:blip r:embed="rId8"/>
          <a:stretch>
            <a:fillRect/>
          </a:stretch>
        </p:blipFill>
        <p:spPr>
          <a:xfrm>
            <a:off x="5157418" y="2589308"/>
            <a:ext cx="348672" cy="523008"/>
          </a:xfrm>
          <a:prstGeom prst="rect">
            <a:avLst/>
          </a:prstGeom>
        </p:spPr>
      </p:pic>
      <p:pic>
        <p:nvPicPr>
          <p:cNvPr id="134" name="Picture 133">
            <a:extLst>
              <a:ext uri="{FF2B5EF4-FFF2-40B4-BE49-F238E27FC236}">
                <a16:creationId xmlns:a16="http://schemas.microsoft.com/office/drawing/2014/main" id="{232DEB00-3E54-966E-430D-4FE18D8F1792}"/>
              </a:ext>
            </a:extLst>
          </p:cNvPr>
          <p:cNvPicPr>
            <a:picLocks noChangeAspect="1"/>
          </p:cNvPicPr>
          <p:nvPr/>
        </p:nvPicPr>
        <p:blipFill>
          <a:blip r:embed="rId9"/>
          <a:stretch>
            <a:fillRect/>
          </a:stretch>
        </p:blipFill>
        <p:spPr>
          <a:xfrm>
            <a:off x="3124268" y="2139252"/>
            <a:ext cx="401452" cy="602178"/>
          </a:xfrm>
          <a:prstGeom prst="rect">
            <a:avLst/>
          </a:prstGeom>
        </p:spPr>
      </p:pic>
      <p:cxnSp>
        <p:nvCxnSpPr>
          <p:cNvPr id="136" name="Straight Connector 135">
            <a:extLst>
              <a:ext uri="{FF2B5EF4-FFF2-40B4-BE49-F238E27FC236}">
                <a16:creationId xmlns:a16="http://schemas.microsoft.com/office/drawing/2014/main" id="{029C60E5-6171-3FFB-F0FA-390B5F82FBD7}"/>
              </a:ext>
            </a:extLst>
          </p:cNvPr>
          <p:cNvCxnSpPr>
            <a:cxnSpLocks/>
            <a:stCxn id="7" idx="3"/>
          </p:cNvCxnSpPr>
          <p:nvPr/>
        </p:nvCxnSpPr>
        <p:spPr>
          <a:xfrm flipH="1">
            <a:off x="3328827" y="2691014"/>
            <a:ext cx="625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peech Bubble: Rectangle 137">
            <a:extLst>
              <a:ext uri="{FF2B5EF4-FFF2-40B4-BE49-F238E27FC236}">
                <a16:creationId xmlns:a16="http://schemas.microsoft.com/office/drawing/2014/main" id="{67688DCA-0E75-E465-54EB-DC05EBC3ECC8}"/>
              </a:ext>
            </a:extLst>
          </p:cNvPr>
          <p:cNvSpPr/>
          <p:nvPr/>
        </p:nvSpPr>
        <p:spPr>
          <a:xfrm>
            <a:off x="9406072" y="2658973"/>
            <a:ext cx="2057400" cy="615649"/>
          </a:xfrm>
          <a:prstGeom prst="wedgeRectCallout">
            <a:avLst>
              <a:gd name="adj1" fmla="val -110972"/>
              <a:gd name="adj2" fmla="val -70208"/>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最大输入电流</a:t>
            </a:r>
          </a:p>
        </p:txBody>
      </p:sp>
      <p:sp>
        <p:nvSpPr>
          <p:cNvPr id="139" name="Rectangle 138">
            <a:extLst>
              <a:ext uri="{FF2B5EF4-FFF2-40B4-BE49-F238E27FC236}">
                <a16:creationId xmlns:a16="http://schemas.microsoft.com/office/drawing/2014/main" id="{4E870405-BC9F-7A5F-72D2-436209B9B95B}"/>
              </a:ext>
            </a:extLst>
          </p:cNvPr>
          <p:cNvSpPr/>
          <p:nvPr/>
        </p:nvSpPr>
        <p:spPr>
          <a:xfrm>
            <a:off x="9406072" y="3274622"/>
            <a:ext cx="2057400" cy="615649"/>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高电平：</a:t>
            </a:r>
          </a:p>
        </p:txBody>
      </p:sp>
      <p:pic>
        <p:nvPicPr>
          <p:cNvPr id="141" name="Picture 140">
            <a:extLst>
              <a:ext uri="{FF2B5EF4-FFF2-40B4-BE49-F238E27FC236}">
                <a16:creationId xmlns:a16="http://schemas.microsoft.com/office/drawing/2014/main" id="{DD133FB3-43E6-1972-C01D-FA8DD7ED3043}"/>
              </a:ext>
            </a:extLst>
          </p:cNvPr>
          <p:cNvPicPr>
            <a:picLocks noChangeAspect="1"/>
          </p:cNvPicPr>
          <p:nvPr/>
        </p:nvPicPr>
        <p:blipFill>
          <a:blip r:embed="rId10"/>
          <a:stretch>
            <a:fillRect/>
          </a:stretch>
        </p:blipFill>
        <p:spPr>
          <a:xfrm>
            <a:off x="10434772" y="3388148"/>
            <a:ext cx="815805" cy="468085"/>
          </a:xfrm>
          <a:prstGeom prst="rect">
            <a:avLst/>
          </a:prstGeom>
        </p:spPr>
      </p:pic>
      <p:sp>
        <p:nvSpPr>
          <p:cNvPr id="142" name="Rectangle 141">
            <a:extLst>
              <a:ext uri="{FF2B5EF4-FFF2-40B4-BE49-F238E27FC236}">
                <a16:creationId xmlns:a16="http://schemas.microsoft.com/office/drawing/2014/main" id="{FAA35B53-3D52-4C92-ADD9-212607744164}"/>
              </a:ext>
            </a:extLst>
          </p:cNvPr>
          <p:cNvSpPr/>
          <p:nvPr/>
        </p:nvSpPr>
        <p:spPr>
          <a:xfrm>
            <a:off x="9406072" y="3869246"/>
            <a:ext cx="2057400" cy="615649"/>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低电平：</a:t>
            </a:r>
          </a:p>
        </p:txBody>
      </p:sp>
      <p:pic>
        <p:nvPicPr>
          <p:cNvPr id="144" name="Picture 143">
            <a:extLst>
              <a:ext uri="{FF2B5EF4-FFF2-40B4-BE49-F238E27FC236}">
                <a16:creationId xmlns:a16="http://schemas.microsoft.com/office/drawing/2014/main" id="{B80E0088-5BE3-B878-CF85-44E610CFEE53}"/>
              </a:ext>
            </a:extLst>
          </p:cNvPr>
          <p:cNvPicPr>
            <a:picLocks noChangeAspect="1"/>
          </p:cNvPicPr>
          <p:nvPr/>
        </p:nvPicPr>
        <p:blipFill>
          <a:blip r:embed="rId11"/>
          <a:stretch>
            <a:fillRect/>
          </a:stretch>
        </p:blipFill>
        <p:spPr>
          <a:xfrm>
            <a:off x="10434772" y="3941288"/>
            <a:ext cx="801517" cy="483674"/>
          </a:xfrm>
          <a:prstGeom prst="rect">
            <a:avLst/>
          </a:prstGeom>
        </p:spPr>
      </p:pic>
      <p:grpSp>
        <p:nvGrpSpPr>
          <p:cNvPr id="156" name="Group 155">
            <a:extLst>
              <a:ext uri="{FF2B5EF4-FFF2-40B4-BE49-F238E27FC236}">
                <a16:creationId xmlns:a16="http://schemas.microsoft.com/office/drawing/2014/main" id="{C9E98592-F05A-498C-D920-7552946FB1E6}"/>
              </a:ext>
            </a:extLst>
          </p:cNvPr>
          <p:cNvGrpSpPr/>
          <p:nvPr/>
        </p:nvGrpSpPr>
        <p:grpSpPr>
          <a:xfrm>
            <a:off x="1786108" y="3112316"/>
            <a:ext cx="2057400" cy="1825922"/>
            <a:chOff x="1786108" y="3112316"/>
            <a:chExt cx="2057400" cy="1825922"/>
          </a:xfrm>
        </p:grpSpPr>
        <p:sp>
          <p:nvSpPr>
            <p:cNvPr id="147" name="Speech Bubble: Rectangle 146">
              <a:extLst>
                <a:ext uri="{FF2B5EF4-FFF2-40B4-BE49-F238E27FC236}">
                  <a16:creationId xmlns:a16="http://schemas.microsoft.com/office/drawing/2014/main" id="{FB1AAAB2-0F96-6EB0-C26B-9592D3BD7EA3}"/>
                </a:ext>
              </a:extLst>
            </p:cNvPr>
            <p:cNvSpPr/>
            <p:nvPr/>
          </p:nvSpPr>
          <p:spPr>
            <a:xfrm>
              <a:off x="1786108" y="3112316"/>
              <a:ext cx="2057400" cy="615649"/>
            </a:xfrm>
            <a:prstGeom prst="wedgeRectCallout">
              <a:avLst>
                <a:gd name="adj1" fmla="val 126250"/>
                <a:gd name="adj2" fmla="val -118479"/>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最大输出电流</a:t>
              </a:r>
            </a:p>
          </p:txBody>
        </p:sp>
        <p:sp>
          <p:nvSpPr>
            <p:cNvPr id="148" name="Rectangle 147">
              <a:extLst>
                <a:ext uri="{FF2B5EF4-FFF2-40B4-BE49-F238E27FC236}">
                  <a16:creationId xmlns:a16="http://schemas.microsoft.com/office/drawing/2014/main" id="{B8BC3120-0E24-04C6-215F-89F314C41FBE}"/>
                </a:ext>
              </a:extLst>
            </p:cNvPr>
            <p:cNvSpPr/>
            <p:nvPr/>
          </p:nvSpPr>
          <p:spPr>
            <a:xfrm>
              <a:off x="1786108" y="3727965"/>
              <a:ext cx="2057400" cy="615649"/>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高电平：</a:t>
              </a:r>
            </a:p>
          </p:txBody>
        </p:sp>
        <p:sp>
          <p:nvSpPr>
            <p:cNvPr id="150" name="Rectangle 149">
              <a:extLst>
                <a:ext uri="{FF2B5EF4-FFF2-40B4-BE49-F238E27FC236}">
                  <a16:creationId xmlns:a16="http://schemas.microsoft.com/office/drawing/2014/main" id="{18DB1606-9F67-DB5B-3BD8-ADE192B1A1E7}"/>
                </a:ext>
              </a:extLst>
            </p:cNvPr>
            <p:cNvSpPr/>
            <p:nvPr/>
          </p:nvSpPr>
          <p:spPr>
            <a:xfrm>
              <a:off x="1786108" y="4322589"/>
              <a:ext cx="2057400" cy="615649"/>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低电平：</a:t>
              </a:r>
            </a:p>
          </p:txBody>
        </p:sp>
        <p:pic>
          <p:nvPicPr>
            <p:cNvPr id="153" name="Picture 152">
              <a:extLst>
                <a:ext uri="{FF2B5EF4-FFF2-40B4-BE49-F238E27FC236}">
                  <a16:creationId xmlns:a16="http://schemas.microsoft.com/office/drawing/2014/main" id="{96A87375-743D-46F9-BEA0-01A9668DFBC7}"/>
                </a:ext>
              </a:extLst>
            </p:cNvPr>
            <p:cNvPicPr>
              <a:picLocks noChangeAspect="1"/>
            </p:cNvPicPr>
            <p:nvPr/>
          </p:nvPicPr>
          <p:blipFill>
            <a:blip r:embed="rId12"/>
            <a:stretch>
              <a:fillRect/>
            </a:stretch>
          </p:blipFill>
          <p:spPr>
            <a:xfrm>
              <a:off x="2780571" y="4421562"/>
              <a:ext cx="850042" cy="472246"/>
            </a:xfrm>
            <a:prstGeom prst="rect">
              <a:avLst/>
            </a:prstGeom>
          </p:spPr>
        </p:pic>
        <p:pic>
          <p:nvPicPr>
            <p:cNvPr id="155" name="Picture 154">
              <a:extLst>
                <a:ext uri="{FF2B5EF4-FFF2-40B4-BE49-F238E27FC236}">
                  <a16:creationId xmlns:a16="http://schemas.microsoft.com/office/drawing/2014/main" id="{98312F89-C58C-4387-E44B-2732DD02F6CB}"/>
                </a:ext>
              </a:extLst>
            </p:cNvPr>
            <p:cNvPicPr>
              <a:picLocks noChangeAspect="1"/>
            </p:cNvPicPr>
            <p:nvPr/>
          </p:nvPicPr>
          <p:blipFill>
            <a:blip r:embed="rId13"/>
            <a:stretch>
              <a:fillRect/>
            </a:stretch>
          </p:blipFill>
          <p:spPr>
            <a:xfrm>
              <a:off x="2798925" y="3869246"/>
              <a:ext cx="831688" cy="434464"/>
            </a:xfrm>
            <a:prstGeom prst="rect">
              <a:avLst/>
            </a:prstGeom>
          </p:spPr>
        </p:pic>
      </p:grpSp>
      <p:sp>
        <p:nvSpPr>
          <p:cNvPr id="157" name="Rectangle: Rounded Corners 156">
            <a:extLst>
              <a:ext uri="{FF2B5EF4-FFF2-40B4-BE49-F238E27FC236}">
                <a16:creationId xmlns:a16="http://schemas.microsoft.com/office/drawing/2014/main" id="{4AA7F9F0-8893-4F70-D64E-6979ADA740F1}"/>
              </a:ext>
            </a:extLst>
          </p:cNvPr>
          <p:cNvSpPr/>
          <p:nvPr/>
        </p:nvSpPr>
        <p:spPr>
          <a:xfrm>
            <a:off x="2190444" y="6109298"/>
            <a:ext cx="9006440" cy="52705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rPr>
              <a:t>静态下，输入电流非常小，输出电流较大，静态扇出系数</a:t>
            </a:r>
            <a:r>
              <a:rPr lang="zh-CN" altLang="en-US" sz="2400" b="1" dirty="0">
                <a:solidFill>
                  <a:srgbClr val="FF0000"/>
                </a:solidFill>
                <a:latin typeface="微软雅黑" panose="020B0503020204020204" pitchFamily="34" charset="-122"/>
                <a:ea typeface="微软雅黑" panose="020B0503020204020204" pitchFamily="34" charset="-122"/>
              </a:rPr>
              <a:t>非常大</a:t>
            </a:r>
            <a:r>
              <a:rPr lang="zh-CN" altLang="en-US" sz="2400" b="1" dirty="0">
                <a:solidFill>
                  <a:schemeClr val="tx1"/>
                </a:solidFill>
                <a:latin typeface="微软雅黑" panose="020B0503020204020204" pitchFamily="34" charset="-122"/>
                <a:ea typeface="微软雅黑" panose="020B0503020204020204" pitchFamily="34" charset="-122"/>
              </a:rPr>
              <a:t>。</a:t>
            </a:r>
          </a:p>
        </p:txBody>
      </p:sp>
      <p:sp>
        <p:nvSpPr>
          <p:cNvPr id="159" name="Rectangle: Rounded Corners 158">
            <a:extLst>
              <a:ext uri="{FF2B5EF4-FFF2-40B4-BE49-F238E27FC236}">
                <a16:creationId xmlns:a16="http://schemas.microsoft.com/office/drawing/2014/main" id="{DE273767-BEEC-7704-EFA2-314505C94EA2}"/>
              </a:ext>
            </a:extLst>
          </p:cNvPr>
          <p:cNvSpPr/>
          <p:nvPr/>
        </p:nvSpPr>
        <p:spPr>
          <a:xfrm>
            <a:off x="4045740" y="4414398"/>
            <a:ext cx="2417014" cy="487941"/>
          </a:xfrm>
          <a:prstGeom prst="roundRect">
            <a:avLst>
              <a:gd name="adj" fmla="val 10692"/>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高电平扇出系数</a:t>
            </a:r>
          </a:p>
        </p:txBody>
      </p:sp>
      <p:sp>
        <p:nvSpPr>
          <p:cNvPr id="160" name="Rectangle 159">
            <a:extLst>
              <a:ext uri="{FF2B5EF4-FFF2-40B4-BE49-F238E27FC236}">
                <a16:creationId xmlns:a16="http://schemas.microsoft.com/office/drawing/2014/main" id="{5C47258A-A322-3702-DBA7-05E130697743}"/>
              </a:ext>
            </a:extLst>
          </p:cNvPr>
          <p:cNvSpPr/>
          <p:nvPr/>
        </p:nvSpPr>
        <p:spPr>
          <a:xfrm>
            <a:off x="4062929" y="4908119"/>
            <a:ext cx="2417007" cy="1038182"/>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latin typeface="微软雅黑" panose="020B0503020204020204" pitchFamily="34" charset="-122"/>
              <a:ea typeface="微软雅黑" panose="020B0503020204020204" pitchFamily="34" charset="-122"/>
            </a:endParaRPr>
          </a:p>
        </p:txBody>
      </p:sp>
      <p:pic>
        <p:nvPicPr>
          <p:cNvPr id="162" name="Picture 161">
            <a:extLst>
              <a:ext uri="{FF2B5EF4-FFF2-40B4-BE49-F238E27FC236}">
                <a16:creationId xmlns:a16="http://schemas.microsoft.com/office/drawing/2014/main" id="{3E7166C1-5C6B-D039-DF06-320CF83A82E4}"/>
              </a:ext>
            </a:extLst>
          </p:cNvPr>
          <p:cNvPicPr>
            <a:picLocks noChangeAspect="1"/>
          </p:cNvPicPr>
          <p:nvPr/>
        </p:nvPicPr>
        <p:blipFill>
          <a:blip r:embed="rId14"/>
          <a:stretch>
            <a:fillRect/>
          </a:stretch>
        </p:blipFill>
        <p:spPr>
          <a:xfrm>
            <a:off x="4265741" y="4869789"/>
            <a:ext cx="1802315" cy="1107845"/>
          </a:xfrm>
          <a:prstGeom prst="rect">
            <a:avLst/>
          </a:prstGeom>
        </p:spPr>
      </p:pic>
      <p:sp>
        <p:nvSpPr>
          <p:cNvPr id="163" name="Rectangle: Rounded Corners 162">
            <a:extLst>
              <a:ext uri="{FF2B5EF4-FFF2-40B4-BE49-F238E27FC236}">
                <a16:creationId xmlns:a16="http://schemas.microsoft.com/office/drawing/2014/main" id="{B74B1874-BEAD-A477-F8A2-5525D520CCC4}"/>
              </a:ext>
            </a:extLst>
          </p:cNvPr>
          <p:cNvSpPr/>
          <p:nvPr/>
        </p:nvSpPr>
        <p:spPr>
          <a:xfrm>
            <a:off x="8907097" y="4506372"/>
            <a:ext cx="2417014" cy="487941"/>
          </a:xfrm>
          <a:prstGeom prst="roundRect">
            <a:avLst>
              <a:gd name="adj" fmla="val 10692"/>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b="1" dirty="0">
                <a:solidFill>
                  <a:schemeClr val="tx1"/>
                </a:solidFill>
                <a:latin typeface="微软雅黑" panose="020B0503020204020204" pitchFamily="34" charset="-122"/>
                <a:ea typeface="微软雅黑" panose="020B0503020204020204" pitchFamily="34" charset="-122"/>
              </a:rPr>
              <a:t>低电平扇出系数</a:t>
            </a:r>
          </a:p>
        </p:txBody>
      </p:sp>
      <p:sp>
        <p:nvSpPr>
          <p:cNvPr id="164" name="Rectangle 163">
            <a:extLst>
              <a:ext uri="{FF2B5EF4-FFF2-40B4-BE49-F238E27FC236}">
                <a16:creationId xmlns:a16="http://schemas.microsoft.com/office/drawing/2014/main" id="{47CF0859-FECF-1FE3-E7EC-0E9F137F2B4F}"/>
              </a:ext>
            </a:extLst>
          </p:cNvPr>
          <p:cNvSpPr/>
          <p:nvPr/>
        </p:nvSpPr>
        <p:spPr>
          <a:xfrm>
            <a:off x="8924286" y="5000093"/>
            <a:ext cx="2417007" cy="1038182"/>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tx1"/>
              </a:solidFill>
              <a:latin typeface="微软雅黑" panose="020B0503020204020204" pitchFamily="34" charset="-122"/>
              <a:ea typeface="微软雅黑" panose="020B0503020204020204" pitchFamily="34" charset="-122"/>
            </a:endParaRPr>
          </a:p>
        </p:txBody>
      </p:sp>
      <p:pic>
        <p:nvPicPr>
          <p:cNvPr id="166" name="Picture 165">
            <a:extLst>
              <a:ext uri="{FF2B5EF4-FFF2-40B4-BE49-F238E27FC236}">
                <a16:creationId xmlns:a16="http://schemas.microsoft.com/office/drawing/2014/main" id="{DAE5F0CA-36FD-2149-1EB0-C4F3FBBA87F5}"/>
              </a:ext>
            </a:extLst>
          </p:cNvPr>
          <p:cNvPicPr>
            <a:picLocks noChangeAspect="1"/>
          </p:cNvPicPr>
          <p:nvPr/>
        </p:nvPicPr>
        <p:blipFill>
          <a:blip r:embed="rId15"/>
          <a:stretch>
            <a:fillRect/>
          </a:stretch>
        </p:blipFill>
        <p:spPr>
          <a:xfrm>
            <a:off x="9336165" y="4994313"/>
            <a:ext cx="1613771" cy="1001136"/>
          </a:xfrm>
          <a:prstGeom prst="rect">
            <a:avLst/>
          </a:prstGeom>
        </p:spPr>
      </p:pic>
    </p:spTree>
    <p:extLst>
      <p:ext uri="{BB962C8B-B14F-4D97-AF65-F5344CB8AC3E}">
        <p14:creationId xmlns:p14="http://schemas.microsoft.com/office/powerpoint/2010/main" val="42344102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F58049-C9AC-D43A-ABA1-16EEA333F5F6}"/>
              </a:ext>
            </a:extLst>
          </p:cNvPr>
          <p:cNvSpPr txBox="1"/>
          <p:nvPr/>
        </p:nvSpPr>
        <p:spPr>
          <a:xfrm>
            <a:off x="408123" y="656634"/>
            <a:ext cx="520343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输出端的</a:t>
            </a:r>
            <a:r>
              <a:rPr lang="zh-CN" altLang="en-US" sz="2400" b="1" dirty="0">
                <a:solidFill>
                  <a:srgbClr val="FF0000"/>
                </a:solidFill>
                <a:latin typeface="微软雅黑" panose="020B0503020204020204" pitchFamily="34" charset="-122"/>
                <a:ea typeface="微软雅黑" panose="020B0503020204020204" pitchFamily="34" charset="-122"/>
              </a:rPr>
              <a:t>输出电压</a:t>
            </a:r>
            <a:r>
              <a:rPr lang="zh-CN" altLang="en-US" sz="2400" b="1" dirty="0">
                <a:latin typeface="微软雅黑" panose="020B0503020204020204" pitchFamily="34" charset="-122"/>
                <a:ea typeface="微软雅黑" panose="020B0503020204020204" pitchFamily="34" charset="-122"/>
              </a:rPr>
              <a:t>与</a:t>
            </a:r>
            <a:r>
              <a:rPr lang="zh-CN" altLang="en-US" sz="2400" b="1" dirty="0">
                <a:solidFill>
                  <a:srgbClr val="FF0000"/>
                </a:solidFill>
                <a:latin typeface="微软雅黑" panose="020B0503020204020204" pitchFamily="34" charset="-122"/>
                <a:ea typeface="微软雅黑" panose="020B0503020204020204" pitchFamily="34" charset="-122"/>
              </a:rPr>
              <a:t>输出电流</a:t>
            </a:r>
            <a:r>
              <a:rPr lang="zh-CN" altLang="en-US" sz="2400" b="1" dirty="0">
                <a:latin typeface="微软雅黑" panose="020B0503020204020204" pitchFamily="34" charset="-122"/>
                <a:ea typeface="微软雅黑" panose="020B0503020204020204" pitchFamily="34" charset="-122"/>
              </a:rPr>
              <a:t>的关系</a:t>
            </a:r>
          </a:p>
        </p:txBody>
      </p:sp>
      <p:cxnSp>
        <p:nvCxnSpPr>
          <p:cNvPr id="53" name="Straight Connector 52">
            <a:extLst>
              <a:ext uri="{FF2B5EF4-FFF2-40B4-BE49-F238E27FC236}">
                <a16:creationId xmlns:a16="http://schemas.microsoft.com/office/drawing/2014/main" id="{8BF0CF58-9BBE-23D2-7D13-0A5ADE786B69}"/>
              </a:ext>
            </a:extLst>
          </p:cNvPr>
          <p:cNvCxnSpPr>
            <a:cxnSpLocks/>
          </p:cNvCxnSpPr>
          <p:nvPr/>
        </p:nvCxnSpPr>
        <p:spPr>
          <a:xfrm flipV="1">
            <a:off x="1756275" y="1694193"/>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D6F639C-7EA0-4383-321C-7EF0DCA954E6}"/>
              </a:ext>
            </a:extLst>
          </p:cNvPr>
          <p:cNvSpPr/>
          <p:nvPr/>
        </p:nvSpPr>
        <p:spPr>
          <a:xfrm>
            <a:off x="1627094" y="2512093"/>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Straight Connector 54">
            <a:extLst>
              <a:ext uri="{FF2B5EF4-FFF2-40B4-BE49-F238E27FC236}">
                <a16:creationId xmlns:a16="http://schemas.microsoft.com/office/drawing/2014/main" id="{9618B1AB-64DC-BF30-2B1F-A29652815F1F}"/>
              </a:ext>
            </a:extLst>
          </p:cNvPr>
          <p:cNvCxnSpPr>
            <a:cxnSpLocks/>
          </p:cNvCxnSpPr>
          <p:nvPr/>
        </p:nvCxnSpPr>
        <p:spPr>
          <a:xfrm flipV="1">
            <a:off x="1763029" y="3264550"/>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FC7E3D0-BB4D-A05E-AE3E-DF581660A726}"/>
              </a:ext>
            </a:extLst>
          </p:cNvPr>
          <p:cNvSpPr/>
          <p:nvPr/>
        </p:nvSpPr>
        <p:spPr>
          <a:xfrm>
            <a:off x="1644105" y="4136239"/>
            <a:ext cx="250931" cy="737318"/>
          </a:xfrm>
          <a:prstGeom prst="rect">
            <a:avLst/>
          </a:prstGeom>
          <a:solidFill>
            <a:srgbClr val="EFDC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Straight Connector 56">
            <a:extLst>
              <a:ext uri="{FF2B5EF4-FFF2-40B4-BE49-F238E27FC236}">
                <a16:creationId xmlns:a16="http://schemas.microsoft.com/office/drawing/2014/main" id="{70823B7F-CED5-C1EF-753C-2C7CC31CC9DA}"/>
              </a:ext>
            </a:extLst>
          </p:cNvPr>
          <p:cNvCxnSpPr>
            <a:cxnSpLocks/>
          </p:cNvCxnSpPr>
          <p:nvPr/>
        </p:nvCxnSpPr>
        <p:spPr>
          <a:xfrm flipV="1">
            <a:off x="1755506" y="4882129"/>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481379B-B7D3-9F22-79D3-8137964DB452}"/>
              </a:ext>
            </a:extLst>
          </p:cNvPr>
          <p:cNvPicPr>
            <a:picLocks noChangeAspect="1"/>
          </p:cNvPicPr>
          <p:nvPr/>
        </p:nvPicPr>
        <p:blipFill>
          <a:blip r:embed="rId3"/>
          <a:stretch>
            <a:fillRect/>
          </a:stretch>
        </p:blipFill>
        <p:spPr>
          <a:xfrm>
            <a:off x="1603728" y="1220082"/>
            <a:ext cx="505409" cy="465539"/>
          </a:xfrm>
          <a:prstGeom prst="rect">
            <a:avLst/>
          </a:prstGeom>
        </p:spPr>
      </p:pic>
      <p:cxnSp>
        <p:nvCxnSpPr>
          <p:cNvPr id="59" name="Straight Connector 58">
            <a:extLst>
              <a:ext uri="{FF2B5EF4-FFF2-40B4-BE49-F238E27FC236}">
                <a16:creationId xmlns:a16="http://schemas.microsoft.com/office/drawing/2014/main" id="{AD9618FD-F239-0A03-4AF5-20E616F01394}"/>
              </a:ext>
            </a:extLst>
          </p:cNvPr>
          <p:cNvCxnSpPr/>
          <p:nvPr/>
        </p:nvCxnSpPr>
        <p:spPr>
          <a:xfrm>
            <a:off x="1493288" y="5687105"/>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46AB5B3D-865F-4432-6F1B-8A8E7FA72790}"/>
              </a:ext>
            </a:extLst>
          </p:cNvPr>
          <p:cNvPicPr>
            <a:picLocks noChangeAspect="1"/>
          </p:cNvPicPr>
          <p:nvPr/>
        </p:nvPicPr>
        <p:blipFill>
          <a:blip r:embed="rId4"/>
          <a:stretch>
            <a:fillRect/>
          </a:stretch>
        </p:blipFill>
        <p:spPr>
          <a:xfrm>
            <a:off x="2164976" y="5364214"/>
            <a:ext cx="304760" cy="417040"/>
          </a:xfrm>
          <a:prstGeom prst="rect">
            <a:avLst/>
          </a:prstGeom>
        </p:spPr>
      </p:pic>
      <p:pic>
        <p:nvPicPr>
          <p:cNvPr id="61" name="Picture 60">
            <a:extLst>
              <a:ext uri="{FF2B5EF4-FFF2-40B4-BE49-F238E27FC236}">
                <a16:creationId xmlns:a16="http://schemas.microsoft.com/office/drawing/2014/main" id="{2B02CE60-681D-4C88-8143-148E90DEAB62}"/>
              </a:ext>
            </a:extLst>
          </p:cNvPr>
          <p:cNvPicPr>
            <a:picLocks noChangeAspect="1"/>
          </p:cNvPicPr>
          <p:nvPr/>
        </p:nvPicPr>
        <p:blipFill>
          <a:blip r:embed="rId5"/>
          <a:stretch>
            <a:fillRect/>
          </a:stretch>
        </p:blipFill>
        <p:spPr>
          <a:xfrm>
            <a:off x="1244497" y="4250031"/>
            <a:ext cx="386526" cy="531473"/>
          </a:xfrm>
          <a:prstGeom prst="rect">
            <a:avLst/>
          </a:prstGeom>
        </p:spPr>
      </p:pic>
      <p:pic>
        <p:nvPicPr>
          <p:cNvPr id="62" name="Picture 61">
            <a:extLst>
              <a:ext uri="{FF2B5EF4-FFF2-40B4-BE49-F238E27FC236}">
                <a16:creationId xmlns:a16="http://schemas.microsoft.com/office/drawing/2014/main" id="{779B4BC3-F144-8942-4B7A-2D9FCEB50A44}"/>
              </a:ext>
            </a:extLst>
          </p:cNvPr>
          <p:cNvPicPr>
            <a:picLocks noChangeAspect="1"/>
          </p:cNvPicPr>
          <p:nvPr/>
        </p:nvPicPr>
        <p:blipFill>
          <a:blip r:embed="rId6"/>
          <a:stretch>
            <a:fillRect/>
          </a:stretch>
        </p:blipFill>
        <p:spPr>
          <a:xfrm>
            <a:off x="1263460" y="2755169"/>
            <a:ext cx="314285" cy="493876"/>
          </a:xfrm>
          <a:prstGeom prst="rect">
            <a:avLst/>
          </a:prstGeom>
        </p:spPr>
      </p:pic>
      <p:sp>
        <p:nvSpPr>
          <p:cNvPr id="65" name="Oval 64">
            <a:extLst>
              <a:ext uri="{FF2B5EF4-FFF2-40B4-BE49-F238E27FC236}">
                <a16:creationId xmlns:a16="http://schemas.microsoft.com/office/drawing/2014/main" id="{E02180B9-11BC-794D-07BB-62401EFFCF8F}"/>
              </a:ext>
            </a:extLst>
          </p:cNvPr>
          <p:cNvSpPr/>
          <p:nvPr/>
        </p:nvSpPr>
        <p:spPr>
          <a:xfrm>
            <a:off x="1703925" y="3599693"/>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Straight Connector 65">
            <a:extLst>
              <a:ext uri="{FF2B5EF4-FFF2-40B4-BE49-F238E27FC236}">
                <a16:creationId xmlns:a16="http://schemas.microsoft.com/office/drawing/2014/main" id="{D7D6A07C-1DEA-6757-6113-2625E838A812}"/>
              </a:ext>
            </a:extLst>
          </p:cNvPr>
          <p:cNvCxnSpPr>
            <a:cxnSpLocks/>
          </p:cNvCxnSpPr>
          <p:nvPr/>
        </p:nvCxnSpPr>
        <p:spPr>
          <a:xfrm>
            <a:off x="1763029" y="3663907"/>
            <a:ext cx="10171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A3C304EF-2E18-323D-2E94-054DA2D2BD1F}"/>
              </a:ext>
            </a:extLst>
          </p:cNvPr>
          <p:cNvPicPr>
            <a:picLocks noChangeAspect="1"/>
          </p:cNvPicPr>
          <p:nvPr/>
        </p:nvPicPr>
        <p:blipFill>
          <a:blip r:embed="rId7"/>
          <a:stretch>
            <a:fillRect/>
          </a:stretch>
        </p:blipFill>
        <p:spPr>
          <a:xfrm>
            <a:off x="3188000" y="3335208"/>
            <a:ext cx="459047" cy="711129"/>
          </a:xfrm>
          <a:prstGeom prst="rect">
            <a:avLst/>
          </a:prstGeom>
        </p:spPr>
      </p:pic>
      <p:cxnSp>
        <p:nvCxnSpPr>
          <p:cNvPr id="84" name="Straight Connector 83">
            <a:extLst>
              <a:ext uri="{FF2B5EF4-FFF2-40B4-BE49-F238E27FC236}">
                <a16:creationId xmlns:a16="http://schemas.microsoft.com/office/drawing/2014/main" id="{70EEE267-965D-218A-B736-7D31267CBFEC}"/>
              </a:ext>
            </a:extLst>
          </p:cNvPr>
          <p:cNvCxnSpPr/>
          <p:nvPr/>
        </p:nvCxnSpPr>
        <p:spPr>
          <a:xfrm>
            <a:off x="2007638" y="1780265"/>
            <a:ext cx="0" cy="172840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44BDF78-6D50-68F4-471D-47504D80D8C9}"/>
              </a:ext>
            </a:extLst>
          </p:cNvPr>
          <p:cNvCxnSpPr>
            <a:cxnSpLocks/>
          </p:cNvCxnSpPr>
          <p:nvPr/>
        </p:nvCxnSpPr>
        <p:spPr>
          <a:xfrm>
            <a:off x="3020211" y="3483038"/>
            <a:ext cx="0" cy="8881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F014824-8C8E-6578-DAEC-28BC8570FD16}"/>
              </a:ext>
            </a:extLst>
          </p:cNvPr>
          <p:cNvSpPr txBox="1"/>
          <p:nvPr/>
        </p:nvSpPr>
        <p:spPr>
          <a:xfrm>
            <a:off x="0" y="0"/>
            <a:ext cx="736489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动态扇出系数</a:t>
            </a:r>
          </a:p>
        </p:txBody>
      </p:sp>
      <p:pic>
        <p:nvPicPr>
          <p:cNvPr id="91" name="Picture 90">
            <a:extLst>
              <a:ext uri="{FF2B5EF4-FFF2-40B4-BE49-F238E27FC236}">
                <a16:creationId xmlns:a16="http://schemas.microsoft.com/office/drawing/2014/main" id="{8AF137B6-649F-E48C-CDF0-C7E3A19EB99F}"/>
              </a:ext>
            </a:extLst>
          </p:cNvPr>
          <p:cNvPicPr>
            <a:picLocks noChangeAspect="1"/>
          </p:cNvPicPr>
          <p:nvPr/>
        </p:nvPicPr>
        <p:blipFill>
          <a:blip r:embed="rId8"/>
          <a:stretch>
            <a:fillRect/>
          </a:stretch>
        </p:blipFill>
        <p:spPr>
          <a:xfrm>
            <a:off x="2107381" y="2729911"/>
            <a:ext cx="634379" cy="475784"/>
          </a:xfrm>
          <a:prstGeom prst="rect">
            <a:avLst/>
          </a:prstGeom>
        </p:spPr>
      </p:pic>
      <p:cxnSp>
        <p:nvCxnSpPr>
          <p:cNvPr id="94" name="Straight Connector 93">
            <a:extLst>
              <a:ext uri="{FF2B5EF4-FFF2-40B4-BE49-F238E27FC236}">
                <a16:creationId xmlns:a16="http://schemas.microsoft.com/office/drawing/2014/main" id="{B7CD25BD-BE0F-A498-5160-C8B8A21366D0}"/>
              </a:ext>
            </a:extLst>
          </p:cNvPr>
          <p:cNvCxnSpPr/>
          <p:nvPr/>
        </p:nvCxnSpPr>
        <p:spPr>
          <a:xfrm>
            <a:off x="2780181" y="3663907"/>
            <a:ext cx="0" cy="839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B76FE2-C8F0-A659-7BE7-797A8A771364}"/>
              </a:ext>
            </a:extLst>
          </p:cNvPr>
          <p:cNvCxnSpPr/>
          <p:nvPr/>
        </p:nvCxnSpPr>
        <p:spPr>
          <a:xfrm>
            <a:off x="2535842" y="4503676"/>
            <a:ext cx="4843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8710032-8711-E416-063C-897B8F604142}"/>
              </a:ext>
            </a:extLst>
          </p:cNvPr>
          <p:cNvCxnSpPr/>
          <p:nvPr/>
        </p:nvCxnSpPr>
        <p:spPr>
          <a:xfrm>
            <a:off x="2537996" y="4720893"/>
            <a:ext cx="4843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D91AE8-C115-B41A-EC02-5D2E5F68CD6F}"/>
              </a:ext>
            </a:extLst>
          </p:cNvPr>
          <p:cNvCxnSpPr/>
          <p:nvPr/>
        </p:nvCxnSpPr>
        <p:spPr>
          <a:xfrm>
            <a:off x="2780181" y="4745641"/>
            <a:ext cx="0" cy="839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9D0840F-C113-5D23-0A4A-464A67A3C360}"/>
              </a:ext>
            </a:extLst>
          </p:cNvPr>
          <p:cNvCxnSpPr/>
          <p:nvPr/>
        </p:nvCxnSpPr>
        <p:spPr>
          <a:xfrm>
            <a:off x="2551581" y="558541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16B91F1B-D2F9-0557-EFCC-4F3F05F79549}"/>
              </a:ext>
            </a:extLst>
          </p:cNvPr>
          <p:cNvPicPr>
            <a:picLocks noChangeAspect="1"/>
          </p:cNvPicPr>
          <p:nvPr/>
        </p:nvPicPr>
        <p:blipFill>
          <a:blip r:embed="rId9"/>
          <a:stretch>
            <a:fillRect/>
          </a:stretch>
        </p:blipFill>
        <p:spPr>
          <a:xfrm>
            <a:off x="1922886" y="4308636"/>
            <a:ext cx="735125" cy="457719"/>
          </a:xfrm>
          <a:prstGeom prst="rect">
            <a:avLst/>
          </a:prstGeom>
        </p:spPr>
      </p:pic>
      <p:pic>
        <p:nvPicPr>
          <p:cNvPr id="103" name="Picture 102">
            <a:extLst>
              <a:ext uri="{FF2B5EF4-FFF2-40B4-BE49-F238E27FC236}">
                <a16:creationId xmlns:a16="http://schemas.microsoft.com/office/drawing/2014/main" id="{23A07270-AFBA-6493-FB01-8B0C8036272F}"/>
              </a:ext>
            </a:extLst>
          </p:cNvPr>
          <p:cNvPicPr>
            <a:picLocks noChangeAspect="1"/>
          </p:cNvPicPr>
          <p:nvPr/>
        </p:nvPicPr>
        <p:blipFill>
          <a:blip r:embed="rId10"/>
          <a:stretch>
            <a:fillRect/>
          </a:stretch>
        </p:blipFill>
        <p:spPr>
          <a:xfrm>
            <a:off x="3076597" y="4431199"/>
            <a:ext cx="388739" cy="442358"/>
          </a:xfrm>
          <a:prstGeom prst="rect">
            <a:avLst/>
          </a:prstGeom>
        </p:spPr>
      </p:pic>
      <p:cxnSp>
        <p:nvCxnSpPr>
          <p:cNvPr id="106" name="Straight Connector 105">
            <a:extLst>
              <a:ext uri="{FF2B5EF4-FFF2-40B4-BE49-F238E27FC236}">
                <a16:creationId xmlns:a16="http://schemas.microsoft.com/office/drawing/2014/main" id="{CBA190C6-68A8-516F-5EB9-593D6557DF28}"/>
              </a:ext>
            </a:extLst>
          </p:cNvPr>
          <p:cNvCxnSpPr/>
          <p:nvPr/>
        </p:nvCxnSpPr>
        <p:spPr>
          <a:xfrm>
            <a:off x="2007638" y="3508669"/>
            <a:ext cx="1012573"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51EB3F15-3CF0-35F7-DEAB-0896BA0B1E6E}"/>
              </a:ext>
            </a:extLst>
          </p:cNvPr>
          <p:cNvSpPr/>
          <p:nvPr/>
        </p:nvSpPr>
        <p:spPr>
          <a:xfrm>
            <a:off x="753714" y="6013581"/>
            <a:ext cx="5023193" cy="52705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由高到低，   由低到高，</a:t>
            </a: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充电。</a:t>
            </a:r>
          </a:p>
        </p:txBody>
      </p:sp>
      <p:pic>
        <p:nvPicPr>
          <p:cNvPr id="114" name="Picture 113">
            <a:extLst>
              <a:ext uri="{FF2B5EF4-FFF2-40B4-BE49-F238E27FC236}">
                <a16:creationId xmlns:a16="http://schemas.microsoft.com/office/drawing/2014/main" id="{43D2C25B-F2C7-55FB-8011-0E2378E021ED}"/>
              </a:ext>
            </a:extLst>
          </p:cNvPr>
          <p:cNvPicPr>
            <a:picLocks noChangeAspect="1"/>
          </p:cNvPicPr>
          <p:nvPr/>
        </p:nvPicPr>
        <p:blipFill>
          <a:blip r:embed="rId11"/>
          <a:stretch>
            <a:fillRect/>
          </a:stretch>
        </p:blipFill>
        <p:spPr>
          <a:xfrm>
            <a:off x="946583" y="6092905"/>
            <a:ext cx="297914" cy="409632"/>
          </a:xfrm>
          <a:prstGeom prst="rect">
            <a:avLst/>
          </a:prstGeom>
        </p:spPr>
      </p:pic>
      <p:pic>
        <p:nvPicPr>
          <p:cNvPr id="116" name="Picture 115">
            <a:extLst>
              <a:ext uri="{FF2B5EF4-FFF2-40B4-BE49-F238E27FC236}">
                <a16:creationId xmlns:a16="http://schemas.microsoft.com/office/drawing/2014/main" id="{22642D36-C078-8C2E-E757-914765EE2629}"/>
              </a:ext>
            </a:extLst>
          </p:cNvPr>
          <p:cNvPicPr>
            <a:picLocks noChangeAspect="1"/>
          </p:cNvPicPr>
          <p:nvPr/>
        </p:nvPicPr>
        <p:blipFill>
          <a:blip r:embed="rId12"/>
          <a:stretch>
            <a:fillRect/>
          </a:stretch>
        </p:blipFill>
        <p:spPr>
          <a:xfrm>
            <a:off x="2659179" y="6104293"/>
            <a:ext cx="361032" cy="425502"/>
          </a:xfrm>
          <a:prstGeom prst="rect">
            <a:avLst/>
          </a:prstGeom>
        </p:spPr>
      </p:pic>
      <p:pic>
        <p:nvPicPr>
          <p:cNvPr id="118" name="Picture 117">
            <a:extLst>
              <a:ext uri="{FF2B5EF4-FFF2-40B4-BE49-F238E27FC236}">
                <a16:creationId xmlns:a16="http://schemas.microsoft.com/office/drawing/2014/main" id="{13049560-63A1-3012-C96C-CB97F8FB06A5}"/>
              </a:ext>
            </a:extLst>
          </p:cNvPr>
          <p:cNvPicPr>
            <a:picLocks noChangeAspect="1"/>
          </p:cNvPicPr>
          <p:nvPr/>
        </p:nvPicPr>
        <p:blipFill>
          <a:blip r:embed="rId13"/>
          <a:stretch>
            <a:fillRect/>
          </a:stretch>
        </p:blipFill>
        <p:spPr>
          <a:xfrm>
            <a:off x="4434893" y="6083220"/>
            <a:ext cx="401967" cy="457411"/>
          </a:xfrm>
          <a:prstGeom prst="rect">
            <a:avLst/>
          </a:prstGeom>
        </p:spPr>
      </p:pic>
      <p:cxnSp>
        <p:nvCxnSpPr>
          <p:cNvPr id="119" name="Straight Connector 118">
            <a:extLst>
              <a:ext uri="{FF2B5EF4-FFF2-40B4-BE49-F238E27FC236}">
                <a16:creationId xmlns:a16="http://schemas.microsoft.com/office/drawing/2014/main" id="{13B00B68-18AA-A1FB-7E0C-D1EA131E2626}"/>
              </a:ext>
            </a:extLst>
          </p:cNvPr>
          <p:cNvCxnSpPr/>
          <p:nvPr/>
        </p:nvCxnSpPr>
        <p:spPr>
          <a:xfrm>
            <a:off x="6238807" y="2159014"/>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D586989-8F54-699E-6B4C-94D7F7ADC88F}"/>
              </a:ext>
            </a:extLst>
          </p:cNvPr>
          <p:cNvCxnSpPr>
            <a:cxnSpLocks/>
          </p:cNvCxnSpPr>
          <p:nvPr/>
        </p:nvCxnSpPr>
        <p:spPr>
          <a:xfrm>
            <a:off x="7381807" y="2597164"/>
            <a:ext cx="3383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D938DFF-DD24-8D43-2B93-5F3F33BE9296}"/>
              </a:ext>
            </a:extLst>
          </p:cNvPr>
          <p:cNvCxnSpPr/>
          <p:nvPr/>
        </p:nvCxnSpPr>
        <p:spPr>
          <a:xfrm>
            <a:off x="6238807" y="3481084"/>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ABF93B23-0FC1-1E9B-5BB4-0FDED48E1335}"/>
              </a:ext>
            </a:extLst>
          </p:cNvPr>
          <p:cNvPicPr>
            <a:picLocks noChangeAspect="1"/>
          </p:cNvPicPr>
          <p:nvPr/>
        </p:nvPicPr>
        <p:blipFill>
          <a:blip r:embed="rId4"/>
          <a:stretch>
            <a:fillRect/>
          </a:stretch>
        </p:blipFill>
        <p:spPr>
          <a:xfrm>
            <a:off x="5934047" y="1950494"/>
            <a:ext cx="304760" cy="417040"/>
          </a:xfrm>
          <a:prstGeom prst="rect">
            <a:avLst/>
          </a:prstGeom>
        </p:spPr>
      </p:pic>
      <p:pic>
        <p:nvPicPr>
          <p:cNvPr id="123" name="Picture 122">
            <a:extLst>
              <a:ext uri="{FF2B5EF4-FFF2-40B4-BE49-F238E27FC236}">
                <a16:creationId xmlns:a16="http://schemas.microsoft.com/office/drawing/2014/main" id="{B1695E87-3B96-6513-CA59-BF933209F06A}"/>
              </a:ext>
            </a:extLst>
          </p:cNvPr>
          <p:cNvPicPr>
            <a:picLocks noChangeAspect="1"/>
          </p:cNvPicPr>
          <p:nvPr/>
        </p:nvPicPr>
        <p:blipFill>
          <a:blip r:embed="rId4"/>
          <a:stretch>
            <a:fillRect/>
          </a:stretch>
        </p:blipFill>
        <p:spPr>
          <a:xfrm>
            <a:off x="5934047" y="3272564"/>
            <a:ext cx="304760" cy="417040"/>
          </a:xfrm>
          <a:prstGeom prst="rect">
            <a:avLst/>
          </a:prstGeom>
        </p:spPr>
      </p:pic>
      <p:pic>
        <p:nvPicPr>
          <p:cNvPr id="124" name="Picture 123">
            <a:extLst>
              <a:ext uri="{FF2B5EF4-FFF2-40B4-BE49-F238E27FC236}">
                <a16:creationId xmlns:a16="http://schemas.microsoft.com/office/drawing/2014/main" id="{9A4AFBFE-FD34-0E05-A2D0-48DD21B2F3E3}"/>
              </a:ext>
            </a:extLst>
          </p:cNvPr>
          <p:cNvPicPr>
            <a:picLocks noChangeAspect="1"/>
          </p:cNvPicPr>
          <p:nvPr/>
        </p:nvPicPr>
        <p:blipFill>
          <a:blip r:embed="rId14"/>
          <a:stretch>
            <a:fillRect/>
          </a:stretch>
        </p:blipFill>
        <p:spPr>
          <a:xfrm>
            <a:off x="5589761" y="1685621"/>
            <a:ext cx="344286" cy="473393"/>
          </a:xfrm>
          <a:prstGeom prst="rect">
            <a:avLst/>
          </a:prstGeom>
        </p:spPr>
      </p:pic>
      <p:pic>
        <p:nvPicPr>
          <p:cNvPr id="125" name="Picture 124">
            <a:extLst>
              <a:ext uri="{FF2B5EF4-FFF2-40B4-BE49-F238E27FC236}">
                <a16:creationId xmlns:a16="http://schemas.microsoft.com/office/drawing/2014/main" id="{88D0D697-152B-BCB0-1D9F-0CB22DE99D10}"/>
              </a:ext>
            </a:extLst>
          </p:cNvPr>
          <p:cNvPicPr>
            <a:picLocks noChangeAspect="1"/>
          </p:cNvPicPr>
          <p:nvPr/>
        </p:nvPicPr>
        <p:blipFill>
          <a:blip r:embed="rId15"/>
          <a:stretch>
            <a:fillRect/>
          </a:stretch>
        </p:blipFill>
        <p:spPr>
          <a:xfrm>
            <a:off x="5561070" y="3007691"/>
            <a:ext cx="401667" cy="473393"/>
          </a:xfrm>
          <a:prstGeom prst="rect">
            <a:avLst/>
          </a:prstGeom>
        </p:spPr>
      </p:pic>
      <p:pic>
        <p:nvPicPr>
          <p:cNvPr id="126" name="Picture 125">
            <a:extLst>
              <a:ext uri="{FF2B5EF4-FFF2-40B4-BE49-F238E27FC236}">
                <a16:creationId xmlns:a16="http://schemas.microsoft.com/office/drawing/2014/main" id="{A77A6776-813F-A964-214D-BC0F6C86053C}"/>
              </a:ext>
            </a:extLst>
          </p:cNvPr>
          <p:cNvPicPr>
            <a:picLocks noChangeAspect="1"/>
          </p:cNvPicPr>
          <p:nvPr/>
        </p:nvPicPr>
        <p:blipFill>
          <a:blip r:embed="rId16"/>
          <a:stretch>
            <a:fillRect/>
          </a:stretch>
        </p:blipFill>
        <p:spPr>
          <a:xfrm>
            <a:off x="6543323" y="2350942"/>
            <a:ext cx="838484" cy="492443"/>
          </a:xfrm>
          <a:prstGeom prst="rect">
            <a:avLst/>
          </a:prstGeom>
        </p:spPr>
      </p:pic>
      <p:cxnSp>
        <p:nvCxnSpPr>
          <p:cNvPr id="127" name="Straight Connector 126">
            <a:extLst>
              <a:ext uri="{FF2B5EF4-FFF2-40B4-BE49-F238E27FC236}">
                <a16:creationId xmlns:a16="http://schemas.microsoft.com/office/drawing/2014/main" id="{8277CE59-07A3-4700-154A-FFC03FFDDF42}"/>
              </a:ext>
            </a:extLst>
          </p:cNvPr>
          <p:cNvCxnSpPr/>
          <p:nvPr/>
        </p:nvCxnSpPr>
        <p:spPr>
          <a:xfrm>
            <a:off x="6699983" y="1473214"/>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A84ECD9-C84C-A15B-A54B-4CB95DD8B9AC}"/>
              </a:ext>
            </a:extLst>
          </p:cNvPr>
          <p:cNvCxnSpPr/>
          <p:nvPr/>
        </p:nvCxnSpPr>
        <p:spPr>
          <a:xfrm>
            <a:off x="7941877" y="1461784"/>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887729B-0AB3-3A31-8177-7EB3E86BEE07}"/>
              </a:ext>
            </a:extLst>
          </p:cNvPr>
          <p:cNvCxnSpPr>
            <a:cxnSpLocks/>
          </p:cNvCxnSpPr>
          <p:nvPr/>
        </p:nvCxnSpPr>
        <p:spPr>
          <a:xfrm>
            <a:off x="7941877" y="2159014"/>
            <a:ext cx="1582843"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32243BC-168F-5EAB-82EB-25D3C29E0BFE}"/>
              </a:ext>
            </a:extLst>
          </p:cNvPr>
          <p:cNvCxnSpPr/>
          <p:nvPr/>
        </p:nvCxnSpPr>
        <p:spPr>
          <a:xfrm>
            <a:off x="9524720" y="1473214"/>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EFB8CD4-8CB7-85FC-8801-5A6A470E85E5}"/>
              </a:ext>
            </a:extLst>
          </p:cNvPr>
          <p:cNvCxnSpPr>
            <a:cxnSpLocks/>
          </p:cNvCxnSpPr>
          <p:nvPr/>
        </p:nvCxnSpPr>
        <p:spPr>
          <a:xfrm>
            <a:off x="9511763" y="1473214"/>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09D89C5-80F6-6A6A-ECF7-52CA8DAD1AFF}"/>
              </a:ext>
            </a:extLst>
          </p:cNvPr>
          <p:cNvCxnSpPr/>
          <p:nvPr/>
        </p:nvCxnSpPr>
        <p:spPr>
          <a:xfrm>
            <a:off x="6755145" y="3481084"/>
            <a:ext cx="125332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Freeform: Shape 132">
            <a:extLst>
              <a:ext uri="{FF2B5EF4-FFF2-40B4-BE49-F238E27FC236}">
                <a16:creationId xmlns:a16="http://schemas.microsoft.com/office/drawing/2014/main" id="{58FBA839-017F-34C8-065A-427C2C22688E}"/>
              </a:ext>
            </a:extLst>
          </p:cNvPr>
          <p:cNvSpPr/>
          <p:nvPr/>
        </p:nvSpPr>
        <p:spPr>
          <a:xfrm>
            <a:off x="8027395" y="2247700"/>
            <a:ext cx="1586429" cy="1244906"/>
          </a:xfrm>
          <a:custGeom>
            <a:avLst/>
            <a:gdLst>
              <a:gd name="connsiteX0" fmla="*/ 0 w 1586429"/>
              <a:gd name="connsiteY0" fmla="*/ 1244906 h 1244906"/>
              <a:gd name="connsiteX1" fmla="*/ 44068 w 1586429"/>
              <a:gd name="connsiteY1" fmla="*/ 1189821 h 1244906"/>
              <a:gd name="connsiteX2" fmla="*/ 55085 w 1586429"/>
              <a:gd name="connsiteY2" fmla="*/ 1156771 h 1244906"/>
              <a:gd name="connsiteX3" fmla="*/ 88135 w 1586429"/>
              <a:gd name="connsiteY3" fmla="*/ 1112703 h 1244906"/>
              <a:gd name="connsiteX4" fmla="*/ 176270 w 1586429"/>
              <a:gd name="connsiteY4" fmla="*/ 980501 h 1244906"/>
              <a:gd name="connsiteX5" fmla="*/ 220338 w 1586429"/>
              <a:gd name="connsiteY5" fmla="*/ 914400 h 1244906"/>
              <a:gd name="connsiteX6" fmla="*/ 308473 w 1586429"/>
              <a:gd name="connsiteY6" fmla="*/ 793214 h 1244906"/>
              <a:gd name="connsiteX7" fmla="*/ 319490 w 1586429"/>
              <a:gd name="connsiteY7" fmla="*/ 749147 h 1244906"/>
              <a:gd name="connsiteX8" fmla="*/ 352540 w 1586429"/>
              <a:gd name="connsiteY8" fmla="*/ 716096 h 1244906"/>
              <a:gd name="connsiteX9" fmla="*/ 418641 w 1586429"/>
              <a:gd name="connsiteY9" fmla="*/ 627961 h 1244906"/>
              <a:gd name="connsiteX10" fmla="*/ 495759 w 1586429"/>
              <a:gd name="connsiteY10" fmla="*/ 550843 h 1244906"/>
              <a:gd name="connsiteX11" fmla="*/ 528810 w 1586429"/>
              <a:gd name="connsiteY11" fmla="*/ 517793 h 1244906"/>
              <a:gd name="connsiteX12" fmla="*/ 616945 w 1586429"/>
              <a:gd name="connsiteY12" fmla="*/ 451691 h 1244906"/>
              <a:gd name="connsiteX13" fmla="*/ 661012 w 1586429"/>
              <a:gd name="connsiteY13" fmla="*/ 418641 h 1244906"/>
              <a:gd name="connsiteX14" fmla="*/ 705080 w 1586429"/>
              <a:gd name="connsiteY14" fmla="*/ 396607 h 1244906"/>
              <a:gd name="connsiteX15" fmla="*/ 749147 w 1586429"/>
              <a:gd name="connsiteY15" fmla="*/ 363556 h 1244906"/>
              <a:gd name="connsiteX16" fmla="*/ 804232 w 1586429"/>
              <a:gd name="connsiteY16" fmla="*/ 330506 h 1244906"/>
              <a:gd name="connsiteX17" fmla="*/ 881350 w 1586429"/>
              <a:gd name="connsiteY17" fmla="*/ 264405 h 1244906"/>
              <a:gd name="connsiteX18" fmla="*/ 925417 w 1586429"/>
              <a:gd name="connsiteY18" fmla="*/ 231354 h 1244906"/>
              <a:gd name="connsiteX19" fmla="*/ 958468 w 1586429"/>
              <a:gd name="connsiteY19" fmla="*/ 220337 h 1244906"/>
              <a:gd name="connsiteX20" fmla="*/ 1002535 w 1586429"/>
              <a:gd name="connsiteY20" fmla="*/ 198303 h 1244906"/>
              <a:gd name="connsiteX21" fmla="*/ 1035586 w 1586429"/>
              <a:gd name="connsiteY21" fmla="*/ 187287 h 1244906"/>
              <a:gd name="connsiteX22" fmla="*/ 1156772 w 1586429"/>
              <a:gd name="connsiteY22" fmla="*/ 143219 h 1244906"/>
              <a:gd name="connsiteX23" fmla="*/ 1266940 w 1586429"/>
              <a:gd name="connsiteY23" fmla="*/ 88135 h 1244906"/>
              <a:gd name="connsiteX24" fmla="*/ 1333041 w 1586429"/>
              <a:gd name="connsiteY24" fmla="*/ 77118 h 1244906"/>
              <a:gd name="connsiteX25" fmla="*/ 1454227 w 1586429"/>
              <a:gd name="connsiteY25" fmla="*/ 44067 h 1244906"/>
              <a:gd name="connsiteX26" fmla="*/ 1498294 w 1586429"/>
              <a:gd name="connsiteY26" fmla="*/ 22034 h 1244906"/>
              <a:gd name="connsiteX27" fmla="*/ 1553379 w 1586429"/>
              <a:gd name="connsiteY27" fmla="*/ 11017 h 1244906"/>
              <a:gd name="connsiteX28" fmla="*/ 1586429 w 1586429"/>
              <a:gd name="connsiteY28" fmla="*/ 0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6429" h="1244906">
                <a:moveTo>
                  <a:pt x="0" y="1244906"/>
                </a:moveTo>
                <a:cubicBezTo>
                  <a:pt x="14689" y="1226544"/>
                  <a:pt x="31605" y="1209761"/>
                  <a:pt x="44068" y="1189821"/>
                </a:cubicBezTo>
                <a:cubicBezTo>
                  <a:pt x="50223" y="1179974"/>
                  <a:pt x="49324" y="1166854"/>
                  <a:pt x="55085" y="1156771"/>
                </a:cubicBezTo>
                <a:cubicBezTo>
                  <a:pt x="64195" y="1140829"/>
                  <a:pt x="77605" y="1127745"/>
                  <a:pt x="88135" y="1112703"/>
                </a:cubicBezTo>
                <a:cubicBezTo>
                  <a:pt x="88163" y="1112663"/>
                  <a:pt x="176243" y="980542"/>
                  <a:pt x="176270" y="980501"/>
                </a:cubicBezTo>
                <a:cubicBezTo>
                  <a:pt x="176277" y="980490"/>
                  <a:pt x="220330" y="914411"/>
                  <a:pt x="220338" y="914400"/>
                </a:cubicBezTo>
                <a:cubicBezTo>
                  <a:pt x="294383" y="815672"/>
                  <a:pt x="266069" y="856820"/>
                  <a:pt x="308473" y="793214"/>
                </a:cubicBezTo>
                <a:cubicBezTo>
                  <a:pt x="312145" y="778525"/>
                  <a:pt x="311978" y="762293"/>
                  <a:pt x="319490" y="749147"/>
                </a:cubicBezTo>
                <a:cubicBezTo>
                  <a:pt x="327220" y="735620"/>
                  <a:pt x="342674" y="728154"/>
                  <a:pt x="352540" y="716096"/>
                </a:cubicBezTo>
                <a:cubicBezTo>
                  <a:pt x="375794" y="687674"/>
                  <a:pt x="392674" y="653928"/>
                  <a:pt x="418641" y="627961"/>
                </a:cubicBezTo>
                <a:lnTo>
                  <a:pt x="495759" y="550843"/>
                </a:lnTo>
                <a:cubicBezTo>
                  <a:pt x="506776" y="539826"/>
                  <a:pt x="516346" y="527141"/>
                  <a:pt x="528810" y="517793"/>
                </a:cubicBezTo>
                <a:lnTo>
                  <a:pt x="616945" y="451691"/>
                </a:lnTo>
                <a:cubicBezTo>
                  <a:pt x="631634" y="440674"/>
                  <a:pt x="644589" y="426852"/>
                  <a:pt x="661012" y="418641"/>
                </a:cubicBezTo>
                <a:cubicBezTo>
                  <a:pt x="675701" y="411296"/>
                  <a:pt x="691153" y="405311"/>
                  <a:pt x="705080" y="396607"/>
                </a:cubicBezTo>
                <a:cubicBezTo>
                  <a:pt x="720650" y="386875"/>
                  <a:pt x="733869" y="373741"/>
                  <a:pt x="749147" y="363556"/>
                </a:cubicBezTo>
                <a:cubicBezTo>
                  <a:pt x="766964" y="351678"/>
                  <a:pt x="785870" y="341523"/>
                  <a:pt x="804232" y="330506"/>
                </a:cubicBezTo>
                <a:cubicBezTo>
                  <a:pt x="841429" y="274707"/>
                  <a:pt x="809595" y="312241"/>
                  <a:pt x="881350" y="264405"/>
                </a:cubicBezTo>
                <a:cubicBezTo>
                  <a:pt x="896628" y="254220"/>
                  <a:pt x="909475" y="240464"/>
                  <a:pt x="925417" y="231354"/>
                </a:cubicBezTo>
                <a:cubicBezTo>
                  <a:pt x="935500" y="225592"/>
                  <a:pt x="947794" y="224912"/>
                  <a:pt x="958468" y="220337"/>
                </a:cubicBezTo>
                <a:cubicBezTo>
                  <a:pt x="973563" y="213868"/>
                  <a:pt x="987440" y="204772"/>
                  <a:pt x="1002535" y="198303"/>
                </a:cubicBezTo>
                <a:cubicBezTo>
                  <a:pt x="1013209" y="193729"/>
                  <a:pt x="1024974" y="192003"/>
                  <a:pt x="1035586" y="187287"/>
                </a:cubicBezTo>
                <a:cubicBezTo>
                  <a:pt x="1137270" y="142095"/>
                  <a:pt x="1063214" y="161931"/>
                  <a:pt x="1156772" y="143219"/>
                </a:cubicBezTo>
                <a:cubicBezTo>
                  <a:pt x="1197250" y="118932"/>
                  <a:pt x="1221125" y="100630"/>
                  <a:pt x="1266940" y="88135"/>
                </a:cubicBezTo>
                <a:cubicBezTo>
                  <a:pt x="1288491" y="82258"/>
                  <a:pt x="1311370" y="82536"/>
                  <a:pt x="1333041" y="77118"/>
                </a:cubicBezTo>
                <a:cubicBezTo>
                  <a:pt x="1556686" y="21206"/>
                  <a:pt x="1263677" y="82178"/>
                  <a:pt x="1454227" y="44067"/>
                </a:cubicBezTo>
                <a:cubicBezTo>
                  <a:pt x="1468916" y="36723"/>
                  <a:pt x="1482714" y="27227"/>
                  <a:pt x="1498294" y="22034"/>
                </a:cubicBezTo>
                <a:cubicBezTo>
                  <a:pt x="1516058" y="16113"/>
                  <a:pt x="1535213" y="15559"/>
                  <a:pt x="1553379" y="11017"/>
                </a:cubicBezTo>
                <a:cubicBezTo>
                  <a:pt x="1564645" y="8200"/>
                  <a:pt x="1575412" y="3672"/>
                  <a:pt x="1586429" y="0"/>
                </a:cubicBez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Freeform: Shape 133">
            <a:extLst>
              <a:ext uri="{FF2B5EF4-FFF2-40B4-BE49-F238E27FC236}">
                <a16:creationId xmlns:a16="http://schemas.microsoft.com/office/drawing/2014/main" id="{37463D93-20A5-BFDD-70A1-878246062B11}"/>
              </a:ext>
            </a:extLst>
          </p:cNvPr>
          <p:cNvSpPr/>
          <p:nvPr/>
        </p:nvSpPr>
        <p:spPr>
          <a:xfrm>
            <a:off x="9624841" y="2247700"/>
            <a:ext cx="694063" cy="672053"/>
          </a:xfrm>
          <a:custGeom>
            <a:avLst/>
            <a:gdLst>
              <a:gd name="connsiteX0" fmla="*/ 0 w 694063"/>
              <a:gd name="connsiteY0" fmla="*/ 0 h 672053"/>
              <a:gd name="connsiteX1" fmla="*/ 11017 w 694063"/>
              <a:gd name="connsiteY1" fmla="*/ 99152 h 672053"/>
              <a:gd name="connsiteX2" fmla="*/ 33051 w 694063"/>
              <a:gd name="connsiteY2" fmla="*/ 132202 h 672053"/>
              <a:gd name="connsiteX3" fmla="*/ 66101 w 694063"/>
              <a:gd name="connsiteY3" fmla="*/ 176270 h 672053"/>
              <a:gd name="connsiteX4" fmla="*/ 110169 w 694063"/>
              <a:gd name="connsiteY4" fmla="*/ 242371 h 672053"/>
              <a:gd name="connsiteX5" fmla="*/ 132203 w 694063"/>
              <a:gd name="connsiteY5" fmla="*/ 275421 h 672053"/>
              <a:gd name="connsiteX6" fmla="*/ 165253 w 694063"/>
              <a:gd name="connsiteY6" fmla="*/ 319489 h 672053"/>
              <a:gd name="connsiteX7" fmla="*/ 187287 w 694063"/>
              <a:gd name="connsiteY7" fmla="*/ 352540 h 672053"/>
              <a:gd name="connsiteX8" fmla="*/ 264405 w 694063"/>
              <a:gd name="connsiteY8" fmla="*/ 407624 h 672053"/>
              <a:gd name="connsiteX9" fmla="*/ 308473 w 694063"/>
              <a:gd name="connsiteY9" fmla="*/ 473725 h 672053"/>
              <a:gd name="connsiteX10" fmla="*/ 330506 w 694063"/>
              <a:gd name="connsiteY10" fmla="*/ 506776 h 672053"/>
              <a:gd name="connsiteX11" fmla="*/ 374574 w 694063"/>
              <a:gd name="connsiteY11" fmla="*/ 528809 h 672053"/>
              <a:gd name="connsiteX12" fmla="*/ 429658 w 694063"/>
              <a:gd name="connsiteY12" fmla="*/ 561860 h 672053"/>
              <a:gd name="connsiteX13" fmla="*/ 495759 w 694063"/>
              <a:gd name="connsiteY13" fmla="*/ 605927 h 672053"/>
              <a:gd name="connsiteX14" fmla="*/ 539827 w 694063"/>
              <a:gd name="connsiteY14" fmla="*/ 616944 h 672053"/>
              <a:gd name="connsiteX15" fmla="*/ 638979 w 694063"/>
              <a:gd name="connsiteY15" fmla="*/ 649995 h 672053"/>
              <a:gd name="connsiteX16" fmla="*/ 694063 w 694063"/>
              <a:gd name="connsiteY16" fmla="*/ 672029 h 67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063" h="672053">
                <a:moveTo>
                  <a:pt x="0" y="0"/>
                </a:moveTo>
                <a:cubicBezTo>
                  <a:pt x="3672" y="33051"/>
                  <a:pt x="2952" y="66891"/>
                  <a:pt x="11017" y="99152"/>
                </a:cubicBezTo>
                <a:cubicBezTo>
                  <a:pt x="14228" y="111997"/>
                  <a:pt x="25355" y="121428"/>
                  <a:pt x="33051" y="132202"/>
                </a:cubicBezTo>
                <a:cubicBezTo>
                  <a:pt x="43723" y="147143"/>
                  <a:pt x="55084" y="161581"/>
                  <a:pt x="66101" y="176270"/>
                </a:cubicBezTo>
                <a:cubicBezTo>
                  <a:pt x="85462" y="234351"/>
                  <a:pt x="64322" y="187356"/>
                  <a:pt x="110169" y="242371"/>
                </a:cubicBezTo>
                <a:cubicBezTo>
                  <a:pt x="118645" y="252543"/>
                  <a:pt x="124507" y="264647"/>
                  <a:pt x="132203" y="275421"/>
                </a:cubicBezTo>
                <a:cubicBezTo>
                  <a:pt x="142875" y="290362"/>
                  <a:pt x="154581" y="304548"/>
                  <a:pt x="165253" y="319489"/>
                </a:cubicBezTo>
                <a:cubicBezTo>
                  <a:pt x="172949" y="330264"/>
                  <a:pt x="177924" y="343177"/>
                  <a:pt x="187287" y="352540"/>
                </a:cubicBezTo>
                <a:cubicBezTo>
                  <a:pt x="200951" y="366204"/>
                  <a:pt x="245640" y="395114"/>
                  <a:pt x="264405" y="407624"/>
                </a:cubicBezTo>
                <a:cubicBezTo>
                  <a:pt x="283767" y="465708"/>
                  <a:pt x="262625" y="418707"/>
                  <a:pt x="308473" y="473725"/>
                </a:cubicBezTo>
                <a:cubicBezTo>
                  <a:pt x="316949" y="483897"/>
                  <a:pt x="320334" y="498300"/>
                  <a:pt x="330506" y="506776"/>
                </a:cubicBezTo>
                <a:cubicBezTo>
                  <a:pt x="343123" y="517290"/>
                  <a:pt x="360218" y="520833"/>
                  <a:pt x="374574" y="528809"/>
                </a:cubicBezTo>
                <a:cubicBezTo>
                  <a:pt x="393292" y="539208"/>
                  <a:pt x="411593" y="550364"/>
                  <a:pt x="429658" y="561860"/>
                </a:cubicBezTo>
                <a:cubicBezTo>
                  <a:pt x="451999" y="576077"/>
                  <a:pt x="472074" y="594084"/>
                  <a:pt x="495759" y="605927"/>
                </a:cubicBezTo>
                <a:cubicBezTo>
                  <a:pt x="509302" y="612698"/>
                  <a:pt x="525463" y="612156"/>
                  <a:pt x="539827" y="616944"/>
                </a:cubicBezTo>
                <a:cubicBezTo>
                  <a:pt x="664284" y="658430"/>
                  <a:pt x="533374" y="623594"/>
                  <a:pt x="638979" y="649995"/>
                </a:cubicBezTo>
                <a:cubicBezTo>
                  <a:pt x="686331" y="673671"/>
                  <a:pt x="666623" y="672029"/>
                  <a:pt x="694063" y="672029"/>
                </a:cubicBez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ectangle 134">
            <a:extLst>
              <a:ext uri="{FF2B5EF4-FFF2-40B4-BE49-F238E27FC236}">
                <a16:creationId xmlns:a16="http://schemas.microsoft.com/office/drawing/2014/main" id="{2120CB6C-A32F-6093-1E00-5BD405DDFEC3}"/>
              </a:ext>
            </a:extLst>
          </p:cNvPr>
          <p:cNvSpPr/>
          <p:nvPr/>
        </p:nvSpPr>
        <p:spPr>
          <a:xfrm>
            <a:off x="7953307" y="1461784"/>
            <a:ext cx="838483" cy="2504545"/>
          </a:xfrm>
          <a:prstGeom prst="rect">
            <a:avLst/>
          </a:prstGeom>
          <a:solidFill>
            <a:srgbClr val="FFE2F4">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6" name="Picture 135">
            <a:extLst>
              <a:ext uri="{FF2B5EF4-FFF2-40B4-BE49-F238E27FC236}">
                <a16:creationId xmlns:a16="http://schemas.microsoft.com/office/drawing/2014/main" id="{5E54FBC7-65C8-3E5F-9F66-7BD0C5A55422}"/>
              </a:ext>
            </a:extLst>
          </p:cNvPr>
          <p:cNvPicPr>
            <a:picLocks noChangeAspect="1"/>
          </p:cNvPicPr>
          <p:nvPr/>
        </p:nvPicPr>
        <p:blipFill>
          <a:blip r:embed="rId17"/>
          <a:stretch>
            <a:fillRect/>
          </a:stretch>
        </p:blipFill>
        <p:spPr>
          <a:xfrm>
            <a:off x="8270289" y="3481084"/>
            <a:ext cx="239637" cy="465178"/>
          </a:xfrm>
          <a:prstGeom prst="rect">
            <a:avLst/>
          </a:prstGeom>
        </p:spPr>
      </p:pic>
      <p:cxnSp>
        <p:nvCxnSpPr>
          <p:cNvPr id="137" name="Straight Connector 136">
            <a:extLst>
              <a:ext uri="{FF2B5EF4-FFF2-40B4-BE49-F238E27FC236}">
                <a16:creationId xmlns:a16="http://schemas.microsoft.com/office/drawing/2014/main" id="{4C16FAA0-E953-49EA-D276-A5E144D14493}"/>
              </a:ext>
            </a:extLst>
          </p:cNvPr>
          <p:cNvCxnSpPr/>
          <p:nvPr/>
        </p:nvCxnSpPr>
        <p:spPr>
          <a:xfrm>
            <a:off x="8791790" y="1461784"/>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9FF3151-43A2-7A1A-4B3A-8C0B5A7CC85A}"/>
              </a:ext>
            </a:extLst>
          </p:cNvPr>
          <p:cNvCxnSpPr>
            <a:cxnSpLocks/>
          </p:cNvCxnSpPr>
          <p:nvPr/>
        </p:nvCxnSpPr>
        <p:spPr>
          <a:xfrm>
            <a:off x="9524720" y="2054354"/>
            <a:ext cx="11017" cy="1426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D39F6B3-09F9-4901-1FF6-78B7B14109A4}"/>
              </a:ext>
            </a:extLst>
          </p:cNvPr>
          <p:cNvCxnSpPr/>
          <p:nvPr/>
        </p:nvCxnSpPr>
        <p:spPr>
          <a:xfrm>
            <a:off x="7381807" y="1473214"/>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0" name="Picture 139">
            <a:extLst>
              <a:ext uri="{FF2B5EF4-FFF2-40B4-BE49-F238E27FC236}">
                <a16:creationId xmlns:a16="http://schemas.microsoft.com/office/drawing/2014/main" id="{A1722420-23ED-A289-35B1-36395550F2CD}"/>
              </a:ext>
            </a:extLst>
          </p:cNvPr>
          <p:cNvPicPr>
            <a:picLocks noChangeAspect="1"/>
          </p:cNvPicPr>
          <p:nvPr/>
        </p:nvPicPr>
        <p:blipFill>
          <a:blip r:embed="rId18"/>
          <a:stretch>
            <a:fillRect/>
          </a:stretch>
        </p:blipFill>
        <p:spPr>
          <a:xfrm>
            <a:off x="6246786" y="4617586"/>
            <a:ext cx="4526280" cy="1293223"/>
          </a:xfrm>
          <a:prstGeom prst="rect">
            <a:avLst/>
          </a:prstGeom>
        </p:spPr>
      </p:pic>
      <p:sp>
        <p:nvSpPr>
          <p:cNvPr id="141" name="Speech Bubble: Rectangle 140">
            <a:extLst>
              <a:ext uri="{FF2B5EF4-FFF2-40B4-BE49-F238E27FC236}">
                <a16:creationId xmlns:a16="http://schemas.microsoft.com/office/drawing/2014/main" id="{1D689D73-51D5-F49A-1FAA-5AA0FB257FF5}"/>
              </a:ext>
            </a:extLst>
          </p:cNvPr>
          <p:cNvSpPr/>
          <p:nvPr/>
        </p:nvSpPr>
        <p:spPr>
          <a:xfrm>
            <a:off x="6355799" y="5968078"/>
            <a:ext cx="952651" cy="657378"/>
          </a:xfrm>
          <a:prstGeom prst="wedgeRectCallout">
            <a:avLst>
              <a:gd name="adj1" fmla="val -48544"/>
              <a:gd name="adj2" fmla="val -129911"/>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Picture 142">
            <a:extLst>
              <a:ext uri="{FF2B5EF4-FFF2-40B4-BE49-F238E27FC236}">
                <a16:creationId xmlns:a16="http://schemas.microsoft.com/office/drawing/2014/main" id="{A6323573-43B4-21E3-013F-835D757E5228}"/>
              </a:ext>
            </a:extLst>
          </p:cNvPr>
          <p:cNvPicPr>
            <a:picLocks noChangeAspect="1"/>
          </p:cNvPicPr>
          <p:nvPr/>
        </p:nvPicPr>
        <p:blipFill>
          <a:blip r:embed="rId19"/>
          <a:stretch>
            <a:fillRect/>
          </a:stretch>
        </p:blipFill>
        <p:spPr>
          <a:xfrm>
            <a:off x="6465948" y="5894541"/>
            <a:ext cx="760099" cy="760099"/>
          </a:xfrm>
          <a:prstGeom prst="rect">
            <a:avLst/>
          </a:prstGeom>
        </p:spPr>
      </p:pic>
      <p:sp>
        <p:nvSpPr>
          <p:cNvPr id="145" name="Speech Bubble: Rectangle 144">
            <a:extLst>
              <a:ext uri="{FF2B5EF4-FFF2-40B4-BE49-F238E27FC236}">
                <a16:creationId xmlns:a16="http://schemas.microsoft.com/office/drawing/2014/main" id="{36EB1BA3-DC59-AD9D-2ABC-6541AFBA571C}"/>
              </a:ext>
            </a:extLst>
          </p:cNvPr>
          <p:cNvSpPr/>
          <p:nvPr/>
        </p:nvSpPr>
        <p:spPr>
          <a:xfrm>
            <a:off x="9773119" y="6296767"/>
            <a:ext cx="1613275" cy="457411"/>
          </a:xfrm>
          <a:prstGeom prst="wedgeRectCallout">
            <a:avLst>
              <a:gd name="adj1" fmla="val -50857"/>
              <a:gd name="adj2" fmla="val -161222"/>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7" name="Picture 146">
            <a:extLst>
              <a:ext uri="{FF2B5EF4-FFF2-40B4-BE49-F238E27FC236}">
                <a16:creationId xmlns:a16="http://schemas.microsoft.com/office/drawing/2014/main" id="{DC2661E3-A324-51ED-CFE8-FCA771AE4042}"/>
              </a:ext>
            </a:extLst>
          </p:cNvPr>
          <p:cNvPicPr>
            <a:picLocks noChangeAspect="1"/>
          </p:cNvPicPr>
          <p:nvPr/>
        </p:nvPicPr>
        <p:blipFill>
          <a:blip r:embed="rId20"/>
          <a:stretch>
            <a:fillRect/>
          </a:stretch>
        </p:blipFill>
        <p:spPr>
          <a:xfrm>
            <a:off x="9876092" y="6225118"/>
            <a:ext cx="320677" cy="622491"/>
          </a:xfrm>
          <a:prstGeom prst="rect">
            <a:avLst/>
          </a:prstGeom>
        </p:spPr>
      </p:pic>
      <p:sp>
        <p:nvSpPr>
          <p:cNvPr id="149" name="TextBox 148">
            <a:extLst>
              <a:ext uri="{FF2B5EF4-FFF2-40B4-BE49-F238E27FC236}">
                <a16:creationId xmlns:a16="http://schemas.microsoft.com/office/drawing/2014/main" id="{7109592E-CDE5-385A-879C-2FE9F3F29DF2}"/>
              </a:ext>
            </a:extLst>
          </p:cNvPr>
          <p:cNvSpPr txBox="1"/>
          <p:nvPr/>
        </p:nvSpPr>
        <p:spPr>
          <a:xfrm>
            <a:off x="10085952" y="6340778"/>
            <a:ext cx="1063673"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时电压</a:t>
            </a:r>
            <a:endParaRPr lang="zh-CN" altLang="en-US" dirty="0"/>
          </a:p>
        </p:txBody>
      </p:sp>
      <p:sp>
        <p:nvSpPr>
          <p:cNvPr id="150" name="Speech Bubble: Rectangle 149">
            <a:extLst>
              <a:ext uri="{FF2B5EF4-FFF2-40B4-BE49-F238E27FC236}">
                <a16:creationId xmlns:a16="http://schemas.microsoft.com/office/drawing/2014/main" id="{6C8CFA35-B9F3-042D-78B1-16B13A275576}"/>
              </a:ext>
            </a:extLst>
          </p:cNvPr>
          <p:cNvSpPr/>
          <p:nvPr/>
        </p:nvSpPr>
        <p:spPr>
          <a:xfrm>
            <a:off x="6850319" y="3830267"/>
            <a:ext cx="952651" cy="657378"/>
          </a:xfrm>
          <a:prstGeom prst="wedgeRectCallout">
            <a:avLst>
              <a:gd name="adj1" fmla="val 158460"/>
              <a:gd name="adj2" fmla="val 91305"/>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TextBox 150">
            <a:extLst>
              <a:ext uri="{FF2B5EF4-FFF2-40B4-BE49-F238E27FC236}">
                <a16:creationId xmlns:a16="http://schemas.microsoft.com/office/drawing/2014/main" id="{56AA183F-380E-5525-3314-ED4A23CC4979}"/>
              </a:ext>
            </a:extLst>
          </p:cNvPr>
          <p:cNvSpPr txBox="1"/>
          <p:nvPr/>
        </p:nvSpPr>
        <p:spPr>
          <a:xfrm>
            <a:off x="6791748" y="3980788"/>
            <a:ext cx="1392085"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最终电压</a:t>
            </a:r>
            <a:endParaRPr lang="zh-CN" altLang="en-US" dirty="0"/>
          </a:p>
        </p:txBody>
      </p:sp>
      <p:sp>
        <p:nvSpPr>
          <p:cNvPr id="152" name="Speech Bubble: Rectangle 151">
            <a:extLst>
              <a:ext uri="{FF2B5EF4-FFF2-40B4-BE49-F238E27FC236}">
                <a16:creationId xmlns:a16="http://schemas.microsoft.com/office/drawing/2014/main" id="{B50D20B3-8FB0-0E36-5C49-960A19F90B68}"/>
              </a:ext>
            </a:extLst>
          </p:cNvPr>
          <p:cNvSpPr/>
          <p:nvPr/>
        </p:nvSpPr>
        <p:spPr>
          <a:xfrm>
            <a:off x="9850586" y="3729248"/>
            <a:ext cx="952651" cy="657378"/>
          </a:xfrm>
          <a:prstGeom prst="wedgeRectCallout">
            <a:avLst>
              <a:gd name="adj1" fmla="val -42761"/>
              <a:gd name="adj2" fmla="val 101360"/>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TextBox 152">
            <a:extLst>
              <a:ext uri="{FF2B5EF4-FFF2-40B4-BE49-F238E27FC236}">
                <a16:creationId xmlns:a16="http://schemas.microsoft.com/office/drawing/2014/main" id="{FE2ABDE5-D279-981F-0883-82F63D5A64FA}"/>
              </a:ext>
            </a:extLst>
          </p:cNvPr>
          <p:cNvSpPr txBox="1"/>
          <p:nvPr/>
        </p:nvSpPr>
        <p:spPr>
          <a:xfrm>
            <a:off x="9767633" y="3879344"/>
            <a:ext cx="1392085"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起始电压</a:t>
            </a:r>
            <a:endParaRPr lang="zh-CN" altLang="en-US" dirty="0"/>
          </a:p>
        </p:txBody>
      </p:sp>
    </p:spTree>
    <p:extLst>
      <p:ext uri="{BB962C8B-B14F-4D97-AF65-F5344CB8AC3E}">
        <p14:creationId xmlns:p14="http://schemas.microsoft.com/office/powerpoint/2010/main" val="13504205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197B4-9F21-B822-04A3-1392352D889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DC9A53A-BAF9-D991-DC1C-424226863214}"/>
              </a:ext>
            </a:extLst>
          </p:cNvPr>
          <p:cNvPicPr>
            <a:picLocks noChangeAspect="1"/>
          </p:cNvPicPr>
          <p:nvPr/>
        </p:nvPicPr>
        <p:blipFill>
          <a:blip r:embed="rId3"/>
          <a:stretch>
            <a:fillRect/>
          </a:stretch>
        </p:blipFill>
        <p:spPr>
          <a:xfrm>
            <a:off x="-16980" y="1053557"/>
            <a:ext cx="7381875" cy="5429250"/>
          </a:xfrm>
          <a:prstGeom prst="rect">
            <a:avLst/>
          </a:prstGeom>
        </p:spPr>
      </p:pic>
      <p:sp>
        <p:nvSpPr>
          <p:cNvPr id="6" name="TextBox 5">
            <a:extLst>
              <a:ext uri="{FF2B5EF4-FFF2-40B4-BE49-F238E27FC236}">
                <a16:creationId xmlns:a16="http://schemas.microsoft.com/office/drawing/2014/main" id="{9360A5FB-0247-D371-26DE-BD09D5EA8E9B}"/>
              </a:ext>
            </a:extLst>
          </p:cNvPr>
          <p:cNvSpPr txBox="1"/>
          <p:nvPr/>
        </p:nvSpPr>
        <p:spPr>
          <a:xfrm>
            <a:off x="0" y="0"/>
            <a:ext cx="736489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动态扇出系数</a:t>
            </a:r>
          </a:p>
        </p:txBody>
      </p:sp>
      <p:cxnSp>
        <p:nvCxnSpPr>
          <p:cNvPr id="8" name="Straight Connector 7">
            <a:extLst>
              <a:ext uri="{FF2B5EF4-FFF2-40B4-BE49-F238E27FC236}">
                <a16:creationId xmlns:a16="http://schemas.microsoft.com/office/drawing/2014/main" id="{6C83EBDB-87F1-D320-13FA-0E0BF3942B4E}"/>
              </a:ext>
            </a:extLst>
          </p:cNvPr>
          <p:cNvCxnSpPr/>
          <p:nvPr/>
        </p:nvCxnSpPr>
        <p:spPr>
          <a:xfrm>
            <a:off x="6903720" y="2423160"/>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7F688E4-D508-6402-1679-27A2441C53F8}"/>
              </a:ext>
            </a:extLst>
          </p:cNvPr>
          <p:cNvCxnSpPr>
            <a:cxnSpLocks/>
          </p:cNvCxnSpPr>
          <p:nvPr/>
        </p:nvCxnSpPr>
        <p:spPr>
          <a:xfrm>
            <a:off x="8046720" y="2861310"/>
            <a:ext cx="3383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A0E755-D5E3-D93E-7EF4-F72821661A6B}"/>
              </a:ext>
            </a:extLst>
          </p:cNvPr>
          <p:cNvCxnSpPr/>
          <p:nvPr/>
        </p:nvCxnSpPr>
        <p:spPr>
          <a:xfrm>
            <a:off x="6903720" y="3745230"/>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5D4EF9C-7A9D-4B6B-10AA-AB8DEDAF9906}"/>
              </a:ext>
            </a:extLst>
          </p:cNvPr>
          <p:cNvPicPr>
            <a:picLocks noChangeAspect="1"/>
          </p:cNvPicPr>
          <p:nvPr/>
        </p:nvPicPr>
        <p:blipFill>
          <a:blip r:embed="rId4"/>
          <a:stretch>
            <a:fillRect/>
          </a:stretch>
        </p:blipFill>
        <p:spPr>
          <a:xfrm>
            <a:off x="6598960" y="2214640"/>
            <a:ext cx="304760" cy="417040"/>
          </a:xfrm>
          <a:prstGeom prst="rect">
            <a:avLst/>
          </a:prstGeom>
        </p:spPr>
      </p:pic>
      <p:pic>
        <p:nvPicPr>
          <p:cNvPr id="13" name="Picture 12">
            <a:extLst>
              <a:ext uri="{FF2B5EF4-FFF2-40B4-BE49-F238E27FC236}">
                <a16:creationId xmlns:a16="http://schemas.microsoft.com/office/drawing/2014/main" id="{311903AF-38B7-C663-9FF4-07102FBFBE2C}"/>
              </a:ext>
            </a:extLst>
          </p:cNvPr>
          <p:cNvPicPr>
            <a:picLocks noChangeAspect="1"/>
          </p:cNvPicPr>
          <p:nvPr/>
        </p:nvPicPr>
        <p:blipFill>
          <a:blip r:embed="rId4"/>
          <a:stretch>
            <a:fillRect/>
          </a:stretch>
        </p:blipFill>
        <p:spPr>
          <a:xfrm>
            <a:off x="6598960" y="3536710"/>
            <a:ext cx="304760" cy="417040"/>
          </a:xfrm>
          <a:prstGeom prst="rect">
            <a:avLst/>
          </a:prstGeom>
        </p:spPr>
      </p:pic>
      <p:pic>
        <p:nvPicPr>
          <p:cNvPr id="17" name="Picture 16">
            <a:extLst>
              <a:ext uri="{FF2B5EF4-FFF2-40B4-BE49-F238E27FC236}">
                <a16:creationId xmlns:a16="http://schemas.microsoft.com/office/drawing/2014/main" id="{242F997D-2ACE-586A-6D3D-D5E4711E326E}"/>
              </a:ext>
            </a:extLst>
          </p:cNvPr>
          <p:cNvPicPr>
            <a:picLocks noChangeAspect="1"/>
          </p:cNvPicPr>
          <p:nvPr/>
        </p:nvPicPr>
        <p:blipFill>
          <a:blip r:embed="rId5"/>
          <a:stretch>
            <a:fillRect/>
          </a:stretch>
        </p:blipFill>
        <p:spPr>
          <a:xfrm>
            <a:off x="6254674" y="1949767"/>
            <a:ext cx="344286" cy="473393"/>
          </a:xfrm>
          <a:prstGeom prst="rect">
            <a:avLst/>
          </a:prstGeom>
        </p:spPr>
      </p:pic>
      <p:pic>
        <p:nvPicPr>
          <p:cNvPr id="19" name="Picture 18">
            <a:extLst>
              <a:ext uri="{FF2B5EF4-FFF2-40B4-BE49-F238E27FC236}">
                <a16:creationId xmlns:a16="http://schemas.microsoft.com/office/drawing/2014/main" id="{C9610F24-2701-5434-B959-C1202C849CBA}"/>
              </a:ext>
            </a:extLst>
          </p:cNvPr>
          <p:cNvPicPr>
            <a:picLocks noChangeAspect="1"/>
          </p:cNvPicPr>
          <p:nvPr/>
        </p:nvPicPr>
        <p:blipFill>
          <a:blip r:embed="rId6"/>
          <a:stretch>
            <a:fillRect/>
          </a:stretch>
        </p:blipFill>
        <p:spPr>
          <a:xfrm>
            <a:off x="6225983" y="3271837"/>
            <a:ext cx="401667" cy="473393"/>
          </a:xfrm>
          <a:prstGeom prst="rect">
            <a:avLst/>
          </a:prstGeom>
        </p:spPr>
      </p:pic>
      <p:pic>
        <p:nvPicPr>
          <p:cNvPr id="21" name="Picture 20">
            <a:extLst>
              <a:ext uri="{FF2B5EF4-FFF2-40B4-BE49-F238E27FC236}">
                <a16:creationId xmlns:a16="http://schemas.microsoft.com/office/drawing/2014/main" id="{AFC16936-8042-505F-3994-C5778F878238}"/>
              </a:ext>
            </a:extLst>
          </p:cNvPr>
          <p:cNvPicPr>
            <a:picLocks noChangeAspect="1"/>
          </p:cNvPicPr>
          <p:nvPr/>
        </p:nvPicPr>
        <p:blipFill>
          <a:blip r:embed="rId7"/>
          <a:stretch>
            <a:fillRect/>
          </a:stretch>
        </p:blipFill>
        <p:spPr>
          <a:xfrm>
            <a:off x="7208236" y="2615088"/>
            <a:ext cx="838484" cy="492443"/>
          </a:xfrm>
          <a:prstGeom prst="rect">
            <a:avLst/>
          </a:prstGeom>
        </p:spPr>
      </p:pic>
      <p:cxnSp>
        <p:nvCxnSpPr>
          <p:cNvPr id="23" name="Straight Connector 22">
            <a:extLst>
              <a:ext uri="{FF2B5EF4-FFF2-40B4-BE49-F238E27FC236}">
                <a16:creationId xmlns:a16="http://schemas.microsoft.com/office/drawing/2014/main" id="{E6B200AE-E641-2BB9-D3F2-78618647F876}"/>
              </a:ext>
            </a:extLst>
          </p:cNvPr>
          <p:cNvCxnSpPr/>
          <p:nvPr/>
        </p:nvCxnSpPr>
        <p:spPr>
          <a:xfrm>
            <a:off x="7364896" y="1737360"/>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96E9D8-0BE1-1730-DB89-6033A2095864}"/>
              </a:ext>
            </a:extLst>
          </p:cNvPr>
          <p:cNvCxnSpPr/>
          <p:nvPr/>
        </p:nvCxnSpPr>
        <p:spPr>
          <a:xfrm>
            <a:off x="8606790" y="1725930"/>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DDAC0B-A16E-9F7D-07E6-09FA805CA52C}"/>
              </a:ext>
            </a:extLst>
          </p:cNvPr>
          <p:cNvCxnSpPr>
            <a:cxnSpLocks/>
          </p:cNvCxnSpPr>
          <p:nvPr/>
        </p:nvCxnSpPr>
        <p:spPr>
          <a:xfrm>
            <a:off x="8606790" y="2423160"/>
            <a:ext cx="1582843"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A45FA5-CF83-3247-F460-D9F422B0956F}"/>
              </a:ext>
            </a:extLst>
          </p:cNvPr>
          <p:cNvCxnSpPr/>
          <p:nvPr/>
        </p:nvCxnSpPr>
        <p:spPr>
          <a:xfrm>
            <a:off x="10189633" y="1737360"/>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680931-7227-501D-A750-D2D647574A65}"/>
              </a:ext>
            </a:extLst>
          </p:cNvPr>
          <p:cNvCxnSpPr>
            <a:cxnSpLocks/>
          </p:cNvCxnSpPr>
          <p:nvPr/>
        </p:nvCxnSpPr>
        <p:spPr>
          <a:xfrm>
            <a:off x="10176676" y="1737360"/>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AF9D41-5C92-046A-0EE3-D1DC2FDECB3D}"/>
              </a:ext>
            </a:extLst>
          </p:cNvPr>
          <p:cNvCxnSpPr/>
          <p:nvPr/>
        </p:nvCxnSpPr>
        <p:spPr>
          <a:xfrm>
            <a:off x="7420058" y="3745230"/>
            <a:ext cx="125332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83629210-7219-EC28-E16E-EC20C6B8A68B}"/>
              </a:ext>
            </a:extLst>
          </p:cNvPr>
          <p:cNvSpPr/>
          <p:nvPr/>
        </p:nvSpPr>
        <p:spPr>
          <a:xfrm>
            <a:off x="8692308" y="2511846"/>
            <a:ext cx="1586429" cy="1244906"/>
          </a:xfrm>
          <a:custGeom>
            <a:avLst/>
            <a:gdLst>
              <a:gd name="connsiteX0" fmla="*/ 0 w 1586429"/>
              <a:gd name="connsiteY0" fmla="*/ 1244906 h 1244906"/>
              <a:gd name="connsiteX1" fmla="*/ 44068 w 1586429"/>
              <a:gd name="connsiteY1" fmla="*/ 1189821 h 1244906"/>
              <a:gd name="connsiteX2" fmla="*/ 55085 w 1586429"/>
              <a:gd name="connsiteY2" fmla="*/ 1156771 h 1244906"/>
              <a:gd name="connsiteX3" fmla="*/ 88135 w 1586429"/>
              <a:gd name="connsiteY3" fmla="*/ 1112703 h 1244906"/>
              <a:gd name="connsiteX4" fmla="*/ 176270 w 1586429"/>
              <a:gd name="connsiteY4" fmla="*/ 980501 h 1244906"/>
              <a:gd name="connsiteX5" fmla="*/ 220338 w 1586429"/>
              <a:gd name="connsiteY5" fmla="*/ 914400 h 1244906"/>
              <a:gd name="connsiteX6" fmla="*/ 308473 w 1586429"/>
              <a:gd name="connsiteY6" fmla="*/ 793214 h 1244906"/>
              <a:gd name="connsiteX7" fmla="*/ 319490 w 1586429"/>
              <a:gd name="connsiteY7" fmla="*/ 749147 h 1244906"/>
              <a:gd name="connsiteX8" fmla="*/ 352540 w 1586429"/>
              <a:gd name="connsiteY8" fmla="*/ 716096 h 1244906"/>
              <a:gd name="connsiteX9" fmla="*/ 418641 w 1586429"/>
              <a:gd name="connsiteY9" fmla="*/ 627961 h 1244906"/>
              <a:gd name="connsiteX10" fmla="*/ 495759 w 1586429"/>
              <a:gd name="connsiteY10" fmla="*/ 550843 h 1244906"/>
              <a:gd name="connsiteX11" fmla="*/ 528810 w 1586429"/>
              <a:gd name="connsiteY11" fmla="*/ 517793 h 1244906"/>
              <a:gd name="connsiteX12" fmla="*/ 616945 w 1586429"/>
              <a:gd name="connsiteY12" fmla="*/ 451691 h 1244906"/>
              <a:gd name="connsiteX13" fmla="*/ 661012 w 1586429"/>
              <a:gd name="connsiteY13" fmla="*/ 418641 h 1244906"/>
              <a:gd name="connsiteX14" fmla="*/ 705080 w 1586429"/>
              <a:gd name="connsiteY14" fmla="*/ 396607 h 1244906"/>
              <a:gd name="connsiteX15" fmla="*/ 749147 w 1586429"/>
              <a:gd name="connsiteY15" fmla="*/ 363556 h 1244906"/>
              <a:gd name="connsiteX16" fmla="*/ 804232 w 1586429"/>
              <a:gd name="connsiteY16" fmla="*/ 330506 h 1244906"/>
              <a:gd name="connsiteX17" fmla="*/ 881350 w 1586429"/>
              <a:gd name="connsiteY17" fmla="*/ 264405 h 1244906"/>
              <a:gd name="connsiteX18" fmla="*/ 925417 w 1586429"/>
              <a:gd name="connsiteY18" fmla="*/ 231354 h 1244906"/>
              <a:gd name="connsiteX19" fmla="*/ 958468 w 1586429"/>
              <a:gd name="connsiteY19" fmla="*/ 220337 h 1244906"/>
              <a:gd name="connsiteX20" fmla="*/ 1002535 w 1586429"/>
              <a:gd name="connsiteY20" fmla="*/ 198303 h 1244906"/>
              <a:gd name="connsiteX21" fmla="*/ 1035586 w 1586429"/>
              <a:gd name="connsiteY21" fmla="*/ 187287 h 1244906"/>
              <a:gd name="connsiteX22" fmla="*/ 1156772 w 1586429"/>
              <a:gd name="connsiteY22" fmla="*/ 143219 h 1244906"/>
              <a:gd name="connsiteX23" fmla="*/ 1266940 w 1586429"/>
              <a:gd name="connsiteY23" fmla="*/ 88135 h 1244906"/>
              <a:gd name="connsiteX24" fmla="*/ 1333041 w 1586429"/>
              <a:gd name="connsiteY24" fmla="*/ 77118 h 1244906"/>
              <a:gd name="connsiteX25" fmla="*/ 1454227 w 1586429"/>
              <a:gd name="connsiteY25" fmla="*/ 44067 h 1244906"/>
              <a:gd name="connsiteX26" fmla="*/ 1498294 w 1586429"/>
              <a:gd name="connsiteY26" fmla="*/ 22034 h 1244906"/>
              <a:gd name="connsiteX27" fmla="*/ 1553379 w 1586429"/>
              <a:gd name="connsiteY27" fmla="*/ 11017 h 1244906"/>
              <a:gd name="connsiteX28" fmla="*/ 1586429 w 1586429"/>
              <a:gd name="connsiteY28" fmla="*/ 0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6429" h="1244906">
                <a:moveTo>
                  <a:pt x="0" y="1244906"/>
                </a:moveTo>
                <a:cubicBezTo>
                  <a:pt x="14689" y="1226544"/>
                  <a:pt x="31605" y="1209761"/>
                  <a:pt x="44068" y="1189821"/>
                </a:cubicBezTo>
                <a:cubicBezTo>
                  <a:pt x="50223" y="1179974"/>
                  <a:pt x="49324" y="1166854"/>
                  <a:pt x="55085" y="1156771"/>
                </a:cubicBezTo>
                <a:cubicBezTo>
                  <a:pt x="64195" y="1140829"/>
                  <a:pt x="77605" y="1127745"/>
                  <a:pt x="88135" y="1112703"/>
                </a:cubicBezTo>
                <a:cubicBezTo>
                  <a:pt x="88163" y="1112663"/>
                  <a:pt x="176243" y="980542"/>
                  <a:pt x="176270" y="980501"/>
                </a:cubicBezTo>
                <a:cubicBezTo>
                  <a:pt x="176277" y="980490"/>
                  <a:pt x="220330" y="914411"/>
                  <a:pt x="220338" y="914400"/>
                </a:cubicBezTo>
                <a:cubicBezTo>
                  <a:pt x="294383" y="815672"/>
                  <a:pt x="266069" y="856820"/>
                  <a:pt x="308473" y="793214"/>
                </a:cubicBezTo>
                <a:cubicBezTo>
                  <a:pt x="312145" y="778525"/>
                  <a:pt x="311978" y="762293"/>
                  <a:pt x="319490" y="749147"/>
                </a:cubicBezTo>
                <a:cubicBezTo>
                  <a:pt x="327220" y="735620"/>
                  <a:pt x="342674" y="728154"/>
                  <a:pt x="352540" y="716096"/>
                </a:cubicBezTo>
                <a:cubicBezTo>
                  <a:pt x="375794" y="687674"/>
                  <a:pt x="392674" y="653928"/>
                  <a:pt x="418641" y="627961"/>
                </a:cubicBezTo>
                <a:lnTo>
                  <a:pt x="495759" y="550843"/>
                </a:lnTo>
                <a:cubicBezTo>
                  <a:pt x="506776" y="539826"/>
                  <a:pt x="516346" y="527141"/>
                  <a:pt x="528810" y="517793"/>
                </a:cubicBezTo>
                <a:lnTo>
                  <a:pt x="616945" y="451691"/>
                </a:lnTo>
                <a:cubicBezTo>
                  <a:pt x="631634" y="440674"/>
                  <a:pt x="644589" y="426852"/>
                  <a:pt x="661012" y="418641"/>
                </a:cubicBezTo>
                <a:cubicBezTo>
                  <a:pt x="675701" y="411296"/>
                  <a:pt x="691153" y="405311"/>
                  <a:pt x="705080" y="396607"/>
                </a:cubicBezTo>
                <a:cubicBezTo>
                  <a:pt x="720650" y="386875"/>
                  <a:pt x="733869" y="373741"/>
                  <a:pt x="749147" y="363556"/>
                </a:cubicBezTo>
                <a:cubicBezTo>
                  <a:pt x="766964" y="351678"/>
                  <a:pt x="785870" y="341523"/>
                  <a:pt x="804232" y="330506"/>
                </a:cubicBezTo>
                <a:cubicBezTo>
                  <a:pt x="841429" y="274707"/>
                  <a:pt x="809595" y="312241"/>
                  <a:pt x="881350" y="264405"/>
                </a:cubicBezTo>
                <a:cubicBezTo>
                  <a:pt x="896628" y="254220"/>
                  <a:pt x="909475" y="240464"/>
                  <a:pt x="925417" y="231354"/>
                </a:cubicBezTo>
                <a:cubicBezTo>
                  <a:pt x="935500" y="225592"/>
                  <a:pt x="947794" y="224912"/>
                  <a:pt x="958468" y="220337"/>
                </a:cubicBezTo>
                <a:cubicBezTo>
                  <a:pt x="973563" y="213868"/>
                  <a:pt x="987440" y="204772"/>
                  <a:pt x="1002535" y="198303"/>
                </a:cubicBezTo>
                <a:cubicBezTo>
                  <a:pt x="1013209" y="193729"/>
                  <a:pt x="1024974" y="192003"/>
                  <a:pt x="1035586" y="187287"/>
                </a:cubicBezTo>
                <a:cubicBezTo>
                  <a:pt x="1137270" y="142095"/>
                  <a:pt x="1063214" y="161931"/>
                  <a:pt x="1156772" y="143219"/>
                </a:cubicBezTo>
                <a:cubicBezTo>
                  <a:pt x="1197250" y="118932"/>
                  <a:pt x="1221125" y="100630"/>
                  <a:pt x="1266940" y="88135"/>
                </a:cubicBezTo>
                <a:cubicBezTo>
                  <a:pt x="1288491" y="82258"/>
                  <a:pt x="1311370" y="82536"/>
                  <a:pt x="1333041" y="77118"/>
                </a:cubicBezTo>
                <a:cubicBezTo>
                  <a:pt x="1556686" y="21206"/>
                  <a:pt x="1263677" y="82178"/>
                  <a:pt x="1454227" y="44067"/>
                </a:cubicBezTo>
                <a:cubicBezTo>
                  <a:pt x="1468916" y="36723"/>
                  <a:pt x="1482714" y="27227"/>
                  <a:pt x="1498294" y="22034"/>
                </a:cubicBezTo>
                <a:cubicBezTo>
                  <a:pt x="1516058" y="16113"/>
                  <a:pt x="1535213" y="15559"/>
                  <a:pt x="1553379" y="11017"/>
                </a:cubicBezTo>
                <a:cubicBezTo>
                  <a:pt x="1564645" y="8200"/>
                  <a:pt x="1575412" y="3672"/>
                  <a:pt x="1586429" y="0"/>
                </a:cubicBez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Shape 34">
            <a:extLst>
              <a:ext uri="{FF2B5EF4-FFF2-40B4-BE49-F238E27FC236}">
                <a16:creationId xmlns:a16="http://schemas.microsoft.com/office/drawing/2014/main" id="{143E3573-C458-2FF2-969F-BBB075711E30}"/>
              </a:ext>
            </a:extLst>
          </p:cNvPr>
          <p:cNvSpPr/>
          <p:nvPr/>
        </p:nvSpPr>
        <p:spPr>
          <a:xfrm>
            <a:off x="10289754" y="2511846"/>
            <a:ext cx="694063" cy="672053"/>
          </a:xfrm>
          <a:custGeom>
            <a:avLst/>
            <a:gdLst>
              <a:gd name="connsiteX0" fmla="*/ 0 w 694063"/>
              <a:gd name="connsiteY0" fmla="*/ 0 h 672053"/>
              <a:gd name="connsiteX1" fmla="*/ 11017 w 694063"/>
              <a:gd name="connsiteY1" fmla="*/ 99152 h 672053"/>
              <a:gd name="connsiteX2" fmla="*/ 33051 w 694063"/>
              <a:gd name="connsiteY2" fmla="*/ 132202 h 672053"/>
              <a:gd name="connsiteX3" fmla="*/ 66101 w 694063"/>
              <a:gd name="connsiteY3" fmla="*/ 176270 h 672053"/>
              <a:gd name="connsiteX4" fmla="*/ 110169 w 694063"/>
              <a:gd name="connsiteY4" fmla="*/ 242371 h 672053"/>
              <a:gd name="connsiteX5" fmla="*/ 132203 w 694063"/>
              <a:gd name="connsiteY5" fmla="*/ 275421 h 672053"/>
              <a:gd name="connsiteX6" fmla="*/ 165253 w 694063"/>
              <a:gd name="connsiteY6" fmla="*/ 319489 h 672053"/>
              <a:gd name="connsiteX7" fmla="*/ 187287 w 694063"/>
              <a:gd name="connsiteY7" fmla="*/ 352540 h 672053"/>
              <a:gd name="connsiteX8" fmla="*/ 264405 w 694063"/>
              <a:gd name="connsiteY8" fmla="*/ 407624 h 672053"/>
              <a:gd name="connsiteX9" fmla="*/ 308473 w 694063"/>
              <a:gd name="connsiteY9" fmla="*/ 473725 h 672053"/>
              <a:gd name="connsiteX10" fmla="*/ 330506 w 694063"/>
              <a:gd name="connsiteY10" fmla="*/ 506776 h 672053"/>
              <a:gd name="connsiteX11" fmla="*/ 374574 w 694063"/>
              <a:gd name="connsiteY11" fmla="*/ 528809 h 672053"/>
              <a:gd name="connsiteX12" fmla="*/ 429658 w 694063"/>
              <a:gd name="connsiteY12" fmla="*/ 561860 h 672053"/>
              <a:gd name="connsiteX13" fmla="*/ 495759 w 694063"/>
              <a:gd name="connsiteY13" fmla="*/ 605927 h 672053"/>
              <a:gd name="connsiteX14" fmla="*/ 539827 w 694063"/>
              <a:gd name="connsiteY14" fmla="*/ 616944 h 672053"/>
              <a:gd name="connsiteX15" fmla="*/ 638979 w 694063"/>
              <a:gd name="connsiteY15" fmla="*/ 649995 h 672053"/>
              <a:gd name="connsiteX16" fmla="*/ 694063 w 694063"/>
              <a:gd name="connsiteY16" fmla="*/ 672029 h 67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063" h="672053">
                <a:moveTo>
                  <a:pt x="0" y="0"/>
                </a:moveTo>
                <a:cubicBezTo>
                  <a:pt x="3672" y="33051"/>
                  <a:pt x="2952" y="66891"/>
                  <a:pt x="11017" y="99152"/>
                </a:cubicBezTo>
                <a:cubicBezTo>
                  <a:pt x="14228" y="111997"/>
                  <a:pt x="25355" y="121428"/>
                  <a:pt x="33051" y="132202"/>
                </a:cubicBezTo>
                <a:cubicBezTo>
                  <a:pt x="43723" y="147143"/>
                  <a:pt x="55084" y="161581"/>
                  <a:pt x="66101" y="176270"/>
                </a:cubicBezTo>
                <a:cubicBezTo>
                  <a:pt x="85462" y="234351"/>
                  <a:pt x="64322" y="187356"/>
                  <a:pt x="110169" y="242371"/>
                </a:cubicBezTo>
                <a:cubicBezTo>
                  <a:pt x="118645" y="252543"/>
                  <a:pt x="124507" y="264647"/>
                  <a:pt x="132203" y="275421"/>
                </a:cubicBezTo>
                <a:cubicBezTo>
                  <a:pt x="142875" y="290362"/>
                  <a:pt x="154581" y="304548"/>
                  <a:pt x="165253" y="319489"/>
                </a:cubicBezTo>
                <a:cubicBezTo>
                  <a:pt x="172949" y="330264"/>
                  <a:pt x="177924" y="343177"/>
                  <a:pt x="187287" y="352540"/>
                </a:cubicBezTo>
                <a:cubicBezTo>
                  <a:pt x="200951" y="366204"/>
                  <a:pt x="245640" y="395114"/>
                  <a:pt x="264405" y="407624"/>
                </a:cubicBezTo>
                <a:cubicBezTo>
                  <a:pt x="283767" y="465708"/>
                  <a:pt x="262625" y="418707"/>
                  <a:pt x="308473" y="473725"/>
                </a:cubicBezTo>
                <a:cubicBezTo>
                  <a:pt x="316949" y="483897"/>
                  <a:pt x="320334" y="498300"/>
                  <a:pt x="330506" y="506776"/>
                </a:cubicBezTo>
                <a:cubicBezTo>
                  <a:pt x="343123" y="517290"/>
                  <a:pt x="360218" y="520833"/>
                  <a:pt x="374574" y="528809"/>
                </a:cubicBezTo>
                <a:cubicBezTo>
                  <a:pt x="393292" y="539208"/>
                  <a:pt x="411593" y="550364"/>
                  <a:pt x="429658" y="561860"/>
                </a:cubicBezTo>
                <a:cubicBezTo>
                  <a:pt x="451999" y="576077"/>
                  <a:pt x="472074" y="594084"/>
                  <a:pt x="495759" y="605927"/>
                </a:cubicBezTo>
                <a:cubicBezTo>
                  <a:pt x="509302" y="612698"/>
                  <a:pt x="525463" y="612156"/>
                  <a:pt x="539827" y="616944"/>
                </a:cubicBezTo>
                <a:cubicBezTo>
                  <a:pt x="664284" y="658430"/>
                  <a:pt x="533374" y="623594"/>
                  <a:pt x="638979" y="649995"/>
                </a:cubicBezTo>
                <a:cubicBezTo>
                  <a:pt x="686331" y="673671"/>
                  <a:pt x="666623" y="672029"/>
                  <a:pt x="694063" y="672029"/>
                </a:cubicBez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5">
            <a:extLst>
              <a:ext uri="{FF2B5EF4-FFF2-40B4-BE49-F238E27FC236}">
                <a16:creationId xmlns:a16="http://schemas.microsoft.com/office/drawing/2014/main" id="{D80026A5-769D-3D3D-EA56-C0D9FA3F53F3}"/>
              </a:ext>
            </a:extLst>
          </p:cNvPr>
          <p:cNvSpPr/>
          <p:nvPr/>
        </p:nvSpPr>
        <p:spPr>
          <a:xfrm>
            <a:off x="8618220" y="1725930"/>
            <a:ext cx="838483" cy="2504545"/>
          </a:xfrm>
          <a:prstGeom prst="rect">
            <a:avLst/>
          </a:prstGeom>
          <a:solidFill>
            <a:srgbClr val="FFE2F4">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37">
            <a:extLst>
              <a:ext uri="{FF2B5EF4-FFF2-40B4-BE49-F238E27FC236}">
                <a16:creationId xmlns:a16="http://schemas.microsoft.com/office/drawing/2014/main" id="{F8C87DF2-58F9-38A5-3C61-633568583BA1}"/>
              </a:ext>
            </a:extLst>
          </p:cNvPr>
          <p:cNvPicPr>
            <a:picLocks noChangeAspect="1"/>
          </p:cNvPicPr>
          <p:nvPr/>
        </p:nvPicPr>
        <p:blipFill>
          <a:blip r:embed="rId8"/>
          <a:stretch>
            <a:fillRect/>
          </a:stretch>
        </p:blipFill>
        <p:spPr>
          <a:xfrm>
            <a:off x="8935202" y="3745230"/>
            <a:ext cx="239637" cy="465178"/>
          </a:xfrm>
          <a:prstGeom prst="rect">
            <a:avLst/>
          </a:prstGeom>
        </p:spPr>
      </p:pic>
      <p:cxnSp>
        <p:nvCxnSpPr>
          <p:cNvPr id="40" name="Straight Connector 39">
            <a:extLst>
              <a:ext uri="{FF2B5EF4-FFF2-40B4-BE49-F238E27FC236}">
                <a16:creationId xmlns:a16="http://schemas.microsoft.com/office/drawing/2014/main" id="{0E6EE053-E3E6-AAAB-725F-6C3FFF424938}"/>
              </a:ext>
            </a:extLst>
          </p:cNvPr>
          <p:cNvCxnSpPr/>
          <p:nvPr/>
        </p:nvCxnSpPr>
        <p:spPr>
          <a:xfrm>
            <a:off x="9456703" y="1725930"/>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270C434-BE90-7F28-D74A-3A1CB52C71B7}"/>
              </a:ext>
            </a:extLst>
          </p:cNvPr>
          <p:cNvCxnSpPr>
            <a:cxnSpLocks/>
          </p:cNvCxnSpPr>
          <p:nvPr/>
        </p:nvCxnSpPr>
        <p:spPr>
          <a:xfrm>
            <a:off x="10189633" y="2318500"/>
            <a:ext cx="11017" cy="1426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E4DF23-4169-43A9-9829-0F6B3D430786}"/>
              </a:ext>
            </a:extLst>
          </p:cNvPr>
          <p:cNvCxnSpPr/>
          <p:nvPr/>
        </p:nvCxnSpPr>
        <p:spPr>
          <a:xfrm>
            <a:off x="8046720" y="1737360"/>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7A2E5BD-7810-D7B8-E7E1-87743A1E0CA5}"/>
              </a:ext>
            </a:extLst>
          </p:cNvPr>
          <p:cNvPicPr>
            <a:picLocks noChangeAspect="1"/>
          </p:cNvPicPr>
          <p:nvPr/>
        </p:nvPicPr>
        <p:blipFill>
          <a:blip r:embed="rId9"/>
          <a:stretch>
            <a:fillRect/>
          </a:stretch>
        </p:blipFill>
        <p:spPr>
          <a:xfrm>
            <a:off x="6911699" y="4881732"/>
            <a:ext cx="4526280" cy="1293223"/>
          </a:xfrm>
          <a:prstGeom prst="rect">
            <a:avLst/>
          </a:prstGeom>
        </p:spPr>
      </p:pic>
    </p:spTree>
    <p:extLst>
      <p:ext uri="{BB962C8B-B14F-4D97-AF65-F5344CB8AC3E}">
        <p14:creationId xmlns:p14="http://schemas.microsoft.com/office/powerpoint/2010/main" val="8303469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DB6FB-1D9A-4BB3-77F7-D534DFA2F93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14B41F-D7FE-6D4F-1F26-9E4F495FE588}"/>
              </a:ext>
            </a:extLst>
          </p:cNvPr>
          <p:cNvSpPr txBox="1"/>
          <p:nvPr/>
        </p:nvSpPr>
        <p:spPr>
          <a:xfrm>
            <a:off x="408123" y="656634"/>
            <a:ext cx="520343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输出端的</a:t>
            </a:r>
            <a:r>
              <a:rPr lang="zh-CN" altLang="en-US" sz="2400" b="1" dirty="0">
                <a:solidFill>
                  <a:srgbClr val="FF0000"/>
                </a:solidFill>
                <a:latin typeface="微软雅黑" panose="020B0503020204020204" pitchFamily="34" charset="-122"/>
                <a:ea typeface="微软雅黑" panose="020B0503020204020204" pitchFamily="34" charset="-122"/>
              </a:rPr>
              <a:t>输出电压</a:t>
            </a:r>
            <a:r>
              <a:rPr lang="zh-CN" altLang="en-US" sz="2400" b="1" dirty="0">
                <a:latin typeface="微软雅黑" panose="020B0503020204020204" pitchFamily="34" charset="-122"/>
                <a:ea typeface="微软雅黑" panose="020B0503020204020204" pitchFamily="34" charset="-122"/>
              </a:rPr>
              <a:t>与</a:t>
            </a:r>
            <a:r>
              <a:rPr lang="zh-CN" altLang="en-US" sz="2400" b="1" dirty="0">
                <a:solidFill>
                  <a:srgbClr val="FF0000"/>
                </a:solidFill>
                <a:latin typeface="微软雅黑" panose="020B0503020204020204" pitchFamily="34" charset="-122"/>
                <a:ea typeface="微软雅黑" panose="020B0503020204020204" pitchFamily="34" charset="-122"/>
              </a:rPr>
              <a:t>输出电流</a:t>
            </a:r>
            <a:r>
              <a:rPr lang="zh-CN" altLang="en-US" sz="2400" b="1" dirty="0">
                <a:latin typeface="微软雅黑" panose="020B0503020204020204" pitchFamily="34" charset="-122"/>
                <a:ea typeface="微软雅黑" panose="020B0503020204020204" pitchFamily="34" charset="-122"/>
              </a:rPr>
              <a:t>的关系</a:t>
            </a:r>
          </a:p>
        </p:txBody>
      </p:sp>
      <p:cxnSp>
        <p:nvCxnSpPr>
          <p:cNvPr id="53" name="Straight Connector 52">
            <a:extLst>
              <a:ext uri="{FF2B5EF4-FFF2-40B4-BE49-F238E27FC236}">
                <a16:creationId xmlns:a16="http://schemas.microsoft.com/office/drawing/2014/main" id="{A3A45BBA-389A-72B2-5617-265230D1674B}"/>
              </a:ext>
            </a:extLst>
          </p:cNvPr>
          <p:cNvCxnSpPr>
            <a:cxnSpLocks/>
          </p:cNvCxnSpPr>
          <p:nvPr/>
        </p:nvCxnSpPr>
        <p:spPr>
          <a:xfrm flipV="1">
            <a:off x="1756275" y="1694193"/>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E72C79E-49B6-46BF-42DD-B1C8F84D5EFA}"/>
              </a:ext>
            </a:extLst>
          </p:cNvPr>
          <p:cNvSpPr/>
          <p:nvPr/>
        </p:nvSpPr>
        <p:spPr>
          <a:xfrm>
            <a:off x="1627094" y="2512093"/>
            <a:ext cx="250931" cy="737318"/>
          </a:xfrm>
          <a:prstGeom prst="rect">
            <a:avLst/>
          </a:prstGeom>
          <a:solidFill>
            <a:srgbClr val="EFDC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Straight Connector 54">
            <a:extLst>
              <a:ext uri="{FF2B5EF4-FFF2-40B4-BE49-F238E27FC236}">
                <a16:creationId xmlns:a16="http://schemas.microsoft.com/office/drawing/2014/main" id="{DAD6245B-6EC5-697B-E9EF-07E4BB2B241B}"/>
              </a:ext>
            </a:extLst>
          </p:cNvPr>
          <p:cNvCxnSpPr>
            <a:cxnSpLocks/>
          </p:cNvCxnSpPr>
          <p:nvPr/>
        </p:nvCxnSpPr>
        <p:spPr>
          <a:xfrm flipV="1">
            <a:off x="1763029" y="3264550"/>
            <a:ext cx="0" cy="123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FAECEB99-4486-5B59-230F-D6C11D13B1B9}"/>
              </a:ext>
            </a:extLst>
          </p:cNvPr>
          <p:cNvSpPr/>
          <p:nvPr/>
        </p:nvSpPr>
        <p:spPr>
          <a:xfrm>
            <a:off x="1644105" y="4136239"/>
            <a:ext cx="250931" cy="737318"/>
          </a:xfrm>
          <a:prstGeom prst="rect">
            <a:avLst/>
          </a:prstGeom>
          <a:solidFill>
            <a:srgbClr val="CFEED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Straight Connector 56">
            <a:extLst>
              <a:ext uri="{FF2B5EF4-FFF2-40B4-BE49-F238E27FC236}">
                <a16:creationId xmlns:a16="http://schemas.microsoft.com/office/drawing/2014/main" id="{DA9CC76D-FF24-85AB-1505-FD38B20C9178}"/>
              </a:ext>
            </a:extLst>
          </p:cNvPr>
          <p:cNvCxnSpPr>
            <a:cxnSpLocks/>
          </p:cNvCxnSpPr>
          <p:nvPr/>
        </p:nvCxnSpPr>
        <p:spPr>
          <a:xfrm flipV="1">
            <a:off x="1755506" y="4882129"/>
            <a:ext cx="0" cy="804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70825EA-A5F0-6DA0-41E7-8BF6817B61F8}"/>
              </a:ext>
            </a:extLst>
          </p:cNvPr>
          <p:cNvPicPr>
            <a:picLocks noChangeAspect="1"/>
          </p:cNvPicPr>
          <p:nvPr/>
        </p:nvPicPr>
        <p:blipFill>
          <a:blip r:embed="rId3"/>
          <a:stretch>
            <a:fillRect/>
          </a:stretch>
        </p:blipFill>
        <p:spPr>
          <a:xfrm>
            <a:off x="1603728" y="1220082"/>
            <a:ext cx="505409" cy="465539"/>
          </a:xfrm>
          <a:prstGeom prst="rect">
            <a:avLst/>
          </a:prstGeom>
        </p:spPr>
      </p:pic>
      <p:cxnSp>
        <p:nvCxnSpPr>
          <p:cNvPr id="59" name="Straight Connector 58">
            <a:extLst>
              <a:ext uri="{FF2B5EF4-FFF2-40B4-BE49-F238E27FC236}">
                <a16:creationId xmlns:a16="http://schemas.microsoft.com/office/drawing/2014/main" id="{26C3339D-928B-B244-9557-71EDD0664015}"/>
              </a:ext>
            </a:extLst>
          </p:cNvPr>
          <p:cNvCxnSpPr/>
          <p:nvPr/>
        </p:nvCxnSpPr>
        <p:spPr>
          <a:xfrm>
            <a:off x="1493288" y="5687105"/>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53C86A05-B1A4-30CE-9C55-3405BDBAC1D2}"/>
              </a:ext>
            </a:extLst>
          </p:cNvPr>
          <p:cNvPicPr>
            <a:picLocks noChangeAspect="1"/>
          </p:cNvPicPr>
          <p:nvPr/>
        </p:nvPicPr>
        <p:blipFill>
          <a:blip r:embed="rId4"/>
          <a:stretch>
            <a:fillRect/>
          </a:stretch>
        </p:blipFill>
        <p:spPr>
          <a:xfrm>
            <a:off x="2164976" y="5364214"/>
            <a:ext cx="304760" cy="417040"/>
          </a:xfrm>
          <a:prstGeom prst="rect">
            <a:avLst/>
          </a:prstGeom>
        </p:spPr>
      </p:pic>
      <p:pic>
        <p:nvPicPr>
          <p:cNvPr id="61" name="Picture 60">
            <a:extLst>
              <a:ext uri="{FF2B5EF4-FFF2-40B4-BE49-F238E27FC236}">
                <a16:creationId xmlns:a16="http://schemas.microsoft.com/office/drawing/2014/main" id="{4F76B7AF-0E44-2DB0-2D6B-FCD2629281A1}"/>
              </a:ext>
            </a:extLst>
          </p:cNvPr>
          <p:cNvPicPr>
            <a:picLocks noChangeAspect="1"/>
          </p:cNvPicPr>
          <p:nvPr/>
        </p:nvPicPr>
        <p:blipFill>
          <a:blip r:embed="rId5"/>
          <a:stretch>
            <a:fillRect/>
          </a:stretch>
        </p:blipFill>
        <p:spPr>
          <a:xfrm>
            <a:off x="1244497" y="4250031"/>
            <a:ext cx="386526" cy="531473"/>
          </a:xfrm>
          <a:prstGeom prst="rect">
            <a:avLst/>
          </a:prstGeom>
        </p:spPr>
      </p:pic>
      <p:pic>
        <p:nvPicPr>
          <p:cNvPr id="62" name="Picture 61">
            <a:extLst>
              <a:ext uri="{FF2B5EF4-FFF2-40B4-BE49-F238E27FC236}">
                <a16:creationId xmlns:a16="http://schemas.microsoft.com/office/drawing/2014/main" id="{C1B5AD51-D9E9-D44E-D757-746F3DD0DC76}"/>
              </a:ext>
            </a:extLst>
          </p:cNvPr>
          <p:cNvPicPr>
            <a:picLocks noChangeAspect="1"/>
          </p:cNvPicPr>
          <p:nvPr/>
        </p:nvPicPr>
        <p:blipFill>
          <a:blip r:embed="rId6"/>
          <a:stretch>
            <a:fillRect/>
          </a:stretch>
        </p:blipFill>
        <p:spPr>
          <a:xfrm>
            <a:off x="1263460" y="2755169"/>
            <a:ext cx="314285" cy="493876"/>
          </a:xfrm>
          <a:prstGeom prst="rect">
            <a:avLst/>
          </a:prstGeom>
        </p:spPr>
      </p:pic>
      <p:sp>
        <p:nvSpPr>
          <p:cNvPr id="65" name="Oval 64">
            <a:extLst>
              <a:ext uri="{FF2B5EF4-FFF2-40B4-BE49-F238E27FC236}">
                <a16:creationId xmlns:a16="http://schemas.microsoft.com/office/drawing/2014/main" id="{0577261D-C1E9-2721-7CCD-6F917B5E235F}"/>
              </a:ext>
            </a:extLst>
          </p:cNvPr>
          <p:cNvSpPr/>
          <p:nvPr/>
        </p:nvSpPr>
        <p:spPr>
          <a:xfrm>
            <a:off x="1703925" y="3599693"/>
            <a:ext cx="132548" cy="1500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Straight Connector 65">
            <a:extLst>
              <a:ext uri="{FF2B5EF4-FFF2-40B4-BE49-F238E27FC236}">
                <a16:creationId xmlns:a16="http://schemas.microsoft.com/office/drawing/2014/main" id="{6E9476C4-D3DB-1C38-E01B-5A17B4880CF3}"/>
              </a:ext>
            </a:extLst>
          </p:cNvPr>
          <p:cNvCxnSpPr>
            <a:cxnSpLocks/>
          </p:cNvCxnSpPr>
          <p:nvPr/>
        </p:nvCxnSpPr>
        <p:spPr>
          <a:xfrm>
            <a:off x="1763029" y="3663907"/>
            <a:ext cx="10171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1AF5F6BB-27C2-7E42-F8DF-44B67AE0C3C2}"/>
              </a:ext>
            </a:extLst>
          </p:cNvPr>
          <p:cNvPicPr>
            <a:picLocks noChangeAspect="1"/>
          </p:cNvPicPr>
          <p:nvPr/>
        </p:nvPicPr>
        <p:blipFill>
          <a:blip r:embed="rId7"/>
          <a:stretch>
            <a:fillRect/>
          </a:stretch>
        </p:blipFill>
        <p:spPr>
          <a:xfrm>
            <a:off x="3188000" y="3335208"/>
            <a:ext cx="459047" cy="711129"/>
          </a:xfrm>
          <a:prstGeom prst="rect">
            <a:avLst/>
          </a:prstGeom>
        </p:spPr>
      </p:pic>
      <p:cxnSp>
        <p:nvCxnSpPr>
          <p:cNvPr id="84" name="Straight Connector 83">
            <a:extLst>
              <a:ext uri="{FF2B5EF4-FFF2-40B4-BE49-F238E27FC236}">
                <a16:creationId xmlns:a16="http://schemas.microsoft.com/office/drawing/2014/main" id="{FBCE4725-8032-EF98-50C1-C4AD35891774}"/>
              </a:ext>
            </a:extLst>
          </p:cNvPr>
          <p:cNvCxnSpPr/>
          <p:nvPr/>
        </p:nvCxnSpPr>
        <p:spPr>
          <a:xfrm>
            <a:off x="1132994" y="3481084"/>
            <a:ext cx="0" cy="1728404"/>
          </a:xfrm>
          <a:prstGeom prst="line">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39E5EE7-F8CD-35E2-1FEA-9DF3C1FBB1EB}"/>
              </a:ext>
            </a:extLst>
          </p:cNvPr>
          <p:cNvSpPr txBox="1"/>
          <p:nvPr/>
        </p:nvSpPr>
        <p:spPr>
          <a:xfrm>
            <a:off x="0" y="0"/>
            <a:ext cx="736489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r>
              <a:rPr lang="en-US" altLang="zh-CN" dirty="0"/>
              <a:t>——</a:t>
            </a:r>
            <a:r>
              <a:rPr lang="zh-CN" altLang="en-US" dirty="0"/>
              <a:t>动态扇出系数</a:t>
            </a:r>
          </a:p>
        </p:txBody>
      </p:sp>
      <p:cxnSp>
        <p:nvCxnSpPr>
          <p:cNvPr id="94" name="Straight Connector 93">
            <a:extLst>
              <a:ext uri="{FF2B5EF4-FFF2-40B4-BE49-F238E27FC236}">
                <a16:creationId xmlns:a16="http://schemas.microsoft.com/office/drawing/2014/main" id="{47399DBF-609A-04C9-FFA5-649D031BF94E}"/>
              </a:ext>
            </a:extLst>
          </p:cNvPr>
          <p:cNvCxnSpPr/>
          <p:nvPr/>
        </p:nvCxnSpPr>
        <p:spPr>
          <a:xfrm>
            <a:off x="2780181" y="3663907"/>
            <a:ext cx="0" cy="839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AFF9C35-D4FA-4EFC-D4B8-64758B9A848F}"/>
              </a:ext>
            </a:extLst>
          </p:cNvPr>
          <p:cNvCxnSpPr/>
          <p:nvPr/>
        </p:nvCxnSpPr>
        <p:spPr>
          <a:xfrm>
            <a:off x="2535842" y="4503676"/>
            <a:ext cx="4843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4D686D0-D0D0-3385-8B23-CBB70BD275BE}"/>
              </a:ext>
            </a:extLst>
          </p:cNvPr>
          <p:cNvCxnSpPr/>
          <p:nvPr/>
        </p:nvCxnSpPr>
        <p:spPr>
          <a:xfrm>
            <a:off x="2537996" y="4720893"/>
            <a:ext cx="4843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BB11438-CD96-B28C-9E10-4C99E168CD3A}"/>
              </a:ext>
            </a:extLst>
          </p:cNvPr>
          <p:cNvCxnSpPr/>
          <p:nvPr/>
        </p:nvCxnSpPr>
        <p:spPr>
          <a:xfrm>
            <a:off x="2780181" y="4745641"/>
            <a:ext cx="0" cy="8397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7A7345B-DC1C-E823-F9D3-BA251EAC418D}"/>
              </a:ext>
            </a:extLst>
          </p:cNvPr>
          <p:cNvCxnSpPr/>
          <p:nvPr/>
        </p:nvCxnSpPr>
        <p:spPr>
          <a:xfrm>
            <a:off x="2551581" y="5585410"/>
            <a:ext cx="51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B97EA067-A3F8-9E1C-DA04-710B868875D2}"/>
              </a:ext>
            </a:extLst>
          </p:cNvPr>
          <p:cNvPicPr>
            <a:picLocks noChangeAspect="1"/>
          </p:cNvPicPr>
          <p:nvPr/>
        </p:nvPicPr>
        <p:blipFill>
          <a:blip r:embed="rId8"/>
          <a:stretch>
            <a:fillRect/>
          </a:stretch>
        </p:blipFill>
        <p:spPr>
          <a:xfrm>
            <a:off x="3076597" y="4431199"/>
            <a:ext cx="388739" cy="442358"/>
          </a:xfrm>
          <a:prstGeom prst="rect">
            <a:avLst/>
          </a:prstGeom>
        </p:spPr>
      </p:pic>
      <p:cxnSp>
        <p:nvCxnSpPr>
          <p:cNvPr id="106" name="Straight Connector 105">
            <a:extLst>
              <a:ext uri="{FF2B5EF4-FFF2-40B4-BE49-F238E27FC236}">
                <a16:creationId xmlns:a16="http://schemas.microsoft.com/office/drawing/2014/main" id="{91F72B0A-5048-0EBB-8B82-6C23803FADB7}"/>
              </a:ext>
            </a:extLst>
          </p:cNvPr>
          <p:cNvCxnSpPr>
            <a:cxnSpLocks/>
          </p:cNvCxnSpPr>
          <p:nvPr/>
        </p:nvCxnSpPr>
        <p:spPr>
          <a:xfrm>
            <a:off x="1132994" y="3504036"/>
            <a:ext cx="1887217" cy="463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06856B0-33F9-F415-A20B-F72438EC93E9}"/>
              </a:ext>
            </a:extLst>
          </p:cNvPr>
          <p:cNvSpPr/>
          <p:nvPr/>
        </p:nvSpPr>
        <p:spPr>
          <a:xfrm>
            <a:off x="753714" y="6013581"/>
            <a:ext cx="5023193" cy="527050"/>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由低到高，   由高到低，</a:t>
            </a: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放电。</a:t>
            </a:r>
          </a:p>
        </p:txBody>
      </p:sp>
      <p:pic>
        <p:nvPicPr>
          <p:cNvPr id="114" name="Picture 113">
            <a:extLst>
              <a:ext uri="{FF2B5EF4-FFF2-40B4-BE49-F238E27FC236}">
                <a16:creationId xmlns:a16="http://schemas.microsoft.com/office/drawing/2014/main" id="{68DCDDFA-AE2D-D520-12E9-E748293E5BE0}"/>
              </a:ext>
            </a:extLst>
          </p:cNvPr>
          <p:cNvPicPr>
            <a:picLocks noChangeAspect="1"/>
          </p:cNvPicPr>
          <p:nvPr/>
        </p:nvPicPr>
        <p:blipFill>
          <a:blip r:embed="rId9"/>
          <a:stretch>
            <a:fillRect/>
          </a:stretch>
        </p:blipFill>
        <p:spPr>
          <a:xfrm>
            <a:off x="946583" y="6092905"/>
            <a:ext cx="297914" cy="409632"/>
          </a:xfrm>
          <a:prstGeom prst="rect">
            <a:avLst/>
          </a:prstGeom>
        </p:spPr>
      </p:pic>
      <p:pic>
        <p:nvPicPr>
          <p:cNvPr id="116" name="Picture 115">
            <a:extLst>
              <a:ext uri="{FF2B5EF4-FFF2-40B4-BE49-F238E27FC236}">
                <a16:creationId xmlns:a16="http://schemas.microsoft.com/office/drawing/2014/main" id="{0720D869-3BCB-0913-BFD6-B955FFF1F3C2}"/>
              </a:ext>
            </a:extLst>
          </p:cNvPr>
          <p:cNvPicPr>
            <a:picLocks noChangeAspect="1"/>
          </p:cNvPicPr>
          <p:nvPr/>
        </p:nvPicPr>
        <p:blipFill>
          <a:blip r:embed="rId10"/>
          <a:stretch>
            <a:fillRect/>
          </a:stretch>
        </p:blipFill>
        <p:spPr>
          <a:xfrm>
            <a:off x="2659179" y="6104293"/>
            <a:ext cx="361032" cy="425502"/>
          </a:xfrm>
          <a:prstGeom prst="rect">
            <a:avLst/>
          </a:prstGeom>
        </p:spPr>
      </p:pic>
      <p:pic>
        <p:nvPicPr>
          <p:cNvPr id="118" name="Picture 117">
            <a:extLst>
              <a:ext uri="{FF2B5EF4-FFF2-40B4-BE49-F238E27FC236}">
                <a16:creationId xmlns:a16="http://schemas.microsoft.com/office/drawing/2014/main" id="{EE9A7061-33B6-6F33-32B5-7A72583A7A15}"/>
              </a:ext>
            </a:extLst>
          </p:cNvPr>
          <p:cNvPicPr>
            <a:picLocks noChangeAspect="1"/>
          </p:cNvPicPr>
          <p:nvPr/>
        </p:nvPicPr>
        <p:blipFill>
          <a:blip r:embed="rId11"/>
          <a:stretch>
            <a:fillRect/>
          </a:stretch>
        </p:blipFill>
        <p:spPr>
          <a:xfrm>
            <a:off x="4434893" y="6083220"/>
            <a:ext cx="401967" cy="457411"/>
          </a:xfrm>
          <a:prstGeom prst="rect">
            <a:avLst/>
          </a:prstGeom>
        </p:spPr>
      </p:pic>
      <p:cxnSp>
        <p:nvCxnSpPr>
          <p:cNvPr id="119" name="Straight Connector 118">
            <a:extLst>
              <a:ext uri="{FF2B5EF4-FFF2-40B4-BE49-F238E27FC236}">
                <a16:creationId xmlns:a16="http://schemas.microsoft.com/office/drawing/2014/main" id="{94B09D06-7E0C-D817-8D1A-2607A0B397B3}"/>
              </a:ext>
            </a:extLst>
          </p:cNvPr>
          <p:cNvCxnSpPr/>
          <p:nvPr/>
        </p:nvCxnSpPr>
        <p:spPr>
          <a:xfrm>
            <a:off x="6238807" y="2159014"/>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D6A17A2-797C-AF75-EDCC-F556DBA8D441}"/>
              </a:ext>
            </a:extLst>
          </p:cNvPr>
          <p:cNvCxnSpPr>
            <a:cxnSpLocks/>
          </p:cNvCxnSpPr>
          <p:nvPr/>
        </p:nvCxnSpPr>
        <p:spPr>
          <a:xfrm>
            <a:off x="7381807" y="2597164"/>
            <a:ext cx="3383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E548AB2-1F07-7D1A-3465-598EEA1317E4}"/>
              </a:ext>
            </a:extLst>
          </p:cNvPr>
          <p:cNvCxnSpPr/>
          <p:nvPr/>
        </p:nvCxnSpPr>
        <p:spPr>
          <a:xfrm>
            <a:off x="6238807" y="3481084"/>
            <a:ext cx="452628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7499B02F-9BAE-07CF-471A-9D24B63F6987}"/>
              </a:ext>
            </a:extLst>
          </p:cNvPr>
          <p:cNvPicPr>
            <a:picLocks noChangeAspect="1"/>
          </p:cNvPicPr>
          <p:nvPr/>
        </p:nvPicPr>
        <p:blipFill>
          <a:blip r:embed="rId4"/>
          <a:stretch>
            <a:fillRect/>
          </a:stretch>
        </p:blipFill>
        <p:spPr>
          <a:xfrm>
            <a:off x="5934047" y="1950494"/>
            <a:ext cx="304760" cy="417040"/>
          </a:xfrm>
          <a:prstGeom prst="rect">
            <a:avLst/>
          </a:prstGeom>
        </p:spPr>
      </p:pic>
      <p:pic>
        <p:nvPicPr>
          <p:cNvPr id="124" name="Picture 123">
            <a:extLst>
              <a:ext uri="{FF2B5EF4-FFF2-40B4-BE49-F238E27FC236}">
                <a16:creationId xmlns:a16="http://schemas.microsoft.com/office/drawing/2014/main" id="{2A10681E-DF1B-EE52-1199-0DBBB82CDF5C}"/>
              </a:ext>
            </a:extLst>
          </p:cNvPr>
          <p:cNvPicPr>
            <a:picLocks noChangeAspect="1"/>
          </p:cNvPicPr>
          <p:nvPr/>
        </p:nvPicPr>
        <p:blipFill>
          <a:blip r:embed="rId12"/>
          <a:stretch>
            <a:fillRect/>
          </a:stretch>
        </p:blipFill>
        <p:spPr>
          <a:xfrm>
            <a:off x="5140381" y="1693081"/>
            <a:ext cx="344286" cy="473393"/>
          </a:xfrm>
          <a:prstGeom prst="rect">
            <a:avLst/>
          </a:prstGeom>
        </p:spPr>
      </p:pic>
      <p:pic>
        <p:nvPicPr>
          <p:cNvPr id="125" name="Picture 124">
            <a:extLst>
              <a:ext uri="{FF2B5EF4-FFF2-40B4-BE49-F238E27FC236}">
                <a16:creationId xmlns:a16="http://schemas.microsoft.com/office/drawing/2014/main" id="{36E2C35B-4C1B-68B9-78EF-EC4C502600AB}"/>
              </a:ext>
            </a:extLst>
          </p:cNvPr>
          <p:cNvPicPr>
            <a:picLocks noChangeAspect="1"/>
          </p:cNvPicPr>
          <p:nvPr/>
        </p:nvPicPr>
        <p:blipFill>
          <a:blip r:embed="rId13"/>
          <a:stretch>
            <a:fillRect/>
          </a:stretch>
        </p:blipFill>
        <p:spPr>
          <a:xfrm>
            <a:off x="5128766" y="2992583"/>
            <a:ext cx="401667" cy="473393"/>
          </a:xfrm>
          <a:prstGeom prst="rect">
            <a:avLst/>
          </a:prstGeom>
        </p:spPr>
      </p:pic>
      <p:cxnSp>
        <p:nvCxnSpPr>
          <p:cNvPr id="127" name="Straight Connector 126">
            <a:extLst>
              <a:ext uri="{FF2B5EF4-FFF2-40B4-BE49-F238E27FC236}">
                <a16:creationId xmlns:a16="http://schemas.microsoft.com/office/drawing/2014/main" id="{52FAE52A-780C-8A72-20B6-4748712F04DC}"/>
              </a:ext>
            </a:extLst>
          </p:cNvPr>
          <p:cNvCxnSpPr/>
          <p:nvPr/>
        </p:nvCxnSpPr>
        <p:spPr>
          <a:xfrm>
            <a:off x="6681788" y="2131419"/>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BBE8562-DA9D-3B09-7FB8-57497C60EFAF}"/>
              </a:ext>
            </a:extLst>
          </p:cNvPr>
          <p:cNvCxnSpPr/>
          <p:nvPr/>
        </p:nvCxnSpPr>
        <p:spPr>
          <a:xfrm>
            <a:off x="7941877" y="1461784"/>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FBEAB42-FE25-5E95-9BF7-1302C753F4AD}"/>
              </a:ext>
            </a:extLst>
          </p:cNvPr>
          <p:cNvCxnSpPr>
            <a:cxnSpLocks/>
          </p:cNvCxnSpPr>
          <p:nvPr/>
        </p:nvCxnSpPr>
        <p:spPr>
          <a:xfrm>
            <a:off x="7953307" y="1485376"/>
            <a:ext cx="1582843"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EB122C7-3A97-3EB8-0CDE-5701C61BA947}"/>
              </a:ext>
            </a:extLst>
          </p:cNvPr>
          <p:cNvCxnSpPr/>
          <p:nvPr/>
        </p:nvCxnSpPr>
        <p:spPr>
          <a:xfrm>
            <a:off x="9524720" y="1473214"/>
            <a:ext cx="0" cy="69723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1BA75B-A296-23E6-E517-6B3DDCA8AE08}"/>
              </a:ext>
            </a:extLst>
          </p:cNvPr>
          <p:cNvCxnSpPr>
            <a:cxnSpLocks/>
          </p:cNvCxnSpPr>
          <p:nvPr/>
        </p:nvCxnSpPr>
        <p:spPr>
          <a:xfrm>
            <a:off x="9535737" y="2153520"/>
            <a:ext cx="125332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1921F89-CDB4-FFC9-722E-388CA8AB3A89}"/>
              </a:ext>
            </a:extLst>
          </p:cNvPr>
          <p:cNvCxnSpPr/>
          <p:nvPr/>
        </p:nvCxnSpPr>
        <p:spPr>
          <a:xfrm>
            <a:off x="6699983" y="2597164"/>
            <a:ext cx="125332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022EAC1F-3EE7-F332-5294-18E50A4B4F28}"/>
              </a:ext>
            </a:extLst>
          </p:cNvPr>
          <p:cNvSpPr/>
          <p:nvPr/>
        </p:nvSpPr>
        <p:spPr>
          <a:xfrm>
            <a:off x="7942621" y="1382942"/>
            <a:ext cx="1189990" cy="2504545"/>
          </a:xfrm>
          <a:prstGeom prst="rect">
            <a:avLst/>
          </a:prstGeom>
          <a:solidFill>
            <a:srgbClr val="FFE2F4">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Straight Connector 136">
            <a:extLst>
              <a:ext uri="{FF2B5EF4-FFF2-40B4-BE49-F238E27FC236}">
                <a16:creationId xmlns:a16="http://schemas.microsoft.com/office/drawing/2014/main" id="{49E180AA-AE56-D14D-0F0A-FCC8339AE5AD}"/>
              </a:ext>
            </a:extLst>
          </p:cNvPr>
          <p:cNvCxnSpPr/>
          <p:nvPr/>
        </p:nvCxnSpPr>
        <p:spPr>
          <a:xfrm>
            <a:off x="8702338" y="1497345"/>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6E7A964-E41D-3FF7-EB91-72EF39594494}"/>
              </a:ext>
            </a:extLst>
          </p:cNvPr>
          <p:cNvCxnSpPr>
            <a:cxnSpLocks/>
          </p:cNvCxnSpPr>
          <p:nvPr/>
        </p:nvCxnSpPr>
        <p:spPr>
          <a:xfrm>
            <a:off x="9524720" y="2054354"/>
            <a:ext cx="11017" cy="1426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F811DB-46AC-9DD7-A19F-AA51040FB42B}"/>
              </a:ext>
            </a:extLst>
          </p:cNvPr>
          <p:cNvCxnSpPr/>
          <p:nvPr/>
        </p:nvCxnSpPr>
        <p:spPr>
          <a:xfrm>
            <a:off x="7935112" y="1473214"/>
            <a:ext cx="0" cy="20308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1" name="Speech Bubble: Rectangle 140">
            <a:extLst>
              <a:ext uri="{FF2B5EF4-FFF2-40B4-BE49-F238E27FC236}">
                <a16:creationId xmlns:a16="http://schemas.microsoft.com/office/drawing/2014/main" id="{AF23EF0B-33E0-950B-AF83-0E55D181B03F}"/>
              </a:ext>
            </a:extLst>
          </p:cNvPr>
          <p:cNvSpPr/>
          <p:nvPr/>
        </p:nvSpPr>
        <p:spPr>
          <a:xfrm>
            <a:off x="6355799" y="5968078"/>
            <a:ext cx="952651" cy="657378"/>
          </a:xfrm>
          <a:prstGeom prst="wedgeRectCallout">
            <a:avLst>
              <a:gd name="adj1" fmla="val -48544"/>
              <a:gd name="adj2" fmla="val -129911"/>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Speech Bubble: Rectangle 144">
            <a:extLst>
              <a:ext uri="{FF2B5EF4-FFF2-40B4-BE49-F238E27FC236}">
                <a16:creationId xmlns:a16="http://schemas.microsoft.com/office/drawing/2014/main" id="{7B0368B9-C9B9-5A75-0B66-42765C134C34}"/>
              </a:ext>
            </a:extLst>
          </p:cNvPr>
          <p:cNvSpPr/>
          <p:nvPr/>
        </p:nvSpPr>
        <p:spPr>
          <a:xfrm>
            <a:off x="9773119" y="6296767"/>
            <a:ext cx="1613275" cy="457411"/>
          </a:xfrm>
          <a:prstGeom prst="wedgeRectCallout">
            <a:avLst>
              <a:gd name="adj1" fmla="val -50857"/>
              <a:gd name="adj2" fmla="val -161222"/>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TextBox 148">
            <a:extLst>
              <a:ext uri="{FF2B5EF4-FFF2-40B4-BE49-F238E27FC236}">
                <a16:creationId xmlns:a16="http://schemas.microsoft.com/office/drawing/2014/main" id="{5EB3F1EF-5F79-9A6A-FE0A-9CE1ECDB8267}"/>
              </a:ext>
            </a:extLst>
          </p:cNvPr>
          <p:cNvSpPr txBox="1"/>
          <p:nvPr/>
        </p:nvSpPr>
        <p:spPr>
          <a:xfrm>
            <a:off x="10085952" y="6340778"/>
            <a:ext cx="1063673"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时电压</a:t>
            </a:r>
            <a:endParaRPr lang="zh-CN" altLang="en-US" dirty="0"/>
          </a:p>
        </p:txBody>
      </p:sp>
      <p:sp>
        <p:nvSpPr>
          <p:cNvPr id="150" name="Speech Bubble: Rectangle 149">
            <a:extLst>
              <a:ext uri="{FF2B5EF4-FFF2-40B4-BE49-F238E27FC236}">
                <a16:creationId xmlns:a16="http://schemas.microsoft.com/office/drawing/2014/main" id="{5C328196-1146-A135-3F56-37AE62EC389D}"/>
              </a:ext>
            </a:extLst>
          </p:cNvPr>
          <p:cNvSpPr/>
          <p:nvPr/>
        </p:nvSpPr>
        <p:spPr>
          <a:xfrm>
            <a:off x="6850319" y="3830267"/>
            <a:ext cx="952651" cy="657378"/>
          </a:xfrm>
          <a:prstGeom prst="wedgeRectCallout">
            <a:avLst>
              <a:gd name="adj1" fmla="val 158460"/>
              <a:gd name="adj2" fmla="val 91305"/>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TextBox 150">
            <a:extLst>
              <a:ext uri="{FF2B5EF4-FFF2-40B4-BE49-F238E27FC236}">
                <a16:creationId xmlns:a16="http://schemas.microsoft.com/office/drawing/2014/main" id="{1D578B61-C3A5-2FF4-C06E-DB85248FA7C2}"/>
              </a:ext>
            </a:extLst>
          </p:cNvPr>
          <p:cNvSpPr txBox="1"/>
          <p:nvPr/>
        </p:nvSpPr>
        <p:spPr>
          <a:xfrm>
            <a:off x="6791748" y="3980788"/>
            <a:ext cx="1392085"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最终电压</a:t>
            </a:r>
            <a:endParaRPr lang="zh-CN" altLang="en-US" dirty="0"/>
          </a:p>
        </p:txBody>
      </p:sp>
      <p:sp>
        <p:nvSpPr>
          <p:cNvPr id="152" name="Speech Bubble: Rectangle 151">
            <a:extLst>
              <a:ext uri="{FF2B5EF4-FFF2-40B4-BE49-F238E27FC236}">
                <a16:creationId xmlns:a16="http://schemas.microsoft.com/office/drawing/2014/main" id="{FE124319-83C0-0DA2-EBFB-248EFFC337D7}"/>
              </a:ext>
            </a:extLst>
          </p:cNvPr>
          <p:cNvSpPr/>
          <p:nvPr/>
        </p:nvSpPr>
        <p:spPr>
          <a:xfrm>
            <a:off x="9850586" y="3729248"/>
            <a:ext cx="952651" cy="657378"/>
          </a:xfrm>
          <a:prstGeom prst="wedgeRectCallout">
            <a:avLst>
              <a:gd name="adj1" fmla="val -42761"/>
              <a:gd name="adj2" fmla="val 101360"/>
            </a:avLst>
          </a:prstGeom>
          <a:solidFill>
            <a:srgbClr val="FD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TextBox 152">
            <a:extLst>
              <a:ext uri="{FF2B5EF4-FFF2-40B4-BE49-F238E27FC236}">
                <a16:creationId xmlns:a16="http://schemas.microsoft.com/office/drawing/2014/main" id="{C6B2CF9D-8915-126C-7C4C-64CDBB599036}"/>
              </a:ext>
            </a:extLst>
          </p:cNvPr>
          <p:cNvSpPr txBox="1"/>
          <p:nvPr/>
        </p:nvSpPr>
        <p:spPr>
          <a:xfrm>
            <a:off x="9767633" y="3879344"/>
            <a:ext cx="1392085" cy="369332"/>
          </a:xfrm>
          <a:prstGeom prst="rect">
            <a:avLst/>
          </a:prstGeom>
          <a:noFill/>
        </p:spPr>
        <p:txBody>
          <a:bodyPr wrap="square">
            <a:spAutoFit/>
          </a:bodyPr>
          <a:lstStyle/>
          <a:p>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起始电压</a:t>
            </a:r>
            <a:endParaRPr lang="zh-CN" altLang="en-US" dirty="0"/>
          </a:p>
        </p:txBody>
      </p:sp>
      <p:pic>
        <p:nvPicPr>
          <p:cNvPr id="6" name="Picture 5">
            <a:extLst>
              <a:ext uri="{FF2B5EF4-FFF2-40B4-BE49-F238E27FC236}">
                <a16:creationId xmlns:a16="http://schemas.microsoft.com/office/drawing/2014/main" id="{80863231-7124-F007-7D5C-6656E0DECAAE}"/>
              </a:ext>
            </a:extLst>
          </p:cNvPr>
          <p:cNvPicPr>
            <a:picLocks noChangeAspect="1"/>
          </p:cNvPicPr>
          <p:nvPr/>
        </p:nvPicPr>
        <p:blipFill>
          <a:blip r:embed="rId14"/>
          <a:stretch>
            <a:fillRect/>
          </a:stretch>
        </p:blipFill>
        <p:spPr>
          <a:xfrm>
            <a:off x="1917530" y="2714056"/>
            <a:ext cx="736287" cy="476421"/>
          </a:xfrm>
          <a:prstGeom prst="rect">
            <a:avLst/>
          </a:prstGeom>
        </p:spPr>
      </p:pic>
      <p:pic>
        <p:nvPicPr>
          <p:cNvPr id="8" name="Picture 7">
            <a:extLst>
              <a:ext uri="{FF2B5EF4-FFF2-40B4-BE49-F238E27FC236}">
                <a16:creationId xmlns:a16="http://schemas.microsoft.com/office/drawing/2014/main" id="{B8243A93-8125-7DA9-7364-6323577D2786}"/>
              </a:ext>
            </a:extLst>
          </p:cNvPr>
          <p:cNvPicPr>
            <a:picLocks noChangeAspect="1"/>
          </p:cNvPicPr>
          <p:nvPr/>
        </p:nvPicPr>
        <p:blipFill>
          <a:blip r:embed="rId15"/>
          <a:stretch>
            <a:fillRect/>
          </a:stretch>
        </p:blipFill>
        <p:spPr>
          <a:xfrm>
            <a:off x="1870263" y="4299459"/>
            <a:ext cx="615553" cy="461665"/>
          </a:xfrm>
          <a:prstGeom prst="rect">
            <a:avLst/>
          </a:prstGeom>
        </p:spPr>
      </p:pic>
      <p:pic>
        <p:nvPicPr>
          <p:cNvPr id="10" name="Picture 9">
            <a:extLst>
              <a:ext uri="{FF2B5EF4-FFF2-40B4-BE49-F238E27FC236}">
                <a16:creationId xmlns:a16="http://schemas.microsoft.com/office/drawing/2014/main" id="{BC418825-E6A1-DC6C-3220-4BA69FFB2863}"/>
              </a:ext>
            </a:extLst>
          </p:cNvPr>
          <p:cNvPicPr>
            <a:picLocks noChangeAspect="1"/>
          </p:cNvPicPr>
          <p:nvPr/>
        </p:nvPicPr>
        <p:blipFill>
          <a:blip r:embed="rId16"/>
          <a:stretch>
            <a:fillRect/>
          </a:stretch>
        </p:blipFill>
        <p:spPr>
          <a:xfrm>
            <a:off x="6205567" y="4536722"/>
            <a:ext cx="4898562" cy="1399589"/>
          </a:xfrm>
          <a:prstGeom prst="rect">
            <a:avLst/>
          </a:prstGeom>
        </p:spPr>
      </p:pic>
      <p:pic>
        <p:nvPicPr>
          <p:cNvPr id="12" name="Picture 11">
            <a:extLst>
              <a:ext uri="{FF2B5EF4-FFF2-40B4-BE49-F238E27FC236}">
                <a16:creationId xmlns:a16="http://schemas.microsoft.com/office/drawing/2014/main" id="{DD0651F2-DA7D-FED2-9B99-9AF974CBAB57}"/>
              </a:ext>
            </a:extLst>
          </p:cNvPr>
          <p:cNvPicPr>
            <a:picLocks noChangeAspect="1"/>
          </p:cNvPicPr>
          <p:nvPr/>
        </p:nvPicPr>
        <p:blipFill>
          <a:blip r:embed="rId17"/>
          <a:stretch>
            <a:fillRect/>
          </a:stretch>
        </p:blipFill>
        <p:spPr>
          <a:xfrm>
            <a:off x="6496501" y="5985388"/>
            <a:ext cx="671245" cy="648099"/>
          </a:xfrm>
          <a:prstGeom prst="rect">
            <a:avLst/>
          </a:prstGeom>
        </p:spPr>
      </p:pic>
      <p:pic>
        <p:nvPicPr>
          <p:cNvPr id="14" name="Picture 13">
            <a:extLst>
              <a:ext uri="{FF2B5EF4-FFF2-40B4-BE49-F238E27FC236}">
                <a16:creationId xmlns:a16="http://schemas.microsoft.com/office/drawing/2014/main" id="{ECA9325A-8C66-F096-0DC8-0BBA930D9555}"/>
              </a:ext>
            </a:extLst>
          </p:cNvPr>
          <p:cNvPicPr>
            <a:picLocks noChangeAspect="1"/>
          </p:cNvPicPr>
          <p:nvPr/>
        </p:nvPicPr>
        <p:blipFill>
          <a:blip r:embed="rId18"/>
          <a:stretch>
            <a:fillRect/>
          </a:stretch>
        </p:blipFill>
        <p:spPr>
          <a:xfrm>
            <a:off x="9913823" y="6343530"/>
            <a:ext cx="271510" cy="426659"/>
          </a:xfrm>
          <a:prstGeom prst="rect">
            <a:avLst/>
          </a:prstGeom>
        </p:spPr>
      </p:pic>
      <p:pic>
        <p:nvPicPr>
          <p:cNvPr id="15" name="Picture 14">
            <a:extLst>
              <a:ext uri="{FF2B5EF4-FFF2-40B4-BE49-F238E27FC236}">
                <a16:creationId xmlns:a16="http://schemas.microsoft.com/office/drawing/2014/main" id="{CD0C4AC2-9A42-0BD2-04B7-E6808FA06240}"/>
              </a:ext>
            </a:extLst>
          </p:cNvPr>
          <p:cNvPicPr>
            <a:picLocks noChangeAspect="1"/>
          </p:cNvPicPr>
          <p:nvPr/>
        </p:nvPicPr>
        <p:blipFill>
          <a:blip r:embed="rId3"/>
          <a:stretch>
            <a:fillRect/>
          </a:stretch>
        </p:blipFill>
        <p:spPr>
          <a:xfrm>
            <a:off x="6341450" y="2351681"/>
            <a:ext cx="505409" cy="465539"/>
          </a:xfrm>
          <a:prstGeom prst="rect">
            <a:avLst/>
          </a:prstGeom>
        </p:spPr>
      </p:pic>
      <p:pic>
        <p:nvPicPr>
          <p:cNvPr id="17" name="Picture 16">
            <a:extLst>
              <a:ext uri="{FF2B5EF4-FFF2-40B4-BE49-F238E27FC236}">
                <a16:creationId xmlns:a16="http://schemas.microsoft.com/office/drawing/2014/main" id="{5DCB5BDD-9AE4-4AF0-E6B2-68A1DE39FAC7}"/>
              </a:ext>
            </a:extLst>
          </p:cNvPr>
          <p:cNvPicPr>
            <a:picLocks noChangeAspect="1"/>
          </p:cNvPicPr>
          <p:nvPr/>
        </p:nvPicPr>
        <p:blipFill>
          <a:blip r:embed="rId19"/>
          <a:stretch>
            <a:fillRect/>
          </a:stretch>
        </p:blipFill>
        <p:spPr>
          <a:xfrm>
            <a:off x="5514885" y="3214651"/>
            <a:ext cx="799189" cy="466194"/>
          </a:xfrm>
          <a:prstGeom prst="rect">
            <a:avLst/>
          </a:prstGeom>
        </p:spPr>
      </p:pic>
      <p:sp>
        <p:nvSpPr>
          <p:cNvPr id="18" name="Freeform: Shape 17">
            <a:extLst>
              <a:ext uri="{FF2B5EF4-FFF2-40B4-BE49-F238E27FC236}">
                <a16:creationId xmlns:a16="http://schemas.microsoft.com/office/drawing/2014/main" id="{C89E607F-48C6-3CE8-DF5C-934393B98576}"/>
              </a:ext>
            </a:extLst>
          </p:cNvPr>
          <p:cNvSpPr/>
          <p:nvPr/>
        </p:nvSpPr>
        <p:spPr>
          <a:xfrm>
            <a:off x="7941365" y="2592037"/>
            <a:ext cx="1600200" cy="1007655"/>
          </a:xfrm>
          <a:custGeom>
            <a:avLst/>
            <a:gdLst>
              <a:gd name="connsiteX0" fmla="*/ 0 w 1600200"/>
              <a:gd name="connsiteY0" fmla="*/ 0 h 1292239"/>
              <a:gd name="connsiteX1" fmla="*/ 9939 w 1600200"/>
              <a:gd name="connsiteY1" fmla="*/ 49696 h 1292239"/>
              <a:gd name="connsiteX2" fmla="*/ 79513 w 1600200"/>
              <a:gd name="connsiteY2" fmla="*/ 168965 h 1292239"/>
              <a:gd name="connsiteX3" fmla="*/ 168965 w 1600200"/>
              <a:gd name="connsiteY3" fmla="*/ 298174 h 1292239"/>
              <a:gd name="connsiteX4" fmla="*/ 198783 w 1600200"/>
              <a:gd name="connsiteY4" fmla="*/ 327991 h 1292239"/>
              <a:gd name="connsiteX5" fmla="*/ 288235 w 1600200"/>
              <a:gd name="connsiteY5" fmla="*/ 467139 h 1292239"/>
              <a:gd name="connsiteX6" fmla="*/ 367748 w 1600200"/>
              <a:gd name="connsiteY6" fmla="*/ 536713 h 1292239"/>
              <a:gd name="connsiteX7" fmla="*/ 407505 w 1600200"/>
              <a:gd name="connsiteY7" fmla="*/ 586409 h 1292239"/>
              <a:gd name="connsiteX8" fmla="*/ 477078 w 1600200"/>
              <a:gd name="connsiteY8" fmla="*/ 636104 h 1292239"/>
              <a:gd name="connsiteX9" fmla="*/ 566531 w 1600200"/>
              <a:gd name="connsiteY9" fmla="*/ 715617 h 1292239"/>
              <a:gd name="connsiteX10" fmla="*/ 616226 w 1600200"/>
              <a:gd name="connsiteY10" fmla="*/ 735496 h 1292239"/>
              <a:gd name="connsiteX11" fmla="*/ 685800 w 1600200"/>
              <a:gd name="connsiteY11" fmla="*/ 805070 h 1292239"/>
              <a:gd name="connsiteX12" fmla="*/ 805070 w 1600200"/>
              <a:gd name="connsiteY12" fmla="*/ 904461 h 1292239"/>
              <a:gd name="connsiteX13" fmla="*/ 854765 w 1600200"/>
              <a:gd name="connsiteY13" fmla="*/ 934278 h 1292239"/>
              <a:gd name="connsiteX14" fmla="*/ 914400 w 1600200"/>
              <a:gd name="connsiteY14" fmla="*/ 983974 h 1292239"/>
              <a:gd name="connsiteX15" fmla="*/ 983974 w 1600200"/>
              <a:gd name="connsiteY15" fmla="*/ 1023730 h 1292239"/>
              <a:gd name="connsiteX16" fmla="*/ 1043609 w 1600200"/>
              <a:gd name="connsiteY16" fmla="*/ 1063487 h 1292239"/>
              <a:gd name="connsiteX17" fmla="*/ 1123122 w 1600200"/>
              <a:gd name="connsiteY17" fmla="*/ 1103244 h 1292239"/>
              <a:gd name="connsiteX18" fmla="*/ 1242392 w 1600200"/>
              <a:gd name="connsiteY18" fmla="*/ 1152939 h 1292239"/>
              <a:gd name="connsiteX19" fmla="*/ 1302026 w 1600200"/>
              <a:gd name="connsiteY19" fmla="*/ 1202635 h 1292239"/>
              <a:gd name="connsiteX20" fmla="*/ 1371600 w 1600200"/>
              <a:gd name="connsiteY20" fmla="*/ 1232452 h 1292239"/>
              <a:gd name="connsiteX21" fmla="*/ 1401418 w 1600200"/>
              <a:gd name="connsiteY21" fmla="*/ 1252330 h 1292239"/>
              <a:gd name="connsiteX22" fmla="*/ 1451113 w 1600200"/>
              <a:gd name="connsiteY22" fmla="*/ 1262270 h 1292239"/>
              <a:gd name="connsiteX23" fmla="*/ 1500809 w 1600200"/>
              <a:gd name="connsiteY23" fmla="*/ 1282148 h 1292239"/>
              <a:gd name="connsiteX24" fmla="*/ 1600200 w 1600200"/>
              <a:gd name="connsiteY24" fmla="*/ 1292087 h 129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0200" h="1292239">
                <a:moveTo>
                  <a:pt x="0" y="0"/>
                </a:moveTo>
                <a:cubicBezTo>
                  <a:pt x="3313" y="16565"/>
                  <a:pt x="3875" y="33929"/>
                  <a:pt x="9939" y="49696"/>
                </a:cubicBezTo>
                <a:cubicBezTo>
                  <a:pt x="40801" y="129936"/>
                  <a:pt x="41030" y="113379"/>
                  <a:pt x="79513" y="168965"/>
                </a:cubicBezTo>
                <a:cubicBezTo>
                  <a:pt x="95475" y="192021"/>
                  <a:pt x="142082" y="266811"/>
                  <a:pt x="168965" y="298174"/>
                </a:cubicBezTo>
                <a:cubicBezTo>
                  <a:pt x="178113" y="308846"/>
                  <a:pt x="189882" y="317112"/>
                  <a:pt x="198783" y="327991"/>
                </a:cubicBezTo>
                <a:cubicBezTo>
                  <a:pt x="362309" y="527854"/>
                  <a:pt x="182855" y="309065"/>
                  <a:pt x="288235" y="467139"/>
                </a:cubicBezTo>
                <a:cubicBezTo>
                  <a:pt x="304318" y="491264"/>
                  <a:pt x="350442" y="519407"/>
                  <a:pt x="367748" y="536713"/>
                </a:cubicBezTo>
                <a:cubicBezTo>
                  <a:pt x="382749" y="551713"/>
                  <a:pt x="392504" y="571408"/>
                  <a:pt x="407505" y="586409"/>
                </a:cubicBezTo>
                <a:cubicBezTo>
                  <a:pt x="458964" y="637868"/>
                  <a:pt x="431930" y="596599"/>
                  <a:pt x="477078" y="636104"/>
                </a:cubicBezTo>
                <a:cubicBezTo>
                  <a:pt x="512165" y="666806"/>
                  <a:pt x="526645" y="693458"/>
                  <a:pt x="566531" y="715617"/>
                </a:cubicBezTo>
                <a:cubicBezTo>
                  <a:pt x="582127" y="724281"/>
                  <a:pt x="599661" y="728870"/>
                  <a:pt x="616226" y="735496"/>
                </a:cubicBezTo>
                <a:cubicBezTo>
                  <a:pt x="662343" y="796983"/>
                  <a:pt x="626433" y="756834"/>
                  <a:pt x="685800" y="805070"/>
                </a:cubicBezTo>
                <a:cubicBezTo>
                  <a:pt x="725965" y="837704"/>
                  <a:pt x="760694" y="877835"/>
                  <a:pt x="805070" y="904461"/>
                </a:cubicBezTo>
                <a:cubicBezTo>
                  <a:pt x="821635" y="914400"/>
                  <a:pt x="839142" y="922916"/>
                  <a:pt x="854765" y="934278"/>
                </a:cubicBezTo>
                <a:cubicBezTo>
                  <a:pt x="875692" y="949497"/>
                  <a:pt x="893125" y="969245"/>
                  <a:pt x="914400" y="983974"/>
                </a:cubicBezTo>
                <a:cubicBezTo>
                  <a:pt x="936361" y="999178"/>
                  <a:pt x="961226" y="1009731"/>
                  <a:pt x="983974" y="1023730"/>
                </a:cubicBezTo>
                <a:cubicBezTo>
                  <a:pt x="1004321" y="1036251"/>
                  <a:pt x="1022866" y="1051634"/>
                  <a:pt x="1043609" y="1063487"/>
                </a:cubicBezTo>
                <a:cubicBezTo>
                  <a:pt x="1069337" y="1078189"/>
                  <a:pt x="1095769" y="1091847"/>
                  <a:pt x="1123122" y="1103244"/>
                </a:cubicBezTo>
                <a:cubicBezTo>
                  <a:pt x="1215397" y="1141692"/>
                  <a:pt x="1099094" y="1060819"/>
                  <a:pt x="1242392" y="1152939"/>
                </a:cubicBezTo>
                <a:cubicBezTo>
                  <a:pt x="1264158" y="1166931"/>
                  <a:pt x="1279989" y="1189074"/>
                  <a:pt x="1302026" y="1202635"/>
                </a:cubicBezTo>
                <a:cubicBezTo>
                  <a:pt x="1323514" y="1215859"/>
                  <a:pt x="1349032" y="1221168"/>
                  <a:pt x="1371600" y="1232452"/>
                </a:cubicBezTo>
                <a:cubicBezTo>
                  <a:pt x="1382284" y="1237794"/>
                  <a:pt x="1390233" y="1248136"/>
                  <a:pt x="1401418" y="1252330"/>
                </a:cubicBezTo>
                <a:cubicBezTo>
                  <a:pt x="1417235" y="1258262"/>
                  <a:pt x="1434932" y="1257416"/>
                  <a:pt x="1451113" y="1262270"/>
                </a:cubicBezTo>
                <a:cubicBezTo>
                  <a:pt x="1468202" y="1267397"/>
                  <a:pt x="1483596" y="1277454"/>
                  <a:pt x="1500809" y="1282148"/>
                </a:cubicBezTo>
                <a:cubicBezTo>
                  <a:pt x="1545241" y="1294266"/>
                  <a:pt x="1558885" y="1292087"/>
                  <a:pt x="1600200" y="1292087"/>
                </a:cubicBez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Shape 19">
            <a:extLst>
              <a:ext uri="{FF2B5EF4-FFF2-40B4-BE49-F238E27FC236}">
                <a16:creationId xmlns:a16="http://schemas.microsoft.com/office/drawing/2014/main" id="{38192839-82B4-24EF-221E-C7A1DD3F1642}"/>
              </a:ext>
            </a:extLst>
          </p:cNvPr>
          <p:cNvSpPr/>
          <p:nvPr/>
        </p:nvSpPr>
        <p:spPr>
          <a:xfrm>
            <a:off x="9541565" y="2703443"/>
            <a:ext cx="675861" cy="914400"/>
          </a:xfrm>
          <a:custGeom>
            <a:avLst/>
            <a:gdLst>
              <a:gd name="connsiteX0" fmla="*/ 0 w 675861"/>
              <a:gd name="connsiteY0" fmla="*/ 914400 h 914400"/>
              <a:gd name="connsiteX1" fmla="*/ 19878 w 675861"/>
              <a:gd name="connsiteY1" fmla="*/ 864705 h 914400"/>
              <a:gd name="connsiteX2" fmla="*/ 39757 w 675861"/>
              <a:gd name="connsiteY2" fmla="*/ 735496 h 914400"/>
              <a:gd name="connsiteX3" fmla="*/ 69574 w 675861"/>
              <a:gd name="connsiteY3" fmla="*/ 616227 h 914400"/>
              <a:gd name="connsiteX4" fmla="*/ 109331 w 675861"/>
              <a:gd name="connsiteY4" fmla="*/ 536714 h 914400"/>
              <a:gd name="connsiteX5" fmla="*/ 129209 w 675861"/>
              <a:gd name="connsiteY5" fmla="*/ 487018 h 914400"/>
              <a:gd name="connsiteX6" fmla="*/ 149087 w 675861"/>
              <a:gd name="connsiteY6" fmla="*/ 427383 h 914400"/>
              <a:gd name="connsiteX7" fmla="*/ 188844 w 675861"/>
              <a:gd name="connsiteY7" fmla="*/ 377687 h 914400"/>
              <a:gd name="connsiteX8" fmla="*/ 228600 w 675861"/>
              <a:gd name="connsiteY8" fmla="*/ 318053 h 914400"/>
              <a:gd name="connsiteX9" fmla="*/ 248478 w 675861"/>
              <a:gd name="connsiteY9" fmla="*/ 268357 h 914400"/>
              <a:gd name="connsiteX10" fmla="*/ 288235 w 675861"/>
              <a:gd name="connsiteY10" fmla="*/ 228600 h 914400"/>
              <a:gd name="connsiteX11" fmla="*/ 308113 w 675861"/>
              <a:gd name="connsiteY11" fmla="*/ 198783 h 914400"/>
              <a:gd name="connsiteX12" fmla="*/ 347870 w 675861"/>
              <a:gd name="connsiteY12" fmla="*/ 149087 h 914400"/>
              <a:gd name="connsiteX13" fmla="*/ 397565 w 675861"/>
              <a:gd name="connsiteY13" fmla="*/ 89453 h 914400"/>
              <a:gd name="connsiteX14" fmla="*/ 487018 w 675861"/>
              <a:gd name="connsiteY14" fmla="*/ 49696 h 914400"/>
              <a:gd name="connsiteX15" fmla="*/ 616226 w 675861"/>
              <a:gd name="connsiteY15" fmla="*/ 0 h 914400"/>
              <a:gd name="connsiteX16" fmla="*/ 675861 w 675861"/>
              <a:gd name="connsiteY1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861" h="914400">
                <a:moveTo>
                  <a:pt x="0" y="914400"/>
                </a:moveTo>
                <a:cubicBezTo>
                  <a:pt x="6626" y="897835"/>
                  <a:pt x="15184" y="881917"/>
                  <a:pt x="19878" y="864705"/>
                </a:cubicBezTo>
                <a:cubicBezTo>
                  <a:pt x="23706" y="850668"/>
                  <a:pt x="38550" y="745151"/>
                  <a:pt x="39757" y="735496"/>
                </a:cubicBezTo>
                <a:cubicBezTo>
                  <a:pt x="52747" y="631574"/>
                  <a:pt x="32365" y="672041"/>
                  <a:pt x="69574" y="616227"/>
                </a:cubicBezTo>
                <a:cubicBezTo>
                  <a:pt x="90180" y="533800"/>
                  <a:pt x="63253" y="619654"/>
                  <a:pt x="109331" y="536714"/>
                </a:cubicBezTo>
                <a:cubicBezTo>
                  <a:pt x="117996" y="521118"/>
                  <a:pt x="123112" y="503785"/>
                  <a:pt x="129209" y="487018"/>
                </a:cubicBezTo>
                <a:cubicBezTo>
                  <a:pt x="136370" y="467326"/>
                  <a:pt x="139053" y="445778"/>
                  <a:pt x="149087" y="427383"/>
                </a:cubicBezTo>
                <a:cubicBezTo>
                  <a:pt x="159245" y="408759"/>
                  <a:pt x="176366" y="394844"/>
                  <a:pt x="188844" y="377687"/>
                </a:cubicBezTo>
                <a:cubicBezTo>
                  <a:pt x="202896" y="358366"/>
                  <a:pt x="217160" y="339026"/>
                  <a:pt x="228600" y="318053"/>
                </a:cubicBezTo>
                <a:cubicBezTo>
                  <a:pt x="237143" y="302390"/>
                  <a:pt x="238581" y="283202"/>
                  <a:pt x="248478" y="268357"/>
                </a:cubicBezTo>
                <a:cubicBezTo>
                  <a:pt x="258874" y="252763"/>
                  <a:pt x="276038" y="242830"/>
                  <a:pt x="288235" y="228600"/>
                </a:cubicBezTo>
                <a:cubicBezTo>
                  <a:pt x="296009" y="219531"/>
                  <a:pt x="300946" y="208339"/>
                  <a:pt x="308113" y="198783"/>
                </a:cubicBezTo>
                <a:cubicBezTo>
                  <a:pt x="320841" y="181812"/>
                  <a:pt x="335142" y="166058"/>
                  <a:pt x="347870" y="149087"/>
                </a:cubicBezTo>
                <a:cubicBezTo>
                  <a:pt x="366205" y="124641"/>
                  <a:pt x="370292" y="107635"/>
                  <a:pt x="397565" y="89453"/>
                </a:cubicBezTo>
                <a:cubicBezTo>
                  <a:pt x="461462" y="46855"/>
                  <a:pt x="438524" y="70479"/>
                  <a:pt x="487018" y="49696"/>
                </a:cubicBezTo>
                <a:cubicBezTo>
                  <a:pt x="528247" y="32027"/>
                  <a:pt x="569229" y="0"/>
                  <a:pt x="616226" y="0"/>
                </a:cubicBezTo>
                <a:lnTo>
                  <a:pt x="675861" y="0"/>
                </a:lnTo>
              </a:path>
            </a:pathLst>
          </a:cu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1">
            <a:extLst>
              <a:ext uri="{FF2B5EF4-FFF2-40B4-BE49-F238E27FC236}">
                <a16:creationId xmlns:a16="http://schemas.microsoft.com/office/drawing/2014/main" id="{F023D9E6-F35F-78F2-A7C0-DB06E0D36A15}"/>
              </a:ext>
            </a:extLst>
          </p:cNvPr>
          <p:cNvPicPr>
            <a:picLocks noChangeAspect="1"/>
          </p:cNvPicPr>
          <p:nvPr/>
        </p:nvPicPr>
        <p:blipFill>
          <a:blip r:embed="rId20"/>
          <a:stretch>
            <a:fillRect/>
          </a:stretch>
        </p:blipFill>
        <p:spPr>
          <a:xfrm>
            <a:off x="8467214" y="3413981"/>
            <a:ext cx="318087" cy="499851"/>
          </a:xfrm>
          <a:prstGeom prst="rect">
            <a:avLst/>
          </a:prstGeom>
        </p:spPr>
      </p:pic>
    </p:spTree>
    <p:extLst>
      <p:ext uri="{BB962C8B-B14F-4D97-AF65-F5344CB8AC3E}">
        <p14:creationId xmlns:p14="http://schemas.microsoft.com/office/powerpoint/2010/main" val="16121786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FB59E-DFD4-7F74-8D85-CE0577784C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2DB600-6115-94B9-D80B-8A61DCC23862}"/>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p>
        </p:txBody>
      </p:sp>
      <p:sp>
        <p:nvSpPr>
          <p:cNvPr id="7" name="Rectangle 6">
            <a:extLst>
              <a:ext uri="{FF2B5EF4-FFF2-40B4-BE49-F238E27FC236}">
                <a16:creationId xmlns:a16="http://schemas.microsoft.com/office/drawing/2014/main" id="{8F595C0D-7E63-CF19-9A37-4287C85CFFC0}"/>
              </a:ext>
            </a:extLst>
          </p:cNvPr>
          <p:cNvSpPr/>
          <p:nvPr/>
        </p:nvSpPr>
        <p:spPr>
          <a:xfrm>
            <a:off x="4606566" y="2647270"/>
            <a:ext cx="5531346"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与</a:t>
            </a:r>
            <a:r>
              <a:rPr lang="zh-CN" altLang="en-US" sz="2000" b="1" dirty="0">
                <a:solidFill>
                  <a:srgbClr val="FF0000"/>
                </a:solidFill>
                <a:latin typeface="微软雅黑" panose="020B0503020204020204" pitchFamily="34" charset="-122"/>
                <a:ea typeface="微软雅黑" panose="020B0503020204020204" pitchFamily="34" charset="-122"/>
              </a:rPr>
              <a:t>负载电容</a:t>
            </a:r>
            <a:r>
              <a:rPr lang="zh-CN" altLang="en-US" sz="2000" b="1" dirty="0">
                <a:solidFill>
                  <a:schemeClr val="tx1"/>
                </a:solidFill>
                <a:latin typeface="微软雅黑" panose="020B0503020204020204" pitchFamily="34" charset="-122"/>
                <a:ea typeface="微软雅黑" panose="020B0503020204020204" pitchFamily="34" charset="-122"/>
              </a:rPr>
              <a:t>、高低电平平均</a:t>
            </a:r>
            <a:r>
              <a:rPr lang="zh-CN" altLang="en-US" sz="2000" b="1" dirty="0">
                <a:solidFill>
                  <a:srgbClr val="FF0000"/>
                </a:solidFill>
                <a:latin typeface="微软雅黑" panose="020B0503020204020204" pitchFamily="34" charset="-122"/>
                <a:ea typeface="微软雅黑" panose="020B0503020204020204" pitchFamily="34" charset="-122"/>
              </a:rPr>
              <a:t>切换频率</a:t>
            </a:r>
            <a:r>
              <a:rPr lang="zh-CN" altLang="en-US" sz="2000" b="1" dirty="0">
                <a:solidFill>
                  <a:schemeClr val="tx1"/>
                </a:solidFill>
                <a:latin typeface="微软雅黑" panose="020B0503020204020204" pitchFamily="34" charset="-122"/>
                <a:ea typeface="微软雅黑" panose="020B0503020204020204" pitchFamily="34" charset="-122"/>
              </a:rPr>
              <a:t>有关。 </a:t>
            </a:r>
          </a:p>
        </p:txBody>
      </p:sp>
      <p:sp>
        <p:nvSpPr>
          <p:cNvPr id="9" name="Rectangle: Rounded Corners 8">
            <a:extLst>
              <a:ext uri="{FF2B5EF4-FFF2-40B4-BE49-F238E27FC236}">
                <a16:creationId xmlns:a16="http://schemas.microsoft.com/office/drawing/2014/main" id="{450D058A-2912-ED0D-DF64-0DBFF4AF3D97}"/>
              </a:ext>
            </a:extLst>
          </p:cNvPr>
          <p:cNvSpPr/>
          <p:nvPr/>
        </p:nvSpPr>
        <p:spPr>
          <a:xfrm>
            <a:off x="1949355" y="4016698"/>
            <a:ext cx="1885121" cy="986577"/>
          </a:xfrm>
          <a:prstGeom prst="roundRect">
            <a:avLst>
              <a:gd name="adj" fmla="val 10692"/>
            </a:avLst>
          </a:prstGeom>
          <a:solidFill>
            <a:srgbClr val="DAEBF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400" b="1" dirty="0">
                <a:solidFill>
                  <a:schemeClr val="tx1"/>
                </a:solidFill>
                <a:latin typeface="微软雅黑" panose="020B0503020204020204" pitchFamily="34" charset="-122"/>
                <a:ea typeface="微软雅黑" panose="020B0503020204020204" pitchFamily="34" charset="-122"/>
              </a:rPr>
              <a:t>动态</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扇出系数</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DF1C21B4-ABFF-ACC3-3E8F-B7CFD15891E5}"/>
              </a:ext>
            </a:extLst>
          </p:cNvPr>
          <p:cNvSpPr/>
          <p:nvPr/>
        </p:nvSpPr>
        <p:spPr>
          <a:xfrm>
            <a:off x="4606565" y="4086377"/>
            <a:ext cx="5531347"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低频</a:t>
            </a:r>
            <a:r>
              <a:rPr lang="en-US" altLang="zh-CN" sz="2000" b="1" dirty="0">
                <a:solidFill>
                  <a:schemeClr val="tx1"/>
                </a:solidFill>
                <a:latin typeface="微软雅黑" panose="020B0503020204020204" pitchFamily="34" charset="-122"/>
                <a:ea typeface="微软雅黑" panose="020B0503020204020204" pitchFamily="34" charset="-122"/>
              </a:rPr>
              <a:t>(&lt;1MHz)</a:t>
            </a:r>
            <a:r>
              <a:rPr lang="zh-CN" altLang="en-US" sz="2000" b="1" dirty="0">
                <a:solidFill>
                  <a:schemeClr val="tx1"/>
                </a:solidFill>
                <a:latin typeface="微软雅黑" panose="020B0503020204020204" pitchFamily="34" charset="-122"/>
                <a:ea typeface="微软雅黑" panose="020B0503020204020204" pitchFamily="34" charset="-122"/>
              </a:rPr>
              <a:t>工作条件下，一般在</a:t>
            </a:r>
            <a:r>
              <a:rPr lang="en-US" altLang="zh-CN" sz="2000" b="1" dirty="0">
                <a:solidFill>
                  <a:schemeClr val="tx1"/>
                </a:solidFill>
                <a:latin typeface="微软雅黑" panose="020B0503020204020204" pitchFamily="34" charset="-122"/>
                <a:ea typeface="微软雅黑" panose="020B0503020204020204" pitchFamily="34" charset="-122"/>
              </a:rPr>
              <a:t>50</a:t>
            </a:r>
            <a:r>
              <a:rPr lang="zh-CN" altLang="en-US" sz="2000" b="1" dirty="0">
                <a:solidFill>
                  <a:schemeClr val="tx1"/>
                </a:solidFill>
                <a:latin typeface="微软雅黑" panose="020B0503020204020204" pitchFamily="34" charset="-122"/>
                <a:ea typeface="微软雅黑" panose="020B0503020204020204" pitchFamily="34" charset="-122"/>
              </a:rPr>
              <a:t>以上</a:t>
            </a:r>
          </a:p>
        </p:txBody>
      </p:sp>
      <p:sp>
        <p:nvSpPr>
          <p:cNvPr id="14" name="Rectangle 13">
            <a:extLst>
              <a:ext uri="{FF2B5EF4-FFF2-40B4-BE49-F238E27FC236}">
                <a16:creationId xmlns:a16="http://schemas.microsoft.com/office/drawing/2014/main" id="{B97056EC-3668-A8D3-10E6-13DE2B28146A}"/>
              </a:ext>
            </a:extLst>
          </p:cNvPr>
          <p:cNvSpPr/>
          <p:nvPr/>
        </p:nvSpPr>
        <p:spPr>
          <a:xfrm>
            <a:off x="4606565" y="5515863"/>
            <a:ext cx="5531348" cy="847221"/>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随着开关工作频率的</a:t>
            </a:r>
            <a:r>
              <a:rPr lang="zh-CN" altLang="en-US" sz="2000" b="1" dirty="0">
                <a:solidFill>
                  <a:srgbClr val="FF0000"/>
                </a:solidFill>
                <a:latin typeface="微软雅黑" panose="020B0503020204020204" pitchFamily="34" charset="-122"/>
                <a:ea typeface="微软雅黑" panose="020B0503020204020204" pitchFamily="34" charset="-122"/>
              </a:rPr>
              <a:t>升高</a:t>
            </a:r>
            <a:r>
              <a:rPr lang="zh-CN" altLang="en-US" sz="2000" b="1" dirty="0">
                <a:solidFill>
                  <a:schemeClr val="tx1"/>
                </a:solidFill>
                <a:latin typeface="微软雅黑" panose="020B0503020204020204" pitchFamily="34" charset="-122"/>
                <a:ea typeface="微软雅黑" panose="020B0503020204020204" pitchFamily="34" charset="-122"/>
              </a:rPr>
              <a:t>，扇出数将随之</a:t>
            </a:r>
            <a:r>
              <a:rPr lang="zh-CN" altLang="en-US" sz="2000" b="1" dirty="0">
                <a:solidFill>
                  <a:srgbClr val="FF0000"/>
                </a:solidFill>
                <a:latin typeface="微软雅黑" panose="020B0503020204020204" pitchFamily="34" charset="-122"/>
                <a:ea typeface="微软雅黑" panose="020B0503020204020204" pitchFamily="34" charset="-122"/>
              </a:rPr>
              <a:t>下降</a:t>
            </a:r>
          </a:p>
        </p:txBody>
      </p:sp>
      <p:cxnSp>
        <p:nvCxnSpPr>
          <p:cNvPr id="18" name="Straight Connector 17">
            <a:extLst>
              <a:ext uri="{FF2B5EF4-FFF2-40B4-BE49-F238E27FC236}">
                <a16:creationId xmlns:a16="http://schemas.microsoft.com/office/drawing/2014/main" id="{3EAC21EB-3A86-DE05-090B-1F223ECAD86F}"/>
              </a:ext>
            </a:extLst>
          </p:cNvPr>
          <p:cNvCxnSpPr>
            <a:stCxn id="9" idx="3"/>
            <a:endCxn id="12" idx="1"/>
          </p:cNvCxnSpPr>
          <p:nvPr/>
        </p:nvCxnSpPr>
        <p:spPr>
          <a:xfrm>
            <a:off x="3834476" y="4509987"/>
            <a:ext cx="7720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239992-444E-0104-E3C6-70408769E9C6}"/>
              </a:ext>
            </a:extLst>
          </p:cNvPr>
          <p:cNvCxnSpPr>
            <a:stCxn id="9" idx="3"/>
            <a:endCxn id="14" idx="1"/>
          </p:cNvCxnSpPr>
          <p:nvPr/>
        </p:nvCxnSpPr>
        <p:spPr>
          <a:xfrm>
            <a:off x="3834476" y="4509987"/>
            <a:ext cx="772089" cy="142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AD51E7-D753-4EC1-AF2D-A862593C7A2E}"/>
              </a:ext>
            </a:extLst>
          </p:cNvPr>
          <p:cNvCxnSpPr>
            <a:stCxn id="9" idx="3"/>
            <a:endCxn id="7" idx="1"/>
          </p:cNvCxnSpPr>
          <p:nvPr/>
        </p:nvCxnSpPr>
        <p:spPr>
          <a:xfrm flipV="1">
            <a:off x="3834476" y="3070881"/>
            <a:ext cx="772090" cy="1439106"/>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4DC3AF8-6BF8-1679-79C4-9977E6569B67}"/>
              </a:ext>
            </a:extLst>
          </p:cNvPr>
          <p:cNvPicPr>
            <a:picLocks noChangeAspect="1"/>
          </p:cNvPicPr>
          <p:nvPr/>
        </p:nvPicPr>
        <p:blipFill>
          <a:blip r:embed="rId3"/>
          <a:stretch>
            <a:fillRect/>
          </a:stretch>
        </p:blipFill>
        <p:spPr>
          <a:xfrm>
            <a:off x="1949355" y="494916"/>
            <a:ext cx="3186305" cy="1625933"/>
          </a:xfrm>
          <a:prstGeom prst="rect">
            <a:avLst/>
          </a:prstGeom>
        </p:spPr>
      </p:pic>
      <p:pic>
        <p:nvPicPr>
          <p:cNvPr id="26" name="Picture 25">
            <a:extLst>
              <a:ext uri="{FF2B5EF4-FFF2-40B4-BE49-F238E27FC236}">
                <a16:creationId xmlns:a16="http://schemas.microsoft.com/office/drawing/2014/main" id="{DDF114F3-DE59-45D6-0E82-E64E3F72E52E}"/>
              </a:ext>
            </a:extLst>
          </p:cNvPr>
          <p:cNvPicPr>
            <a:picLocks noChangeAspect="1"/>
          </p:cNvPicPr>
          <p:nvPr/>
        </p:nvPicPr>
        <p:blipFill>
          <a:blip r:embed="rId4"/>
          <a:stretch>
            <a:fillRect/>
          </a:stretch>
        </p:blipFill>
        <p:spPr>
          <a:xfrm>
            <a:off x="7136484" y="549309"/>
            <a:ext cx="3186305" cy="1639427"/>
          </a:xfrm>
          <a:prstGeom prst="rect">
            <a:avLst/>
          </a:prstGeom>
        </p:spPr>
      </p:pic>
    </p:spTree>
    <p:extLst>
      <p:ext uri="{BB962C8B-B14F-4D97-AF65-F5344CB8AC3E}">
        <p14:creationId xmlns:p14="http://schemas.microsoft.com/office/powerpoint/2010/main" val="13787074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356F-4B68-56C8-A9F9-B497F3551B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E2D39-63CB-9474-CC8E-433B41D818D8}"/>
              </a:ext>
            </a:extLst>
          </p:cNvPr>
          <p:cNvSpPr txBox="1"/>
          <p:nvPr/>
        </p:nvSpPr>
        <p:spPr>
          <a:xfrm>
            <a:off x="0"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 </a:t>
            </a:r>
            <a:r>
              <a:rPr lang="en-US" altLang="zh-CN" dirty="0"/>
              <a:t>CMOS</a:t>
            </a:r>
            <a:r>
              <a:rPr lang="zh-CN" altLang="en-US" dirty="0"/>
              <a:t>反相器的动态特性</a:t>
            </a:r>
          </a:p>
        </p:txBody>
      </p:sp>
      <p:sp>
        <p:nvSpPr>
          <p:cNvPr id="6" name="TextBox 5">
            <a:extLst>
              <a:ext uri="{FF2B5EF4-FFF2-40B4-BE49-F238E27FC236}">
                <a16:creationId xmlns:a16="http://schemas.microsoft.com/office/drawing/2014/main" id="{E9F92746-33F9-CD3D-5737-678EEFF58CF4}"/>
              </a:ext>
            </a:extLst>
          </p:cNvPr>
          <p:cNvSpPr txBox="1"/>
          <p:nvPr/>
        </p:nvSpPr>
        <p:spPr>
          <a:xfrm>
            <a:off x="323021" y="481460"/>
            <a:ext cx="10848561" cy="1005788"/>
          </a:xfrm>
          <a:prstGeom prst="rect">
            <a:avLst/>
          </a:prstGeom>
          <a:noFill/>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求</a:t>
            </a:r>
            <a:r>
              <a:rPr lang="en-US" altLang="zh-CN" sz="2400" dirty="0">
                <a:latin typeface="微软雅黑" panose="020B0503020204020204" pitchFamily="34" charset="-122"/>
                <a:ea typeface="微软雅黑" panose="020B0503020204020204" pitchFamily="34" charset="-122"/>
              </a:rPr>
              <a:t>74HC04</a:t>
            </a:r>
            <a:r>
              <a:rPr lang="zh-CN" altLang="en-US" sz="2400" dirty="0">
                <a:latin typeface="微软雅黑" panose="020B0503020204020204" pitchFamily="34" charset="-122"/>
                <a:ea typeface="微软雅黑" panose="020B0503020204020204" pitchFamily="34" charset="-122"/>
              </a:rPr>
              <a:t>反相器的扇出系数</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静态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输入电流最大值均为</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，输出电流最大值均为</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2958DE82-4D95-8D46-2B1F-BAC34988880A}"/>
              </a:ext>
            </a:extLst>
          </p:cNvPr>
          <p:cNvPicPr>
            <a:picLocks noChangeAspect="1"/>
          </p:cNvPicPr>
          <p:nvPr/>
        </p:nvPicPr>
        <p:blipFill>
          <a:blip r:embed="rId3"/>
          <a:stretch>
            <a:fillRect/>
          </a:stretch>
        </p:blipFill>
        <p:spPr>
          <a:xfrm>
            <a:off x="3835652" y="1093028"/>
            <a:ext cx="604216" cy="374038"/>
          </a:xfrm>
          <a:prstGeom prst="rect">
            <a:avLst/>
          </a:prstGeom>
        </p:spPr>
      </p:pic>
      <p:pic>
        <p:nvPicPr>
          <p:cNvPr id="10" name="Picture 9">
            <a:extLst>
              <a:ext uri="{FF2B5EF4-FFF2-40B4-BE49-F238E27FC236}">
                <a16:creationId xmlns:a16="http://schemas.microsoft.com/office/drawing/2014/main" id="{8EAC96E3-294C-863F-BA28-00F4B01FFB73}"/>
              </a:ext>
            </a:extLst>
          </p:cNvPr>
          <p:cNvPicPr>
            <a:picLocks noChangeAspect="1"/>
          </p:cNvPicPr>
          <p:nvPr/>
        </p:nvPicPr>
        <p:blipFill>
          <a:blip r:embed="rId4"/>
          <a:stretch>
            <a:fillRect/>
          </a:stretch>
        </p:blipFill>
        <p:spPr>
          <a:xfrm>
            <a:off x="7582723" y="1075860"/>
            <a:ext cx="739552" cy="348024"/>
          </a:xfrm>
          <a:prstGeom prst="rect">
            <a:avLst/>
          </a:prstGeom>
        </p:spPr>
      </p:pic>
      <p:sp>
        <p:nvSpPr>
          <p:cNvPr id="11" name="TextBox 10">
            <a:extLst>
              <a:ext uri="{FF2B5EF4-FFF2-40B4-BE49-F238E27FC236}">
                <a16:creationId xmlns:a16="http://schemas.microsoft.com/office/drawing/2014/main" id="{DCAEC51E-66B5-0EE3-4799-2730BD9A3E7F}"/>
              </a:ext>
            </a:extLst>
          </p:cNvPr>
          <p:cNvSpPr txBox="1"/>
          <p:nvPr/>
        </p:nvSpPr>
        <p:spPr>
          <a:xfrm>
            <a:off x="323021" y="2280148"/>
            <a:ext cx="11660257" cy="1485920"/>
          </a:xfrm>
          <a:prstGeom prst="rect">
            <a:avLst/>
          </a:prstGeom>
          <a:noFill/>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动态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电源电压</a:t>
            </a:r>
            <a:r>
              <a:rPr lang="en-US" altLang="zh-CN" sz="2400" dirty="0">
                <a:latin typeface="微软雅黑" panose="020B0503020204020204" pitchFamily="34" charset="-122"/>
                <a:ea typeface="微软雅黑" panose="020B0503020204020204" pitchFamily="34" charset="-122"/>
              </a:rPr>
              <a:t>5V</a:t>
            </a:r>
            <a:r>
              <a:rPr lang="zh-CN" altLang="en-US" sz="2400" dirty="0">
                <a:latin typeface="微软雅黑" panose="020B0503020204020204" pitchFamily="34" charset="-122"/>
                <a:ea typeface="微软雅黑" panose="020B0503020204020204" pitchFamily="34" charset="-122"/>
              </a:rPr>
              <a:t>，输出电阻</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均为</a:t>
            </a:r>
            <a:r>
              <a:rPr lang="en-US" altLang="zh-CN" sz="2400" dirty="0">
                <a:latin typeface="微软雅黑" panose="020B0503020204020204" pitchFamily="34" charset="-122"/>
                <a:ea typeface="微软雅黑" panose="020B0503020204020204" pitchFamily="34" charset="-122"/>
              </a:rPr>
              <a:t>1kΩ</a:t>
            </a:r>
            <a:r>
              <a:rPr lang="zh-CN" altLang="en-US" sz="2400" dirty="0">
                <a:latin typeface="微软雅黑" panose="020B0503020204020204" pitchFamily="34" charset="-122"/>
                <a:ea typeface="微软雅黑" panose="020B0503020204020204" pitchFamily="34" charset="-122"/>
              </a:rPr>
              <a:t>，输出高低电平分别为</a:t>
            </a:r>
            <a:r>
              <a:rPr lang="en-US" altLang="zh-CN" sz="2400" dirty="0">
                <a:latin typeface="微软雅黑" panose="020B0503020204020204" pitchFamily="34" charset="-122"/>
                <a:ea typeface="微软雅黑" panose="020B0503020204020204" pitchFamily="34" charset="-122"/>
              </a:rPr>
              <a:t>5V</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0V</a:t>
            </a:r>
            <a:r>
              <a:rPr lang="zh-CN" altLang="en-US" sz="2400" dirty="0">
                <a:latin typeface="微软雅黑" panose="020B0503020204020204" pitchFamily="34" charset="-122"/>
                <a:ea typeface="微软雅黑" panose="020B0503020204020204" pitchFamily="34" charset="-122"/>
              </a:rPr>
              <a:t>。输入电阻</a:t>
            </a:r>
            <a:r>
              <a:rPr lang="en-US" altLang="zh-CN" sz="2400" dirty="0">
                <a:latin typeface="微软雅黑" panose="020B0503020204020204" pitchFamily="34" charset="-122"/>
                <a:ea typeface="微软雅黑" panose="020B0503020204020204" pitchFamily="34" charset="-122"/>
              </a:rPr>
              <a:t>    =10MΩ</a:t>
            </a:r>
            <a:r>
              <a:rPr lang="zh-CN" altLang="en-US" sz="2400" dirty="0">
                <a:latin typeface="微软雅黑" panose="020B0503020204020204" pitchFamily="34" charset="-122"/>
                <a:ea typeface="微软雅黑" panose="020B0503020204020204" pitchFamily="34" charset="-122"/>
              </a:rPr>
              <a:t>，输入电容</a:t>
            </a:r>
            <a:r>
              <a:rPr lang="en-US" altLang="zh-CN" sz="2400" dirty="0">
                <a:latin typeface="微软雅黑" panose="020B0503020204020204" pitchFamily="34" charset="-122"/>
                <a:ea typeface="微软雅黑" panose="020B0503020204020204" pitchFamily="34" charset="-122"/>
              </a:rPr>
              <a:t>    =10pF</a:t>
            </a:r>
            <a:r>
              <a:rPr lang="zh-CN" altLang="en-US" sz="2400" dirty="0">
                <a:latin typeface="微软雅黑" panose="020B0503020204020204" pitchFamily="34" charset="-122"/>
                <a:ea typeface="微软雅黑" panose="020B0503020204020204" pitchFamily="34" charset="-122"/>
              </a:rPr>
              <a:t>，输入高电平最小值</a:t>
            </a:r>
            <a:r>
              <a:rPr lang="en-US" altLang="zh-CN" sz="2400" dirty="0">
                <a:latin typeface="微软雅黑" panose="020B0503020204020204" pitchFamily="34" charset="-122"/>
                <a:ea typeface="微软雅黑" panose="020B0503020204020204" pitchFamily="34" charset="-122"/>
              </a:rPr>
              <a:t>         =3.15V</a:t>
            </a:r>
            <a:r>
              <a:rPr lang="zh-CN" altLang="en-US" sz="2400" dirty="0">
                <a:latin typeface="微软雅黑" panose="020B0503020204020204" pitchFamily="34" charset="-122"/>
                <a:ea typeface="微软雅黑" panose="020B0503020204020204" pitchFamily="34" charset="-122"/>
              </a:rPr>
              <a:t>，输入低电平最大值</a:t>
            </a:r>
            <a:r>
              <a:rPr lang="en-US" altLang="zh-CN" sz="2400" dirty="0">
                <a:latin typeface="微软雅黑" panose="020B0503020204020204" pitchFamily="34" charset="-122"/>
                <a:ea typeface="微软雅黑" panose="020B0503020204020204" pitchFamily="34" charset="-122"/>
              </a:rPr>
              <a:t>     </a:t>
            </a:r>
          </a:p>
          <a:p>
            <a:pPr>
              <a:lnSpc>
                <a:spcPct val="130000"/>
              </a:lnSpc>
            </a:pPr>
            <a:r>
              <a:rPr lang="en-US" altLang="zh-CN" sz="2400" dirty="0">
                <a:latin typeface="微软雅黑" panose="020B0503020204020204" pitchFamily="34" charset="-122"/>
                <a:ea typeface="微软雅黑" panose="020B0503020204020204" pitchFamily="34" charset="-122"/>
              </a:rPr>
              <a:t>       =1.35V</a:t>
            </a:r>
            <a:r>
              <a:rPr lang="zh-CN" altLang="en-US" sz="2400" dirty="0">
                <a:latin typeface="微软雅黑" panose="020B0503020204020204" pitchFamily="34" charset="-122"/>
                <a:ea typeface="微软雅黑" panose="020B0503020204020204" pitchFamily="34" charset="-122"/>
              </a:rPr>
              <a:t>。若开关工作频率为</a:t>
            </a:r>
            <a:r>
              <a:rPr lang="en-US" altLang="zh-CN" sz="2400" dirty="0">
                <a:latin typeface="微软雅黑" panose="020B0503020204020204" pitchFamily="34" charset="-122"/>
                <a:ea typeface="微软雅黑" panose="020B0503020204020204" pitchFamily="34" charset="-122"/>
              </a:rPr>
              <a:t>      1MHz</a:t>
            </a:r>
            <a:r>
              <a:rPr lang="zh-CN" altLang="en-US" sz="2400" dirty="0">
                <a:latin typeface="微软雅黑" panose="020B0503020204020204" pitchFamily="34" charset="-122"/>
                <a:ea typeface="微软雅黑" panose="020B0503020204020204" pitchFamily="34" charset="-122"/>
              </a:rPr>
              <a:t>，求扇出系数。</a:t>
            </a:r>
          </a:p>
        </p:txBody>
      </p:sp>
      <p:pic>
        <p:nvPicPr>
          <p:cNvPr id="13" name="Picture 12">
            <a:extLst>
              <a:ext uri="{FF2B5EF4-FFF2-40B4-BE49-F238E27FC236}">
                <a16:creationId xmlns:a16="http://schemas.microsoft.com/office/drawing/2014/main" id="{F3D03668-06D6-0805-36E7-5918D24A8393}"/>
              </a:ext>
            </a:extLst>
          </p:cNvPr>
          <p:cNvPicPr>
            <a:picLocks noChangeAspect="1"/>
          </p:cNvPicPr>
          <p:nvPr/>
        </p:nvPicPr>
        <p:blipFill>
          <a:blip r:embed="rId5"/>
          <a:stretch>
            <a:fillRect/>
          </a:stretch>
        </p:blipFill>
        <p:spPr>
          <a:xfrm>
            <a:off x="4338599" y="1423884"/>
            <a:ext cx="3345394" cy="911144"/>
          </a:xfrm>
          <a:prstGeom prst="rect">
            <a:avLst/>
          </a:prstGeom>
        </p:spPr>
      </p:pic>
      <p:pic>
        <p:nvPicPr>
          <p:cNvPr id="15" name="Picture 14">
            <a:extLst>
              <a:ext uri="{FF2B5EF4-FFF2-40B4-BE49-F238E27FC236}">
                <a16:creationId xmlns:a16="http://schemas.microsoft.com/office/drawing/2014/main" id="{3D891DDF-3AE9-85B9-770D-61E23B8C734D}"/>
              </a:ext>
            </a:extLst>
          </p:cNvPr>
          <p:cNvPicPr>
            <a:picLocks noChangeAspect="1"/>
          </p:cNvPicPr>
          <p:nvPr/>
        </p:nvPicPr>
        <p:blipFill>
          <a:blip r:embed="rId6"/>
          <a:stretch>
            <a:fillRect/>
          </a:stretch>
        </p:blipFill>
        <p:spPr>
          <a:xfrm>
            <a:off x="4216841" y="2364595"/>
            <a:ext cx="475054" cy="412547"/>
          </a:xfrm>
          <a:prstGeom prst="rect">
            <a:avLst/>
          </a:prstGeom>
        </p:spPr>
      </p:pic>
      <p:pic>
        <p:nvPicPr>
          <p:cNvPr id="19" name="Picture 18">
            <a:extLst>
              <a:ext uri="{FF2B5EF4-FFF2-40B4-BE49-F238E27FC236}">
                <a16:creationId xmlns:a16="http://schemas.microsoft.com/office/drawing/2014/main" id="{6307EB37-99F1-C35A-B3D1-0904D3A2255F}"/>
              </a:ext>
            </a:extLst>
          </p:cNvPr>
          <p:cNvPicPr>
            <a:picLocks noChangeAspect="1"/>
          </p:cNvPicPr>
          <p:nvPr/>
        </p:nvPicPr>
        <p:blipFill>
          <a:blip r:embed="rId7"/>
          <a:stretch>
            <a:fillRect/>
          </a:stretch>
        </p:blipFill>
        <p:spPr>
          <a:xfrm>
            <a:off x="11500403" y="2366312"/>
            <a:ext cx="368576" cy="434393"/>
          </a:xfrm>
          <a:prstGeom prst="rect">
            <a:avLst/>
          </a:prstGeom>
        </p:spPr>
      </p:pic>
      <p:pic>
        <p:nvPicPr>
          <p:cNvPr id="21" name="Picture 20">
            <a:extLst>
              <a:ext uri="{FF2B5EF4-FFF2-40B4-BE49-F238E27FC236}">
                <a16:creationId xmlns:a16="http://schemas.microsoft.com/office/drawing/2014/main" id="{581642F8-8FEB-EBBD-7888-9EF9606BBD31}"/>
              </a:ext>
            </a:extLst>
          </p:cNvPr>
          <p:cNvPicPr>
            <a:picLocks noChangeAspect="1"/>
          </p:cNvPicPr>
          <p:nvPr/>
        </p:nvPicPr>
        <p:blipFill>
          <a:blip r:embed="rId8"/>
          <a:stretch>
            <a:fillRect/>
          </a:stretch>
        </p:blipFill>
        <p:spPr>
          <a:xfrm>
            <a:off x="3044023" y="2800705"/>
            <a:ext cx="414167" cy="488125"/>
          </a:xfrm>
          <a:prstGeom prst="rect">
            <a:avLst/>
          </a:prstGeom>
        </p:spPr>
      </p:pic>
      <p:pic>
        <p:nvPicPr>
          <p:cNvPr id="23" name="Picture 22">
            <a:extLst>
              <a:ext uri="{FF2B5EF4-FFF2-40B4-BE49-F238E27FC236}">
                <a16:creationId xmlns:a16="http://schemas.microsoft.com/office/drawing/2014/main" id="{E26FBF1F-FF93-0349-98A5-E1F5B3BB3F27}"/>
              </a:ext>
            </a:extLst>
          </p:cNvPr>
          <p:cNvPicPr>
            <a:picLocks noChangeAspect="1"/>
          </p:cNvPicPr>
          <p:nvPr/>
        </p:nvPicPr>
        <p:blipFill>
          <a:blip r:embed="rId9"/>
          <a:stretch>
            <a:fillRect/>
          </a:stretch>
        </p:blipFill>
        <p:spPr>
          <a:xfrm>
            <a:off x="7179510" y="2845312"/>
            <a:ext cx="772989" cy="443518"/>
          </a:xfrm>
          <a:prstGeom prst="rect">
            <a:avLst/>
          </a:prstGeom>
        </p:spPr>
      </p:pic>
      <p:pic>
        <p:nvPicPr>
          <p:cNvPr id="25" name="Picture 24">
            <a:extLst>
              <a:ext uri="{FF2B5EF4-FFF2-40B4-BE49-F238E27FC236}">
                <a16:creationId xmlns:a16="http://schemas.microsoft.com/office/drawing/2014/main" id="{A9B15CD1-1584-7CCE-C3C2-30AB0FE01E19}"/>
              </a:ext>
            </a:extLst>
          </p:cNvPr>
          <p:cNvPicPr>
            <a:picLocks noChangeAspect="1"/>
          </p:cNvPicPr>
          <p:nvPr/>
        </p:nvPicPr>
        <p:blipFill>
          <a:blip r:embed="rId10"/>
          <a:stretch>
            <a:fillRect/>
          </a:stretch>
        </p:blipFill>
        <p:spPr>
          <a:xfrm>
            <a:off x="340829" y="3324312"/>
            <a:ext cx="719758" cy="419859"/>
          </a:xfrm>
          <a:prstGeom prst="rect">
            <a:avLst/>
          </a:prstGeom>
        </p:spPr>
      </p:pic>
      <p:pic>
        <p:nvPicPr>
          <p:cNvPr id="27" name="Picture 26">
            <a:extLst>
              <a:ext uri="{FF2B5EF4-FFF2-40B4-BE49-F238E27FC236}">
                <a16:creationId xmlns:a16="http://schemas.microsoft.com/office/drawing/2014/main" id="{D8678E8E-3FFB-CCA9-A627-E66CF6C21C65}"/>
              </a:ext>
            </a:extLst>
          </p:cNvPr>
          <p:cNvPicPr>
            <a:picLocks noChangeAspect="1"/>
          </p:cNvPicPr>
          <p:nvPr/>
        </p:nvPicPr>
        <p:blipFill>
          <a:blip r:embed="rId11"/>
          <a:stretch>
            <a:fillRect/>
          </a:stretch>
        </p:blipFill>
        <p:spPr>
          <a:xfrm>
            <a:off x="4769439" y="3288830"/>
            <a:ext cx="624509" cy="452770"/>
          </a:xfrm>
          <a:prstGeom prst="rect">
            <a:avLst/>
          </a:prstGeom>
        </p:spPr>
      </p:pic>
      <p:sp>
        <p:nvSpPr>
          <p:cNvPr id="28" name="Rectangle: Rounded Corners 27">
            <a:extLst>
              <a:ext uri="{FF2B5EF4-FFF2-40B4-BE49-F238E27FC236}">
                <a16:creationId xmlns:a16="http://schemas.microsoft.com/office/drawing/2014/main" id="{93F66D68-DAED-A97F-9B1D-A6D25B34A30E}"/>
              </a:ext>
            </a:extLst>
          </p:cNvPr>
          <p:cNvSpPr/>
          <p:nvPr/>
        </p:nvSpPr>
        <p:spPr>
          <a:xfrm>
            <a:off x="2416492" y="4100436"/>
            <a:ext cx="1508835" cy="465850"/>
          </a:xfrm>
          <a:prstGeom prst="roundRect">
            <a:avLst>
              <a:gd name="adj" fmla="val 10692"/>
            </a:avLst>
          </a:prstGeom>
          <a:solidFill>
            <a:srgbClr val="FFE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400" b="1" dirty="0">
                <a:solidFill>
                  <a:schemeClr val="tx1"/>
                </a:solidFill>
                <a:latin typeface="微软雅黑" panose="020B0503020204020204" pitchFamily="34" charset="-122"/>
                <a:ea typeface="微软雅黑" panose="020B0503020204020204" pitchFamily="34" charset="-122"/>
              </a:rPr>
              <a:t>充电</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9" name="Rectangle: Rounded Corners 28">
            <a:extLst>
              <a:ext uri="{FF2B5EF4-FFF2-40B4-BE49-F238E27FC236}">
                <a16:creationId xmlns:a16="http://schemas.microsoft.com/office/drawing/2014/main" id="{1070B037-2874-490E-682F-072040D0BCA8}"/>
              </a:ext>
            </a:extLst>
          </p:cNvPr>
          <p:cNvSpPr/>
          <p:nvPr/>
        </p:nvSpPr>
        <p:spPr>
          <a:xfrm>
            <a:off x="2405781" y="4869086"/>
            <a:ext cx="1508835" cy="465850"/>
          </a:xfrm>
          <a:prstGeom prst="roundRect">
            <a:avLst>
              <a:gd name="adj" fmla="val 10692"/>
            </a:avLst>
          </a:prstGeom>
          <a:solidFill>
            <a:srgbClr val="FFE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400" b="1">
                <a:solidFill>
                  <a:schemeClr val="tx1"/>
                </a:solidFill>
                <a:latin typeface="微软雅黑" panose="020B0503020204020204" pitchFamily="34" charset="-122"/>
                <a:ea typeface="微软雅黑" panose="020B0503020204020204" pitchFamily="34" charset="-122"/>
              </a:rPr>
              <a:t>充电</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30" name="Rectangle: Rounded Corners 29">
            <a:extLst>
              <a:ext uri="{FF2B5EF4-FFF2-40B4-BE49-F238E27FC236}">
                <a16:creationId xmlns:a16="http://schemas.microsoft.com/office/drawing/2014/main" id="{B9216171-1345-1D70-55D9-9B0C806AD294}"/>
              </a:ext>
            </a:extLst>
          </p:cNvPr>
          <p:cNvSpPr/>
          <p:nvPr/>
        </p:nvSpPr>
        <p:spPr>
          <a:xfrm>
            <a:off x="2405782" y="5647114"/>
            <a:ext cx="1508835" cy="465850"/>
          </a:xfrm>
          <a:prstGeom prst="roundRect">
            <a:avLst>
              <a:gd name="adj" fmla="val 10692"/>
            </a:avLst>
          </a:prstGeom>
          <a:solidFill>
            <a:srgbClr val="FFE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400" b="1" dirty="0">
                <a:solidFill>
                  <a:schemeClr val="tx1"/>
                </a:solidFill>
                <a:latin typeface="微软雅黑" panose="020B0503020204020204" pitchFamily="34" charset="-122"/>
                <a:ea typeface="微软雅黑" panose="020B0503020204020204" pitchFamily="34" charset="-122"/>
              </a:rPr>
              <a:t>扇出</a:t>
            </a:r>
            <a:r>
              <a:rPr lang="zh-CN" altLang="en-US" sz="2400" b="1">
                <a:solidFill>
                  <a:schemeClr val="tx1"/>
                </a:solidFill>
                <a:latin typeface="微软雅黑" panose="020B0503020204020204" pitchFamily="34" charset="-122"/>
                <a:ea typeface="微软雅黑" panose="020B0503020204020204" pitchFamily="34" charset="-122"/>
              </a:rPr>
              <a:t>系数</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D72FD01F-49F2-25FD-9CA2-1A09CC057F08}"/>
              </a:ext>
            </a:extLst>
          </p:cNvPr>
          <p:cNvSpPr/>
          <p:nvPr/>
        </p:nvSpPr>
        <p:spPr>
          <a:xfrm>
            <a:off x="4116407" y="4098307"/>
            <a:ext cx="5977827" cy="46585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代入公式，得                   ，则</a:t>
            </a:r>
          </a:p>
        </p:txBody>
      </p:sp>
      <p:pic>
        <p:nvPicPr>
          <p:cNvPr id="33" name="Picture 32">
            <a:extLst>
              <a:ext uri="{FF2B5EF4-FFF2-40B4-BE49-F238E27FC236}">
                <a16:creationId xmlns:a16="http://schemas.microsoft.com/office/drawing/2014/main" id="{9FBDF579-A1DE-6549-F072-E6B0ACED73D9}"/>
              </a:ext>
            </a:extLst>
          </p:cNvPr>
          <p:cNvPicPr>
            <a:picLocks noChangeAspect="1"/>
          </p:cNvPicPr>
          <p:nvPr/>
        </p:nvPicPr>
        <p:blipFill>
          <a:blip r:embed="rId12"/>
          <a:stretch>
            <a:fillRect/>
          </a:stretch>
        </p:blipFill>
        <p:spPr>
          <a:xfrm>
            <a:off x="5758051" y="4148843"/>
            <a:ext cx="1429815" cy="445131"/>
          </a:xfrm>
          <a:prstGeom prst="rect">
            <a:avLst/>
          </a:prstGeom>
        </p:spPr>
      </p:pic>
      <p:pic>
        <p:nvPicPr>
          <p:cNvPr id="35" name="Picture 34">
            <a:extLst>
              <a:ext uri="{FF2B5EF4-FFF2-40B4-BE49-F238E27FC236}">
                <a16:creationId xmlns:a16="http://schemas.microsoft.com/office/drawing/2014/main" id="{C156F953-6DDB-101E-A16F-BBE031A21E70}"/>
              </a:ext>
            </a:extLst>
          </p:cNvPr>
          <p:cNvPicPr>
            <a:picLocks noChangeAspect="1"/>
          </p:cNvPicPr>
          <p:nvPr/>
        </p:nvPicPr>
        <p:blipFill>
          <a:blip r:embed="rId13"/>
          <a:stretch>
            <a:fillRect/>
          </a:stretch>
        </p:blipFill>
        <p:spPr>
          <a:xfrm>
            <a:off x="7715767" y="4144497"/>
            <a:ext cx="2322292" cy="488125"/>
          </a:xfrm>
          <a:prstGeom prst="rect">
            <a:avLst/>
          </a:prstGeom>
        </p:spPr>
      </p:pic>
      <p:sp>
        <p:nvSpPr>
          <p:cNvPr id="36" name="Rectangle 35">
            <a:extLst>
              <a:ext uri="{FF2B5EF4-FFF2-40B4-BE49-F238E27FC236}">
                <a16:creationId xmlns:a16="http://schemas.microsoft.com/office/drawing/2014/main" id="{C8D1207E-6CD2-BEEA-FAD2-5137C49321AC}"/>
              </a:ext>
            </a:extLst>
          </p:cNvPr>
          <p:cNvSpPr/>
          <p:nvPr/>
        </p:nvSpPr>
        <p:spPr>
          <a:xfrm>
            <a:off x="4116407" y="4869086"/>
            <a:ext cx="5977827" cy="46585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代入公式，得                   ，则</a:t>
            </a:r>
          </a:p>
        </p:txBody>
      </p:sp>
      <p:pic>
        <p:nvPicPr>
          <p:cNvPr id="38" name="Picture 37">
            <a:extLst>
              <a:ext uri="{FF2B5EF4-FFF2-40B4-BE49-F238E27FC236}">
                <a16:creationId xmlns:a16="http://schemas.microsoft.com/office/drawing/2014/main" id="{F825F1BC-2D19-436D-3873-3EE254F630AA}"/>
              </a:ext>
            </a:extLst>
          </p:cNvPr>
          <p:cNvPicPr>
            <a:picLocks noChangeAspect="1"/>
          </p:cNvPicPr>
          <p:nvPr/>
        </p:nvPicPr>
        <p:blipFill>
          <a:blip r:embed="rId14"/>
          <a:stretch>
            <a:fillRect/>
          </a:stretch>
        </p:blipFill>
        <p:spPr>
          <a:xfrm>
            <a:off x="5772906" y="4898903"/>
            <a:ext cx="1424634" cy="443518"/>
          </a:xfrm>
          <a:prstGeom prst="rect">
            <a:avLst/>
          </a:prstGeom>
        </p:spPr>
      </p:pic>
      <p:pic>
        <p:nvPicPr>
          <p:cNvPr id="40" name="Picture 39">
            <a:extLst>
              <a:ext uri="{FF2B5EF4-FFF2-40B4-BE49-F238E27FC236}">
                <a16:creationId xmlns:a16="http://schemas.microsoft.com/office/drawing/2014/main" id="{1C2DDCFF-ACA0-12A8-3A86-2A8110F9578D}"/>
              </a:ext>
            </a:extLst>
          </p:cNvPr>
          <p:cNvPicPr>
            <a:picLocks noChangeAspect="1"/>
          </p:cNvPicPr>
          <p:nvPr/>
        </p:nvPicPr>
        <p:blipFill>
          <a:blip r:embed="rId15"/>
          <a:stretch>
            <a:fillRect/>
          </a:stretch>
        </p:blipFill>
        <p:spPr>
          <a:xfrm>
            <a:off x="7692893" y="4889078"/>
            <a:ext cx="2322292" cy="481985"/>
          </a:xfrm>
          <a:prstGeom prst="rect">
            <a:avLst/>
          </a:prstGeom>
        </p:spPr>
      </p:pic>
      <p:sp>
        <p:nvSpPr>
          <p:cNvPr id="41" name="Rectangle 40">
            <a:extLst>
              <a:ext uri="{FF2B5EF4-FFF2-40B4-BE49-F238E27FC236}">
                <a16:creationId xmlns:a16="http://schemas.microsoft.com/office/drawing/2014/main" id="{2B826F7A-161C-FA3E-CF9F-422050D46480}"/>
              </a:ext>
            </a:extLst>
          </p:cNvPr>
          <p:cNvSpPr/>
          <p:nvPr/>
        </p:nvSpPr>
        <p:spPr>
          <a:xfrm>
            <a:off x="4153697" y="5647114"/>
            <a:ext cx="5977827" cy="465850"/>
          </a:xfrm>
          <a:prstGeom prst="rect">
            <a:avLst/>
          </a:prstGeom>
          <a:solidFill>
            <a:srgbClr val="FFFFF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dirty="0">
                <a:solidFill>
                  <a:schemeClr val="tx1"/>
                </a:solidFill>
                <a:latin typeface="微软雅黑" panose="020B0503020204020204" pitchFamily="34" charset="-122"/>
                <a:ea typeface="微软雅黑" panose="020B0503020204020204" pitchFamily="34" charset="-122"/>
              </a:rPr>
              <a:t>               动态扇出系数远小于静态扇出系数</a:t>
            </a:r>
          </a:p>
        </p:txBody>
      </p:sp>
      <p:pic>
        <p:nvPicPr>
          <p:cNvPr id="43" name="Picture 42">
            <a:extLst>
              <a:ext uri="{FF2B5EF4-FFF2-40B4-BE49-F238E27FC236}">
                <a16:creationId xmlns:a16="http://schemas.microsoft.com/office/drawing/2014/main" id="{3D5E477B-9DF4-5F7F-0BEB-96CCDE927F3A}"/>
              </a:ext>
            </a:extLst>
          </p:cNvPr>
          <p:cNvPicPr>
            <a:picLocks noChangeAspect="1"/>
          </p:cNvPicPr>
          <p:nvPr/>
        </p:nvPicPr>
        <p:blipFill>
          <a:blip r:embed="rId16"/>
          <a:stretch>
            <a:fillRect/>
          </a:stretch>
        </p:blipFill>
        <p:spPr>
          <a:xfrm>
            <a:off x="4159770" y="5708963"/>
            <a:ext cx="1041080" cy="404001"/>
          </a:xfrm>
          <a:prstGeom prst="rect">
            <a:avLst/>
          </a:prstGeom>
        </p:spPr>
      </p:pic>
    </p:spTree>
    <p:extLst>
      <p:ext uri="{BB962C8B-B14F-4D97-AF65-F5344CB8AC3E}">
        <p14:creationId xmlns:p14="http://schemas.microsoft.com/office/powerpoint/2010/main" val="8500674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5B912-2515-6495-097B-B012871961B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66863D5-3FE0-0B5C-95B8-E363F88CEF44}"/>
              </a:ext>
            </a:extLst>
          </p:cNvPr>
          <p:cNvSpPr txBox="1"/>
          <p:nvPr/>
        </p:nvSpPr>
        <p:spPr>
          <a:xfrm>
            <a:off x="70526" y="0"/>
            <a:ext cx="733412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与非门</a:t>
            </a:r>
          </a:p>
        </p:txBody>
      </p:sp>
      <p:pic>
        <p:nvPicPr>
          <p:cNvPr id="3" name="Picture 10">
            <a:extLst>
              <a:ext uri="{FF2B5EF4-FFF2-40B4-BE49-F238E27FC236}">
                <a16:creationId xmlns:a16="http://schemas.microsoft.com/office/drawing/2014/main" id="{5F925F5B-BEFE-5E8D-3DC8-9E1A588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661" y="742060"/>
            <a:ext cx="6166678" cy="537387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67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D279F-CA9F-8F3B-0766-1BC3C6A517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971B833-E5CE-1377-A169-9CCD1691B9F6}"/>
              </a:ext>
            </a:extLst>
          </p:cNvPr>
          <p:cNvSpPr/>
          <p:nvPr/>
        </p:nvSpPr>
        <p:spPr>
          <a:xfrm>
            <a:off x="1281925" y="625830"/>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A=0,B=0</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2A27613B-A9AD-538B-5907-13DE02871978}"/>
              </a:ext>
            </a:extLst>
          </p:cNvPr>
          <p:cNvSpPr/>
          <p:nvPr/>
        </p:nvSpPr>
        <p:spPr>
          <a:xfrm>
            <a:off x="6075899" y="625829"/>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A=0,B=1</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FAD9E12B-687E-FDAA-5CA0-4579AB511D31}"/>
              </a:ext>
            </a:extLst>
          </p:cNvPr>
          <p:cNvSpPr/>
          <p:nvPr/>
        </p:nvSpPr>
        <p:spPr>
          <a:xfrm>
            <a:off x="1281925"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sp>
        <p:nvSpPr>
          <p:cNvPr id="7" name="Rectangle 6">
            <a:extLst>
              <a:ext uri="{FF2B5EF4-FFF2-40B4-BE49-F238E27FC236}">
                <a16:creationId xmlns:a16="http://schemas.microsoft.com/office/drawing/2014/main" id="{EB6148F7-78DC-1A58-8E30-3DC2B948978A}"/>
              </a:ext>
            </a:extLst>
          </p:cNvPr>
          <p:cNvSpPr/>
          <p:nvPr/>
        </p:nvSpPr>
        <p:spPr>
          <a:xfrm>
            <a:off x="6075899"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pic>
        <p:nvPicPr>
          <p:cNvPr id="18" name="Picture 10">
            <a:extLst>
              <a:ext uri="{FF2B5EF4-FFF2-40B4-BE49-F238E27FC236}">
                <a16:creationId xmlns:a16="http://schemas.microsoft.com/office/drawing/2014/main" id="{0EA26DEE-ACA9-D8D7-1DBD-12DA380FE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03" y="1321511"/>
            <a:ext cx="3980070" cy="401035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DF31E94-1CC6-6524-734E-DE9ED7237946}"/>
              </a:ext>
            </a:extLst>
          </p:cNvPr>
          <p:cNvSpPr/>
          <p:nvPr/>
        </p:nvSpPr>
        <p:spPr>
          <a:xfrm>
            <a:off x="2602575" y="1785669"/>
            <a:ext cx="867639" cy="104454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E6616516-55AA-B76B-AA3A-233928B3D73E}"/>
              </a:ext>
            </a:extLst>
          </p:cNvPr>
          <p:cNvSpPr/>
          <p:nvPr/>
        </p:nvSpPr>
        <p:spPr>
          <a:xfrm>
            <a:off x="3527060" y="3272105"/>
            <a:ext cx="1044975" cy="1823877"/>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B72EC67C-491B-AAE6-A004-80CAC028CAAF}"/>
              </a:ext>
            </a:extLst>
          </p:cNvPr>
          <p:cNvSpPr/>
          <p:nvPr/>
        </p:nvSpPr>
        <p:spPr>
          <a:xfrm>
            <a:off x="3564848" y="1776436"/>
            <a:ext cx="878638" cy="104454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B1BBF189-01A5-2F05-765A-5383F96BD13F}"/>
              </a:ext>
            </a:extLst>
          </p:cNvPr>
          <p:cNvCxnSpPr/>
          <p:nvPr/>
        </p:nvCxnSpPr>
        <p:spPr>
          <a:xfrm flipH="1">
            <a:off x="3174715" y="1851981"/>
            <a:ext cx="1664413"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63D9B8-2C0B-50CB-951D-42A1DB87AF17}"/>
              </a:ext>
            </a:extLst>
          </p:cNvPr>
          <p:cNvCxnSpPr/>
          <p:nvPr/>
        </p:nvCxnSpPr>
        <p:spPr>
          <a:xfrm flipH="1">
            <a:off x="3174715" y="2856601"/>
            <a:ext cx="1664413"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1FCD00-E75F-9788-D89E-8A50A4DCC291}"/>
              </a:ext>
            </a:extLst>
          </p:cNvPr>
          <p:cNvCxnSpPr>
            <a:cxnSpLocks/>
          </p:cNvCxnSpPr>
          <p:nvPr/>
        </p:nvCxnSpPr>
        <p:spPr>
          <a:xfrm>
            <a:off x="3174715" y="1851981"/>
            <a:ext cx="0" cy="100462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3D31AC-42E6-9DA5-C9A6-9F1183199313}"/>
              </a:ext>
            </a:extLst>
          </p:cNvPr>
          <p:cNvCxnSpPr>
            <a:cxnSpLocks/>
          </p:cNvCxnSpPr>
          <p:nvPr/>
        </p:nvCxnSpPr>
        <p:spPr>
          <a:xfrm>
            <a:off x="4426450" y="1851981"/>
            <a:ext cx="0" cy="100462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2C171A4-0DDA-6777-DE82-255295059F09}"/>
              </a:ext>
            </a:extLst>
          </p:cNvPr>
          <p:cNvPicPr>
            <a:picLocks noChangeAspect="1"/>
          </p:cNvPicPr>
          <p:nvPr/>
        </p:nvPicPr>
        <p:blipFill>
          <a:blip r:embed="rId4"/>
          <a:stretch>
            <a:fillRect/>
          </a:stretch>
        </p:blipFill>
        <p:spPr>
          <a:xfrm>
            <a:off x="2989710" y="5465527"/>
            <a:ext cx="1140171" cy="1089496"/>
          </a:xfrm>
          <a:prstGeom prst="rect">
            <a:avLst/>
          </a:prstGeom>
        </p:spPr>
      </p:pic>
      <p:pic>
        <p:nvPicPr>
          <p:cNvPr id="33" name="Picture 32">
            <a:extLst>
              <a:ext uri="{FF2B5EF4-FFF2-40B4-BE49-F238E27FC236}">
                <a16:creationId xmlns:a16="http://schemas.microsoft.com/office/drawing/2014/main" id="{29E8F5E2-8843-AFB8-8924-0C1E505CCD2A}"/>
              </a:ext>
            </a:extLst>
          </p:cNvPr>
          <p:cNvPicPr>
            <a:picLocks noChangeAspect="1"/>
          </p:cNvPicPr>
          <p:nvPr/>
        </p:nvPicPr>
        <p:blipFill>
          <a:blip r:embed="rId5"/>
          <a:stretch>
            <a:fillRect/>
          </a:stretch>
        </p:blipFill>
        <p:spPr>
          <a:xfrm>
            <a:off x="8033422" y="5563761"/>
            <a:ext cx="1119027" cy="816231"/>
          </a:xfrm>
          <a:prstGeom prst="rect">
            <a:avLst/>
          </a:prstGeom>
        </p:spPr>
      </p:pic>
      <p:pic>
        <p:nvPicPr>
          <p:cNvPr id="34" name="Picture 10">
            <a:extLst>
              <a:ext uri="{FF2B5EF4-FFF2-40B4-BE49-F238E27FC236}">
                <a16:creationId xmlns:a16="http://schemas.microsoft.com/office/drawing/2014/main" id="{9ADBB8D4-9121-C00A-89BC-8018D5BF1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472" y="1357936"/>
            <a:ext cx="3980070" cy="401035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BF861E14-96EE-A89A-16CE-1BE8FED2DB12}"/>
              </a:ext>
            </a:extLst>
          </p:cNvPr>
          <p:cNvSpPr/>
          <p:nvPr/>
        </p:nvSpPr>
        <p:spPr>
          <a:xfrm>
            <a:off x="8124862" y="1776435"/>
            <a:ext cx="878638" cy="104454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5">
            <a:extLst>
              <a:ext uri="{FF2B5EF4-FFF2-40B4-BE49-F238E27FC236}">
                <a16:creationId xmlns:a16="http://schemas.microsoft.com/office/drawing/2014/main" id="{BBA0D507-1D4B-C977-9529-1069A8F4E763}"/>
              </a:ext>
            </a:extLst>
          </p:cNvPr>
          <p:cNvSpPr/>
          <p:nvPr/>
        </p:nvSpPr>
        <p:spPr>
          <a:xfrm>
            <a:off x="8124862" y="4212404"/>
            <a:ext cx="878638" cy="883578"/>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36">
            <a:extLst>
              <a:ext uri="{FF2B5EF4-FFF2-40B4-BE49-F238E27FC236}">
                <a16:creationId xmlns:a16="http://schemas.microsoft.com/office/drawing/2014/main" id="{214D38FC-66D3-95DB-F098-642F36D58FD0}"/>
              </a:ext>
            </a:extLst>
          </p:cNvPr>
          <p:cNvSpPr/>
          <p:nvPr/>
        </p:nvSpPr>
        <p:spPr>
          <a:xfrm>
            <a:off x="8121152" y="3272308"/>
            <a:ext cx="878638" cy="883578"/>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37">
            <a:extLst>
              <a:ext uri="{FF2B5EF4-FFF2-40B4-BE49-F238E27FC236}">
                <a16:creationId xmlns:a16="http://schemas.microsoft.com/office/drawing/2014/main" id="{81D2A17A-AD26-2D61-9536-357A66D8FCDB}"/>
              </a:ext>
            </a:extLst>
          </p:cNvPr>
          <p:cNvSpPr/>
          <p:nvPr/>
        </p:nvSpPr>
        <p:spPr>
          <a:xfrm>
            <a:off x="7359253" y="1776434"/>
            <a:ext cx="674169" cy="1044541"/>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Connector 38">
            <a:extLst>
              <a:ext uri="{FF2B5EF4-FFF2-40B4-BE49-F238E27FC236}">
                <a16:creationId xmlns:a16="http://schemas.microsoft.com/office/drawing/2014/main" id="{C80928DD-D8C8-F4E6-1C3D-79678A6BB76D}"/>
              </a:ext>
            </a:extLst>
          </p:cNvPr>
          <p:cNvCxnSpPr>
            <a:cxnSpLocks/>
          </p:cNvCxnSpPr>
          <p:nvPr/>
        </p:nvCxnSpPr>
        <p:spPr>
          <a:xfrm flipH="1">
            <a:off x="8999790" y="1851981"/>
            <a:ext cx="7503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CEC26D-F9F0-5047-8D30-91B7BF61209E}"/>
              </a:ext>
            </a:extLst>
          </p:cNvPr>
          <p:cNvCxnSpPr>
            <a:cxnSpLocks/>
          </p:cNvCxnSpPr>
          <p:nvPr/>
        </p:nvCxnSpPr>
        <p:spPr>
          <a:xfrm>
            <a:off x="9027188" y="1825590"/>
            <a:ext cx="0" cy="100462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803AA9-0BC4-0277-72A5-7FD812D46EF2}"/>
              </a:ext>
            </a:extLst>
          </p:cNvPr>
          <p:cNvCxnSpPr>
            <a:cxnSpLocks/>
          </p:cNvCxnSpPr>
          <p:nvPr/>
        </p:nvCxnSpPr>
        <p:spPr>
          <a:xfrm flipH="1">
            <a:off x="9006639" y="2816171"/>
            <a:ext cx="833594"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30E151-7125-658D-C488-C3C6F81B948C}"/>
              </a:ext>
            </a:extLst>
          </p:cNvPr>
          <p:cNvSpPr txBox="1"/>
          <p:nvPr/>
        </p:nvSpPr>
        <p:spPr>
          <a:xfrm>
            <a:off x="70526" y="0"/>
            <a:ext cx="733412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与非门</a:t>
            </a:r>
          </a:p>
        </p:txBody>
      </p:sp>
    </p:spTree>
    <p:extLst>
      <p:ext uri="{BB962C8B-B14F-4D97-AF65-F5344CB8AC3E}">
        <p14:creationId xmlns:p14="http://schemas.microsoft.com/office/powerpoint/2010/main" val="21590529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5FDA-3947-C282-FAC6-2CE80CA31E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4AEC6D-AFA1-4663-3C59-1D76AF78A7C3}"/>
              </a:ext>
            </a:extLst>
          </p:cNvPr>
          <p:cNvSpPr/>
          <p:nvPr/>
        </p:nvSpPr>
        <p:spPr>
          <a:xfrm>
            <a:off x="1281925" y="625830"/>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A=1,B=0</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6A0EF828-5613-6A89-702D-0CF72BBF020B}"/>
              </a:ext>
            </a:extLst>
          </p:cNvPr>
          <p:cNvSpPr/>
          <p:nvPr/>
        </p:nvSpPr>
        <p:spPr>
          <a:xfrm>
            <a:off x="6075899" y="625829"/>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A=1,B=1</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EA71967D-633F-7770-B1E9-7542B3691D60}"/>
              </a:ext>
            </a:extLst>
          </p:cNvPr>
          <p:cNvSpPr/>
          <p:nvPr/>
        </p:nvSpPr>
        <p:spPr>
          <a:xfrm>
            <a:off x="1281925"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sp>
        <p:nvSpPr>
          <p:cNvPr id="7" name="Rectangle 6">
            <a:extLst>
              <a:ext uri="{FF2B5EF4-FFF2-40B4-BE49-F238E27FC236}">
                <a16:creationId xmlns:a16="http://schemas.microsoft.com/office/drawing/2014/main" id="{7B563B12-3409-AFD2-7BFE-4F4E49B8CC0B}"/>
              </a:ext>
            </a:extLst>
          </p:cNvPr>
          <p:cNvSpPr/>
          <p:nvPr/>
        </p:nvSpPr>
        <p:spPr>
          <a:xfrm>
            <a:off x="6075899"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pic>
        <p:nvPicPr>
          <p:cNvPr id="18" name="Picture 10">
            <a:extLst>
              <a:ext uri="{FF2B5EF4-FFF2-40B4-BE49-F238E27FC236}">
                <a16:creationId xmlns:a16="http://schemas.microsoft.com/office/drawing/2014/main" id="{C11FA04E-4E72-6827-96F5-CAAC9BDC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03" y="1321511"/>
            <a:ext cx="3980070" cy="401035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4B291F26-B000-B006-3C9A-4D3156E77F7B}"/>
              </a:ext>
            </a:extLst>
          </p:cNvPr>
          <p:cNvSpPr/>
          <p:nvPr/>
        </p:nvSpPr>
        <p:spPr>
          <a:xfrm>
            <a:off x="2602575" y="1785669"/>
            <a:ext cx="749119" cy="104454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E1A60200-DEDF-6341-7FFF-D0B3E8EEBF5F}"/>
              </a:ext>
            </a:extLst>
          </p:cNvPr>
          <p:cNvSpPr/>
          <p:nvPr/>
        </p:nvSpPr>
        <p:spPr>
          <a:xfrm>
            <a:off x="3527061" y="4155886"/>
            <a:ext cx="697070" cy="940096"/>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EF5DFABE-2E55-AB98-CC0F-203CE87DB5FF}"/>
              </a:ext>
            </a:extLst>
          </p:cNvPr>
          <p:cNvSpPr/>
          <p:nvPr/>
        </p:nvSpPr>
        <p:spPr>
          <a:xfrm>
            <a:off x="3540537" y="3056709"/>
            <a:ext cx="697070" cy="104454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Connector 22">
            <a:extLst>
              <a:ext uri="{FF2B5EF4-FFF2-40B4-BE49-F238E27FC236}">
                <a16:creationId xmlns:a16="http://schemas.microsoft.com/office/drawing/2014/main" id="{3112CB4F-CFCB-4F94-86A2-2F9E2897F13F}"/>
              </a:ext>
            </a:extLst>
          </p:cNvPr>
          <p:cNvCxnSpPr/>
          <p:nvPr/>
        </p:nvCxnSpPr>
        <p:spPr>
          <a:xfrm flipH="1">
            <a:off x="3174715" y="1851981"/>
            <a:ext cx="1664413"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57C9B7-2554-E630-2D73-E1795B833955}"/>
              </a:ext>
            </a:extLst>
          </p:cNvPr>
          <p:cNvCxnSpPr/>
          <p:nvPr/>
        </p:nvCxnSpPr>
        <p:spPr>
          <a:xfrm flipH="1">
            <a:off x="3174715" y="2856601"/>
            <a:ext cx="1664413"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40BD2E-AA24-555E-D22B-96875EAEBBFD}"/>
              </a:ext>
            </a:extLst>
          </p:cNvPr>
          <p:cNvCxnSpPr>
            <a:cxnSpLocks/>
          </p:cNvCxnSpPr>
          <p:nvPr/>
        </p:nvCxnSpPr>
        <p:spPr>
          <a:xfrm>
            <a:off x="3174715" y="1851981"/>
            <a:ext cx="0" cy="100462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095A90D-1525-474E-05FC-C570531E2634}"/>
              </a:ext>
            </a:extLst>
          </p:cNvPr>
          <p:cNvPicPr>
            <a:picLocks noChangeAspect="1"/>
          </p:cNvPicPr>
          <p:nvPr/>
        </p:nvPicPr>
        <p:blipFill>
          <a:blip r:embed="rId4"/>
          <a:stretch>
            <a:fillRect/>
          </a:stretch>
        </p:blipFill>
        <p:spPr>
          <a:xfrm>
            <a:off x="2981023" y="5520256"/>
            <a:ext cx="1119027" cy="816231"/>
          </a:xfrm>
          <a:prstGeom prst="rect">
            <a:avLst/>
          </a:prstGeom>
        </p:spPr>
      </p:pic>
      <p:pic>
        <p:nvPicPr>
          <p:cNvPr id="34" name="Picture 10">
            <a:extLst>
              <a:ext uri="{FF2B5EF4-FFF2-40B4-BE49-F238E27FC236}">
                <a16:creationId xmlns:a16="http://schemas.microsoft.com/office/drawing/2014/main" id="{B25E2AA2-74FD-F7ED-C29E-C486EE2CB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472" y="1357936"/>
            <a:ext cx="3980070" cy="401035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7297BDC8-023E-4FD9-119B-4853DDE1A5B5}"/>
              </a:ext>
            </a:extLst>
          </p:cNvPr>
          <p:cNvSpPr/>
          <p:nvPr/>
        </p:nvSpPr>
        <p:spPr>
          <a:xfrm>
            <a:off x="8124862" y="3239475"/>
            <a:ext cx="878638" cy="1856507"/>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37">
            <a:extLst>
              <a:ext uri="{FF2B5EF4-FFF2-40B4-BE49-F238E27FC236}">
                <a16:creationId xmlns:a16="http://schemas.microsoft.com/office/drawing/2014/main" id="{FD599CAB-C3B3-A658-F806-935B64FDDD7F}"/>
              </a:ext>
            </a:extLst>
          </p:cNvPr>
          <p:cNvSpPr/>
          <p:nvPr/>
        </p:nvSpPr>
        <p:spPr>
          <a:xfrm>
            <a:off x="7359253" y="1776434"/>
            <a:ext cx="674169" cy="1044541"/>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Connector 38">
            <a:extLst>
              <a:ext uri="{FF2B5EF4-FFF2-40B4-BE49-F238E27FC236}">
                <a16:creationId xmlns:a16="http://schemas.microsoft.com/office/drawing/2014/main" id="{1646119C-803B-0360-D8D1-A6A9DF6C112C}"/>
              </a:ext>
            </a:extLst>
          </p:cNvPr>
          <p:cNvCxnSpPr>
            <a:cxnSpLocks/>
          </p:cNvCxnSpPr>
          <p:nvPr/>
        </p:nvCxnSpPr>
        <p:spPr>
          <a:xfrm flipH="1">
            <a:off x="8978371" y="3212960"/>
            <a:ext cx="7503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A7B2E9-3714-1A00-42F0-BB66B2506A9D}"/>
              </a:ext>
            </a:extLst>
          </p:cNvPr>
          <p:cNvCxnSpPr>
            <a:cxnSpLocks/>
          </p:cNvCxnSpPr>
          <p:nvPr/>
        </p:nvCxnSpPr>
        <p:spPr>
          <a:xfrm>
            <a:off x="9003500" y="3239475"/>
            <a:ext cx="0" cy="1640638"/>
          </a:xfrm>
          <a:prstGeom prst="line">
            <a:avLst/>
          </a:prstGeom>
          <a:ln w="635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360F1EC-F249-CB02-CC1E-8563FC938FA5}"/>
              </a:ext>
            </a:extLst>
          </p:cNvPr>
          <p:cNvSpPr/>
          <p:nvPr/>
        </p:nvSpPr>
        <p:spPr>
          <a:xfrm>
            <a:off x="3540537" y="1837891"/>
            <a:ext cx="697070" cy="940096"/>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06D0F425-300B-E230-0D48-6D4B8A28A38D}"/>
              </a:ext>
            </a:extLst>
          </p:cNvPr>
          <p:cNvSpPr/>
          <p:nvPr/>
        </p:nvSpPr>
        <p:spPr>
          <a:xfrm>
            <a:off x="8304202" y="1785669"/>
            <a:ext cx="674169" cy="1044541"/>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06ED4A4C-36AF-8724-2D21-9DFE675C0D91}"/>
              </a:ext>
            </a:extLst>
          </p:cNvPr>
          <p:cNvPicPr>
            <a:picLocks noChangeAspect="1"/>
          </p:cNvPicPr>
          <p:nvPr/>
        </p:nvPicPr>
        <p:blipFill>
          <a:blip r:embed="rId5"/>
          <a:stretch>
            <a:fillRect/>
          </a:stretch>
        </p:blipFill>
        <p:spPr>
          <a:xfrm>
            <a:off x="8033422" y="5561929"/>
            <a:ext cx="1244362" cy="812110"/>
          </a:xfrm>
          <a:prstGeom prst="rect">
            <a:avLst/>
          </a:prstGeom>
        </p:spPr>
      </p:pic>
      <p:sp>
        <p:nvSpPr>
          <p:cNvPr id="12" name="TextBox 11">
            <a:extLst>
              <a:ext uri="{FF2B5EF4-FFF2-40B4-BE49-F238E27FC236}">
                <a16:creationId xmlns:a16="http://schemas.microsoft.com/office/drawing/2014/main" id="{C2828FF0-FB04-3C75-BB18-5F6613A5A4AD}"/>
              </a:ext>
            </a:extLst>
          </p:cNvPr>
          <p:cNvSpPr txBox="1"/>
          <p:nvPr/>
        </p:nvSpPr>
        <p:spPr>
          <a:xfrm>
            <a:off x="70526" y="0"/>
            <a:ext cx="7334126"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与非门</a:t>
            </a:r>
          </a:p>
        </p:txBody>
      </p:sp>
    </p:spTree>
    <p:extLst>
      <p:ext uri="{BB962C8B-B14F-4D97-AF65-F5344CB8AC3E}">
        <p14:creationId xmlns:p14="http://schemas.microsoft.com/office/powerpoint/2010/main" val="41339360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5DB3C-E888-608A-14AB-CCB03F60E16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52A563-E756-1249-26A1-F7CDA43C5ACC}"/>
              </a:ext>
            </a:extLst>
          </p:cNvPr>
          <p:cNvSpPr txBox="1"/>
          <p:nvPr/>
        </p:nvSpPr>
        <p:spPr>
          <a:xfrm>
            <a:off x="70526" y="0"/>
            <a:ext cx="7314248"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或非门</a:t>
            </a:r>
          </a:p>
        </p:txBody>
      </p:sp>
      <p:pic>
        <p:nvPicPr>
          <p:cNvPr id="3" name="Picture 10">
            <a:extLst>
              <a:ext uri="{FF2B5EF4-FFF2-40B4-BE49-F238E27FC236}">
                <a16:creationId xmlns:a16="http://schemas.microsoft.com/office/drawing/2014/main" id="{5FBD0C0E-77E8-FA38-C0F3-38B3FC49F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056" y="754418"/>
            <a:ext cx="5559888" cy="577499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7A5B9FE-66D4-6143-8329-E05827C0DE03}"/>
              </a:ext>
            </a:extLst>
          </p:cNvPr>
          <p:cNvSpPr/>
          <p:nvPr/>
        </p:nvSpPr>
        <p:spPr>
          <a:xfrm>
            <a:off x="3430640" y="1089061"/>
            <a:ext cx="662637" cy="1304818"/>
          </a:xfrm>
          <a:prstGeom prst="rect">
            <a:avLst/>
          </a:prstGeom>
          <a:solidFill>
            <a:srgbClr val="F2C9CB">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09652053-5590-59E7-CE07-26B9807D4307}"/>
              </a:ext>
            </a:extLst>
          </p:cNvPr>
          <p:cNvSpPr/>
          <p:nvPr/>
        </p:nvSpPr>
        <p:spPr>
          <a:xfrm>
            <a:off x="3430640" y="2393880"/>
            <a:ext cx="662637" cy="1130156"/>
          </a:xfrm>
          <a:prstGeom prst="rect">
            <a:avLst/>
          </a:prstGeom>
          <a:solidFill>
            <a:srgbClr val="A0C8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48846BA4-FFD0-C7E4-CCB1-899E3ACCA321}"/>
              </a:ext>
            </a:extLst>
          </p:cNvPr>
          <p:cNvSpPr/>
          <p:nvPr/>
        </p:nvSpPr>
        <p:spPr>
          <a:xfrm>
            <a:off x="6384806" y="1477768"/>
            <a:ext cx="970562" cy="1130156"/>
          </a:xfrm>
          <a:prstGeom prst="rect">
            <a:avLst/>
          </a:prstGeom>
          <a:solidFill>
            <a:srgbClr val="F2C9CB">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625960B6-4468-AEE5-C5F9-8C0679082BBA}"/>
              </a:ext>
            </a:extLst>
          </p:cNvPr>
          <p:cNvSpPr/>
          <p:nvPr/>
        </p:nvSpPr>
        <p:spPr>
          <a:xfrm>
            <a:off x="6384806" y="2607924"/>
            <a:ext cx="970562" cy="1409272"/>
          </a:xfrm>
          <a:prstGeom prst="rect">
            <a:avLst/>
          </a:prstGeom>
          <a:solidFill>
            <a:srgbClr val="A0C8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0F535B32-140B-D41B-C071-CB8E907F5252}"/>
              </a:ext>
            </a:extLst>
          </p:cNvPr>
          <p:cNvSpPr/>
          <p:nvPr/>
        </p:nvSpPr>
        <p:spPr>
          <a:xfrm>
            <a:off x="4862519" y="4301448"/>
            <a:ext cx="970562" cy="1421258"/>
          </a:xfrm>
          <a:prstGeom prst="rect">
            <a:avLst/>
          </a:prstGeom>
          <a:solidFill>
            <a:srgbClr val="F2C9CB">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8C885956-53F1-44A5-C477-0EE5AD72CB14}"/>
              </a:ext>
            </a:extLst>
          </p:cNvPr>
          <p:cNvSpPr/>
          <p:nvPr/>
        </p:nvSpPr>
        <p:spPr>
          <a:xfrm>
            <a:off x="6312937" y="4291483"/>
            <a:ext cx="970562" cy="1409272"/>
          </a:xfrm>
          <a:prstGeom prst="rect">
            <a:avLst/>
          </a:prstGeom>
          <a:solidFill>
            <a:srgbClr val="A0C8FF">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726D7633-0FE6-68A4-3BE6-A124F1162CE0}"/>
              </a:ext>
            </a:extLst>
          </p:cNvPr>
          <p:cNvSpPr/>
          <p:nvPr/>
        </p:nvSpPr>
        <p:spPr>
          <a:xfrm>
            <a:off x="6256033" y="1376737"/>
            <a:ext cx="1243173" cy="264045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3526DB1C-84E1-5D2C-51C3-CFD49E913B9B}"/>
              </a:ext>
            </a:extLst>
          </p:cNvPr>
          <p:cNvSpPr/>
          <p:nvPr/>
        </p:nvSpPr>
        <p:spPr>
          <a:xfrm rot="16200000">
            <a:off x="5394371" y="3717533"/>
            <a:ext cx="1243173" cy="264045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peech Bubble: Rectangle 14">
            <a:extLst>
              <a:ext uri="{FF2B5EF4-FFF2-40B4-BE49-F238E27FC236}">
                <a16:creationId xmlns:a16="http://schemas.microsoft.com/office/drawing/2014/main" id="{A0405B5D-8FE3-CDF3-1AA9-4502DA29882E}"/>
              </a:ext>
            </a:extLst>
          </p:cNvPr>
          <p:cNvSpPr/>
          <p:nvPr/>
        </p:nvSpPr>
        <p:spPr>
          <a:xfrm>
            <a:off x="8588266" y="2260315"/>
            <a:ext cx="914400" cy="612648"/>
          </a:xfrm>
          <a:prstGeom prst="wedgeRectCallout">
            <a:avLst>
              <a:gd name="adj1" fmla="val -168024"/>
              <a:gd name="adj2" fmla="val 52438"/>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串联</a:t>
            </a:r>
          </a:p>
        </p:txBody>
      </p:sp>
      <p:sp>
        <p:nvSpPr>
          <p:cNvPr id="16" name="Speech Bubble: Rectangle 15">
            <a:extLst>
              <a:ext uri="{FF2B5EF4-FFF2-40B4-BE49-F238E27FC236}">
                <a16:creationId xmlns:a16="http://schemas.microsoft.com/office/drawing/2014/main" id="{57643974-9074-182D-EC0B-17CD8BFEE5C7}"/>
              </a:ext>
            </a:extLst>
          </p:cNvPr>
          <p:cNvSpPr/>
          <p:nvPr/>
        </p:nvSpPr>
        <p:spPr>
          <a:xfrm>
            <a:off x="8585535" y="4981254"/>
            <a:ext cx="914400" cy="612648"/>
          </a:xfrm>
          <a:prstGeom prst="wedgeRectCallout">
            <a:avLst>
              <a:gd name="adj1" fmla="val -188249"/>
              <a:gd name="adj2" fmla="val -16319"/>
            </a:avLst>
          </a:prstGeom>
          <a:solidFill>
            <a:srgbClr val="FFE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并联</a:t>
            </a:r>
          </a:p>
        </p:txBody>
      </p:sp>
    </p:spTree>
    <p:extLst>
      <p:ext uri="{BB962C8B-B14F-4D97-AF65-F5344CB8AC3E}">
        <p14:creationId xmlns:p14="http://schemas.microsoft.com/office/powerpoint/2010/main" val="239276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32A74-A531-DA08-D7D4-4AF54F62F799}"/>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7801131E-D80E-483D-DC2F-554F6627515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14" name="Rectangle 2">
            <a:extLst>
              <a:ext uri="{FF2B5EF4-FFF2-40B4-BE49-F238E27FC236}">
                <a16:creationId xmlns:a16="http://schemas.microsoft.com/office/drawing/2014/main" id="{136DE2D2-AF13-4701-2A6A-E9FCB80F1104}"/>
              </a:ext>
            </a:extLst>
          </p:cNvPr>
          <p:cNvSpPr>
            <a:spLocks noGrp="1" noChangeArrowheads="1"/>
          </p:cNvSpPr>
          <p:nvPr>
            <p:ph type="title"/>
          </p:nvPr>
        </p:nvSpPr>
        <p:spPr>
          <a:xfrm>
            <a:off x="290512" y="532279"/>
            <a:ext cx="3262313" cy="581057"/>
          </a:xfrm>
          <a:noFill/>
        </p:spPr>
        <p:txBody>
          <a:bodyPr wrap="square">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mn-cs"/>
              </a:rPr>
              <a:t>高低电平的实现</a:t>
            </a:r>
          </a:p>
        </p:txBody>
      </p:sp>
      <p:sp>
        <p:nvSpPr>
          <p:cNvPr id="15" name="Text Box 5">
            <a:extLst>
              <a:ext uri="{FF2B5EF4-FFF2-40B4-BE49-F238E27FC236}">
                <a16:creationId xmlns:a16="http://schemas.microsoft.com/office/drawing/2014/main" id="{67680C3A-A91A-F7EB-F80E-25F4D4D78058}"/>
              </a:ext>
            </a:extLst>
          </p:cNvPr>
          <p:cNvSpPr txBox="1">
            <a:spLocks noChangeArrowheads="1"/>
          </p:cNvSpPr>
          <p:nvPr/>
        </p:nvSpPr>
        <p:spPr bwMode="auto">
          <a:xfrm>
            <a:off x="444501" y="1257608"/>
            <a:ext cx="7135812" cy="1689052"/>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a:t>
            </a:r>
            <a:r>
              <a:rPr lang="zh-CN" altLang="en-US" dirty="0">
                <a:solidFill>
                  <a:schemeClr val="tx1"/>
                </a:solidFill>
              </a:rPr>
              <a:t>在数字电路中，输入输出都是二值逻辑，其高低电平用“</a:t>
            </a:r>
            <a:r>
              <a:rPr lang="en-US" altLang="zh-CN" dirty="0">
                <a:solidFill>
                  <a:schemeClr val="tx1"/>
                </a:solidFill>
              </a:rPr>
              <a:t>0”</a:t>
            </a:r>
            <a:r>
              <a:rPr lang="zh-CN" altLang="en-US" dirty="0">
                <a:solidFill>
                  <a:schemeClr val="tx1"/>
                </a:solidFill>
              </a:rPr>
              <a:t>和“</a:t>
            </a:r>
            <a:r>
              <a:rPr lang="en-US" altLang="zh-CN" dirty="0">
                <a:solidFill>
                  <a:schemeClr val="tx1"/>
                </a:solidFill>
              </a:rPr>
              <a:t>1”</a:t>
            </a:r>
            <a:r>
              <a:rPr lang="zh-CN" altLang="en-US" dirty="0">
                <a:solidFill>
                  <a:schemeClr val="tx1"/>
                </a:solidFill>
              </a:rPr>
              <a:t>表示。其高低电平的获得是通过开关电路来实现，如二极管或三极管电路组成。</a:t>
            </a:r>
          </a:p>
        </p:txBody>
      </p:sp>
      <p:sp>
        <p:nvSpPr>
          <p:cNvPr id="20" name="Text Box 11">
            <a:extLst>
              <a:ext uri="{FF2B5EF4-FFF2-40B4-BE49-F238E27FC236}">
                <a16:creationId xmlns:a16="http://schemas.microsoft.com/office/drawing/2014/main" id="{4B98DEA5-EA33-7461-1456-56BF1B5084B1}"/>
              </a:ext>
            </a:extLst>
          </p:cNvPr>
          <p:cNvSpPr txBox="1">
            <a:spLocks noChangeArrowheads="1"/>
          </p:cNvSpPr>
          <p:nvPr/>
        </p:nvSpPr>
        <p:spPr bwMode="auto">
          <a:xfrm>
            <a:off x="444501" y="3031670"/>
            <a:ext cx="2305050" cy="581057"/>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solidFill>
                  <a:srgbClr val="7030A0"/>
                </a:solidFill>
              </a:rPr>
              <a:t>其原理为</a:t>
            </a:r>
            <a:r>
              <a:rPr lang="zh-CN" altLang="en-US" dirty="0">
                <a:solidFill>
                  <a:schemeClr val="tx1"/>
                </a:solidFill>
              </a:rPr>
              <a:t>：</a:t>
            </a:r>
          </a:p>
        </p:txBody>
      </p:sp>
      <p:sp>
        <p:nvSpPr>
          <p:cNvPr id="21" name="Text Box 12">
            <a:extLst>
              <a:ext uri="{FF2B5EF4-FFF2-40B4-BE49-F238E27FC236}">
                <a16:creationId xmlns:a16="http://schemas.microsoft.com/office/drawing/2014/main" id="{14C69625-24C2-C0BB-AAF4-650142450719}"/>
              </a:ext>
            </a:extLst>
          </p:cNvPr>
          <p:cNvSpPr txBox="1">
            <a:spLocks noChangeArrowheads="1"/>
          </p:cNvSpPr>
          <p:nvPr/>
        </p:nvSpPr>
        <p:spPr bwMode="auto">
          <a:xfrm>
            <a:off x="290512" y="3670716"/>
            <a:ext cx="7289801" cy="2243050"/>
          </a:xfrm>
          <a:prstGeom prst="rect">
            <a:avLst/>
          </a:prstGeom>
          <a:noFill/>
        </p:spPr>
        <p:txBody>
          <a:bodyPr wrap="square">
            <a:spAutoFit/>
          </a:bodyPr>
          <a:lstStyle>
            <a:defPPr>
              <a:defRPr lang="zh-CN"/>
            </a:defPPr>
            <a:lvl1pPr>
              <a:lnSpc>
                <a:spcPct val="150000"/>
              </a:lnSpc>
              <a:defRPr sz="2400" b="1">
                <a:solidFill>
                  <a:srgbClr val="FF0000"/>
                </a:solidFill>
                <a:latin typeface="微软雅黑" panose="020B0503020204020204" pitchFamily="34" charset="-122"/>
                <a:ea typeface="微软雅黑" panose="020B0503020204020204" pitchFamily="34" charset="-122"/>
              </a:defRPr>
            </a:lvl1pPr>
          </a:lstStyle>
          <a:p>
            <a:r>
              <a:rPr lang="en-US" altLang="zh-CN" dirty="0"/>
              <a:t>        </a:t>
            </a:r>
            <a:r>
              <a:rPr lang="zh-CN" altLang="en-US" dirty="0"/>
              <a:t>当开关</a:t>
            </a:r>
            <a:r>
              <a:rPr lang="en-US" altLang="zh-CN" dirty="0"/>
              <a:t>S</a:t>
            </a:r>
            <a:r>
              <a:rPr lang="zh-CN" altLang="en-US" dirty="0"/>
              <a:t>断开时，输出电压</a:t>
            </a:r>
            <a:r>
              <a:rPr lang="en-US" altLang="zh-CN" dirty="0"/>
              <a:t>V</a:t>
            </a:r>
            <a:r>
              <a:rPr lang="en-US" altLang="zh-CN" baseline="-25000" dirty="0"/>
              <a:t>o</a:t>
            </a:r>
            <a:r>
              <a:rPr lang="zh-CN" altLang="en-US" dirty="0"/>
              <a:t>＝</a:t>
            </a:r>
            <a:r>
              <a:rPr lang="en-US" altLang="zh-CN" dirty="0" err="1"/>
              <a:t>V</a:t>
            </a:r>
            <a:r>
              <a:rPr lang="en-US" altLang="zh-CN" baseline="-25000" dirty="0" err="1"/>
              <a:t>cc</a:t>
            </a:r>
            <a:r>
              <a:rPr lang="zh-CN" altLang="en-US" dirty="0"/>
              <a:t>，为高电平“</a:t>
            </a:r>
            <a:r>
              <a:rPr lang="en-US" altLang="zh-CN" dirty="0"/>
              <a:t>1”</a:t>
            </a:r>
            <a:r>
              <a:rPr lang="zh-CN" altLang="en-US" dirty="0"/>
              <a:t>；当开关闭合时，输出电压</a:t>
            </a:r>
            <a:r>
              <a:rPr lang="en-US" altLang="zh-CN" dirty="0"/>
              <a:t>V</a:t>
            </a:r>
            <a:r>
              <a:rPr lang="en-US" altLang="zh-CN" baseline="-25000" dirty="0"/>
              <a:t>o </a:t>
            </a:r>
            <a:r>
              <a:rPr lang="zh-CN" altLang="en-US" dirty="0"/>
              <a:t>＝</a:t>
            </a:r>
            <a:r>
              <a:rPr lang="en-US" altLang="zh-CN" dirty="0"/>
              <a:t>0</a:t>
            </a:r>
            <a:r>
              <a:rPr lang="zh-CN" altLang="en-US" dirty="0"/>
              <a:t>，为低电平“</a:t>
            </a:r>
            <a:r>
              <a:rPr lang="en-US" altLang="zh-CN" dirty="0"/>
              <a:t>0”</a:t>
            </a:r>
            <a:r>
              <a:rPr lang="zh-CN" altLang="en-US" dirty="0"/>
              <a:t>；若开关由三极管构成，则控制三级管工作在截止和饱和状态，就相当开关</a:t>
            </a:r>
            <a:r>
              <a:rPr lang="en-US" altLang="zh-CN" dirty="0"/>
              <a:t>S</a:t>
            </a:r>
            <a:r>
              <a:rPr lang="zh-CN" altLang="en-US" dirty="0"/>
              <a:t>的断开和闭合。</a:t>
            </a:r>
          </a:p>
        </p:txBody>
      </p:sp>
      <p:sp>
        <p:nvSpPr>
          <p:cNvPr id="25" name="Rectangle 24">
            <a:extLst>
              <a:ext uri="{FF2B5EF4-FFF2-40B4-BE49-F238E27FC236}">
                <a16:creationId xmlns:a16="http://schemas.microsoft.com/office/drawing/2014/main" id="{DF2E5072-5813-1A5A-E1D8-A40C783CF676}"/>
              </a:ext>
            </a:extLst>
          </p:cNvPr>
          <p:cNvSpPr>
            <a:spLocks noChangeArrowheads="1"/>
          </p:cNvSpPr>
          <p:nvPr/>
        </p:nvSpPr>
        <p:spPr bwMode="auto">
          <a:xfrm>
            <a:off x="9010793" y="4749006"/>
            <a:ext cx="1219200" cy="533400"/>
          </a:xfrm>
          <a:prstGeom prst="rect">
            <a:avLst/>
          </a:prstGeom>
          <a:solidFill>
            <a:srgbClr val="FFFFCC"/>
          </a:solidFill>
          <a:ln w="15875" cap="flat" algn="ctr">
            <a:solidFill>
              <a:srgbClr val="996600"/>
            </a:solidFill>
            <a:prstDash val="solid"/>
            <a:miter lim="800000"/>
            <a:headEnd type="none" w="med" len="med"/>
            <a:tailEnd type="none" w="med" len="med"/>
          </a:ln>
        </p:spPr>
        <p:txBody>
          <a:bodyPr wrap="none" anchor="ct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ru-RU" sz="2800" b="1">
                <a:solidFill>
                  <a:srgbClr val="FF0066"/>
                </a:solidFill>
                <a:latin typeface="Times New Roman" panose="02020603050405020304" pitchFamily="18" charset="0"/>
                <a:ea typeface="方正姚体" charset="-122"/>
              </a:rPr>
              <a:t>正逻辑</a:t>
            </a:r>
          </a:p>
        </p:txBody>
      </p:sp>
      <p:grpSp>
        <p:nvGrpSpPr>
          <p:cNvPr id="26" name="Group 25">
            <a:extLst>
              <a:ext uri="{FF2B5EF4-FFF2-40B4-BE49-F238E27FC236}">
                <a16:creationId xmlns:a16="http://schemas.microsoft.com/office/drawing/2014/main" id="{C0F2B4DD-850B-BB77-D1B7-217172BF5550}"/>
              </a:ext>
            </a:extLst>
          </p:cNvPr>
          <p:cNvGrpSpPr>
            <a:grpSpLocks/>
          </p:cNvGrpSpPr>
          <p:nvPr/>
        </p:nvGrpSpPr>
        <p:grpSpPr bwMode="auto">
          <a:xfrm>
            <a:off x="8401194" y="1575592"/>
            <a:ext cx="2601916" cy="2846384"/>
            <a:chOff x="768" y="1443"/>
            <a:chExt cx="1639" cy="1793"/>
          </a:xfrm>
        </p:grpSpPr>
        <p:sp>
          <p:nvSpPr>
            <p:cNvPr id="29" name="Rectangle 28">
              <a:extLst>
                <a:ext uri="{FF2B5EF4-FFF2-40B4-BE49-F238E27FC236}">
                  <a16:creationId xmlns:a16="http://schemas.microsoft.com/office/drawing/2014/main" id="{BF417F0A-B8FF-3FD9-DF40-21196A270DED}"/>
                </a:ext>
              </a:extLst>
            </p:cNvPr>
            <p:cNvSpPr>
              <a:spLocks noChangeArrowheads="1"/>
            </p:cNvSpPr>
            <p:nvPr/>
          </p:nvSpPr>
          <p:spPr bwMode="auto">
            <a:xfrm>
              <a:off x="854" y="2686"/>
              <a:ext cx="545" cy="227"/>
            </a:xfrm>
            <a:prstGeom prst="rect">
              <a:avLst/>
            </a:prstGeom>
            <a:solidFill>
              <a:srgbClr val="CC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0" name="Line 125">
              <a:extLst>
                <a:ext uri="{FF2B5EF4-FFF2-40B4-BE49-F238E27FC236}">
                  <a16:creationId xmlns:a16="http://schemas.microsoft.com/office/drawing/2014/main" id="{633F9E04-8BD7-6AA0-7233-AC01B55E3BEE}"/>
                </a:ext>
              </a:extLst>
            </p:cNvPr>
            <p:cNvSpPr>
              <a:spLocks noChangeShapeType="1"/>
            </p:cNvSpPr>
            <p:nvPr/>
          </p:nvSpPr>
          <p:spPr bwMode="auto">
            <a:xfrm>
              <a:off x="1380" y="1785"/>
              <a:ext cx="454"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1" name="Line 126">
              <a:extLst>
                <a:ext uri="{FF2B5EF4-FFF2-40B4-BE49-F238E27FC236}">
                  <a16:creationId xmlns:a16="http://schemas.microsoft.com/office/drawing/2014/main" id="{F51EA0E6-D919-5A7A-678A-1224A6927189}"/>
                </a:ext>
              </a:extLst>
            </p:cNvPr>
            <p:cNvSpPr>
              <a:spLocks noChangeShapeType="1"/>
            </p:cNvSpPr>
            <p:nvPr/>
          </p:nvSpPr>
          <p:spPr bwMode="auto">
            <a:xfrm flipH="1">
              <a:off x="853" y="2913"/>
              <a:ext cx="537"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2" name="Line 127">
              <a:extLst>
                <a:ext uri="{FF2B5EF4-FFF2-40B4-BE49-F238E27FC236}">
                  <a16:creationId xmlns:a16="http://schemas.microsoft.com/office/drawing/2014/main" id="{CBF77BA5-B815-5A88-584D-585857DA9C46}"/>
                </a:ext>
              </a:extLst>
            </p:cNvPr>
            <p:cNvSpPr>
              <a:spLocks noChangeShapeType="1"/>
            </p:cNvSpPr>
            <p:nvPr/>
          </p:nvSpPr>
          <p:spPr bwMode="auto">
            <a:xfrm flipV="1">
              <a:off x="1399" y="2177"/>
              <a:ext cx="439"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3" name="Line 128">
              <a:extLst>
                <a:ext uri="{FF2B5EF4-FFF2-40B4-BE49-F238E27FC236}">
                  <a16:creationId xmlns:a16="http://schemas.microsoft.com/office/drawing/2014/main" id="{18AA4E5D-6892-B4D1-5A76-5F46DF69BF76}"/>
                </a:ext>
              </a:extLst>
            </p:cNvPr>
            <p:cNvSpPr>
              <a:spLocks noChangeShapeType="1"/>
            </p:cNvSpPr>
            <p:nvPr/>
          </p:nvSpPr>
          <p:spPr bwMode="auto">
            <a:xfrm flipH="1">
              <a:off x="855" y="2686"/>
              <a:ext cx="545"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4" name="Rectangle 33">
              <a:extLst>
                <a:ext uri="{FF2B5EF4-FFF2-40B4-BE49-F238E27FC236}">
                  <a16:creationId xmlns:a16="http://schemas.microsoft.com/office/drawing/2014/main" id="{BA030EF4-C5DE-22D3-A8FF-6577BC5DB70C}"/>
                </a:ext>
              </a:extLst>
            </p:cNvPr>
            <p:cNvSpPr>
              <a:spLocks noChangeArrowheads="1"/>
            </p:cNvSpPr>
            <p:nvPr/>
          </p:nvSpPr>
          <p:spPr bwMode="auto">
            <a:xfrm>
              <a:off x="1392" y="2787"/>
              <a:ext cx="4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0033CC"/>
                  </a:solidFill>
                  <a:latin typeface="Times New Roman" panose="02020603050405020304" pitchFamily="18" charset="0"/>
                  <a:ea typeface="方正姚体" charset="-122"/>
                </a:rPr>
                <a:t>0V</a:t>
              </a:r>
            </a:p>
          </p:txBody>
        </p:sp>
        <p:sp>
          <p:nvSpPr>
            <p:cNvPr id="35" name="Rectangle 34">
              <a:extLst>
                <a:ext uri="{FF2B5EF4-FFF2-40B4-BE49-F238E27FC236}">
                  <a16:creationId xmlns:a16="http://schemas.microsoft.com/office/drawing/2014/main" id="{1901505A-BDF4-BA02-CA9B-9BBA7DDFFDA1}"/>
                </a:ext>
              </a:extLst>
            </p:cNvPr>
            <p:cNvSpPr>
              <a:spLocks noChangeArrowheads="1"/>
            </p:cNvSpPr>
            <p:nvPr/>
          </p:nvSpPr>
          <p:spPr bwMode="auto">
            <a:xfrm>
              <a:off x="1403" y="1796"/>
              <a:ext cx="432" cy="372"/>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6" name="Line 131">
              <a:extLst>
                <a:ext uri="{FF2B5EF4-FFF2-40B4-BE49-F238E27FC236}">
                  <a16:creationId xmlns:a16="http://schemas.microsoft.com/office/drawing/2014/main" id="{719DAEE5-ADFF-0A83-623E-05DEA843E244}"/>
                </a:ext>
              </a:extLst>
            </p:cNvPr>
            <p:cNvSpPr>
              <a:spLocks noChangeShapeType="1"/>
            </p:cNvSpPr>
            <p:nvPr/>
          </p:nvSpPr>
          <p:spPr bwMode="auto">
            <a:xfrm>
              <a:off x="1392" y="1779"/>
              <a:ext cx="0" cy="1134"/>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7" name="Rectangle 36">
              <a:extLst>
                <a:ext uri="{FF2B5EF4-FFF2-40B4-BE49-F238E27FC236}">
                  <a16:creationId xmlns:a16="http://schemas.microsoft.com/office/drawing/2014/main" id="{1B07E910-F878-890A-A1CA-B4C0C91FB401}"/>
                </a:ext>
              </a:extLst>
            </p:cNvPr>
            <p:cNvSpPr>
              <a:spLocks noChangeArrowheads="1"/>
            </p:cNvSpPr>
            <p:nvPr/>
          </p:nvSpPr>
          <p:spPr bwMode="auto">
            <a:xfrm>
              <a:off x="1855" y="1626"/>
              <a:ext cx="454" cy="327"/>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FF0066"/>
                  </a:solidFill>
                  <a:latin typeface="Times New Roman" panose="02020603050405020304" pitchFamily="18" charset="0"/>
                  <a:ea typeface="方正姚体" charset="-122"/>
                </a:rPr>
                <a:t>5V</a:t>
              </a:r>
            </a:p>
          </p:txBody>
        </p:sp>
        <p:sp>
          <p:nvSpPr>
            <p:cNvPr id="38" name="Rectangle 37">
              <a:extLst>
                <a:ext uri="{FF2B5EF4-FFF2-40B4-BE49-F238E27FC236}">
                  <a16:creationId xmlns:a16="http://schemas.microsoft.com/office/drawing/2014/main" id="{70E0A7DB-9E20-C084-30B7-D668A5341A95}"/>
                </a:ext>
              </a:extLst>
            </p:cNvPr>
            <p:cNvSpPr>
              <a:spLocks noChangeArrowheads="1"/>
            </p:cNvSpPr>
            <p:nvPr/>
          </p:nvSpPr>
          <p:spPr bwMode="auto">
            <a:xfrm>
              <a:off x="1828" y="2019"/>
              <a:ext cx="5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FF0066"/>
                  </a:solidFill>
                  <a:latin typeface="Times New Roman" panose="02020603050405020304" pitchFamily="18" charset="0"/>
                  <a:ea typeface="方正姚体" charset="-122"/>
                </a:rPr>
                <a:t>2.4V</a:t>
              </a:r>
            </a:p>
          </p:txBody>
        </p:sp>
        <p:sp>
          <p:nvSpPr>
            <p:cNvPr id="40" name="Rectangle 39">
              <a:extLst>
                <a:ext uri="{FF2B5EF4-FFF2-40B4-BE49-F238E27FC236}">
                  <a16:creationId xmlns:a16="http://schemas.microsoft.com/office/drawing/2014/main" id="{1873990B-FE56-EE37-0289-9FB2287F2BC2}"/>
                </a:ext>
              </a:extLst>
            </p:cNvPr>
            <p:cNvSpPr>
              <a:spLocks noChangeArrowheads="1"/>
            </p:cNvSpPr>
            <p:nvPr/>
          </p:nvSpPr>
          <p:spPr bwMode="auto">
            <a:xfrm>
              <a:off x="1392" y="2499"/>
              <a:ext cx="5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0033CC"/>
                  </a:solidFill>
                  <a:latin typeface="Times New Roman" panose="02020603050405020304" pitchFamily="18" charset="0"/>
                  <a:ea typeface="方正姚体" charset="-122"/>
                </a:rPr>
                <a:t>0.8V</a:t>
              </a:r>
            </a:p>
          </p:txBody>
        </p:sp>
        <p:sp>
          <p:nvSpPr>
            <p:cNvPr id="41" name="Rectangle 40">
              <a:extLst>
                <a:ext uri="{FF2B5EF4-FFF2-40B4-BE49-F238E27FC236}">
                  <a16:creationId xmlns:a16="http://schemas.microsoft.com/office/drawing/2014/main" id="{345B141E-10A7-DDDF-ED93-EE37745E85ED}"/>
                </a:ext>
              </a:extLst>
            </p:cNvPr>
            <p:cNvSpPr>
              <a:spLocks noChangeArrowheads="1"/>
            </p:cNvSpPr>
            <p:nvPr/>
          </p:nvSpPr>
          <p:spPr bwMode="auto">
            <a:xfrm>
              <a:off x="768" y="1443"/>
              <a:ext cx="1614" cy="1793"/>
            </a:xfrm>
            <a:prstGeom prst="rect">
              <a:avLst/>
            </a:prstGeom>
            <a:noFill/>
            <a:ln w="38100" cap="flat" algn="ctr">
              <a:solidFill>
                <a:srgbClr val="9966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27" name="Rectangle 26">
            <a:extLst>
              <a:ext uri="{FF2B5EF4-FFF2-40B4-BE49-F238E27FC236}">
                <a16:creationId xmlns:a16="http://schemas.microsoft.com/office/drawing/2014/main" id="{6FBFACEE-055D-4AC1-72A5-3E061D3326FE}"/>
              </a:ext>
            </a:extLst>
          </p:cNvPr>
          <p:cNvSpPr>
            <a:spLocks noChangeArrowheads="1"/>
          </p:cNvSpPr>
          <p:nvPr/>
        </p:nvSpPr>
        <p:spPr bwMode="auto">
          <a:xfrm>
            <a:off x="8744093" y="3467894"/>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0033CC"/>
                </a:solidFill>
                <a:latin typeface="Times New Roman" panose="02020603050405020304" pitchFamily="18" charset="0"/>
                <a:ea typeface="方正姚体" charset="-122"/>
              </a:rPr>
              <a:t>0</a:t>
            </a:r>
          </a:p>
        </p:txBody>
      </p:sp>
      <p:sp>
        <p:nvSpPr>
          <p:cNvPr id="28" name="Rectangle 27">
            <a:extLst>
              <a:ext uri="{FF2B5EF4-FFF2-40B4-BE49-F238E27FC236}">
                <a16:creationId xmlns:a16="http://schemas.microsoft.com/office/drawing/2014/main" id="{148E6D9C-B2A0-FA44-C652-1BD96E9AC059}"/>
              </a:ext>
            </a:extLst>
          </p:cNvPr>
          <p:cNvSpPr>
            <a:spLocks noChangeArrowheads="1"/>
          </p:cNvSpPr>
          <p:nvPr/>
        </p:nvSpPr>
        <p:spPr bwMode="auto">
          <a:xfrm>
            <a:off x="9560068" y="2205831"/>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ru-RU"/>
            </a:defPPr>
            <a:lvl1pPr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ru-RU" altLang="zh-CN" sz="2800" b="1">
                <a:solidFill>
                  <a:srgbClr val="FF0066"/>
                </a:solidFill>
                <a:latin typeface="Times New Roman" panose="02020603050405020304" pitchFamily="18" charset="0"/>
                <a:ea typeface="方正姚体" charset="-122"/>
              </a:rPr>
              <a:t>1</a:t>
            </a:r>
          </a:p>
        </p:txBody>
      </p:sp>
    </p:spTree>
    <p:extLst>
      <p:ext uri="{BB962C8B-B14F-4D97-AF65-F5344CB8AC3E}">
        <p14:creationId xmlns:p14="http://schemas.microsoft.com/office/powerpoint/2010/main" val="225591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strVal val="2/3*#ppt_w"/>
                                          </p:val>
                                        </p:tav>
                                        <p:tav tm="100000">
                                          <p:val>
                                            <p:strVal val="#ppt_w"/>
                                          </p:val>
                                        </p:tav>
                                      </p:tavLst>
                                    </p:anim>
                                    <p:anim calcmode="lin" valueType="num">
                                      <p:cBhvr>
                                        <p:cTn id="18" dur="500" fill="hold"/>
                                        <p:tgtEl>
                                          <p:spTgt spid="20"/>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amond(in)">
                                      <p:cBhvr>
                                        <p:cTn id="2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7281-3A99-F40B-8DB8-ED6B3EB4D5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E91017-D48D-945B-3638-CB3F78F12801}"/>
              </a:ext>
            </a:extLst>
          </p:cNvPr>
          <p:cNvSpPr txBox="1"/>
          <p:nvPr/>
        </p:nvSpPr>
        <p:spPr>
          <a:xfrm>
            <a:off x="70526" y="0"/>
            <a:ext cx="7314248"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或非门</a:t>
            </a:r>
          </a:p>
        </p:txBody>
      </p:sp>
      <p:sp>
        <p:nvSpPr>
          <p:cNvPr id="3" name="Rectangle 2">
            <a:extLst>
              <a:ext uri="{FF2B5EF4-FFF2-40B4-BE49-F238E27FC236}">
                <a16:creationId xmlns:a16="http://schemas.microsoft.com/office/drawing/2014/main" id="{066E0F58-1879-B27B-EB64-11647CC973E5}"/>
              </a:ext>
            </a:extLst>
          </p:cNvPr>
          <p:cNvSpPr/>
          <p:nvPr/>
        </p:nvSpPr>
        <p:spPr>
          <a:xfrm>
            <a:off x="1281925" y="625830"/>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A=0,B=0</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A4751950-F267-59A2-131A-95C9E29CE428}"/>
              </a:ext>
            </a:extLst>
          </p:cNvPr>
          <p:cNvSpPr/>
          <p:nvPr/>
        </p:nvSpPr>
        <p:spPr>
          <a:xfrm>
            <a:off x="6075899" y="625829"/>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A=0,B=1</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7DFC2AFB-B3AA-6E14-C9A7-125C0D36E2B7}"/>
              </a:ext>
            </a:extLst>
          </p:cNvPr>
          <p:cNvSpPr/>
          <p:nvPr/>
        </p:nvSpPr>
        <p:spPr>
          <a:xfrm>
            <a:off x="1281925"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sp>
        <p:nvSpPr>
          <p:cNvPr id="6" name="Rectangle 5">
            <a:extLst>
              <a:ext uri="{FF2B5EF4-FFF2-40B4-BE49-F238E27FC236}">
                <a16:creationId xmlns:a16="http://schemas.microsoft.com/office/drawing/2014/main" id="{BC2DCD5D-4367-94C8-4DFC-3BA8C13981C1}"/>
              </a:ext>
            </a:extLst>
          </p:cNvPr>
          <p:cNvSpPr/>
          <p:nvPr/>
        </p:nvSpPr>
        <p:spPr>
          <a:xfrm>
            <a:off x="6075899"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pic>
        <p:nvPicPr>
          <p:cNvPr id="16" name="Picture 15">
            <a:extLst>
              <a:ext uri="{FF2B5EF4-FFF2-40B4-BE49-F238E27FC236}">
                <a16:creationId xmlns:a16="http://schemas.microsoft.com/office/drawing/2014/main" id="{B4087229-4752-6512-355A-FED6DB5AE65D}"/>
              </a:ext>
            </a:extLst>
          </p:cNvPr>
          <p:cNvPicPr>
            <a:picLocks noChangeAspect="1"/>
          </p:cNvPicPr>
          <p:nvPr/>
        </p:nvPicPr>
        <p:blipFill>
          <a:blip r:embed="rId3"/>
          <a:stretch>
            <a:fillRect/>
          </a:stretch>
        </p:blipFill>
        <p:spPr>
          <a:xfrm>
            <a:off x="6966665" y="3340510"/>
            <a:ext cx="1119027" cy="816231"/>
          </a:xfrm>
          <a:prstGeom prst="rect">
            <a:avLst/>
          </a:prstGeom>
        </p:spPr>
      </p:pic>
      <p:sp>
        <p:nvSpPr>
          <p:cNvPr id="19" name="Rectangle 18">
            <a:extLst>
              <a:ext uri="{FF2B5EF4-FFF2-40B4-BE49-F238E27FC236}">
                <a16:creationId xmlns:a16="http://schemas.microsoft.com/office/drawing/2014/main" id="{98D9B12D-98FE-7032-CDBD-2ED69CEA8B21}"/>
              </a:ext>
            </a:extLst>
          </p:cNvPr>
          <p:cNvSpPr/>
          <p:nvPr/>
        </p:nvSpPr>
        <p:spPr>
          <a:xfrm>
            <a:off x="6898828" y="1714940"/>
            <a:ext cx="878638" cy="883578"/>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6F68B17F-AF69-59C8-5339-69768F0BFF04}"/>
              </a:ext>
            </a:extLst>
          </p:cNvPr>
          <p:cNvSpPr/>
          <p:nvPr/>
        </p:nvSpPr>
        <p:spPr>
          <a:xfrm>
            <a:off x="7338147" y="1991574"/>
            <a:ext cx="878638" cy="883578"/>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10">
            <a:extLst>
              <a:ext uri="{FF2B5EF4-FFF2-40B4-BE49-F238E27FC236}">
                <a16:creationId xmlns:a16="http://schemas.microsoft.com/office/drawing/2014/main" id="{534C1042-A0EA-EAD3-DCE6-04FAF2DCC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052" y="1402252"/>
            <a:ext cx="4017963" cy="387325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4BE3A88-CE6E-316D-7778-84605046AEAF}"/>
              </a:ext>
            </a:extLst>
          </p:cNvPr>
          <p:cNvSpPr/>
          <p:nvPr/>
        </p:nvSpPr>
        <p:spPr>
          <a:xfrm>
            <a:off x="3608331" y="1831356"/>
            <a:ext cx="867639" cy="1663942"/>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E4DA39D4-1BB6-6E60-B6B4-B5BAB9A129E8}"/>
              </a:ext>
            </a:extLst>
          </p:cNvPr>
          <p:cNvSpPr/>
          <p:nvPr/>
        </p:nvSpPr>
        <p:spPr>
          <a:xfrm>
            <a:off x="2622124" y="3761502"/>
            <a:ext cx="790447" cy="991262"/>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7761C2EC-B869-D687-002B-B54432A06E0C}"/>
              </a:ext>
            </a:extLst>
          </p:cNvPr>
          <p:cNvSpPr/>
          <p:nvPr/>
        </p:nvSpPr>
        <p:spPr>
          <a:xfrm>
            <a:off x="3636541" y="3761502"/>
            <a:ext cx="790447" cy="991262"/>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13">
            <a:extLst>
              <a:ext uri="{FF2B5EF4-FFF2-40B4-BE49-F238E27FC236}">
                <a16:creationId xmlns:a16="http://schemas.microsoft.com/office/drawing/2014/main" id="{40E6079F-AE86-B388-D3DF-88A3A44180CE}"/>
              </a:ext>
            </a:extLst>
          </p:cNvPr>
          <p:cNvCxnSpPr>
            <a:cxnSpLocks/>
          </p:cNvCxnSpPr>
          <p:nvPr/>
        </p:nvCxnSpPr>
        <p:spPr>
          <a:xfrm>
            <a:off x="4475970" y="1907835"/>
            <a:ext cx="0" cy="166697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E7A360-646E-97CA-7521-2BE2724C6A00}"/>
              </a:ext>
            </a:extLst>
          </p:cNvPr>
          <p:cNvCxnSpPr>
            <a:cxnSpLocks/>
          </p:cNvCxnSpPr>
          <p:nvPr/>
        </p:nvCxnSpPr>
        <p:spPr>
          <a:xfrm flipH="1">
            <a:off x="4436927" y="3544994"/>
            <a:ext cx="790153"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3E745E2-4ADC-D608-8AC8-7E7EE01BED0E}"/>
              </a:ext>
            </a:extLst>
          </p:cNvPr>
          <p:cNvPicPr>
            <a:picLocks noChangeAspect="1"/>
          </p:cNvPicPr>
          <p:nvPr/>
        </p:nvPicPr>
        <p:blipFill>
          <a:blip r:embed="rId5"/>
          <a:stretch>
            <a:fillRect/>
          </a:stretch>
        </p:blipFill>
        <p:spPr>
          <a:xfrm>
            <a:off x="3043840" y="5528983"/>
            <a:ext cx="1367619" cy="892850"/>
          </a:xfrm>
          <a:prstGeom prst="rect">
            <a:avLst/>
          </a:prstGeom>
        </p:spPr>
      </p:pic>
      <p:pic>
        <p:nvPicPr>
          <p:cNvPr id="31" name="Picture 10">
            <a:extLst>
              <a:ext uri="{FF2B5EF4-FFF2-40B4-BE49-F238E27FC236}">
                <a16:creationId xmlns:a16="http://schemas.microsoft.com/office/drawing/2014/main" id="{E71C064B-2378-176D-51EE-12AF17657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91" y="1436615"/>
            <a:ext cx="4017963" cy="387325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577969CD-332B-29DC-203E-CB26583060F7}"/>
              </a:ext>
            </a:extLst>
          </p:cNvPr>
          <p:cNvSpPr/>
          <p:nvPr/>
        </p:nvSpPr>
        <p:spPr>
          <a:xfrm>
            <a:off x="8450784" y="1902137"/>
            <a:ext cx="790447" cy="883578"/>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32">
            <a:extLst>
              <a:ext uri="{FF2B5EF4-FFF2-40B4-BE49-F238E27FC236}">
                <a16:creationId xmlns:a16="http://schemas.microsoft.com/office/drawing/2014/main" id="{06D91078-1DA6-5D05-10E3-AF39167068BD}"/>
              </a:ext>
            </a:extLst>
          </p:cNvPr>
          <p:cNvSpPr/>
          <p:nvPr/>
        </p:nvSpPr>
        <p:spPr>
          <a:xfrm>
            <a:off x="8450784" y="2785715"/>
            <a:ext cx="790447" cy="81623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09586D15-4D39-5565-BDE3-20A0B58724CF}"/>
              </a:ext>
            </a:extLst>
          </p:cNvPr>
          <p:cNvSpPr/>
          <p:nvPr/>
        </p:nvSpPr>
        <p:spPr>
          <a:xfrm>
            <a:off x="7338147" y="3843762"/>
            <a:ext cx="790447" cy="81623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34">
            <a:extLst>
              <a:ext uri="{FF2B5EF4-FFF2-40B4-BE49-F238E27FC236}">
                <a16:creationId xmlns:a16="http://schemas.microsoft.com/office/drawing/2014/main" id="{019A106E-380A-6523-8142-1EC6F394DC61}"/>
              </a:ext>
            </a:extLst>
          </p:cNvPr>
          <p:cNvSpPr/>
          <p:nvPr/>
        </p:nvSpPr>
        <p:spPr>
          <a:xfrm>
            <a:off x="8457174" y="3810088"/>
            <a:ext cx="790447" cy="883578"/>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1C328621-6423-A84A-8355-724C99420B2A}"/>
              </a:ext>
            </a:extLst>
          </p:cNvPr>
          <p:cNvCxnSpPr>
            <a:cxnSpLocks/>
          </p:cNvCxnSpPr>
          <p:nvPr/>
        </p:nvCxnSpPr>
        <p:spPr>
          <a:xfrm flipH="1">
            <a:off x="8216785" y="3843762"/>
            <a:ext cx="1661199"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8118FA-CE15-C08B-9855-C1EF1916FBC4}"/>
              </a:ext>
            </a:extLst>
          </p:cNvPr>
          <p:cNvCxnSpPr>
            <a:cxnSpLocks/>
          </p:cNvCxnSpPr>
          <p:nvPr/>
        </p:nvCxnSpPr>
        <p:spPr>
          <a:xfrm>
            <a:off x="8216785" y="3843762"/>
            <a:ext cx="0" cy="95134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A1C53B-A3DB-E6B9-784D-85A46EFAC7D4}"/>
              </a:ext>
            </a:extLst>
          </p:cNvPr>
          <p:cNvCxnSpPr>
            <a:cxnSpLocks/>
          </p:cNvCxnSpPr>
          <p:nvPr/>
        </p:nvCxnSpPr>
        <p:spPr>
          <a:xfrm flipH="1">
            <a:off x="8216785" y="4738270"/>
            <a:ext cx="833594" cy="0"/>
          </a:xfrm>
          <a:prstGeom prst="line">
            <a:avLst/>
          </a:prstGeom>
          <a:ln w="63500">
            <a:solidFill>
              <a:srgbClr val="FF0000"/>
            </a:solidFill>
            <a:headEnd type="stealth"/>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451AAD0-BF0A-338C-E494-EBB60DD6F55D}"/>
              </a:ext>
            </a:extLst>
          </p:cNvPr>
          <p:cNvPicPr>
            <a:picLocks noChangeAspect="1"/>
          </p:cNvPicPr>
          <p:nvPr/>
        </p:nvPicPr>
        <p:blipFill>
          <a:blip r:embed="rId6"/>
          <a:stretch>
            <a:fillRect/>
          </a:stretch>
        </p:blipFill>
        <p:spPr>
          <a:xfrm>
            <a:off x="7777466" y="5518016"/>
            <a:ext cx="1121692" cy="818175"/>
          </a:xfrm>
          <a:prstGeom prst="rect">
            <a:avLst/>
          </a:prstGeom>
        </p:spPr>
      </p:pic>
    </p:spTree>
    <p:extLst>
      <p:ext uri="{BB962C8B-B14F-4D97-AF65-F5344CB8AC3E}">
        <p14:creationId xmlns:p14="http://schemas.microsoft.com/office/powerpoint/2010/main" val="2381938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C365-B112-5C10-B8F1-3254927535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C25707-4E0C-E3A9-A0DF-B8BDD67F346E}"/>
              </a:ext>
            </a:extLst>
          </p:cNvPr>
          <p:cNvSpPr txBox="1"/>
          <p:nvPr/>
        </p:nvSpPr>
        <p:spPr>
          <a:xfrm>
            <a:off x="70526" y="0"/>
            <a:ext cx="7314248"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或非门</a:t>
            </a:r>
          </a:p>
        </p:txBody>
      </p:sp>
      <p:sp>
        <p:nvSpPr>
          <p:cNvPr id="3" name="Rectangle 2">
            <a:extLst>
              <a:ext uri="{FF2B5EF4-FFF2-40B4-BE49-F238E27FC236}">
                <a16:creationId xmlns:a16="http://schemas.microsoft.com/office/drawing/2014/main" id="{89379E21-F885-C52B-EFB1-826BA2056DAB}"/>
              </a:ext>
            </a:extLst>
          </p:cNvPr>
          <p:cNvSpPr/>
          <p:nvPr/>
        </p:nvSpPr>
        <p:spPr>
          <a:xfrm>
            <a:off x="1281925" y="625830"/>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A=1,B=0</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9BB1DE55-6C37-BEA3-AFED-2378C4B617EF}"/>
              </a:ext>
            </a:extLst>
          </p:cNvPr>
          <p:cNvSpPr/>
          <p:nvPr/>
        </p:nvSpPr>
        <p:spPr>
          <a:xfrm>
            <a:off x="6075899" y="625829"/>
            <a:ext cx="4373217" cy="586409"/>
          </a:xfrm>
          <a:prstGeom prst="rect">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A=1,B=1</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5" name="Rectangle 4">
            <a:extLst>
              <a:ext uri="{FF2B5EF4-FFF2-40B4-BE49-F238E27FC236}">
                <a16:creationId xmlns:a16="http://schemas.microsoft.com/office/drawing/2014/main" id="{DE182C54-1768-4DB5-FD56-CA6913B27F61}"/>
              </a:ext>
            </a:extLst>
          </p:cNvPr>
          <p:cNvSpPr/>
          <p:nvPr/>
        </p:nvSpPr>
        <p:spPr>
          <a:xfrm>
            <a:off x="1281925"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sp>
        <p:nvSpPr>
          <p:cNvPr id="6" name="Rectangle 5">
            <a:extLst>
              <a:ext uri="{FF2B5EF4-FFF2-40B4-BE49-F238E27FC236}">
                <a16:creationId xmlns:a16="http://schemas.microsoft.com/office/drawing/2014/main" id="{5BF21372-8703-D1BC-1598-6F0AB5B44C21}"/>
              </a:ext>
            </a:extLst>
          </p:cNvPr>
          <p:cNvSpPr/>
          <p:nvPr/>
        </p:nvSpPr>
        <p:spPr>
          <a:xfrm>
            <a:off x="6075899" y="1212238"/>
            <a:ext cx="4373217" cy="5363223"/>
          </a:xfrm>
          <a:prstGeom prst="rect">
            <a:avLst/>
          </a:prstGeom>
          <a:solidFill>
            <a:srgbClr val="F8FB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 </a:t>
            </a:r>
          </a:p>
        </p:txBody>
      </p:sp>
      <p:pic>
        <p:nvPicPr>
          <p:cNvPr id="16" name="Picture 15">
            <a:extLst>
              <a:ext uri="{FF2B5EF4-FFF2-40B4-BE49-F238E27FC236}">
                <a16:creationId xmlns:a16="http://schemas.microsoft.com/office/drawing/2014/main" id="{45898014-8271-2484-DC96-809D8AA5358E}"/>
              </a:ext>
            </a:extLst>
          </p:cNvPr>
          <p:cNvPicPr>
            <a:picLocks noChangeAspect="1"/>
          </p:cNvPicPr>
          <p:nvPr/>
        </p:nvPicPr>
        <p:blipFill>
          <a:blip r:embed="rId3"/>
          <a:stretch>
            <a:fillRect/>
          </a:stretch>
        </p:blipFill>
        <p:spPr>
          <a:xfrm>
            <a:off x="6966665" y="3340510"/>
            <a:ext cx="1119027" cy="816231"/>
          </a:xfrm>
          <a:prstGeom prst="rect">
            <a:avLst/>
          </a:prstGeom>
        </p:spPr>
      </p:pic>
      <p:sp>
        <p:nvSpPr>
          <p:cNvPr id="19" name="Rectangle 18">
            <a:extLst>
              <a:ext uri="{FF2B5EF4-FFF2-40B4-BE49-F238E27FC236}">
                <a16:creationId xmlns:a16="http://schemas.microsoft.com/office/drawing/2014/main" id="{ED2EE2EA-3E63-7202-9B87-CF632C82CFC3}"/>
              </a:ext>
            </a:extLst>
          </p:cNvPr>
          <p:cNvSpPr/>
          <p:nvPr/>
        </p:nvSpPr>
        <p:spPr>
          <a:xfrm>
            <a:off x="6898828" y="1714940"/>
            <a:ext cx="878638" cy="883578"/>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81E0A44D-0BDD-BC06-6D51-584E8DE6FFAA}"/>
              </a:ext>
            </a:extLst>
          </p:cNvPr>
          <p:cNvSpPr/>
          <p:nvPr/>
        </p:nvSpPr>
        <p:spPr>
          <a:xfrm>
            <a:off x="7338147" y="1991574"/>
            <a:ext cx="878638" cy="883578"/>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10">
            <a:extLst>
              <a:ext uri="{FF2B5EF4-FFF2-40B4-BE49-F238E27FC236}">
                <a16:creationId xmlns:a16="http://schemas.microsoft.com/office/drawing/2014/main" id="{FB0E7877-7170-2931-0589-76F172491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052" y="1402252"/>
            <a:ext cx="4017963" cy="387325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4B78A1-D057-A6A3-D499-3DE800AE2357}"/>
              </a:ext>
            </a:extLst>
          </p:cNvPr>
          <p:cNvSpPr/>
          <p:nvPr/>
        </p:nvSpPr>
        <p:spPr>
          <a:xfrm>
            <a:off x="3608331" y="1831356"/>
            <a:ext cx="867639" cy="954357"/>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2971BB1A-8A0C-AF6A-A8A3-54D7CB2F4D10}"/>
              </a:ext>
            </a:extLst>
          </p:cNvPr>
          <p:cNvSpPr/>
          <p:nvPr/>
        </p:nvSpPr>
        <p:spPr>
          <a:xfrm>
            <a:off x="2622124" y="3761502"/>
            <a:ext cx="790447" cy="991262"/>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D80041BB-E9AD-A21D-4DAA-5CA2B5CEDBFA}"/>
              </a:ext>
            </a:extLst>
          </p:cNvPr>
          <p:cNvSpPr/>
          <p:nvPr/>
        </p:nvSpPr>
        <p:spPr>
          <a:xfrm>
            <a:off x="3636541" y="2785713"/>
            <a:ext cx="790447" cy="816231"/>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13">
            <a:extLst>
              <a:ext uri="{FF2B5EF4-FFF2-40B4-BE49-F238E27FC236}">
                <a16:creationId xmlns:a16="http://schemas.microsoft.com/office/drawing/2014/main" id="{BCC02831-BAB1-480C-D756-6A061208D6B7}"/>
              </a:ext>
            </a:extLst>
          </p:cNvPr>
          <p:cNvCxnSpPr>
            <a:cxnSpLocks/>
          </p:cNvCxnSpPr>
          <p:nvPr/>
        </p:nvCxnSpPr>
        <p:spPr>
          <a:xfrm>
            <a:off x="4457999" y="3814325"/>
            <a:ext cx="0" cy="1237177"/>
          </a:xfrm>
          <a:prstGeom prst="line">
            <a:avLst/>
          </a:prstGeom>
          <a:ln w="635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22B572-EA4C-7041-518B-40A34A04ABC4}"/>
              </a:ext>
            </a:extLst>
          </p:cNvPr>
          <p:cNvCxnSpPr>
            <a:cxnSpLocks/>
          </p:cNvCxnSpPr>
          <p:nvPr/>
        </p:nvCxnSpPr>
        <p:spPr>
          <a:xfrm flipH="1">
            <a:off x="4426988" y="3820145"/>
            <a:ext cx="790153" cy="0"/>
          </a:xfrm>
          <a:prstGeom prst="line">
            <a:avLst/>
          </a:prstGeom>
          <a:ln w="63500">
            <a:solidFill>
              <a:srgbClr val="FF0000"/>
            </a:solidFill>
            <a:headEnd type="none"/>
          </a:ln>
        </p:spPr>
        <p:style>
          <a:lnRef idx="1">
            <a:schemeClr val="accent1"/>
          </a:lnRef>
          <a:fillRef idx="0">
            <a:schemeClr val="accent1"/>
          </a:fillRef>
          <a:effectRef idx="0">
            <a:schemeClr val="accent1"/>
          </a:effectRef>
          <a:fontRef idx="minor">
            <a:schemeClr val="tx1"/>
          </a:fontRef>
        </p:style>
      </p:cxnSp>
      <p:pic>
        <p:nvPicPr>
          <p:cNvPr id="31" name="Picture 10">
            <a:extLst>
              <a:ext uri="{FF2B5EF4-FFF2-40B4-BE49-F238E27FC236}">
                <a16:creationId xmlns:a16="http://schemas.microsoft.com/office/drawing/2014/main" id="{4F06EFC8-5AAA-123B-0C73-D3B1EE390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91" y="1436615"/>
            <a:ext cx="4017963" cy="387325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B4B991C-D832-A6F2-41F5-68DF7C349319}"/>
              </a:ext>
            </a:extLst>
          </p:cNvPr>
          <p:cNvSpPr/>
          <p:nvPr/>
        </p:nvSpPr>
        <p:spPr>
          <a:xfrm>
            <a:off x="8450784" y="1902137"/>
            <a:ext cx="790447" cy="1683574"/>
          </a:xfrm>
          <a:prstGeom prst="rect">
            <a:avLst/>
          </a:prstGeom>
          <a:solidFill>
            <a:srgbClr val="F1C8C6">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40E8D691-FB3B-677E-51FD-6C95ACFCEFE4}"/>
              </a:ext>
            </a:extLst>
          </p:cNvPr>
          <p:cNvSpPr/>
          <p:nvPr/>
        </p:nvSpPr>
        <p:spPr>
          <a:xfrm>
            <a:off x="7338147" y="3843762"/>
            <a:ext cx="790447" cy="81623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83CBED9A-1697-E969-9F9A-E2690CBE0E75}"/>
              </a:ext>
            </a:extLst>
          </p:cNvPr>
          <p:cNvCxnSpPr>
            <a:cxnSpLocks/>
          </p:cNvCxnSpPr>
          <p:nvPr/>
        </p:nvCxnSpPr>
        <p:spPr>
          <a:xfrm flipH="1">
            <a:off x="8216785" y="3843762"/>
            <a:ext cx="1661199"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E4B77-4C99-36A5-A40C-EAA2CB649461}"/>
              </a:ext>
            </a:extLst>
          </p:cNvPr>
          <p:cNvCxnSpPr>
            <a:cxnSpLocks/>
          </p:cNvCxnSpPr>
          <p:nvPr/>
        </p:nvCxnSpPr>
        <p:spPr>
          <a:xfrm>
            <a:off x="8216785" y="3843762"/>
            <a:ext cx="0" cy="95134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A47628-A366-7FF0-FA37-579B8FEE367E}"/>
              </a:ext>
            </a:extLst>
          </p:cNvPr>
          <p:cNvCxnSpPr>
            <a:cxnSpLocks/>
          </p:cNvCxnSpPr>
          <p:nvPr/>
        </p:nvCxnSpPr>
        <p:spPr>
          <a:xfrm flipH="1">
            <a:off x="8216785" y="4760572"/>
            <a:ext cx="1228298" cy="0"/>
          </a:xfrm>
          <a:prstGeom prst="line">
            <a:avLst/>
          </a:prstGeom>
          <a:ln w="63500">
            <a:solidFill>
              <a:srgbClr val="FF0000"/>
            </a:solidFill>
            <a:head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B8F75E8-B74F-9265-BB66-56AE679AF7D4}"/>
              </a:ext>
            </a:extLst>
          </p:cNvPr>
          <p:cNvPicPr>
            <a:picLocks noChangeAspect="1"/>
          </p:cNvPicPr>
          <p:nvPr/>
        </p:nvPicPr>
        <p:blipFill>
          <a:blip r:embed="rId5"/>
          <a:stretch>
            <a:fillRect/>
          </a:stretch>
        </p:blipFill>
        <p:spPr>
          <a:xfrm>
            <a:off x="3075695" y="5481301"/>
            <a:ext cx="1121692" cy="818175"/>
          </a:xfrm>
          <a:prstGeom prst="rect">
            <a:avLst/>
          </a:prstGeom>
        </p:spPr>
      </p:pic>
      <p:pic>
        <p:nvPicPr>
          <p:cNvPr id="11" name="Picture 10">
            <a:extLst>
              <a:ext uri="{FF2B5EF4-FFF2-40B4-BE49-F238E27FC236}">
                <a16:creationId xmlns:a16="http://schemas.microsoft.com/office/drawing/2014/main" id="{64AAB310-06D0-1D8F-9B06-1BD33D74F6CD}"/>
              </a:ext>
            </a:extLst>
          </p:cNvPr>
          <p:cNvPicPr>
            <a:picLocks noChangeAspect="1"/>
          </p:cNvPicPr>
          <p:nvPr/>
        </p:nvPicPr>
        <p:blipFill>
          <a:blip r:embed="rId6"/>
          <a:stretch>
            <a:fillRect/>
          </a:stretch>
        </p:blipFill>
        <p:spPr>
          <a:xfrm>
            <a:off x="7831706" y="5449777"/>
            <a:ext cx="1081839" cy="1033757"/>
          </a:xfrm>
          <a:prstGeom prst="rect">
            <a:avLst/>
          </a:prstGeom>
        </p:spPr>
      </p:pic>
      <p:sp>
        <p:nvSpPr>
          <p:cNvPr id="12" name="Rectangle 11">
            <a:extLst>
              <a:ext uri="{FF2B5EF4-FFF2-40B4-BE49-F238E27FC236}">
                <a16:creationId xmlns:a16="http://schemas.microsoft.com/office/drawing/2014/main" id="{E5A5AABA-E993-30C4-ED7B-3672D6802E4A}"/>
              </a:ext>
            </a:extLst>
          </p:cNvPr>
          <p:cNvSpPr/>
          <p:nvPr/>
        </p:nvSpPr>
        <p:spPr>
          <a:xfrm>
            <a:off x="3633909" y="3704817"/>
            <a:ext cx="867639" cy="954357"/>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Arrow Connector 17">
            <a:extLst>
              <a:ext uri="{FF2B5EF4-FFF2-40B4-BE49-F238E27FC236}">
                <a16:creationId xmlns:a16="http://schemas.microsoft.com/office/drawing/2014/main" id="{1AB28704-8C3A-F683-72AF-BC8F9BA0D4C2}"/>
              </a:ext>
            </a:extLst>
          </p:cNvPr>
          <p:cNvCxnSpPr/>
          <p:nvPr/>
        </p:nvCxnSpPr>
        <p:spPr>
          <a:xfrm>
            <a:off x="9445083" y="3843762"/>
            <a:ext cx="0" cy="120774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C907086-9193-4038-A05E-DA181CFB6F53}"/>
              </a:ext>
            </a:extLst>
          </p:cNvPr>
          <p:cNvSpPr/>
          <p:nvPr/>
        </p:nvSpPr>
        <p:spPr>
          <a:xfrm>
            <a:off x="8489174" y="3842943"/>
            <a:ext cx="790447" cy="816231"/>
          </a:xfrm>
          <a:prstGeom prst="rect">
            <a:avLst/>
          </a:prstGeom>
          <a:solidFill>
            <a:srgbClr val="80E499">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39200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C10A5-25F1-AD5E-7BC4-A661F8BA232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5139305-81B6-8489-81AF-EA2DD0354513}"/>
              </a:ext>
            </a:extLst>
          </p:cNvPr>
          <p:cNvSpPr txBox="1"/>
          <p:nvPr/>
        </p:nvSpPr>
        <p:spPr>
          <a:xfrm>
            <a:off x="70526" y="0"/>
            <a:ext cx="10266654"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r>
              <a:rPr lang="en-US" altLang="zh-CN" dirty="0"/>
              <a:t>——</a:t>
            </a:r>
            <a:r>
              <a:rPr lang="zh-CN" altLang="en-US" dirty="0"/>
              <a:t>或非门</a:t>
            </a:r>
            <a:r>
              <a:rPr lang="en-US" altLang="zh-CN" dirty="0"/>
              <a:t>+</a:t>
            </a:r>
            <a:r>
              <a:rPr lang="zh-CN" altLang="en-US" dirty="0"/>
              <a:t>缓冲器</a:t>
            </a:r>
            <a:r>
              <a:rPr lang="en-US" altLang="zh-CN" dirty="0"/>
              <a:t>=</a:t>
            </a:r>
            <a:r>
              <a:rPr lang="zh-CN" altLang="en-US" dirty="0"/>
              <a:t>与非门</a:t>
            </a:r>
          </a:p>
        </p:txBody>
      </p:sp>
      <p:grpSp>
        <p:nvGrpSpPr>
          <p:cNvPr id="4" name="Group 10">
            <a:extLst>
              <a:ext uri="{FF2B5EF4-FFF2-40B4-BE49-F238E27FC236}">
                <a16:creationId xmlns:a16="http://schemas.microsoft.com/office/drawing/2014/main" id="{0CA4D062-A975-7092-E8B4-46CF9EEF7A39}"/>
              </a:ext>
            </a:extLst>
          </p:cNvPr>
          <p:cNvGrpSpPr>
            <a:grpSpLocks/>
          </p:cNvGrpSpPr>
          <p:nvPr/>
        </p:nvGrpSpPr>
        <p:grpSpPr bwMode="auto">
          <a:xfrm>
            <a:off x="847089" y="1490855"/>
            <a:ext cx="9963692" cy="3876289"/>
            <a:chOff x="158" y="1071"/>
            <a:chExt cx="5376" cy="1975"/>
          </a:xfrm>
        </p:grpSpPr>
        <p:graphicFrame>
          <p:nvGraphicFramePr>
            <p:cNvPr id="5" name="Object 6">
              <a:extLst>
                <a:ext uri="{FF2B5EF4-FFF2-40B4-BE49-F238E27FC236}">
                  <a16:creationId xmlns:a16="http://schemas.microsoft.com/office/drawing/2014/main" id="{8A569006-EC07-D1D8-F1FB-CF5F7CC9A0F5}"/>
                </a:ext>
              </a:extLst>
            </p:cNvPr>
            <p:cNvGraphicFramePr>
              <a:graphicFrameLocks noChangeAspect="1"/>
            </p:cNvGraphicFramePr>
            <p:nvPr/>
          </p:nvGraphicFramePr>
          <p:xfrm>
            <a:off x="2935" y="2092"/>
            <a:ext cx="72" cy="136"/>
          </p:xfrm>
          <a:graphic>
            <a:graphicData uri="http://schemas.openxmlformats.org/presentationml/2006/ole">
              <mc:AlternateContent xmlns:mc="http://schemas.openxmlformats.org/markup-compatibility/2006">
                <mc:Choice xmlns:v="urn:schemas-microsoft-com:vml" Requires="v">
                  <p:oleObj spid="_x0000_s43011" name="公式" r:id="rId4" imgW="114151" imgH="215619" progId="Equation.3">
                    <p:embed/>
                  </p:oleObj>
                </mc:Choice>
                <mc:Fallback>
                  <p:oleObj name="公式" r:id="rId4" imgW="114151" imgH="215619" progId="Equation.3">
                    <p:embed/>
                    <p:pic>
                      <p:nvPicPr>
                        <p:cNvPr id="88070" name="Object 6">
                          <a:extLst>
                            <a:ext uri="{FF2B5EF4-FFF2-40B4-BE49-F238E27FC236}">
                              <a16:creationId xmlns:a16="http://schemas.microsoft.com/office/drawing/2014/main" id="{FBD40BD7-541B-5CC0-CED6-864005F64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5"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8">
              <a:extLst>
                <a:ext uri="{FF2B5EF4-FFF2-40B4-BE49-F238E27FC236}">
                  <a16:creationId xmlns:a16="http://schemas.microsoft.com/office/drawing/2014/main" id="{FE5CF6DE-64DD-7902-8A1D-7E65EC94B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686"/>
            <a:stretch>
              <a:fillRect/>
            </a:stretch>
          </p:blipFill>
          <p:spPr bwMode="auto">
            <a:xfrm>
              <a:off x="158" y="1071"/>
              <a:ext cx="5376" cy="197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8C271F2C-4E13-F295-AFD1-E206D008F2CD}"/>
              </a:ext>
            </a:extLst>
          </p:cNvPr>
          <p:cNvSpPr txBox="1"/>
          <p:nvPr/>
        </p:nvSpPr>
        <p:spPr>
          <a:xfrm>
            <a:off x="827977" y="636535"/>
            <a:ext cx="996369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在门电路的每个输入端、输出端各增设一级</a:t>
            </a:r>
            <a:r>
              <a:rPr lang="zh-CN" altLang="en-US" sz="2400" b="1" dirty="0">
                <a:solidFill>
                  <a:srgbClr val="FF0000"/>
                </a:solidFill>
                <a:latin typeface="微软雅黑" panose="020B0503020204020204" pitchFamily="34" charset="-122"/>
                <a:ea typeface="微软雅黑" panose="020B0503020204020204" pitchFamily="34" charset="-122"/>
              </a:rPr>
              <a:t>反相器</a:t>
            </a:r>
            <a:r>
              <a:rPr lang="zh-CN" altLang="en-US" sz="2400" b="1" dirty="0">
                <a:latin typeface="微软雅黑" panose="020B0503020204020204" pitchFamily="34" charset="-122"/>
                <a:ea typeface="微软雅黑" panose="020B0503020204020204" pitchFamily="34" charset="-122"/>
              </a:rPr>
              <a:t>，称为</a:t>
            </a:r>
            <a:r>
              <a:rPr lang="zh-CN" altLang="en-US" sz="2400" b="1" dirty="0">
                <a:solidFill>
                  <a:srgbClr val="FF0000"/>
                </a:solidFill>
                <a:latin typeface="微软雅黑" panose="020B0503020204020204" pitchFamily="34" charset="-122"/>
                <a:ea typeface="微软雅黑" panose="020B0503020204020204" pitchFamily="34" charset="-122"/>
              </a:rPr>
              <a:t>缓冲器</a:t>
            </a:r>
          </a:p>
        </p:txBody>
      </p:sp>
      <p:sp>
        <p:nvSpPr>
          <p:cNvPr id="12" name="Rectangle 11">
            <a:extLst>
              <a:ext uri="{FF2B5EF4-FFF2-40B4-BE49-F238E27FC236}">
                <a16:creationId xmlns:a16="http://schemas.microsoft.com/office/drawing/2014/main" id="{25ECCEE4-A58A-C4C4-0B2C-CD041E1671B2}"/>
              </a:ext>
            </a:extLst>
          </p:cNvPr>
          <p:cNvSpPr/>
          <p:nvPr/>
        </p:nvSpPr>
        <p:spPr>
          <a:xfrm>
            <a:off x="1494263" y="1568914"/>
            <a:ext cx="814039" cy="1720696"/>
          </a:xfrm>
          <a:prstGeom prst="rect">
            <a:avLst/>
          </a:prstGeom>
          <a:solidFill>
            <a:srgbClr val="A1C8FF">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4DCD8DA5-E935-DCD8-2660-0D7F9B57E09F}"/>
              </a:ext>
            </a:extLst>
          </p:cNvPr>
          <p:cNvSpPr/>
          <p:nvPr/>
        </p:nvSpPr>
        <p:spPr>
          <a:xfrm>
            <a:off x="2308302" y="2507321"/>
            <a:ext cx="814039" cy="1720696"/>
          </a:xfrm>
          <a:prstGeom prst="rect">
            <a:avLst/>
          </a:prstGeom>
          <a:solidFill>
            <a:srgbClr val="A1C8FF">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CC49E662-84DA-D7A2-1663-569A6B18ABA9}"/>
              </a:ext>
            </a:extLst>
          </p:cNvPr>
          <p:cNvSpPr/>
          <p:nvPr/>
        </p:nvSpPr>
        <p:spPr>
          <a:xfrm>
            <a:off x="3122341" y="2264426"/>
            <a:ext cx="1728439" cy="2709018"/>
          </a:xfrm>
          <a:prstGeom prst="rect">
            <a:avLst/>
          </a:prstGeom>
          <a:solidFill>
            <a:srgbClr val="F2C9CB">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ectangle 15">
            <a:extLst>
              <a:ext uri="{FF2B5EF4-FFF2-40B4-BE49-F238E27FC236}">
                <a16:creationId xmlns:a16="http://schemas.microsoft.com/office/drawing/2014/main" id="{63AEA3B8-F979-CDED-98FF-6D87CB5E89B3}"/>
              </a:ext>
            </a:extLst>
          </p:cNvPr>
          <p:cNvSpPr/>
          <p:nvPr/>
        </p:nvSpPr>
        <p:spPr>
          <a:xfrm>
            <a:off x="4832059" y="3161571"/>
            <a:ext cx="864220" cy="1722663"/>
          </a:xfrm>
          <a:prstGeom prst="rect">
            <a:avLst/>
          </a:prstGeom>
          <a:solidFill>
            <a:srgbClr val="A0ECA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Rectangle 16">
            <a:extLst>
              <a:ext uri="{FF2B5EF4-FFF2-40B4-BE49-F238E27FC236}">
                <a16:creationId xmlns:a16="http://schemas.microsoft.com/office/drawing/2014/main" id="{A880201A-2136-CD2B-B07A-687E156E733A}"/>
              </a:ext>
            </a:extLst>
          </p:cNvPr>
          <p:cNvSpPr/>
          <p:nvPr/>
        </p:nvSpPr>
        <p:spPr>
          <a:xfrm>
            <a:off x="7630986" y="2095893"/>
            <a:ext cx="814039" cy="1784730"/>
          </a:xfrm>
          <a:prstGeom prst="rect">
            <a:avLst/>
          </a:prstGeom>
          <a:solidFill>
            <a:srgbClr val="A1C8FF">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C400E11D-7B76-3C19-96F2-9E0498BCBED7}"/>
              </a:ext>
            </a:extLst>
          </p:cNvPr>
          <p:cNvSpPr/>
          <p:nvPr/>
        </p:nvSpPr>
        <p:spPr>
          <a:xfrm>
            <a:off x="8445026" y="2095893"/>
            <a:ext cx="1022360" cy="1748494"/>
          </a:xfrm>
          <a:prstGeom prst="rect">
            <a:avLst/>
          </a:prstGeom>
          <a:solidFill>
            <a:srgbClr val="F2C9CB">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Rectangle 18">
            <a:extLst>
              <a:ext uri="{FF2B5EF4-FFF2-40B4-BE49-F238E27FC236}">
                <a16:creationId xmlns:a16="http://schemas.microsoft.com/office/drawing/2014/main" id="{D489574E-39DD-1DE6-291F-982F2493D7A0}"/>
              </a:ext>
            </a:extLst>
          </p:cNvPr>
          <p:cNvSpPr/>
          <p:nvPr/>
        </p:nvSpPr>
        <p:spPr>
          <a:xfrm>
            <a:off x="9451588" y="2124173"/>
            <a:ext cx="628808" cy="1720214"/>
          </a:xfrm>
          <a:prstGeom prst="rect">
            <a:avLst/>
          </a:prstGeom>
          <a:solidFill>
            <a:srgbClr val="A0ECA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20">
            <a:extLst>
              <a:ext uri="{FF2B5EF4-FFF2-40B4-BE49-F238E27FC236}">
                <a16:creationId xmlns:a16="http://schemas.microsoft.com/office/drawing/2014/main" id="{5095CCD6-5469-030D-61A9-C1BE73FE15B8}"/>
              </a:ext>
            </a:extLst>
          </p:cNvPr>
          <p:cNvSpPr txBox="1"/>
          <p:nvPr/>
        </p:nvSpPr>
        <p:spPr>
          <a:xfrm>
            <a:off x="3986560" y="5908269"/>
            <a:ext cx="4585887" cy="52322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或非门</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缓冲器</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与非门</a:t>
            </a:r>
          </a:p>
        </p:txBody>
      </p:sp>
    </p:spTree>
    <p:extLst>
      <p:ext uri="{BB962C8B-B14F-4D97-AF65-F5344CB8AC3E}">
        <p14:creationId xmlns:p14="http://schemas.microsoft.com/office/powerpoint/2010/main" val="1662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223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B5DD-363D-3641-F21C-6AAEB71A2C8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5B1514F-5B39-4860-AB04-BC0DC0DCBC7D}"/>
              </a:ext>
            </a:extLst>
          </p:cNvPr>
          <p:cNvSpPr txBox="1"/>
          <p:nvPr/>
        </p:nvSpPr>
        <p:spPr>
          <a:xfrm>
            <a:off x="70526"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p>
        </p:txBody>
      </p:sp>
      <p:pic>
        <p:nvPicPr>
          <p:cNvPr id="3" name="Picture 2">
            <a:extLst>
              <a:ext uri="{FF2B5EF4-FFF2-40B4-BE49-F238E27FC236}">
                <a16:creationId xmlns:a16="http://schemas.microsoft.com/office/drawing/2014/main" id="{1C9922BE-DC67-BD36-08A3-4FC81D45C7B3}"/>
              </a:ext>
            </a:extLst>
          </p:cNvPr>
          <p:cNvPicPr>
            <a:picLocks noChangeAspect="1"/>
          </p:cNvPicPr>
          <p:nvPr/>
        </p:nvPicPr>
        <p:blipFill>
          <a:blip r:embed="rId3"/>
          <a:stretch>
            <a:fillRect/>
          </a:stretch>
        </p:blipFill>
        <p:spPr>
          <a:xfrm>
            <a:off x="2586037" y="942975"/>
            <a:ext cx="7019925" cy="4972050"/>
          </a:xfrm>
          <a:prstGeom prst="rect">
            <a:avLst/>
          </a:prstGeom>
        </p:spPr>
      </p:pic>
    </p:spTree>
    <p:extLst>
      <p:ext uri="{BB962C8B-B14F-4D97-AF65-F5344CB8AC3E}">
        <p14:creationId xmlns:p14="http://schemas.microsoft.com/office/powerpoint/2010/main" val="10176706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F6FE-4C01-187E-E90E-D490825039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EDA7948-8E1B-0EB8-052E-24D9173D447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a:t>
            </a:r>
          </a:p>
        </p:txBody>
      </p:sp>
      <p:grpSp>
        <p:nvGrpSpPr>
          <p:cNvPr id="4" name="Group 3">
            <a:extLst>
              <a:ext uri="{FF2B5EF4-FFF2-40B4-BE49-F238E27FC236}">
                <a16:creationId xmlns:a16="http://schemas.microsoft.com/office/drawing/2014/main" id="{E7042B49-F598-0812-A18C-B11EB224C1B7}"/>
              </a:ext>
            </a:extLst>
          </p:cNvPr>
          <p:cNvGrpSpPr/>
          <p:nvPr/>
        </p:nvGrpSpPr>
        <p:grpSpPr>
          <a:xfrm>
            <a:off x="5369513" y="1031875"/>
            <a:ext cx="6554787" cy="4794250"/>
            <a:chOff x="833438" y="1225550"/>
            <a:chExt cx="6554787" cy="4794250"/>
          </a:xfrm>
        </p:grpSpPr>
        <p:graphicFrame>
          <p:nvGraphicFramePr>
            <p:cNvPr id="5" name="Object 7">
              <a:extLst>
                <a:ext uri="{FF2B5EF4-FFF2-40B4-BE49-F238E27FC236}">
                  <a16:creationId xmlns:a16="http://schemas.microsoft.com/office/drawing/2014/main" id="{70BBD4BB-BCD8-64F7-A878-924F88C6408F}"/>
                </a:ext>
              </a:extLst>
            </p:cNvPr>
            <p:cNvGraphicFramePr>
              <a:graphicFrameLocks noChangeAspect="1"/>
            </p:cNvGraphicFramePr>
            <p:nvPr/>
          </p:nvGraphicFramePr>
          <p:xfrm>
            <a:off x="833438" y="1225550"/>
            <a:ext cx="6459537" cy="4794250"/>
          </p:xfrm>
          <a:graphic>
            <a:graphicData uri="http://schemas.openxmlformats.org/presentationml/2006/ole">
              <mc:AlternateContent xmlns:mc="http://schemas.openxmlformats.org/markup-compatibility/2006">
                <mc:Choice xmlns:v="urn:schemas-microsoft-com:vml" Requires="v">
                  <p:oleObj spid="_x0000_s44035" name="Picture" r:id="rId4" imgW="1943280" imgH="1409760" progId="Word.Picture.8">
                    <p:embed/>
                  </p:oleObj>
                </mc:Choice>
                <mc:Fallback>
                  <p:oleObj name="Picture" r:id="rId4" imgW="1943280" imgH="1409760" progId="Word.Picture.8">
                    <p:embed/>
                    <p:pic>
                      <p:nvPicPr>
                        <p:cNvPr id="5" name="Object 7">
                          <a:extLst>
                            <a:ext uri="{FF2B5EF4-FFF2-40B4-BE49-F238E27FC236}">
                              <a16:creationId xmlns:a16="http://schemas.microsoft.com/office/drawing/2014/main" id="{70BBD4BB-BCD8-64F7-A878-924F88C6408F}"/>
                            </a:ext>
                          </a:extLst>
                        </p:cNvPr>
                        <p:cNvPicPr>
                          <a:picLocks noChangeAspect="1" noChangeArrowheads="1"/>
                        </p:cNvPicPr>
                        <p:nvPr/>
                      </p:nvPicPr>
                      <p:blipFill>
                        <a:blip r:embed="rId5"/>
                        <a:srcRect/>
                        <a:stretch>
                          <a:fillRect/>
                        </a:stretch>
                      </p:blipFill>
                      <p:spPr bwMode="auto">
                        <a:xfrm>
                          <a:off x="833438" y="1225550"/>
                          <a:ext cx="6459537" cy="4794250"/>
                        </a:xfrm>
                        <a:prstGeom prst="rect">
                          <a:avLst/>
                        </a:prstGeom>
                        <a:noFill/>
                        <a:ln>
                          <a:noFill/>
                        </a:ln>
                      </p:spPr>
                    </p:pic>
                  </p:oleObj>
                </mc:Fallback>
              </mc:AlternateContent>
            </a:graphicData>
          </a:graphic>
        </p:graphicFrame>
        <p:sp>
          <p:nvSpPr>
            <p:cNvPr id="6" name="TextBox 5">
              <a:extLst>
                <a:ext uri="{FF2B5EF4-FFF2-40B4-BE49-F238E27FC236}">
                  <a16:creationId xmlns:a16="http://schemas.microsoft.com/office/drawing/2014/main" id="{61CE423B-0D3B-C965-F4F2-25514C2DDBC9}"/>
                </a:ext>
              </a:extLst>
            </p:cNvPr>
            <p:cNvSpPr txBox="1"/>
            <p:nvPr/>
          </p:nvSpPr>
          <p:spPr>
            <a:xfrm>
              <a:off x="3171825" y="2771775"/>
              <a:ext cx="198002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氧化物层</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绝缘层</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8" name="Rectangle 7">
              <a:extLst>
                <a:ext uri="{FF2B5EF4-FFF2-40B4-BE49-F238E27FC236}">
                  <a16:creationId xmlns:a16="http://schemas.microsoft.com/office/drawing/2014/main" id="{E27A34A9-D0EA-159F-AC27-E8D20B391E13}"/>
                </a:ext>
              </a:extLst>
            </p:cNvPr>
            <p:cNvSpPr/>
            <p:nvPr/>
          </p:nvSpPr>
          <p:spPr>
            <a:xfrm>
              <a:off x="871538"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主回路输入</a:t>
              </a:r>
              <a:r>
                <a:rPr lang="en-US" altLang="zh-CN" b="1" dirty="0">
                  <a:solidFill>
                    <a:schemeClr val="tx1"/>
                  </a:solidFill>
                  <a:latin typeface="微软雅黑" panose="020B0503020204020204" pitchFamily="34" charset="-122"/>
                  <a:ea typeface="微软雅黑" panose="020B0503020204020204" pitchFamily="34" charset="-122"/>
                </a:rPr>
                <a:t>D</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824D0531-E987-02D4-A79E-0CE98A3B05E3}"/>
                </a:ext>
              </a:extLst>
            </p:cNvPr>
            <p:cNvSpPr/>
            <p:nvPr/>
          </p:nvSpPr>
          <p:spPr>
            <a:xfrm>
              <a:off x="6401821"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主回路输出</a:t>
              </a:r>
              <a:r>
                <a:rPr lang="en-US" altLang="zh-CN" b="1" dirty="0">
                  <a:solidFill>
                    <a:schemeClr val="tx1"/>
                  </a:solidFill>
                  <a:latin typeface="微软雅黑" panose="020B0503020204020204" pitchFamily="34" charset="-122"/>
                  <a:ea typeface="微软雅黑" panose="020B0503020204020204" pitchFamily="34" charset="-122"/>
                </a:rPr>
                <a:t>S</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3439F403-05A6-F272-49F1-4B077758834B}"/>
                </a:ext>
              </a:extLst>
            </p:cNvPr>
            <p:cNvSpPr/>
            <p:nvPr/>
          </p:nvSpPr>
          <p:spPr>
            <a:xfrm>
              <a:off x="3492121" y="1754269"/>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G</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1" name="Straight Connector 10">
              <a:extLst>
                <a:ext uri="{FF2B5EF4-FFF2-40B4-BE49-F238E27FC236}">
                  <a16:creationId xmlns:a16="http://schemas.microsoft.com/office/drawing/2014/main" id="{0989C718-DAFD-7DFF-8B00-D012EE27E613}"/>
                </a:ext>
              </a:extLst>
            </p:cNvPr>
            <p:cNvCxnSpPr/>
            <p:nvPr/>
          </p:nvCxnSpPr>
          <p:spPr>
            <a:xfrm>
              <a:off x="971550" y="2466975"/>
              <a:ext cx="1038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E4F0B17-BC87-DBD1-73C1-959445126E68}"/>
                </a:ext>
              </a:extLst>
            </p:cNvPr>
            <p:cNvCxnSpPr>
              <a:cxnSpLocks/>
            </p:cNvCxnSpPr>
            <p:nvPr/>
          </p:nvCxnSpPr>
          <p:spPr>
            <a:xfrm>
              <a:off x="2019300" y="2466975"/>
              <a:ext cx="0" cy="20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B8C715-DBE6-779C-7328-1406ECCF220E}"/>
                </a:ext>
              </a:extLst>
            </p:cNvPr>
            <p:cNvCxnSpPr/>
            <p:nvPr/>
          </p:nvCxnSpPr>
          <p:spPr>
            <a:xfrm flipV="1">
              <a:off x="6174769" y="2466975"/>
              <a:ext cx="0" cy="200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AF29CD-0202-373F-61AB-DFDBCB09E87F}"/>
                </a:ext>
              </a:extLst>
            </p:cNvPr>
            <p:cNvCxnSpPr/>
            <p:nvPr/>
          </p:nvCxnSpPr>
          <p:spPr>
            <a:xfrm>
              <a:off x="6174769" y="2466975"/>
              <a:ext cx="10137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987659-8339-4811-C1A4-F83D950037E7}"/>
                </a:ext>
              </a:extLst>
            </p:cNvPr>
            <p:cNvCxnSpPr>
              <a:cxnSpLocks/>
              <a:stCxn id="10" idx="2"/>
            </p:cNvCxnSpPr>
            <p:nvPr/>
          </p:nvCxnSpPr>
          <p:spPr>
            <a:xfrm>
              <a:off x="4087509" y="2362201"/>
              <a:ext cx="297" cy="304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10D96E6-0538-3092-4DAA-224BE0F6729F}"/>
                </a:ext>
              </a:extLst>
            </p:cNvPr>
            <p:cNvSpPr/>
            <p:nvPr/>
          </p:nvSpPr>
          <p:spPr>
            <a:xfrm>
              <a:off x="3514883" y="5160290"/>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B</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7" name="Straight Arrow Connector 16">
              <a:extLst>
                <a:ext uri="{FF2B5EF4-FFF2-40B4-BE49-F238E27FC236}">
                  <a16:creationId xmlns:a16="http://schemas.microsoft.com/office/drawing/2014/main" id="{CC667F78-E319-6C9F-36D0-F7DF9E73A023}"/>
                </a:ext>
              </a:extLst>
            </p:cNvPr>
            <p:cNvCxnSpPr/>
            <p:nvPr/>
          </p:nvCxnSpPr>
          <p:spPr>
            <a:xfrm>
              <a:off x="4087509" y="4770304"/>
              <a:ext cx="0" cy="38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6B34150-4F4A-6B2D-592C-0437CCDF3036}"/>
              </a:ext>
            </a:extLst>
          </p:cNvPr>
          <p:cNvGrpSpPr/>
          <p:nvPr/>
        </p:nvGrpSpPr>
        <p:grpSpPr>
          <a:xfrm>
            <a:off x="862700" y="1733570"/>
            <a:ext cx="4372629" cy="3390859"/>
            <a:chOff x="1846738" y="5337313"/>
            <a:chExt cx="4372629" cy="3390859"/>
          </a:xfrm>
        </p:grpSpPr>
        <p:sp>
          <p:nvSpPr>
            <p:cNvPr id="21" name="Rectangle 20">
              <a:extLst>
                <a:ext uri="{FF2B5EF4-FFF2-40B4-BE49-F238E27FC236}">
                  <a16:creationId xmlns:a16="http://schemas.microsoft.com/office/drawing/2014/main" id="{132ABC08-92F2-8013-4619-7EEE9347E56D}"/>
                </a:ext>
              </a:extLst>
            </p:cNvPr>
            <p:cNvSpPr/>
            <p:nvPr/>
          </p:nvSpPr>
          <p:spPr>
            <a:xfrm>
              <a:off x="4339870" y="5490696"/>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漏极</a:t>
              </a:r>
            </a:p>
          </p:txBody>
        </p:sp>
        <p:sp>
          <p:nvSpPr>
            <p:cNvPr id="22" name="Rectangle 21">
              <a:extLst>
                <a:ext uri="{FF2B5EF4-FFF2-40B4-BE49-F238E27FC236}">
                  <a16:creationId xmlns:a16="http://schemas.microsoft.com/office/drawing/2014/main" id="{A451B624-43D0-4F59-C9B5-56CB54FC0D7C}"/>
                </a:ext>
              </a:extLst>
            </p:cNvPr>
            <p:cNvSpPr/>
            <p:nvPr/>
          </p:nvSpPr>
          <p:spPr>
            <a:xfrm>
              <a:off x="4376277" y="8338425"/>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源极</a:t>
              </a:r>
            </a:p>
          </p:txBody>
        </p:sp>
        <p:sp>
          <p:nvSpPr>
            <p:cNvPr id="23" name="Rectangle 22">
              <a:extLst>
                <a:ext uri="{FF2B5EF4-FFF2-40B4-BE49-F238E27FC236}">
                  <a16:creationId xmlns:a16="http://schemas.microsoft.com/office/drawing/2014/main" id="{24BF8BCE-49A3-04F7-832A-1D3090F44221}"/>
                </a:ext>
              </a:extLst>
            </p:cNvPr>
            <p:cNvSpPr/>
            <p:nvPr/>
          </p:nvSpPr>
          <p:spPr>
            <a:xfrm>
              <a:off x="2256368" y="7221698"/>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栅极</a:t>
              </a:r>
            </a:p>
          </p:txBody>
        </p:sp>
        <p:pic>
          <p:nvPicPr>
            <p:cNvPr id="27" name="Picture 26">
              <a:extLst>
                <a:ext uri="{FF2B5EF4-FFF2-40B4-BE49-F238E27FC236}">
                  <a16:creationId xmlns:a16="http://schemas.microsoft.com/office/drawing/2014/main" id="{40C7D1A8-FC09-5BF0-A0D8-34EFA1C2CB1E}"/>
                </a:ext>
              </a:extLst>
            </p:cNvPr>
            <p:cNvPicPr>
              <a:picLocks noChangeAspect="1"/>
            </p:cNvPicPr>
            <p:nvPr/>
          </p:nvPicPr>
          <p:blipFill>
            <a:blip r:embed="rId6"/>
            <a:stretch>
              <a:fillRect/>
            </a:stretch>
          </p:blipFill>
          <p:spPr>
            <a:xfrm>
              <a:off x="4020312" y="7184581"/>
              <a:ext cx="1013716" cy="376523"/>
            </a:xfrm>
            <a:prstGeom prst="rect">
              <a:avLst/>
            </a:prstGeom>
          </p:spPr>
        </p:pic>
        <p:grpSp>
          <p:nvGrpSpPr>
            <p:cNvPr id="28" name="Group 27">
              <a:extLst>
                <a:ext uri="{FF2B5EF4-FFF2-40B4-BE49-F238E27FC236}">
                  <a16:creationId xmlns:a16="http://schemas.microsoft.com/office/drawing/2014/main" id="{DE3AABF9-348E-45C4-38F4-6C79B962DCA1}"/>
                </a:ext>
              </a:extLst>
            </p:cNvPr>
            <p:cNvGrpSpPr/>
            <p:nvPr/>
          </p:nvGrpSpPr>
          <p:grpSpPr>
            <a:xfrm>
              <a:off x="1846738" y="5337313"/>
              <a:ext cx="4372629" cy="3390859"/>
              <a:chOff x="2674939" y="2028825"/>
              <a:chExt cx="1525588" cy="1600200"/>
            </a:xfrm>
          </p:grpSpPr>
          <p:grpSp>
            <p:nvGrpSpPr>
              <p:cNvPr id="29" name="Group 80">
                <a:extLst>
                  <a:ext uri="{FF2B5EF4-FFF2-40B4-BE49-F238E27FC236}">
                    <a16:creationId xmlns:a16="http://schemas.microsoft.com/office/drawing/2014/main" id="{C696B5C9-2917-164C-F2AC-B855EEBD40BB}"/>
                  </a:ext>
                </a:extLst>
              </p:cNvPr>
              <p:cNvGrpSpPr>
                <a:grpSpLocks/>
              </p:cNvGrpSpPr>
              <p:nvPr/>
            </p:nvGrpSpPr>
            <p:grpSpPr bwMode="auto">
              <a:xfrm>
                <a:off x="2674939" y="2028825"/>
                <a:ext cx="1525588" cy="1546226"/>
                <a:chOff x="489" y="480"/>
                <a:chExt cx="961" cy="974"/>
              </a:xfrm>
            </p:grpSpPr>
            <p:grpSp>
              <p:nvGrpSpPr>
                <p:cNvPr id="32" name="Group 81">
                  <a:extLst>
                    <a:ext uri="{FF2B5EF4-FFF2-40B4-BE49-F238E27FC236}">
                      <a16:creationId xmlns:a16="http://schemas.microsoft.com/office/drawing/2014/main" id="{6649854B-0C2F-7D58-276E-7D42EA2A0B80}"/>
                    </a:ext>
                  </a:extLst>
                </p:cNvPr>
                <p:cNvGrpSpPr>
                  <a:grpSpLocks/>
                </p:cNvGrpSpPr>
                <p:nvPr/>
              </p:nvGrpSpPr>
              <p:grpSpPr bwMode="auto">
                <a:xfrm>
                  <a:off x="489" y="480"/>
                  <a:ext cx="935" cy="974"/>
                  <a:chOff x="4329" y="2784"/>
                  <a:chExt cx="935" cy="974"/>
                </a:xfrm>
              </p:grpSpPr>
              <p:sp>
                <p:nvSpPr>
                  <p:cNvPr id="35" name="Line 100">
                    <a:extLst>
                      <a:ext uri="{FF2B5EF4-FFF2-40B4-BE49-F238E27FC236}">
                        <a16:creationId xmlns:a16="http://schemas.microsoft.com/office/drawing/2014/main" id="{8FC6DE56-872D-67D0-4AE7-AA4257F9DB46}"/>
                      </a:ext>
                    </a:extLst>
                  </p:cNvPr>
                  <p:cNvSpPr>
                    <a:spLocks noChangeShapeType="1"/>
                  </p:cNvSpPr>
                  <p:nvPr/>
                </p:nvSpPr>
                <p:spPr bwMode="auto">
                  <a:xfrm>
                    <a:off x="4608" y="3168"/>
                    <a:ext cx="0" cy="288"/>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Line 101">
                    <a:extLst>
                      <a:ext uri="{FF2B5EF4-FFF2-40B4-BE49-F238E27FC236}">
                        <a16:creationId xmlns:a16="http://schemas.microsoft.com/office/drawing/2014/main" id="{C29EB1BF-ABAD-E833-4BD4-DAF80719F052}"/>
                      </a:ext>
                    </a:extLst>
                  </p:cNvPr>
                  <p:cNvSpPr>
                    <a:spLocks noChangeShapeType="1"/>
                  </p:cNvSpPr>
                  <p:nvPr/>
                </p:nvSpPr>
                <p:spPr bwMode="auto">
                  <a:xfrm>
                    <a:off x="4704" y="3120"/>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102">
                    <a:extLst>
                      <a:ext uri="{FF2B5EF4-FFF2-40B4-BE49-F238E27FC236}">
                        <a16:creationId xmlns:a16="http://schemas.microsoft.com/office/drawing/2014/main" id="{4B5F9432-AF33-CD52-8013-57CB43D4ED37}"/>
                      </a:ext>
                    </a:extLst>
                  </p:cNvPr>
                  <p:cNvSpPr>
                    <a:spLocks noChangeShapeType="1"/>
                  </p:cNvSpPr>
                  <p:nvPr/>
                </p:nvSpPr>
                <p:spPr bwMode="auto">
                  <a:xfrm>
                    <a:off x="4704" y="3264"/>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103">
                    <a:extLst>
                      <a:ext uri="{FF2B5EF4-FFF2-40B4-BE49-F238E27FC236}">
                        <a16:creationId xmlns:a16="http://schemas.microsoft.com/office/drawing/2014/main" id="{EA8AA653-68F0-4F70-9B9D-39FDC74FABC0}"/>
                      </a:ext>
                    </a:extLst>
                  </p:cNvPr>
                  <p:cNvSpPr>
                    <a:spLocks noChangeShapeType="1"/>
                  </p:cNvSpPr>
                  <p:nvPr/>
                </p:nvSpPr>
                <p:spPr bwMode="auto">
                  <a:xfrm>
                    <a:off x="4704" y="3408"/>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104">
                    <a:extLst>
                      <a:ext uri="{FF2B5EF4-FFF2-40B4-BE49-F238E27FC236}">
                        <a16:creationId xmlns:a16="http://schemas.microsoft.com/office/drawing/2014/main" id="{D478E16F-B566-7B76-6471-E34D1E9CEB1B}"/>
                      </a:ext>
                    </a:extLst>
                  </p:cNvPr>
                  <p:cNvSpPr>
                    <a:spLocks noChangeShapeType="1"/>
                  </p:cNvSpPr>
                  <p:nvPr/>
                </p:nvSpPr>
                <p:spPr bwMode="auto">
                  <a:xfrm>
                    <a:off x="4704" y="3168"/>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0" name="Line 105">
                    <a:extLst>
                      <a:ext uri="{FF2B5EF4-FFF2-40B4-BE49-F238E27FC236}">
                        <a16:creationId xmlns:a16="http://schemas.microsoft.com/office/drawing/2014/main" id="{C254E248-2387-ABDA-0D2D-47C9F1F35B9F}"/>
                      </a:ext>
                    </a:extLst>
                  </p:cNvPr>
                  <p:cNvSpPr>
                    <a:spLocks noChangeShapeType="1"/>
                  </p:cNvSpPr>
                  <p:nvPr/>
                </p:nvSpPr>
                <p:spPr bwMode="auto">
                  <a:xfrm>
                    <a:off x="4704" y="3312"/>
                    <a:ext cx="384" cy="0"/>
                  </a:xfrm>
                  <a:prstGeom prst="line">
                    <a:avLst/>
                  </a:prstGeom>
                  <a:noFill/>
                  <a:ln w="28575" cap="flat" algn="ctr">
                    <a:solidFill>
                      <a:srgbClr val="000000"/>
                    </a:solidFill>
                    <a:prstDash val="solid"/>
                    <a:round/>
                    <a:headEnd type="stealth"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106">
                    <a:extLst>
                      <a:ext uri="{FF2B5EF4-FFF2-40B4-BE49-F238E27FC236}">
                        <a16:creationId xmlns:a16="http://schemas.microsoft.com/office/drawing/2014/main" id="{048B4E96-D046-0D25-1BC5-1C02EB7F60A4}"/>
                      </a:ext>
                    </a:extLst>
                  </p:cNvPr>
                  <p:cNvSpPr>
                    <a:spLocks noChangeShapeType="1"/>
                  </p:cNvSpPr>
                  <p:nvPr/>
                </p:nvSpPr>
                <p:spPr bwMode="auto">
                  <a:xfrm>
                    <a:off x="4704" y="3456"/>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107">
                    <a:extLst>
                      <a:ext uri="{FF2B5EF4-FFF2-40B4-BE49-F238E27FC236}">
                        <a16:creationId xmlns:a16="http://schemas.microsoft.com/office/drawing/2014/main" id="{EA4AD58A-A47C-3B78-9024-99FB5EBD8B8B}"/>
                      </a:ext>
                    </a:extLst>
                  </p:cNvPr>
                  <p:cNvSpPr>
                    <a:spLocks noChangeShapeType="1"/>
                  </p:cNvSpPr>
                  <p:nvPr/>
                </p:nvSpPr>
                <p:spPr bwMode="auto">
                  <a:xfrm flipV="1">
                    <a:off x="4800" y="2928"/>
                    <a:ext cx="0" cy="24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108">
                    <a:extLst>
                      <a:ext uri="{FF2B5EF4-FFF2-40B4-BE49-F238E27FC236}">
                        <a16:creationId xmlns:a16="http://schemas.microsoft.com/office/drawing/2014/main" id="{BC16929B-56D4-C2C6-473B-A93F28916FDE}"/>
                      </a:ext>
                    </a:extLst>
                  </p:cNvPr>
                  <p:cNvSpPr>
                    <a:spLocks noChangeShapeType="1"/>
                  </p:cNvSpPr>
                  <p:nvPr/>
                </p:nvSpPr>
                <p:spPr bwMode="auto">
                  <a:xfrm>
                    <a:off x="4416" y="3456"/>
                    <a:ext cx="192"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Oval 109">
                    <a:extLst>
                      <a:ext uri="{FF2B5EF4-FFF2-40B4-BE49-F238E27FC236}">
                        <a16:creationId xmlns:a16="http://schemas.microsoft.com/office/drawing/2014/main" id="{188AA3BE-5BE2-8027-FA7C-9BEACBC76F34}"/>
                      </a:ext>
                    </a:extLst>
                  </p:cNvPr>
                  <p:cNvSpPr>
                    <a:spLocks noChangeArrowheads="1"/>
                  </p:cNvSpPr>
                  <p:nvPr/>
                </p:nvSpPr>
                <p:spPr bwMode="auto">
                  <a:xfrm>
                    <a:off x="4368" y="3433"/>
                    <a:ext cx="48" cy="48"/>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45" name="Line 110">
                    <a:extLst>
                      <a:ext uri="{FF2B5EF4-FFF2-40B4-BE49-F238E27FC236}">
                        <a16:creationId xmlns:a16="http://schemas.microsoft.com/office/drawing/2014/main" id="{9EFF6A06-E6BA-2409-431D-2DAC2121E8A0}"/>
                      </a:ext>
                    </a:extLst>
                  </p:cNvPr>
                  <p:cNvSpPr>
                    <a:spLocks noChangeShapeType="1"/>
                  </p:cNvSpPr>
                  <p:nvPr/>
                </p:nvSpPr>
                <p:spPr bwMode="auto">
                  <a:xfrm flipV="1">
                    <a:off x="4800" y="3456"/>
                    <a:ext cx="0" cy="288"/>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Rectangle 114">
                    <a:extLst>
                      <a:ext uri="{FF2B5EF4-FFF2-40B4-BE49-F238E27FC236}">
                        <a16:creationId xmlns:a16="http://schemas.microsoft.com/office/drawing/2014/main" id="{99C894AF-DDD1-6C58-4A5B-D5E6BEA3036E}"/>
                      </a:ext>
                    </a:extLst>
                  </p:cNvPr>
                  <p:cNvSpPr>
                    <a:spLocks noChangeArrowheads="1"/>
                  </p:cNvSpPr>
                  <p:nvPr/>
                </p:nvSpPr>
                <p:spPr bwMode="auto">
                  <a:xfrm>
                    <a:off x="4800" y="3621"/>
                    <a:ext cx="98"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S</a:t>
                    </a:r>
                  </a:p>
                </p:txBody>
              </p:sp>
              <p:sp>
                <p:nvSpPr>
                  <p:cNvPr id="47" name="Rectangle 115">
                    <a:extLst>
                      <a:ext uri="{FF2B5EF4-FFF2-40B4-BE49-F238E27FC236}">
                        <a16:creationId xmlns:a16="http://schemas.microsoft.com/office/drawing/2014/main" id="{831D209B-AE97-201D-EC29-5FB5B7488370}"/>
                      </a:ext>
                    </a:extLst>
                  </p:cNvPr>
                  <p:cNvSpPr>
                    <a:spLocks noChangeArrowheads="1"/>
                  </p:cNvSpPr>
                  <p:nvPr/>
                </p:nvSpPr>
                <p:spPr bwMode="auto">
                  <a:xfrm>
                    <a:off x="4329" y="3330"/>
                    <a:ext cx="24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3300"/>
                        </a:solidFill>
                        <a:latin typeface="Times New Roman" panose="02020603050405020304" pitchFamily="18" charset="0"/>
                        <a:ea typeface="华文宋体" charset="-122"/>
                      </a:rPr>
                      <a:t>G</a:t>
                    </a:r>
                  </a:p>
                </p:txBody>
              </p:sp>
              <p:sp>
                <p:nvSpPr>
                  <p:cNvPr id="48" name="Rectangle 116">
                    <a:extLst>
                      <a:ext uri="{FF2B5EF4-FFF2-40B4-BE49-F238E27FC236}">
                        <a16:creationId xmlns:a16="http://schemas.microsoft.com/office/drawing/2014/main" id="{567A00FF-D19C-E104-4076-D934CCDAAF8F}"/>
                      </a:ext>
                    </a:extLst>
                  </p:cNvPr>
                  <p:cNvSpPr>
                    <a:spLocks noChangeArrowheads="1"/>
                  </p:cNvSpPr>
                  <p:nvPr/>
                </p:nvSpPr>
                <p:spPr bwMode="auto">
                  <a:xfrm>
                    <a:off x="4800" y="2784"/>
                    <a:ext cx="25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3300"/>
                        </a:solidFill>
                        <a:latin typeface="Times New Roman" panose="02020603050405020304" pitchFamily="18" charset="0"/>
                        <a:ea typeface="华文宋体" charset="-122"/>
                      </a:rPr>
                      <a:t>D</a:t>
                    </a:r>
                  </a:p>
                </p:txBody>
              </p:sp>
              <p:sp>
                <p:nvSpPr>
                  <p:cNvPr id="49" name="Rectangle 117">
                    <a:extLst>
                      <a:ext uri="{FF2B5EF4-FFF2-40B4-BE49-F238E27FC236}">
                        <a16:creationId xmlns:a16="http://schemas.microsoft.com/office/drawing/2014/main" id="{39FFC549-1E0C-EE89-1B4B-9FA2C02E2613}"/>
                      </a:ext>
                    </a:extLst>
                  </p:cNvPr>
                  <p:cNvSpPr>
                    <a:spLocks noChangeArrowheads="1"/>
                  </p:cNvSpPr>
                  <p:nvPr/>
                </p:nvSpPr>
                <p:spPr bwMode="auto">
                  <a:xfrm>
                    <a:off x="5040" y="3186"/>
                    <a:ext cx="22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33CC"/>
                        </a:solidFill>
                        <a:latin typeface="Times New Roman" panose="02020603050405020304" pitchFamily="18" charset="0"/>
                        <a:ea typeface="华文宋体" charset="-122"/>
                      </a:rPr>
                      <a:t>B</a:t>
                    </a:r>
                  </a:p>
                </p:txBody>
              </p:sp>
            </p:grpSp>
            <p:sp>
              <p:nvSpPr>
                <p:cNvPr id="33" name="Line 118">
                  <a:extLst>
                    <a:ext uri="{FF2B5EF4-FFF2-40B4-BE49-F238E27FC236}">
                      <a16:creationId xmlns:a16="http://schemas.microsoft.com/office/drawing/2014/main" id="{C6F3AF04-760C-9E50-594A-50AA70A60C54}"/>
                    </a:ext>
                  </a:extLst>
                </p:cNvPr>
                <p:cNvSpPr>
                  <a:spLocks noChangeShapeType="1"/>
                </p:cNvSpPr>
                <p:nvPr/>
              </p:nvSpPr>
              <p:spPr bwMode="auto">
                <a:xfrm>
                  <a:off x="1058" y="718"/>
                  <a:ext cx="0" cy="240"/>
                </a:xfrm>
                <a:prstGeom prst="line">
                  <a:avLst/>
                </a:prstGeom>
                <a:noFill/>
                <a:ln w="28575"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119">
                  <a:extLst>
                    <a:ext uri="{FF2B5EF4-FFF2-40B4-BE49-F238E27FC236}">
                      <a16:creationId xmlns:a16="http://schemas.microsoft.com/office/drawing/2014/main" id="{9A61BA0D-CBCF-4EB1-0609-5DB5BB0B022D}"/>
                    </a:ext>
                  </a:extLst>
                </p:cNvPr>
                <p:cNvSpPr>
                  <a:spLocks noChangeArrowheads="1"/>
                </p:cNvSpPr>
                <p:nvPr/>
              </p:nvSpPr>
              <p:spPr bwMode="auto">
                <a:xfrm>
                  <a:off x="1104" y="672"/>
                  <a:ext cx="346"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b="1" baseline="-25000">
                    <a:solidFill>
                      <a:srgbClr val="0033CC"/>
                    </a:solidFill>
                    <a:latin typeface="Times New Roman" panose="02020603050405020304" pitchFamily="18" charset="0"/>
                    <a:ea typeface="华文宋体" charset="-122"/>
                  </a:endParaRPr>
                </a:p>
              </p:txBody>
            </p:sp>
          </p:grpSp>
          <p:sp>
            <p:nvSpPr>
              <p:cNvPr id="30" name="Oval 109">
                <a:extLst>
                  <a:ext uri="{FF2B5EF4-FFF2-40B4-BE49-F238E27FC236}">
                    <a16:creationId xmlns:a16="http://schemas.microsoft.com/office/drawing/2014/main" id="{E2F78CB6-43DD-2A0B-75CE-79A254B7B337}"/>
                  </a:ext>
                </a:extLst>
              </p:cNvPr>
              <p:cNvSpPr>
                <a:spLocks noChangeArrowheads="1"/>
              </p:cNvSpPr>
              <p:nvPr/>
            </p:nvSpPr>
            <p:spPr bwMode="auto">
              <a:xfrm>
                <a:off x="3384550" y="21812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31" name="Oval 109">
                <a:extLst>
                  <a:ext uri="{FF2B5EF4-FFF2-40B4-BE49-F238E27FC236}">
                    <a16:creationId xmlns:a16="http://schemas.microsoft.com/office/drawing/2014/main" id="{CE776BAF-6541-8E6D-2F05-607D7E353D33}"/>
                  </a:ext>
                </a:extLst>
              </p:cNvPr>
              <p:cNvSpPr>
                <a:spLocks noChangeArrowheads="1"/>
              </p:cNvSpPr>
              <p:nvPr/>
            </p:nvSpPr>
            <p:spPr bwMode="auto">
              <a:xfrm>
                <a:off x="3384550" y="35528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grpSp>
      </p:grpSp>
    </p:spTree>
    <p:extLst>
      <p:ext uri="{BB962C8B-B14F-4D97-AF65-F5344CB8AC3E}">
        <p14:creationId xmlns:p14="http://schemas.microsoft.com/office/powerpoint/2010/main" val="1473740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5F69-61B7-5ECB-07A2-D5B260FF302F}"/>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3C144675-8C14-B7F9-766E-87549C4B74E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a:t>
            </a:r>
          </a:p>
        </p:txBody>
      </p:sp>
      <p:grpSp>
        <p:nvGrpSpPr>
          <p:cNvPr id="5" name="Group 4">
            <a:extLst>
              <a:ext uri="{FF2B5EF4-FFF2-40B4-BE49-F238E27FC236}">
                <a16:creationId xmlns:a16="http://schemas.microsoft.com/office/drawing/2014/main" id="{D1AF2D2D-1545-4DBF-8AC2-6D388B13E529}"/>
              </a:ext>
            </a:extLst>
          </p:cNvPr>
          <p:cNvGrpSpPr/>
          <p:nvPr/>
        </p:nvGrpSpPr>
        <p:grpSpPr>
          <a:xfrm>
            <a:off x="664971" y="943797"/>
            <a:ext cx="6554787" cy="4794250"/>
            <a:chOff x="833438" y="1225550"/>
            <a:chExt cx="6554787" cy="4794250"/>
          </a:xfrm>
        </p:grpSpPr>
        <p:graphicFrame>
          <p:nvGraphicFramePr>
            <p:cNvPr id="6" name="Object 7">
              <a:extLst>
                <a:ext uri="{FF2B5EF4-FFF2-40B4-BE49-F238E27FC236}">
                  <a16:creationId xmlns:a16="http://schemas.microsoft.com/office/drawing/2014/main" id="{7C00A0F1-0F69-FEF3-E952-7C33F538003D}"/>
                </a:ext>
              </a:extLst>
            </p:cNvPr>
            <p:cNvGraphicFramePr>
              <a:graphicFrameLocks noChangeAspect="1"/>
            </p:cNvGraphicFramePr>
            <p:nvPr/>
          </p:nvGraphicFramePr>
          <p:xfrm>
            <a:off x="833438" y="1225550"/>
            <a:ext cx="6459537" cy="4794250"/>
          </p:xfrm>
          <a:graphic>
            <a:graphicData uri="http://schemas.openxmlformats.org/presentationml/2006/ole">
              <mc:AlternateContent xmlns:mc="http://schemas.openxmlformats.org/markup-compatibility/2006">
                <mc:Choice xmlns:v="urn:schemas-microsoft-com:vml" Requires="v">
                  <p:oleObj spid="_x0000_s45059" name="Picture" r:id="rId4" imgW="1943280" imgH="1409760" progId="Word.Picture.8">
                    <p:embed/>
                  </p:oleObj>
                </mc:Choice>
                <mc:Fallback>
                  <p:oleObj name="Picture" r:id="rId4" imgW="1943280" imgH="1409760" progId="Word.Picture.8">
                    <p:embed/>
                    <p:pic>
                      <p:nvPicPr>
                        <p:cNvPr id="6" name="Object 7">
                          <a:extLst>
                            <a:ext uri="{FF2B5EF4-FFF2-40B4-BE49-F238E27FC236}">
                              <a16:creationId xmlns:a16="http://schemas.microsoft.com/office/drawing/2014/main" id="{7C00A0F1-0F69-FEF3-E952-7C33F538003D}"/>
                            </a:ext>
                          </a:extLst>
                        </p:cNvPr>
                        <p:cNvPicPr>
                          <a:picLocks noChangeAspect="1" noChangeArrowheads="1"/>
                        </p:cNvPicPr>
                        <p:nvPr/>
                      </p:nvPicPr>
                      <p:blipFill>
                        <a:blip r:embed="rId5"/>
                        <a:srcRect/>
                        <a:stretch>
                          <a:fillRect/>
                        </a:stretch>
                      </p:blipFill>
                      <p:spPr bwMode="auto">
                        <a:xfrm>
                          <a:off x="833438" y="1225550"/>
                          <a:ext cx="6459537" cy="4794250"/>
                        </a:xfrm>
                        <a:prstGeom prst="rect">
                          <a:avLst/>
                        </a:prstGeom>
                        <a:noFill/>
                        <a:ln>
                          <a:noFill/>
                        </a:ln>
                      </p:spPr>
                    </p:pic>
                  </p:oleObj>
                </mc:Fallback>
              </mc:AlternateContent>
            </a:graphicData>
          </a:graphic>
        </p:graphicFrame>
        <p:sp>
          <p:nvSpPr>
            <p:cNvPr id="7" name="TextBox 6">
              <a:extLst>
                <a:ext uri="{FF2B5EF4-FFF2-40B4-BE49-F238E27FC236}">
                  <a16:creationId xmlns:a16="http://schemas.microsoft.com/office/drawing/2014/main" id="{9B4A4CCD-3B67-8354-8DF9-F70D6C366B19}"/>
                </a:ext>
              </a:extLst>
            </p:cNvPr>
            <p:cNvSpPr txBox="1"/>
            <p:nvPr/>
          </p:nvSpPr>
          <p:spPr>
            <a:xfrm>
              <a:off x="3171825" y="2771775"/>
              <a:ext cx="198002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氧化物层</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绝缘层</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8" name="Rectangle 7">
              <a:extLst>
                <a:ext uri="{FF2B5EF4-FFF2-40B4-BE49-F238E27FC236}">
                  <a16:creationId xmlns:a16="http://schemas.microsoft.com/office/drawing/2014/main" id="{E61724B7-AF13-5055-92C1-52FBEA70EACF}"/>
                </a:ext>
              </a:extLst>
            </p:cNvPr>
            <p:cNvSpPr/>
            <p:nvPr/>
          </p:nvSpPr>
          <p:spPr>
            <a:xfrm>
              <a:off x="871538"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主回路输入</a:t>
              </a:r>
              <a:r>
                <a:rPr lang="en-US" altLang="zh-CN" b="1" dirty="0">
                  <a:solidFill>
                    <a:schemeClr val="tx1"/>
                  </a:solidFill>
                  <a:latin typeface="微软雅黑" panose="020B0503020204020204" pitchFamily="34" charset="-122"/>
                  <a:ea typeface="微软雅黑" panose="020B0503020204020204" pitchFamily="34" charset="-122"/>
                </a:rPr>
                <a:t>D</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D45525FB-3741-FFDC-561F-F9EF50F06495}"/>
                </a:ext>
              </a:extLst>
            </p:cNvPr>
            <p:cNvSpPr/>
            <p:nvPr/>
          </p:nvSpPr>
          <p:spPr>
            <a:xfrm>
              <a:off x="6401821" y="1754269"/>
              <a:ext cx="986404" cy="607932"/>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主回路输出</a:t>
              </a:r>
              <a:r>
                <a:rPr lang="en-US" altLang="zh-CN" b="1" dirty="0">
                  <a:solidFill>
                    <a:schemeClr val="tx1"/>
                  </a:solidFill>
                  <a:latin typeface="微软雅黑" panose="020B0503020204020204" pitchFamily="34" charset="-122"/>
                  <a:ea typeface="微软雅黑" panose="020B0503020204020204" pitchFamily="34" charset="-122"/>
                </a:rPr>
                <a:t>S</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96EDB755-72C1-BD1C-71B1-770C8CBE90DD}"/>
                </a:ext>
              </a:extLst>
            </p:cNvPr>
            <p:cNvSpPr/>
            <p:nvPr/>
          </p:nvSpPr>
          <p:spPr>
            <a:xfrm>
              <a:off x="3492121" y="1754269"/>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G</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1" name="Straight Connector 10">
              <a:extLst>
                <a:ext uri="{FF2B5EF4-FFF2-40B4-BE49-F238E27FC236}">
                  <a16:creationId xmlns:a16="http://schemas.microsoft.com/office/drawing/2014/main" id="{D6F573FE-4DB8-A1FD-D708-C11D8A92BBF1}"/>
                </a:ext>
              </a:extLst>
            </p:cNvPr>
            <p:cNvCxnSpPr/>
            <p:nvPr/>
          </p:nvCxnSpPr>
          <p:spPr>
            <a:xfrm>
              <a:off x="971550" y="2466975"/>
              <a:ext cx="1038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A505E1-8229-A0D2-A39F-B590C9CA1209}"/>
                </a:ext>
              </a:extLst>
            </p:cNvPr>
            <p:cNvCxnSpPr>
              <a:cxnSpLocks/>
            </p:cNvCxnSpPr>
            <p:nvPr/>
          </p:nvCxnSpPr>
          <p:spPr>
            <a:xfrm>
              <a:off x="2019300" y="2466975"/>
              <a:ext cx="0" cy="20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3C8B79-0571-CA2B-85A9-01CEEF2C25F2}"/>
                </a:ext>
              </a:extLst>
            </p:cNvPr>
            <p:cNvCxnSpPr/>
            <p:nvPr/>
          </p:nvCxnSpPr>
          <p:spPr>
            <a:xfrm flipV="1">
              <a:off x="6174769" y="2466975"/>
              <a:ext cx="0" cy="200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665AED-776E-15D0-B9A0-F8C447ED5ECE}"/>
                </a:ext>
              </a:extLst>
            </p:cNvPr>
            <p:cNvCxnSpPr/>
            <p:nvPr/>
          </p:nvCxnSpPr>
          <p:spPr>
            <a:xfrm>
              <a:off x="6174769" y="2466975"/>
              <a:ext cx="10137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9D9207-96DA-FBBF-8370-76D770E0C17F}"/>
                </a:ext>
              </a:extLst>
            </p:cNvPr>
            <p:cNvCxnSpPr>
              <a:cxnSpLocks/>
              <a:stCxn id="10" idx="2"/>
            </p:cNvCxnSpPr>
            <p:nvPr/>
          </p:nvCxnSpPr>
          <p:spPr>
            <a:xfrm>
              <a:off x="4087509" y="2362201"/>
              <a:ext cx="297" cy="304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572CEEE-1EB2-8ADE-7622-6C512AA71A35}"/>
                </a:ext>
              </a:extLst>
            </p:cNvPr>
            <p:cNvSpPr/>
            <p:nvPr/>
          </p:nvSpPr>
          <p:spPr>
            <a:xfrm>
              <a:off x="3514883" y="5160290"/>
              <a:ext cx="1190776" cy="607932"/>
            </a:xfrm>
            <a:prstGeom prst="rect">
              <a:avLst/>
            </a:prstGeom>
            <a:solidFill>
              <a:srgbClr val="FEFFFF"/>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控制信号输入</a:t>
              </a:r>
              <a:r>
                <a:rPr lang="en-US" altLang="zh-CN" b="1" dirty="0">
                  <a:solidFill>
                    <a:schemeClr val="tx1"/>
                  </a:solidFill>
                  <a:latin typeface="微软雅黑" panose="020B0503020204020204" pitchFamily="34" charset="-122"/>
                  <a:ea typeface="微软雅黑" panose="020B0503020204020204" pitchFamily="34" charset="-122"/>
                </a:rPr>
                <a:t>B</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17" name="Straight Arrow Connector 16">
              <a:extLst>
                <a:ext uri="{FF2B5EF4-FFF2-40B4-BE49-F238E27FC236}">
                  <a16:creationId xmlns:a16="http://schemas.microsoft.com/office/drawing/2014/main" id="{C5C8109A-B106-3637-2CCB-2AECFE276739}"/>
                </a:ext>
              </a:extLst>
            </p:cNvPr>
            <p:cNvCxnSpPr/>
            <p:nvPr/>
          </p:nvCxnSpPr>
          <p:spPr>
            <a:xfrm>
              <a:off x="4087509" y="4770304"/>
              <a:ext cx="0" cy="38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52B7117-241A-1485-7111-C45625B76866}"/>
              </a:ext>
            </a:extLst>
          </p:cNvPr>
          <p:cNvGrpSpPr/>
          <p:nvPr/>
        </p:nvGrpSpPr>
        <p:grpSpPr>
          <a:xfrm>
            <a:off x="8174808" y="1881256"/>
            <a:ext cx="3010952" cy="3301247"/>
            <a:chOff x="8174808" y="1881256"/>
            <a:chExt cx="3010952" cy="3301247"/>
          </a:xfrm>
        </p:grpSpPr>
        <p:grpSp>
          <p:nvGrpSpPr>
            <p:cNvPr id="18" name="Group 17">
              <a:extLst>
                <a:ext uri="{FF2B5EF4-FFF2-40B4-BE49-F238E27FC236}">
                  <a16:creationId xmlns:a16="http://schemas.microsoft.com/office/drawing/2014/main" id="{F0F267F4-0336-4A82-7D19-DAF3C6D8CA34}"/>
                </a:ext>
              </a:extLst>
            </p:cNvPr>
            <p:cNvGrpSpPr/>
            <p:nvPr/>
          </p:nvGrpSpPr>
          <p:grpSpPr>
            <a:xfrm>
              <a:off x="8174808" y="1881256"/>
              <a:ext cx="3010952" cy="3301247"/>
              <a:chOff x="2617789" y="2028825"/>
              <a:chExt cx="1582738" cy="1790700"/>
            </a:xfrm>
          </p:grpSpPr>
          <p:grpSp>
            <p:nvGrpSpPr>
              <p:cNvPr id="19" name="Group 80">
                <a:extLst>
                  <a:ext uri="{FF2B5EF4-FFF2-40B4-BE49-F238E27FC236}">
                    <a16:creationId xmlns:a16="http://schemas.microsoft.com/office/drawing/2014/main" id="{C5C9CC07-9424-2A29-B027-59D8A74848CB}"/>
                  </a:ext>
                </a:extLst>
              </p:cNvPr>
              <p:cNvGrpSpPr>
                <a:grpSpLocks/>
              </p:cNvGrpSpPr>
              <p:nvPr/>
            </p:nvGrpSpPr>
            <p:grpSpPr bwMode="auto">
              <a:xfrm>
                <a:off x="2617789" y="2028825"/>
                <a:ext cx="1582738" cy="1790700"/>
                <a:chOff x="453" y="480"/>
                <a:chExt cx="997" cy="1128"/>
              </a:xfrm>
            </p:grpSpPr>
            <p:grpSp>
              <p:nvGrpSpPr>
                <p:cNvPr id="22" name="Group 81">
                  <a:extLst>
                    <a:ext uri="{FF2B5EF4-FFF2-40B4-BE49-F238E27FC236}">
                      <a16:creationId xmlns:a16="http://schemas.microsoft.com/office/drawing/2014/main" id="{612AEE56-7419-8C6D-D86C-9CD29D9C8317}"/>
                    </a:ext>
                  </a:extLst>
                </p:cNvPr>
                <p:cNvGrpSpPr>
                  <a:grpSpLocks/>
                </p:cNvGrpSpPr>
                <p:nvPr/>
              </p:nvGrpSpPr>
              <p:grpSpPr bwMode="auto">
                <a:xfrm>
                  <a:off x="453" y="480"/>
                  <a:ext cx="971" cy="1128"/>
                  <a:chOff x="4293" y="2784"/>
                  <a:chExt cx="971" cy="1128"/>
                </a:xfrm>
              </p:grpSpPr>
              <p:sp>
                <p:nvSpPr>
                  <p:cNvPr id="25" name="Line 100">
                    <a:extLst>
                      <a:ext uri="{FF2B5EF4-FFF2-40B4-BE49-F238E27FC236}">
                        <a16:creationId xmlns:a16="http://schemas.microsoft.com/office/drawing/2014/main" id="{951E8E56-A987-1BE2-439A-073634CE4C67}"/>
                      </a:ext>
                    </a:extLst>
                  </p:cNvPr>
                  <p:cNvSpPr>
                    <a:spLocks noChangeShapeType="1"/>
                  </p:cNvSpPr>
                  <p:nvPr/>
                </p:nvSpPr>
                <p:spPr bwMode="auto">
                  <a:xfrm>
                    <a:off x="4608" y="3168"/>
                    <a:ext cx="0" cy="288"/>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Line 101">
                    <a:extLst>
                      <a:ext uri="{FF2B5EF4-FFF2-40B4-BE49-F238E27FC236}">
                        <a16:creationId xmlns:a16="http://schemas.microsoft.com/office/drawing/2014/main" id="{B123B8AB-6AB3-252E-61D9-3684CF712D9B}"/>
                      </a:ext>
                    </a:extLst>
                  </p:cNvPr>
                  <p:cNvSpPr>
                    <a:spLocks noChangeShapeType="1"/>
                  </p:cNvSpPr>
                  <p:nvPr/>
                </p:nvSpPr>
                <p:spPr bwMode="auto">
                  <a:xfrm>
                    <a:off x="4704" y="3120"/>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 name="Line 102">
                    <a:extLst>
                      <a:ext uri="{FF2B5EF4-FFF2-40B4-BE49-F238E27FC236}">
                        <a16:creationId xmlns:a16="http://schemas.microsoft.com/office/drawing/2014/main" id="{31882179-3AC3-62A0-F704-56D94CFDB664}"/>
                      </a:ext>
                    </a:extLst>
                  </p:cNvPr>
                  <p:cNvSpPr>
                    <a:spLocks noChangeShapeType="1"/>
                  </p:cNvSpPr>
                  <p:nvPr/>
                </p:nvSpPr>
                <p:spPr bwMode="auto">
                  <a:xfrm>
                    <a:off x="4704" y="3264"/>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 name="Line 103">
                    <a:extLst>
                      <a:ext uri="{FF2B5EF4-FFF2-40B4-BE49-F238E27FC236}">
                        <a16:creationId xmlns:a16="http://schemas.microsoft.com/office/drawing/2014/main" id="{69FCB1A5-32E5-0FA8-1F04-381D0FC39A54}"/>
                      </a:ext>
                    </a:extLst>
                  </p:cNvPr>
                  <p:cNvSpPr>
                    <a:spLocks noChangeShapeType="1"/>
                  </p:cNvSpPr>
                  <p:nvPr/>
                </p:nvSpPr>
                <p:spPr bwMode="auto">
                  <a:xfrm>
                    <a:off x="4704" y="3408"/>
                    <a:ext cx="0" cy="96"/>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104">
                    <a:extLst>
                      <a:ext uri="{FF2B5EF4-FFF2-40B4-BE49-F238E27FC236}">
                        <a16:creationId xmlns:a16="http://schemas.microsoft.com/office/drawing/2014/main" id="{919F1290-5CB4-9138-BF8E-27526B06F2D2}"/>
                      </a:ext>
                    </a:extLst>
                  </p:cNvPr>
                  <p:cNvSpPr>
                    <a:spLocks noChangeShapeType="1"/>
                  </p:cNvSpPr>
                  <p:nvPr/>
                </p:nvSpPr>
                <p:spPr bwMode="auto">
                  <a:xfrm>
                    <a:off x="4704" y="3168"/>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0" name="Line 105">
                    <a:extLst>
                      <a:ext uri="{FF2B5EF4-FFF2-40B4-BE49-F238E27FC236}">
                        <a16:creationId xmlns:a16="http://schemas.microsoft.com/office/drawing/2014/main" id="{687FA54B-65C0-0624-17E9-7D8B48C4C565}"/>
                      </a:ext>
                    </a:extLst>
                  </p:cNvPr>
                  <p:cNvSpPr>
                    <a:spLocks noChangeShapeType="1"/>
                  </p:cNvSpPr>
                  <p:nvPr/>
                </p:nvSpPr>
                <p:spPr bwMode="auto">
                  <a:xfrm>
                    <a:off x="4704" y="3312"/>
                    <a:ext cx="384"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Line 106">
                    <a:extLst>
                      <a:ext uri="{FF2B5EF4-FFF2-40B4-BE49-F238E27FC236}">
                        <a16:creationId xmlns:a16="http://schemas.microsoft.com/office/drawing/2014/main" id="{ACFB76CD-817A-CA7C-D76D-DFED0FB81338}"/>
                      </a:ext>
                    </a:extLst>
                  </p:cNvPr>
                  <p:cNvSpPr>
                    <a:spLocks noChangeShapeType="1"/>
                  </p:cNvSpPr>
                  <p:nvPr/>
                </p:nvSpPr>
                <p:spPr bwMode="auto">
                  <a:xfrm>
                    <a:off x="4704" y="3456"/>
                    <a:ext cx="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107">
                    <a:extLst>
                      <a:ext uri="{FF2B5EF4-FFF2-40B4-BE49-F238E27FC236}">
                        <a16:creationId xmlns:a16="http://schemas.microsoft.com/office/drawing/2014/main" id="{763A4E35-8479-96B4-14D2-1467B766C77D}"/>
                      </a:ext>
                    </a:extLst>
                  </p:cNvPr>
                  <p:cNvSpPr>
                    <a:spLocks noChangeShapeType="1"/>
                  </p:cNvSpPr>
                  <p:nvPr/>
                </p:nvSpPr>
                <p:spPr bwMode="auto">
                  <a:xfrm flipV="1">
                    <a:off x="4800" y="2928"/>
                    <a:ext cx="0" cy="24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Line 108">
                    <a:extLst>
                      <a:ext uri="{FF2B5EF4-FFF2-40B4-BE49-F238E27FC236}">
                        <a16:creationId xmlns:a16="http://schemas.microsoft.com/office/drawing/2014/main" id="{CB25F273-5935-4704-354D-97DD9C04DDEA}"/>
                      </a:ext>
                    </a:extLst>
                  </p:cNvPr>
                  <p:cNvSpPr>
                    <a:spLocks noChangeShapeType="1"/>
                  </p:cNvSpPr>
                  <p:nvPr/>
                </p:nvSpPr>
                <p:spPr bwMode="auto">
                  <a:xfrm>
                    <a:off x="4416" y="3456"/>
                    <a:ext cx="192"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 name="Oval 109">
                    <a:extLst>
                      <a:ext uri="{FF2B5EF4-FFF2-40B4-BE49-F238E27FC236}">
                        <a16:creationId xmlns:a16="http://schemas.microsoft.com/office/drawing/2014/main" id="{8C0B0DD0-16A4-F8D2-0C75-C6DD1198BBE9}"/>
                      </a:ext>
                    </a:extLst>
                  </p:cNvPr>
                  <p:cNvSpPr>
                    <a:spLocks noChangeArrowheads="1"/>
                  </p:cNvSpPr>
                  <p:nvPr/>
                </p:nvSpPr>
                <p:spPr bwMode="auto">
                  <a:xfrm>
                    <a:off x="4368" y="3433"/>
                    <a:ext cx="48" cy="48"/>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35" name="Line 110">
                    <a:extLst>
                      <a:ext uri="{FF2B5EF4-FFF2-40B4-BE49-F238E27FC236}">
                        <a16:creationId xmlns:a16="http://schemas.microsoft.com/office/drawing/2014/main" id="{634F73AC-48CA-8546-739B-40E4B6C995DB}"/>
                      </a:ext>
                    </a:extLst>
                  </p:cNvPr>
                  <p:cNvSpPr>
                    <a:spLocks noChangeShapeType="1"/>
                  </p:cNvSpPr>
                  <p:nvPr/>
                </p:nvSpPr>
                <p:spPr bwMode="auto">
                  <a:xfrm flipV="1">
                    <a:off x="4800" y="3456"/>
                    <a:ext cx="0" cy="288"/>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Rectangle 114">
                    <a:extLst>
                      <a:ext uri="{FF2B5EF4-FFF2-40B4-BE49-F238E27FC236}">
                        <a16:creationId xmlns:a16="http://schemas.microsoft.com/office/drawing/2014/main" id="{72771A6E-2681-16B5-B914-642E61A212B4}"/>
                      </a:ext>
                    </a:extLst>
                  </p:cNvPr>
                  <p:cNvSpPr>
                    <a:spLocks noChangeArrowheads="1"/>
                  </p:cNvSpPr>
                  <p:nvPr/>
                </p:nvSpPr>
                <p:spPr bwMode="auto">
                  <a:xfrm>
                    <a:off x="4800" y="3621"/>
                    <a:ext cx="22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3300"/>
                        </a:solidFill>
                        <a:latin typeface="Times New Roman" panose="02020603050405020304" pitchFamily="18" charset="0"/>
                        <a:ea typeface="华文宋体" charset="-122"/>
                      </a:rPr>
                      <a:t>S</a:t>
                    </a:r>
                  </a:p>
                </p:txBody>
              </p:sp>
              <p:sp>
                <p:nvSpPr>
                  <p:cNvPr id="37" name="Rectangle 115">
                    <a:extLst>
                      <a:ext uri="{FF2B5EF4-FFF2-40B4-BE49-F238E27FC236}">
                        <a16:creationId xmlns:a16="http://schemas.microsoft.com/office/drawing/2014/main" id="{D073CF5D-7781-60C1-CF9D-06E375769E27}"/>
                      </a:ext>
                    </a:extLst>
                  </p:cNvPr>
                  <p:cNvSpPr>
                    <a:spLocks noChangeArrowheads="1"/>
                  </p:cNvSpPr>
                  <p:nvPr/>
                </p:nvSpPr>
                <p:spPr bwMode="auto">
                  <a:xfrm>
                    <a:off x="4293" y="3307"/>
                    <a:ext cx="24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FF3300"/>
                        </a:solidFill>
                        <a:latin typeface="Times New Roman" panose="02020603050405020304" pitchFamily="18" charset="0"/>
                        <a:ea typeface="华文宋体" charset="-122"/>
                      </a:rPr>
                      <a:t>G</a:t>
                    </a:r>
                  </a:p>
                </p:txBody>
              </p:sp>
              <p:sp>
                <p:nvSpPr>
                  <p:cNvPr id="38" name="Rectangle 116">
                    <a:extLst>
                      <a:ext uri="{FF2B5EF4-FFF2-40B4-BE49-F238E27FC236}">
                        <a16:creationId xmlns:a16="http://schemas.microsoft.com/office/drawing/2014/main" id="{D06C8E90-0122-23C3-5349-7173720A4459}"/>
                      </a:ext>
                    </a:extLst>
                  </p:cNvPr>
                  <p:cNvSpPr>
                    <a:spLocks noChangeArrowheads="1"/>
                  </p:cNvSpPr>
                  <p:nvPr/>
                </p:nvSpPr>
                <p:spPr bwMode="auto">
                  <a:xfrm>
                    <a:off x="4800" y="2784"/>
                    <a:ext cx="25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FF3300"/>
                        </a:solidFill>
                        <a:latin typeface="Times New Roman" panose="02020603050405020304" pitchFamily="18" charset="0"/>
                        <a:ea typeface="华文宋体" charset="-122"/>
                      </a:rPr>
                      <a:t>D</a:t>
                    </a:r>
                  </a:p>
                </p:txBody>
              </p:sp>
              <p:sp>
                <p:nvSpPr>
                  <p:cNvPr id="39" name="Rectangle 117">
                    <a:extLst>
                      <a:ext uri="{FF2B5EF4-FFF2-40B4-BE49-F238E27FC236}">
                        <a16:creationId xmlns:a16="http://schemas.microsoft.com/office/drawing/2014/main" id="{CDED7634-C45A-1CF2-22DF-722F75335A3F}"/>
                      </a:ext>
                    </a:extLst>
                  </p:cNvPr>
                  <p:cNvSpPr>
                    <a:spLocks noChangeArrowheads="1"/>
                  </p:cNvSpPr>
                  <p:nvPr/>
                </p:nvSpPr>
                <p:spPr bwMode="auto">
                  <a:xfrm>
                    <a:off x="5040" y="3186"/>
                    <a:ext cx="22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33CC"/>
                        </a:solidFill>
                        <a:latin typeface="Times New Roman" panose="02020603050405020304" pitchFamily="18" charset="0"/>
                        <a:ea typeface="华文宋体" charset="-122"/>
                      </a:rPr>
                      <a:t>B</a:t>
                    </a:r>
                  </a:p>
                </p:txBody>
              </p:sp>
            </p:grpSp>
            <p:sp>
              <p:nvSpPr>
                <p:cNvPr id="24" name="Text Box 119">
                  <a:extLst>
                    <a:ext uri="{FF2B5EF4-FFF2-40B4-BE49-F238E27FC236}">
                      <a16:creationId xmlns:a16="http://schemas.microsoft.com/office/drawing/2014/main" id="{CBBDB5FB-91A6-12A8-706B-5C0F856ABC74}"/>
                    </a:ext>
                  </a:extLst>
                </p:cNvPr>
                <p:cNvSpPr>
                  <a:spLocks noChangeArrowheads="1"/>
                </p:cNvSpPr>
                <p:nvPr/>
              </p:nvSpPr>
              <p:spPr bwMode="auto">
                <a:xfrm>
                  <a:off x="1104" y="672"/>
                  <a:ext cx="346"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b="1" baseline="-25000">
                    <a:solidFill>
                      <a:srgbClr val="0033CC"/>
                    </a:solidFill>
                    <a:latin typeface="Times New Roman" panose="02020603050405020304" pitchFamily="18" charset="0"/>
                    <a:ea typeface="华文宋体" charset="-122"/>
                  </a:endParaRPr>
                </a:p>
              </p:txBody>
            </p:sp>
          </p:grpSp>
          <p:sp>
            <p:nvSpPr>
              <p:cNvPr id="20" name="Oval 109">
                <a:extLst>
                  <a:ext uri="{FF2B5EF4-FFF2-40B4-BE49-F238E27FC236}">
                    <a16:creationId xmlns:a16="http://schemas.microsoft.com/office/drawing/2014/main" id="{E31CD25D-B11D-CA4F-D9BF-A91A31CBD308}"/>
                  </a:ext>
                </a:extLst>
              </p:cNvPr>
              <p:cNvSpPr>
                <a:spLocks noChangeArrowheads="1"/>
              </p:cNvSpPr>
              <p:nvPr/>
            </p:nvSpPr>
            <p:spPr bwMode="auto">
              <a:xfrm>
                <a:off x="3384550" y="21812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sp>
            <p:nvSpPr>
              <p:cNvPr id="21" name="Oval 109">
                <a:extLst>
                  <a:ext uri="{FF2B5EF4-FFF2-40B4-BE49-F238E27FC236}">
                    <a16:creationId xmlns:a16="http://schemas.microsoft.com/office/drawing/2014/main" id="{04EC5616-B9FB-8DA3-72B6-E78DFBB69846}"/>
                  </a:ext>
                </a:extLst>
              </p:cNvPr>
              <p:cNvSpPr>
                <a:spLocks noChangeArrowheads="1"/>
              </p:cNvSpPr>
              <p:nvPr/>
            </p:nvSpPr>
            <p:spPr bwMode="auto">
              <a:xfrm>
                <a:off x="3384550" y="3552825"/>
                <a:ext cx="76200" cy="76200"/>
              </a:xfrm>
              <a:prstGeom prst="ellips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华文宋体" charset="-122"/>
                </a:endParaRPr>
              </a:p>
            </p:txBody>
          </p:sp>
        </p:grpSp>
        <p:sp>
          <p:nvSpPr>
            <p:cNvPr id="40" name="Rectangle 39">
              <a:extLst>
                <a:ext uri="{FF2B5EF4-FFF2-40B4-BE49-F238E27FC236}">
                  <a16:creationId xmlns:a16="http://schemas.microsoft.com/office/drawing/2014/main" id="{15CE3289-6E1E-5E58-E333-BB66D6F6F7C6}"/>
                </a:ext>
              </a:extLst>
            </p:cNvPr>
            <p:cNvSpPr/>
            <p:nvPr/>
          </p:nvSpPr>
          <p:spPr>
            <a:xfrm>
              <a:off x="10027021" y="2148380"/>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漏极</a:t>
              </a:r>
            </a:p>
          </p:txBody>
        </p:sp>
        <p:sp>
          <p:nvSpPr>
            <p:cNvPr id="41" name="Rectangle 40">
              <a:extLst>
                <a:ext uri="{FF2B5EF4-FFF2-40B4-BE49-F238E27FC236}">
                  <a16:creationId xmlns:a16="http://schemas.microsoft.com/office/drawing/2014/main" id="{F5F9E6D2-BDA3-78CD-885E-ECE3D2C0EA1D}"/>
                </a:ext>
              </a:extLst>
            </p:cNvPr>
            <p:cNvSpPr/>
            <p:nvPr/>
          </p:nvSpPr>
          <p:spPr>
            <a:xfrm>
              <a:off x="10027020" y="4494421"/>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源极</a:t>
              </a:r>
            </a:p>
          </p:txBody>
        </p:sp>
        <p:sp>
          <p:nvSpPr>
            <p:cNvPr id="42" name="Rectangle 41">
              <a:extLst>
                <a:ext uri="{FF2B5EF4-FFF2-40B4-BE49-F238E27FC236}">
                  <a16:creationId xmlns:a16="http://schemas.microsoft.com/office/drawing/2014/main" id="{2A211F55-33C9-9F81-C309-4627B640216B}"/>
                </a:ext>
              </a:extLst>
            </p:cNvPr>
            <p:cNvSpPr/>
            <p:nvPr/>
          </p:nvSpPr>
          <p:spPr>
            <a:xfrm>
              <a:off x="8204750" y="4064729"/>
              <a:ext cx="741975" cy="303966"/>
            </a:xfrm>
            <a:prstGeom prst="rect">
              <a:avLst/>
            </a:prstGeom>
            <a:solidFill>
              <a:srgbClr val="FEFFFF"/>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栅极</a:t>
              </a:r>
            </a:p>
          </p:txBody>
        </p:sp>
        <p:pic>
          <p:nvPicPr>
            <p:cNvPr id="44" name="Picture 43">
              <a:extLst>
                <a:ext uri="{FF2B5EF4-FFF2-40B4-BE49-F238E27FC236}">
                  <a16:creationId xmlns:a16="http://schemas.microsoft.com/office/drawing/2014/main" id="{CF95C61E-3CB0-BB57-C32D-D59F41534BFD}"/>
                </a:ext>
              </a:extLst>
            </p:cNvPr>
            <p:cNvPicPr>
              <a:picLocks noChangeAspect="1"/>
            </p:cNvPicPr>
            <p:nvPr/>
          </p:nvPicPr>
          <p:blipFill>
            <a:blip r:embed="rId6"/>
            <a:stretch>
              <a:fillRect/>
            </a:stretch>
          </p:blipFill>
          <p:spPr>
            <a:xfrm>
              <a:off x="9462342" y="3029767"/>
              <a:ext cx="1013715" cy="376523"/>
            </a:xfrm>
            <a:prstGeom prst="rect">
              <a:avLst/>
            </a:prstGeom>
          </p:spPr>
        </p:pic>
      </p:grpSp>
    </p:spTree>
    <p:extLst>
      <p:ext uri="{BB962C8B-B14F-4D97-AF65-F5344CB8AC3E}">
        <p14:creationId xmlns:p14="http://schemas.microsoft.com/office/powerpoint/2010/main" val="37824552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B4F5-4DAB-1EA7-1605-07D90D70DDF5}"/>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979B23E4-8550-26D5-D013-8AA71EBE174F}"/>
              </a:ext>
            </a:extLst>
          </p:cNvPr>
          <p:cNvPicPr>
            <a:picLocks noChangeAspect="1"/>
          </p:cNvPicPr>
          <p:nvPr/>
        </p:nvPicPr>
        <p:blipFill>
          <a:blip r:embed="rId3"/>
          <a:stretch>
            <a:fillRect/>
          </a:stretch>
        </p:blipFill>
        <p:spPr>
          <a:xfrm>
            <a:off x="4559675" y="1761599"/>
            <a:ext cx="3072650" cy="3334801"/>
          </a:xfrm>
          <a:prstGeom prst="rect">
            <a:avLst/>
          </a:prstGeom>
        </p:spPr>
      </p:pic>
    </p:spTree>
    <p:extLst>
      <p:ext uri="{BB962C8B-B14F-4D97-AF65-F5344CB8AC3E}">
        <p14:creationId xmlns:p14="http://schemas.microsoft.com/office/powerpoint/2010/main" val="827576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B80B3-87C9-6835-4697-AAD6C6EB8E39}"/>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35750B27-0496-2A5A-C4BB-C786B3875BBC}"/>
              </a:ext>
            </a:extLst>
          </p:cNvPr>
          <p:cNvSpPr txBox="1">
            <a:spLocks/>
          </p:cNvSpPr>
          <p:nvPr/>
        </p:nvSpPr>
        <p:spPr>
          <a:xfrm>
            <a:off x="-38274" y="-165630"/>
            <a:ext cx="8072810"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对比</a:t>
            </a:r>
          </a:p>
        </p:txBody>
      </p:sp>
      <p:cxnSp>
        <p:nvCxnSpPr>
          <p:cNvPr id="8" name="Straight Connector 7">
            <a:extLst>
              <a:ext uri="{FF2B5EF4-FFF2-40B4-BE49-F238E27FC236}">
                <a16:creationId xmlns:a16="http://schemas.microsoft.com/office/drawing/2014/main" id="{19E29871-5C1E-1607-49C3-BC22FA461C07}"/>
              </a:ext>
            </a:extLst>
          </p:cNvPr>
          <p:cNvCxnSpPr>
            <a:cxnSpLocks/>
          </p:cNvCxnSpPr>
          <p:nvPr/>
        </p:nvCxnSpPr>
        <p:spPr>
          <a:xfrm>
            <a:off x="2896343" y="3539206"/>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C41887-EBB8-2E59-B0A9-A3D046BC00E8}"/>
              </a:ext>
            </a:extLst>
          </p:cNvPr>
          <p:cNvCxnSpPr>
            <a:cxnSpLocks/>
          </p:cNvCxnSpPr>
          <p:nvPr/>
        </p:nvCxnSpPr>
        <p:spPr>
          <a:xfrm flipH="1">
            <a:off x="2213170" y="4205721"/>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03E184-67AF-E6E5-6097-E2ADEF9FD405}"/>
              </a:ext>
            </a:extLst>
          </p:cNvPr>
          <p:cNvCxnSpPr/>
          <p:nvPr/>
        </p:nvCxnSpPr>
        <p:spPr>
          <a:xfrm>
            <a:off x="3013940" y="342993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A20276-90CB-0839-AAE8-DF26F3A9D2CF}"/>
              </a:ext>
            </a:extLst>
          </p:cNvPr>
          <p:cNvCxnSpPr/>
          <p:nvPr/>
        </p:nvCxnSpPr>
        <p:spPr>
          <a:xfrm>
            <a:off x="3013940" y="373444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535F5E-2F54-75DD-D3C2-18FB80FEDE81}"/>
              </a:ext>
            </a:extLst>
          </p:cNvPr>
          <p:cNvCxnSpPr/>
          <p:nvPr/>
        </p:nvCxnSpPr>
        <p:spPr>
          <a:xfrm>
            <a:off x="3013940" y="4064525"/>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A3E9EE-FF4F-0B91-675E-1FC512E92D9C}"/>
              </a:ext>
            </a:extLst>
          </p:cNvPr>
          <p:cNvCxnSpPr/>
          <p:nvPr/>
        </p:nvCxnSpPr>
        <p:spPr>
          <a:xfrm>
            <a:off x="3013940" y="4173793"/>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FB1CC1-A178-285D-82F7-270E76BEA3F0}"/>
              </a:ext>
            </a:extLst>
          </p:cNvPr>
          <p:cNvCxnSpPr/>
          <p:nvPr/>
        </p:nvCxnSpPr>
        <p:spPr>
          <a:xfrm>
            <a:off x="3342628" y="4173793"/>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2F3CDB-4538-BA80-E069-328E1586A59D}"/>
              </a:ext>
            </a:extLst>
          </p:cNvPr>
          <p:cNvCxnSpPr/>
          <p:nvPr/>
        </p:nvCxnSpPr>
        <p:spPr>
          <a:xfrm>
            <a:off x="2213170" y="5015341"/>
            <a:ext cx="215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3CC75F-FA6E-0BFD-0C3F-A3759258D39B}"/>
              </a:ext>
            </a:extLst>
          </p:cNvPr>
          <p:cNvCxnSpPr/>
          <p:nvPr/>
        </p:nvCxnSpPr>
        <p:spPr>
          <a:xfrm>
            <a:off x="3342628" y="4594567"/>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D756E5-4616-1E6C-CF4B-B72EDA081207}"/>
              </a:ext>
            </a:extLst>
          </p:cNvPr>
          <p:cNvCxnSpPr/>
          <p:nvPr/>
        </p:nvCxnSpPr>
        <p:spPr>
          <a:xfrm flipV="1">
            <a:off x="3694321" y="3843709"/>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DFFAD9-6EAB-A3E1-C240-364222A23299}"/>
              </a:ext>
            </a:extLst>
          </p:cNvPr>
          <p:cNvCxnSpPr/>
          <p:nvPr/>
        </p:nvCxnSpPr>
        <p:spPr>
          <a:xfrm flipH="1">
            <a:off x="3013940" y="3844327"/>
            <a:ext cx="680381" cy="0"/>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9EE421-0536-2DED-DDF7-A1B6D01993B0}"/>
              </a:ext>
            </a:extLst>
          </p:cNvPr>
          <p:cNvCxnSpPr/>
          <p:nvPr/>
        </p:nvCxnSpPr>
        <p:spPr>
          <a:xfrm>
            <a:off x="3013940" y="353920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11AAD8-76F8-E588-E4F4-CC9BE06DEF97}"/>
              </a:ext>
            </a:extLst>
          </p:cNvPr>
          <p:cNvCxnSpPr/>
          <p:nvPr/>
        </p:nvCxnSpPr>
        <p:spPr>
          <a:xfrm flipV="1">
            <a:off x="3328561" y="3024314"/>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B7E8C-5939-A64C-593A-B9B9D8BD2877}"/>
              </a:ext>
            </a:extLst>
          </p:cNvPr>
          <p:cNvCxnSpPr/>
          <p:nvPr/>
        </p:nvCxnSpPr>
        <p:spPr>
          <a:xfrm>
            <a:off x="3344402" y="3024314"/>
            <a:ext cx="10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1D4D858-23AA-97BA-E3AD-95741E5FE4E8}"/>
              </a:ext>
            </a:extLst>
          </p:cNvPr>
          <p:cNvSpPr txBox="1"/>
          <p:nvPr/>
        </p:nvSpPr>
        <p:spPr>
          <a:xfrm>
            <a:off x="1808036" y="3952977"/>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1440319F-F6CC-EB68-E2E4-C08EE81B041B}"/>
              </a:ext>
            </a:extLst>
          </p:cNvPr>
          <p:cNvSpPr txBox="1"/>
          <p:nvPr/>
        </p:nvSpPr>
        <p:spPr>
          <a:xfrm>
            <a:off x="1847385" y="4784508"/>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317E7D5C-09F8-1303-E0A7-FB2596DCFAB3}"/>
              </a:ext>
            </a:extLst>
          </p:cNvPr>
          <p:cNvSpPr txBox="1"/>
          <p:nvPr/>
        </p:nvSpPr>
        <p:spPr>
          <a:xfrm>
            <a:off x="4307620" y="2793481"/>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08153EDB-CA35-DD84-070E-8584185FCFE8}"/>
              </a:ext>
            </a:extLst>
          </p:cNvPr>
          <p:cNvSpPr txBox="1"/>
          <p:nvPr/>
        </p:nvSpPr>
        <p:spPr>
          <a:xfrm>
            <a:off x="4374366" y="4784508"/>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26" name="Picture 25">
            <a:extLst>
              <a:ext uri="{FF2B5EF4-FFF2-40B4-BE49-F238E27FC236}">
                <a16:creationId xmlns:a16="http://schemas.microsoft.com/office/drawing/2014/main" id="{5FA81877-2101-2463-56D6-B3BB86D72163}"/>
              </a:ext>
            </a:extLst>
          </p:cNvPr>
          <p:cNvPicPr>
            <a:picLocks noChangeAspect="1"/>
          </p:cNvPicPr>
          <p:nvPr/>
        </p:nvPicPr>
        <p:blipFill>
          <a:blip r:embed="rId3"/>
          <a:stretch>
            <a:fillRect/>
          </a:stretch>
        </p:blipFill>
        <p:spPr>
          <a:xfrm>
            <a:off x="1881937" y="4394017"/>
            <a:ext cx="507203" cy="478220"/>
          </a:xfrm>
          <a:prstGeom prst="rect">
            <a:avLst/>
          </a:prstGeom>
        </p:spPr>
      </p:pic>
      <p:pic>
        <p:nvPicPr>
          <p:cNvPr id="27" name="Picture 26">
            <a:extLst>
              <a:ext uri="{FF2B5EF4-FFF2-40B4-BE49-F238E27FC236}">
                <a16:creationId xmlns:a16="http://schemas.microsoft.com/office/drawing/2014/main" id="{1760D0DF-E20A-2723-C027-DB089994CA5A}"/>
              </a:ext>
            </a:extLst>
          </p:cNvPr>
          <p:cNvPicPr>
            <a:picLocks noChangeAspect="1"/>
          </p:cNvPicPr>
          <p:nvPr/>
        </p:nvPicPr>
        <p:blipFill>
          <a:blip r:embed="rId4"/>
          <a:stretch>
            <a:fillRect/>
          </a:stretch>
        </p:blipFill>
        <p:spPr>
          <a:xfrm>
            <a:off x="4240873" y="3787769"/>
            <a:ext cx="490943" cy="462889"/>
          </a:xfrm>
          <a:prstGeom prst="rect">
            <a:avLst/>
          </a:prstGeom>
        </p:spPr>
      </p:pic>
      <p:cxnSp>
        <p:nvCxnSpPr>
          <p:cNvPr id="28" name="Straight Arrow Connector 27">
            <a:extLst>
              <a:ext uri="{FF2B5EF4-FFF2-40B4-BE49-F238E27FC236}">
                <a16:creationId xmlns:a16="http://schemas.microsoft.com/office/drawing/2014/main" id="{183B05FE-7120-D91D-BB0F-8C133A15DA5A}"/>
              </a:ext>
            </a:extLst>
          </p:cNvPr>
          <p:cNvCxnSpPr/>
          <p:nvPr/>
        </p:nvCxnSpPr>
        <p:spPr>
          <a:xfrm flipH="1">
            <a:off x="3518474" y="3135870"/>
            <a:ext cx="7223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41EE2FD6-F532-4C72-B716-7B9A5A01DA50}"/>
              </a:ext>
            </a:extLst>
          </p:cNvPr>
          <p:cNvPicPr>
            <a:picLocks noChangeAspect="1"/>
          </p:cNvPicPr>
          <p:nvPr/>
        </p:nvPicPr>
        <p:blipFill>
          <a:blip r:embed="rId5"/>
          <a:stretch>
            <a:fillRect/>
          </a:stretch>
        </p:blipFill>
        <p:spPr>
          <a:xfrm>
            <a:off x="3785711" y="3070759"/>
            <a:ext cx="312298" cy="468447"/>
          </a:xfrm>
          <a:prstGeom prst="rect">
            <a:avLst/>
          </a:prstGeom>
        </p:spPr>
      </p:pic>
      <p:cxnSp>
        <p:nvCxnSpPr>
          <p:cNvPr id="33" name="Straight Connector 32">
            <a:extLst>
              <a:ext uri="{FF2B5EF4-FFF2-40B4-BE49-F238E27FC236}">
                <a16:creationId xmlns:a16="http://schemas.microsoft.com/office/drawing/2014/main" id="{04D375F7-AE15-832D-E6F5-A9A6392353CB}"/>
              </a:ext>
            </a:extLst>
          </p:cNvPr>
          <p:cNvCxnSpPr>
            <a:cxnSpLocks/>
          </p:cNvCxnSpPr>
          <p:nvPr/>
        </p:nvCxnSpPr>
        <p:spPr>
          <a:xfrm flipV="1">
            <a:off x="3327700" y="2695181"/>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45A9C39-5F44-BBAF-C3E7-2BB77C9DB1B5}"/>
              </a:ext>
            </a:extLst>
          </p:cNvPr>
          <p:cNvSpPr/>
          <p:nvPr/>
        </p:nvSpPr>
        <p:spPr>
          <a:xfrm>
            <a:off x="3238246" y="2179958"/>
            <a:ext cx="196873" cy="514891"/>
          </a:xfrm>
          <a:prstGeom prst="rect">
            <a:avLst/>
          </a:prstGeom>
          <a:solidFill>
            <a:srgbClr val="F9FAFD"/>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4B244CED-802C-CD95-C129-92A7247E9F77}"/>
              </a:ext>
            </a:extLst>
          </p:cNvPr>
          <p:cNvCxnSpPr>
            <a:cxnSpLocks/>
            <a:stCxn id="36" idx="0"/>
          </p:cNvCxnSpPr>
          <p:nvPr/>
        </p:nvCxnSpPr>
        <p:spPr>
          <a:xfrm flipH="1" flipV="1">
            <a:off x="3327700" y="1768414"/>
            <a:ext cx="8983" cy="411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68748D8-FD1A-9994-B1CD-7D73943A2480}"/>
              </a:ext>
            </a:extLst>
          </p:cNvPr>
          <p:cNvPicPr>
            <a:picLocks noChangeAspect="1"/>
          </p:cNvPicPr>
          <p:nvPr/>
        </p:nvPicPr>
        <p:blipFill>
          <a:blip r:embed="rId6"/>
          <a:stretch>
            <a:fillRect/>
          </a:stretch>
        </p:blipFill>
        <p:spPr>
          <a:xfrm>
            <a:off x="3354130" y="1611826"/>
            <a:ext cx="406660" cy="362697"/>
          </a:xfrm>
          <a:prstGeom prst="rect">
            <a:avLst/>
          </a:prstGeom>
        </p:spPr>
      </p:pic>
    </p:spTree>
    <p:extLst>
      <p:ext uri="{BB962C8B-B14F-4D97-AF65-F5344CB8AC3E}">
        <p14:creationId xmlns:p14="http://schemas.microsoft.com/office/powerpoint/2010/main" val="39873855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9100D6-2686-8F54-772E-342A9CE80754}"/>
              </a:ext>
            </a:extLst>
          </p:cNvPr>
          <p:cNvPicPr>
            <a:picLocks noChangeAspect="1"/>
          </p:cNvPicPr>
          <p:nvPr/>
        </p:nvPicPr>
        <p:blipFill>
          <a:blip r:embed="rId2"/>
          <a:stretch>
            <a:fillRect/>
          </a:stretch>
        </p:blipFill>
        <p:spPr>
          <a:xfrm>
            <a:off x="5679570" y="969051"/>
            <a:ext cx="7017104" cy="4919898"/>
          </a:xfrm>
          <a:prstGeom prst="rect">
            <a:avLst/>
          </a:prstGeom>
        </p:spPr>
      </p:pic>
      <p:sp>
        <p:nvSpPr>
          <p:cNvPr id="6" name="标题 1">
            <a:extLst>
              <a:ext uri="{FF2B5EF4-FFF2-40B4-BE49-F238E27FC236}">
                <a16:creationId xmlns:a16="http://schemas.microsoft.com/office/drawing/2014/main" id="{72C5AF13-A3B0-C9A2-645E-B7FADA430845}"/>
              </a:ext>
            </a:extLst>
          </p:cNvPr>
          <p:cNvSpPr txBox="1">
            <a:spLocks/>
          </p:cNvSpPr>
          <p:nvPr/>
        </p:nvSpPr>
        <p:spPr>
          <a:xfrm>
            <a:off x="-38274" y="-165630"/>
            <a:ext cx="8072810"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MOS</a:t>
            </a:r>
            <a:r>
              <a:rPr lang="zh-CN" altLang="en-US" dirty="0"/>
              <a:t>管单开关电路</a:t>
            </a:r>
            <a:r>
              <a:rPr lang="en-US" altLang="zh-CN" dirty="0"/>
              <a:t>——</a:t>
            </a:r>
            <a:r>
              <a:rPr lang="zh-CN" altLang="en-US" dirty="0"/>
              <a:t>对比</a:t>
            </a:r>
          </a:p>
        </p:txBody>
      </p:sp>
      <p:grpSp>
        <p:nvGrpSpPr>
          <p:cNvPr id="47" name="Group 46">
            <a:extLst>
              <a:ext uri="{FF2B5EF4-FFF2-40B4-BE49-F238E27FC236}">
                <a16:creationId xmlns:a16="http://schemas.microsoft.com/office/drawing/2014/main" id="{CF63F448-F7C1-8BF1-ED75-CBC3608F19D7}"/>
              </a:ext>
            </a:extLst>
          </p:cNvPr>
          <p:cNvGrpSpPr/>
          <p:nvPr/>
        </p:nvGrpSpPr>
        <p:grpSpPr>
          <a:xfrm>
            <a:off x="653005" y="1511919"/>
            <a:ext cx="3108085" cy="3634347"/>
            <a:chOff x="653005" y="1511919"/>
            <a:chExt cx="3108085" cy="3634347"/>
          </a:xfrm>
        </p:grpSpPr>
        <p:cxnSp>
          <p:nvCxnSpPr>
            <p:cNvPr id="8" name="Straight Connector 7">
              <a:extLst>
                <a:ext uri="{FF2B5EF4-FFF2-40B4-BE49-F238E27FC236}">
                  <a16:creationId xmlns:a16="http://schemas.microsoft.com/office/drawing/2014/main" id="{C183ADE5-8A67-6858-AB09-BE0D6F5CB0F1}"/>
                </a:ext>
              </a:extLst>
            </p:cNvPr>
            <p:cNvCxnSpPr>
              <a:cxnSpLocks/>
            </p:cNvCxnSpPr>
            <p:nvPr/>
          </p:nvCxnSpPr>
          <p:spPr>
            <a:xfrm>
              <a:off x="1741312" y="3439299"/>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35DF39-660B-2D7D-BE42-BAD057E49AA6}"/>
                </a:ext>
              </a:extLst>
            </p:cNvPr>
            <p:cNvCxnSpPr>
              <a:cxnSpLocks/>
            </p:cNvCxnSpPr>
            <p:nvPr/>
          </p:nvCxnSpPr>
          <p:spPr>
            <a:xfrm flipH="1">
              <a:off x="1058139" y="4105814"/>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890BD2-EB44-F985-D789-B5EA60552317}"/>
                </a:ext>
              </a:extLst>
            </p:cNvPr>
            <p:cNvCxnSpPr/>
            <p:nvPr/>
          </p:nvCxnSpPr>
          <p:spPr>
            <a:xfrm>
              <a:off x="1858909" y="3330031"/>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767A84-CD4E-1980-8924-E91A159A2EB6}"/>
                </a:ext>
              </a:extLst>
            </p:cNvPr>
            <p:cNvCxnSpPr/>
            <p:nvPr/>
          </p:nvCxnSpPr>
          <p:spPr>
            <a:xfrm>
              <a:off x="1858909" y="3634534"/>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786233-58C2-98EA-2CB1-A1755CE112C9}"/>
                </a:ext>
              </a:extLst>
            </p:cNvPr>
            <p:cNvCxnSpPr/>
            <p:nvPr/>
          </p:nvCxnSpPr>
          <p:spPr>
            <a:xfrm>
              <a:off x="1858909" y="3964618"/>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9754AD-E022-3881-E0E6-BBE7D4865FA7}"/>
                </a:ext>
              </a:extLst>
            </p:cNvPr>
            <p:cNvCxnSpPr/>
            <p:nvPr/>
          </p:nvCxnSpPr>
          <p:spPr>
            <a:xfrm>
              <a:off x="1858909" y="4073886"/>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854733-C447-6499-FCEA-F0B8B68E1673}"/>
                </a:ext>
              </a:extLst>
            </p:cNvPr>
            <p:cNvCxnSpPr/>
            <p:nvPr/>
          </p:nvCxnSpPr>
          <p:spPr>
            <a:xfrm>
              <a:off x="2187597" y="4073886"/>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DD05E2-6865-8CA8-8260-433C78BBFC85}"/>
                </a:ext>
              </a:extLst>
            </p:cNvPr>
            <p:cNvCxnSpPr/>
            <p:nvPr/>
          </p:nvCxnSpPr>
          <p:spPr>
            <a:xfrm>
              <a:off x="1058139" y="4915434"/>
              <a:ext cx="215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6FAB2-36AE-D1D6-3E0F-31E0E8826FF8}"/>
                </a:ext>
              </a:extLst>
            </p:cNvPr>
            <p:cNvCxnSpPr/>
            <p:nvPr/>
          </p:nvCxnSpPr>
          <p:spPr>
            <a:xfrm>
              <a:off x="2187597" y="4494660"/>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D430DE-D2D7-1526-49D0-4AA986698894}"/>
                </a:ext>
              </a:extLst>
            </p:cNvPr>
            <p:cNvCxnSpPr/>
            <p:nvPr/>
          </p:nvCxnSpPr>
          <p:spPr>
            <a:xfrm flipV="1">
              <a:off x="2539290" y="3743802"/>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3D7041-26F4-4744-33D3-4737796D551E}"/>
                </a:ext>
              </a:extLst>
            </p:cNvPr>
            <p:cNvCxnSpPr/>
            <p:nvPr/>
          </p:nvCxnSpPr>
          <p:spPr>
            <a:xfrm flipH="1">
              <a:off x="1858909" y="3744420"/>
              <a:ext cx="680381" cy="0"/>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021BF5-D541-6EE7-F4FE-02313DB50DF5}"/>
                </a:ext>
              </a:extLst>
            </p:cNvPr>
            <p:cNvCxnSpPr/>
            <p:nvPr/>
          </p:nvCxnSpPr>
          <p:spPr>
            <a:xfrm>
              <a:off x="1858909" y="3439299"/>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A7D5A2-D0CF-A90E-FF77-E1D1F2758208}"/>
                </a:ext>
              </a:extLst>
            </p:cNvPr>
            <p:cNvCxnSpPr/>
            <p:nvPr/>
          </p:nvCxnSpPr>
          <p:spPr>
            <a:xfrm flipV="1">
              <a:off x="2173530" y="2924407"/>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E705AA-01B7-4292-5675-6721DADB7415}"/>
                </a:ext>
              </a:extLst>
            </p:cNvPr>
            <p:cNvCxnSpPr/>
            <p:nvPr/>
          </p:nvCxnSpPr>
          <p:spPr>
            <a:xfrm>
              <a:off x="2189371" y="2924407"/>
              <a:ext cx="10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5E58230-2BDB-D84A-1B07-DE8CC111E79C}"/>
                </a:ext>
              </a:extLst>
            </p:cNvPr>
            <p:cNvSpPr txBox="1"/>
            <p:nvPr/>
          </p:nvSpPr>
          <p:spPr>
            <a:xfrm>
              <a:off x="653005" y="3853070"/>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0FE59C60-D579-910E-A004-D4F012B5E52B}"/>
                </a:ext>
              </a:extLst>
            </p:cNvPr>
            <p:cNvSpPr txBox="1"/>
            <p:nvPr/>
          </p:nvSpPr>
          <p:spPr>
            <a:xfrm>
              <a:off x="692354" y="4684601"/>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D35AEF76-4D70-5198-9FAC-0C22C18A4103}"/>
                </a:ext>
              </a:extLst>
            </p:cNvPr>
            <p:cNvSpPr txBox="1"/>
            <p:nvPr/>
          </p:nvSpPr>
          <p:spPr>
            <a:xfrm>
              <a:off x="3152589" y="2693574"/>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2E46C802-73C3-69AB-3415-5B54C5EDC509}"/>
                </a:ext>
              </a:extLst>
            </p:cNvPr>
            <p:cNvSpPr txBox="1"/>
            <p:nvPr/>
          </p:nvSpPr>
          <p:spPr>
            <a:xfrm>
              <a:off x="3219335" y="4684601"/>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26" name="Picture 25">
              <a:extLst>
                <a:ext uri="{FF2B5EF4-FFF2-40B4-BE49-F238E27FC236}">
                  <a16:creationId xmlns:a16="http://schemas.microsoft.com/office/drawing/2014/main" id="{D471B7B3-F325-3BF9-ACF3-E4AC9A11FE00}"/>
                </a:ext>
              </a:extLst>
            </p:cNvPr>
            <p:cNvPicPr>
              <a:picLocks noChangeAspect="1"/>
            </p:cNvPicPr>
            <p:nvPr/>
          </p:nvPicPr>
          <p:blipFill>
            <a:blip r:embed="rId3"/>
            <a:stretch>
              <a:fillRect/>
            </a:stretch>
          </p:blipFill>
          <p:spPr>
            <a:xfrm>
              <a:off x="726906" y="4294110"/>
              <a:ext cx="507203" cy="478220"/>
            </a:xfrm>
            <a:prstGeom prst="rect">
              <a:avLst/>
            </a:prstGeom>
          </p:spPr>
        </p:pic>
        <p:pic>
          <p:nvPicPr>
            <p:cNvPr id="27" name="Picture 26">
              <a:extLst>
                <a:ext uri="{FF2B5EF4-FFF2-40B4-BE49-F238E27FC236}">
                  <a16:creationId xmlns:a16="http://schemas.microsoft.com/office/drawing/2014/main" id="{6728F4AC-246D-243C-53BE-D3E1CC5962BF}"/>
                </a:ext>
              </a:extLst>
            </p:cNvPr>
            <p:cNvPicPr>
              <a:picLocks noChangeAspect="1"/>
            </p:cNvPicPr>
            <p:nvPr/>
          </p:nvPicPr>
          <p:blipFill>
            <a:blip r:embed="rId4"/>
            <a:stretch>
              <a:fillRect/>
            </a:stretch>
          </p:blipFill>
          <p:spPr>
            <a:xfrm>
              <a:off x="3085842" y="3687862"/>
              <a:ext cx="490943" cy="462889"/>
            </a:xfrm>
            <a:prstGeom prst="rect">
              <a:avLst/>
            </a:prstGeom>
          </p:spPr>
        </p:pic>
        <p:cxnSp>
          <p:nvCxnSpPr>
            <p:cNvPr id="28" name="Straight Arrow Connector 27">
              <a:extLst>
                <a:ext uri="{FF2B5EF4-FFF2-40B4-BE49-F238E27FC236}">
                  <a16:creationId xmlns:a16="http://schemas.microsoft.com/office/drawing/2014/main" id="{A64388BD-8D2C-7300-AA07-AE32EBA3629F}"/>
                </a:ext>
              </a:extLst>
            </p:cNvPr>
            <p:cNvCxnSpPr/>
            <p:nvPr/>
          </p:nvCxnSpPr>
          <p:spPr>
            <a:xfrm flipH="1">
              <a:off x="2363443" y="3035963"/>
              <a:ext cx="7223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74948DC-671B-CFAE-1AB3-6881C992EDFB}"/>
                </a:ext>
              </a:extLst>
            </p:cNvPr>
            <p:cNvPicPr>
              <a:picLocks noChangeAspect="1"/>
            </p:cNvPicPr>
            <p:nvPr/>
          </p:nvPicPr>
          <p:blipFill>
            <a:blip r:embed="rId5"/>
            <a:stretch>
              <a:fillRect/>
            </a:stretch>
          </p:blipFill>
          <p:spPr>
            <a:xfrm>
              <a:off x="2630680" y="2970852"/>
              <a:ext cx="312298" cy="468447"/>
            </a:xfrm>
            <a:prstGeom prst="rect">
              <a:avLst/>
            </a:prstGeom>
          </p:spPr>
        </p:pic>
        <p:sp>
          <p:nvSpPr>
            <p:cNvPr id="30" name="TextBox 29">
              <a:extLst>
                <a:ext uri="{FF2B5EF4-FFF2-40B4-BE49-F238E27FC236}">
                  <a16:creationId xmlns:a16="http://schemas.microsoft.com/office/drawing/2014/main" id="{3CFFDA68-E8E8-5924-A78F-EC442F5229D3}"/>
                </a:ext>
              </a:extLst>
            </p:cNvPr>
            <p:cNvSpPr txBox="1"/>
            <p:nvPr/>
          </p:nvSpPr>
          <p:spPr>
            <a:xfrm>
              <a:off x="1763100" y="3167727"/>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31" name="TextBox 30">
              <a:extLst>
                <a:ext uri="{FF2B5EF4-FFF2-40B4-BE49-F238E27FC236}">
                  <a16:creationId xmlns:a16="http://schemas.microsoft.com/office/drawing/2014/main" id="{039A39FA-49AF-3E84-A82F-376C8E8E3D1C}"/>
                </a:ext>
              </a:extLst>
            </p:cNvPr>
            <p:cNvSpPr txBox="1"/>
            <p:nvPr/>
          </p:nvSpPr>
          <p:spPr>
            <a:xfrm>
              <a:off x="1442262" y="3167491"/>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cxnSp>
          <p:nvCxnSpPr>
            <p:cNvPr id="33" name="Straight Connector 32">
              <a:extLst>
                <a:ext uri="{FF2B5EF4-FFF2-40B4-BE49-F238E27FC236}">
                  <a16:creationId xmlns:a16="http://schemas.microsoft.com/office/drawing/2014/main" id="{244DB05D-89E4-E82C-F7A0-CCA269E30BB1}"/>
                </a:ext>
              </a:extLst>
            </p:cNvPr>
            <p:cNvCxnSpPr>
              <a:cxnSpLocks/>
            </p:cNvCxnSpPr>
            <p:nvPr/>
          </p:nvCxnSpPr>
          <p:spPr>
            <a:xfrm flipV="1">
              <a:off x="2172669" y="2595274"/>
              <a:ext cx="0" cy="375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DAD0A1F-A440-87B5-987E-F5E3EE10851D}"/>
                </a:ext>
              </a:extLst>
            </p:cNvPr>
            <p:cNvSpPr/>
            <p:nvPr/>
          </p:nvSpPr>
          <p:spPr>
            <a:xfrm>
              <a:off x="2083215" y="2080051"/>
              <a:ext cx="196873" cy="514891"/>
            </a:xfrm>
            <a:prstGeom prst="rect">
              <a:avLst/>
            </a:prstGeom>
            <a:solidFill>
              <a:srgbClr val="F9FAFD"/>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37">
              <a:extLst>
                <a:ext uri="{FF2B5EF4-FFF2-40B4-BE49-F238E27FC236}">
                  <a16:creationId xmlns:a16="http://schemas.microsoft.com/office/drawing/2014/main" id="{A76CB04B-17B2-82EF-100F-302568790BF7}"/>
                </a:ext>
              </a:extLst>
            </p:cNvPr>
            <p:cNvCxnSpPr>
              <a:cxnSpLocks/>
              <a:stCxn id="36" idx="0"/>
            </p:cNvCxnSpPr>
            <p:nvPr/>
          </p:nvCxnSpPr>
          <p:spPr>
            <a:xfrm flipH="1" flipV="1">
              <a:off x="2172669" y="1668507"/>
              <a:ext cx="8983" cy="411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8EE44935-3D61-1775-8F7A-304F8733BB51}"/>
                </a:ext>
              </a:extLst>
            </p:cNvPr>
            <p:cNvPicPr>
              <a:picLocks noChangeAspect="1"/>
            </p:cNvPicPr>
            <p:nvPr/>
          </p:nvPicPr>
          <p:blipFill>
            <a:blip r:embed="rId6"/>
            <a:stretch>
              <a:fillRect/>
            </a:stretch>
          </p:blipFill>
          <p:spPr>
            <a:xfrm>
              <a:off x="2199099" y="1511919"/>
              <a:ext cx="406660" cy="362697"/>
            </a:xfrm>
            <a:prstGeom prst="rect">
              <a:avLst/>
            </a:prstGeom>
          </p:spPr>
        </p:pic>
      </p:grpSp>
      <p:cxnSp>
        <p:nvCxnSpPr>
          <p:cNvPr id="43" name="Straight Connector 42">
            <a:extLst>
              <a:ext uri="{FF2B5EF4-FFF2-40B4-BE49-F238E27FC236}">
                <a16:creationId xmlns:a16="http://schemas.microsoft.com/office/drawing/2014/main" id="{E52BFF39-6B95-2E22-FACD-AF78B0E8E507}"/>
              </a:ext>
            </a:extLst>
          </p:cNvPr>
          <p:cNvCxnSpPr/>
          <p:nvPr/>
        </p:nvCxnSpPr>
        <p:spPr>
          <a:xfrm>
            <a:off x="4852622" y="789554"/>
            <a:ext cx="102140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F519D3-6EE7-E7A8-E166-16A43FEE21E7}"/>
              </a:ext>
            </a:extLst>
          </p:cNvPr>
          <p:cNvCxnSpPr/>
          <p:nvPr/>
        </p:nvCxnSpPr>
        <p:spPr>
          <a:xfrm>
            <a:off x="5874026" y="799282"/>
            <a:ext cx="0" cy="6517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AAA6D9-609A-936F-907F-D93C738CCC8A}"/>
              </a:ext>
            </a:extLst>
          </p:cNvPr>
          <p:cNvCxnSpPr/>
          <p:nvPr/>
        </p:nvCxnSpPr>
        <p:spPr>
          <a:xfrm flipH="1">
            <a:off x="4852622" y="1441307"/>
            <a:ext cx="102140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9CCF63-11C7-8491-129B-9CF94D959E15}"/>
              </a:ext>
            </a:extLst>
          </p:cNvPr>
          <p:cNvSpPr txBox="1"/>
          <p:nvPr/>
        </p:nvSpPr>
        <p:spPr>
          <a:xfrm>
            <a:off x="4707240" y="930765"/>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输入回路</a:t>
            </a:r>
          </a:p>
        </p:txBody>
      </p:sp>
    </p:spTree>
    <p:extLst>
      <p:ext uri="{BB962C8B-B14F-4D97-AF65-F5344CB8AC3E}">
        <p14:creationId xmlns:p14="http://schemas.microsoft.com/office/powerpoint/2010/main" val="347654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77F73C-B430-8E55-937D-879F7ED3E68B}"/>
              </a:ext>
            </a:extLst>
          </p:cNvPr>
          <p:cNvSpPr/>
          <p:nvPr/>
        </p:nvSpPr>
        <p:spPr>
          <a:xfrm>
            <a:off x="0"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65B8AF34-0626-395E-8314-E56E4A3426A9}"/>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979751AC-D066-43FD-824A-BBB11B281F33}"/>
              </a:ext>
            </a:extLst>
          </p:cNvPr>
          <p:cNvSpPr/>
          <p:nvPr/>
        </p:nvSpPr>
        <p:spPr>
          <a:xfrm>
            <a:off x="4973001" y="539945"/>
            <a:ext cx="6035894" cy="5294591"/>
          </a:xfrm>
          <a:prstGeom prst="rect">
            <a:avLst/>
          </a:prstGeom>
        </p:spPr>
        <p:txBody>
          <a:bodyPr wrap="square">
            <a:spAutoFit/>
          </a:bodyPr>
          <a:lstStyle/>
          <a:p>
            <a:pPr marL="0" lvl="2" indent="0" algn="l" fontAlgn="auto">
              <a:lnSpc>
                <a:spcPct val="250000"/>
              </a:lnSpc>
              <a:spcBef>
                <a:spcPts val="0"/>
              </a:spcBef>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一、逻辑代数中的三种基本运算</a:t>
            </a:r>
            <a:endPar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二、二极管门电路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三、三级管门电路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四、</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TTL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门电路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五、</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MOS</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管门电路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5">
            <a:extLst>
              <a:ext uri="{FF2B5EF4-FFF2-40B4-BE49-F238E27FC236}">
                <a16:creationId xmlns:a16="http://schemas.microsoft.com/office/drawing/2014/main" id="{2F788C22-DA35-5630-E095-59086D8CB106}"/>
              </a:ext>
            </a:extLst>
          </p:cNvPr>
          <p:cNvSpPr txBox="1"/>
          <p:nvPr/>
        </p:nvSpPr>
        <p:spPr>
          <a:xfrm>
            <a:off x="1086852" y="1137028"/>
            <a:ext cx="1280298" cy="2862322"/>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门电路</a:t>
            </a:r>
          </a:p>
        </p:txBody>
      </p:sp>
      <p:pic>
        <p:nvPicPr>
          <p:cNvPr id="10" name="图片 27">
            <a:extLst>
              <a:ext uri="{FF2B5EF4-FFF2-40B4-BE49-F238E27FC236}">
                <a16:creationId xmlns:a16="http://schemas.microsoft.com/office/drawing/2014/main" id="{7D7B161E-1F81-6171-F798-6CD6E486F8D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2036488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F52EA-AFBF-5866-B55A-5F710BE2F8ED}"/>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693BFB43-3E72-5E06-7165-B7BB121D524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grpSp>
        <p:nvGrpSpPr>
          <p:cNvPr id="2" name="Group 4">
            <a:extLst>
              <a:ext uri="{FF2B5EF4-FFF2-40B4-BE49-F238E27FC236}">
                <a16:creationId xmlns:a16="http://schemas.microsoft.com/office/drawing/2014/main" id="{38F9ED24-50FE-CB9C-DCBE-206AA2D6B0FB}"/>
              </a:ext>
            </a:extLst>
          </p:cNvPr>
          <p:cNvGrpSpPr>
            <a:grpSpLocks/>
          </p:cNvGrpSpPr>
          <p:nvPr/>
        </p:nvGrpSpPr>
        <p:grpSpPr bwMode="auto">
          <a:xfrm>
            <a:off x="1345120" y="2301457"/>
            <a:ext cx="4321175" cy="4089401"/>
            <a:chOff x="3171" y="1752"/>
            <a:chExt cx="2722" cy="2576"/>
          </a:xfrm>
        </p:grpSpPr>
        <p:pic>
          <p:nvPicPr>
            <p:cNvPr id="3" name="Picture 5">
              <a:extLst>
                <a:ext uri="{FF2B5EF4-FFF2-40B4-BE49-F238E27FC236}">
                  <a16:creationId xmlns:a16="http://schemas.microsoft.com/office/drawing/2014/main" id="{03810A25-9227-447A-736C-D1AC5DB4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34" b="3891"/>
            <a:stretch>
              <a:fillRect/>
            </a:stretch>
          </p:blipFill>
          <p:spPr bwMode="auto">
            <a:xfrm>
              <a:off x="3288" y="1752"/>
              <a:ext cx="2173" cy="2132"/>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6">
              <a:extLst>
                <a:ext uri="{FF2B5EF4-FFF2-40B4-BE49-F238E27FC236}">
                  <a16:creationId xmlns:a16="http://schemas.microsoft.com/office/drawing/2014/main" id="{613D9897-FA48-B99D-6DB0-73AD9CDB1F41}"/>
                </a:ext>
              </a:extLst>
            </p:cNvPr>
            <p:cNvSpPr txBox="1">
              <a:spLocks noChangeArrowheads="1"/>
            </p:cNvSpPr>
            <p:nvPr/>
          </p:nvSpPr>
          <p:spPr bwMode="auto">
            <a:xfrm>
              <a:off x="3171" y="3962"/>
              <a:ext cx="2722" cy="366"/>
            </a:xfrm>
            <a:prstGeom prst="rect">
              <a:avLst/>
            </a:prstGeom>
            <a:noFill/>
          </p:spPr>
          <p:txBody>
            <a:bodyPr wrap="square">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r>
                <a:rPr lang="zh-CN" altLang="en-US" dirty="0"/>
                <a:t>图</a:t>
              </a:r>
              <a:r>
                <a:rPr lang="en-US" altLang="zh-CN" dirty="0"/>
                <a:t>1 </a:t>
              </a:r>
              <a:r>
                <a:rPr lang="zh-CN" altLang="en-US" dirty="0"/>
                <a:t>高低电平实现原理电路</a:t>
              </a:r>
            </a:p>
          </p:txBody>
        </p:sp>
      </p:grpSp>
      <p:sp>
        <p:nvSpPr>
          <p:cNvPr id="5" name="Text Box 10">
            <a:extLst>
              <a:ext uri="{FF2B5EF4-FFF2-40B4-BE49-F238E27FC236}">
                <a16:creationId xmlns:a16="http://schemas.microsoft.com/office/drawing/2014/main" id="{D0B2BE91-5483-FFE8-1915-E0EBEE835E44}"/>
              </a:ext>
            </a:extLst>
          </p:cNvPr>
          <p:cNvSpPr txBox="1">
            <a:spLocks noChangeArrowheads="1"/>
          </p:cNvSpPr>
          <p:nvPr/>
        </p:nvSpPr>
        <p:spPr bwMode="auto">
          <a:xfrm>
            <a:off x="962061" y="563157"/>
            <a:ext cx="10633737" cy="1135054"/>
          </a:xfrm>
          <a:prstGeom prst="rect">
            <a:avLst/>
          </a:prstGeom>
          <a:noFill/>
        </p:spPr>
        <p:txBody>
          <a:bodyPr wrap="square">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单开关电路功耗较大，目前出现互补开关电路（如</a:t>
            </a:r>
            <a:r>
              <a:rPr lang="en-US" altLang="zh-CN" dirty="0"/>
              <a:t>CMOS</a:t>
            </a:r>
            <a:r>
              <a:rPr lang="zh-CN" altLang="en-US" dirty="0"/>
              <a:t>门电路），即用一个管子代替图</a:t>
            </a:r>
            <a:r>
              <a:rPr lang="en-US" altLang="zh-CN" dirty="0"/>
              <a:t>1</a:t>
            </a:r>
            <a:r>
              <a:rPr lang="zh-CN" altLang="en-US" dirty="0"/>
              <a:t>中的电阻，如图</a:t>
            </a:r>
            <a:r>
              <a:rPr lang="en-US" altLang="zh-CN" dirty="0"/>
              <a:t>3.1.3</a:t>
            </a:r>
            <a:r>
              <a:rPr lang="zh-CN" altLang="en-US" dirty="0"/>
              <a:t>所示</a:t>
            </a:r>
          </a:p>
        </p:txBody>
      </p:sp>
      <p:pic>
        <p:nvPicPr>
          <p:cNvPr id="16" name="Picture 15">
            <a:extLst>
              <a:ext uri="{FF2B5EF4-FFF2-40B4-BE49-F238E27FC236}">
                <a16:creationId xmlns:a16="http://schemas.microsoft.com/office/drawing/2014/main" id="{B3DABBF6-BDE9-94FF-2A97-701185145F93}"/>
              </a:ext>
            </a:extLst>
          </p:cNvPr>
          <p:cNvPicPr>
            <a:picLocks noChangeAspect="1"/>
          </p:cNvPicPr>
          <p:nvPr/>
        </p:nvPicPr>
        <p:blipFill>
          <a:blip r:embed="rId4"/>
          <a:stretch>
            <a:fillRect/>
          </a:stretch>
        </p:blipFill>
        <p:spPr>
          <a:xfrm>
            <a:off x="6096000" y="2229546"/>
            <a:ext cx="3972448" cy="3486653"/>
          </a:xfrm>
          <a:prstGeom prst="rect">
            <a:avLst/>
          </a:prstGeom>
          <a:ln w="63500">
            <a:solidFill>
              <a:srgbClr val="C00000"/>
            </a:solidFill>
          </a:ln>
        </p:spPr>
      </p:pic>
      <p:sp>
        <p:nvSpPr>
          <p:cNvPr id="17" name="Text Box 6">
            <a:extLst>
              <a:ext uri="{FF2B5EF4-FFF2-40B4-BE49-F238E27FC236}">
                <a16:creationId xmlns:a16="http://schemas.microsoft.com/office/drawing/2014/main" id="{D3B21C60-B3F3-B6F2-7D6F-A5F7C40199E0}"/>
              </a:ext>
            </a:extLst>
          </p:cNvPr>
          <p:cNvSpPr txBox="1">
            <a:spLocks noChangeArrowheads="1"/>
          </p:cNvSpPr>
          <p:nvPr/>
        </p:nvSpPr>
        <p:spPr bwMode="auto">
          <a:xfrm>
            <a:off x="6970208" y="5791622"/>
            <a:ext cx="2716404" cy="581025"/>
          </a:xfrm>
          <a:prstGeom prst="rect">
            <a:avLst/>
          </a:prstGeom>
          <a:noFill/>
        </p:spPr>
        <p:txBody>
          <a:bodyPr wrap="square">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r>
              <a:rPr lang="zh-CN" altLang="en-US" dirty="0"/>
              <a:t>图</a:t>
            </a:r>
            <a:r>
              <a:rPr lang="en-US" altLang="zh-CN" dirty="0"/>
              <a:t>2 </a:t>
            </a:r>
            <a:r>
              <a:rPr lang="zh-CN" altLang="en-US" dirty="0"/>
              <a:t>互补开关电路</a:t>
            </a:r>
          </a:p>
        </p:txBody>
      </p:sp>
    </p:spTree>
    <p:extLst>
      <p:ext uri="{BB962C8B-B14F-4D97-AF65-F5344CB8AC3E}">
        <p14:creationId xmlns:p14="http://schemas.microsoft.com/office/powerpoint/2010/main" val="4658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551656-AF28-AD68-C316-AE1B84474032}"/>
              </a:ext>
            </a:extLst>
          </p:cNvPr>
          <p:cNvPicPr>
            <a:picLocks noChangeAspect="1"/>
          </p:cNvPicPr>
          <p:nvPr/>
        </p:nvPicPr>
        <p:blipFill>
          <a:blip r:embed="rId3"/>
          <a:stretch>
            <a:fillRect/>
          </a:stretch>
        </p:blipFill>
        <p:spPr>
          <a:xfrm>
            <a:off x="5739211" y="1242203"/>
            <a:ext cx="7248525" cy="5210175"/>
          </a:xfrm>
          <a:prstGeom prst="rect">
            <a:avLst/>
          </a:prstGeom>
        </p:spPr>
      </p:pic>
      <p:grpSp>
        <p:nvGrpSpPr>
          <p:cNvPr id="51" name="Group 50">
            <a:extLst>
              <a:ext uri="{FF2B5EF4-FFF2-40B4-BE49-F238E27FC236}">
                <a16:creationId xmlns:a16="http://schemas.microsoft.com/office/drawing/2014/main" id="{6D56F289-6D4F-73E5-BA02-7E59CCACFFC8}"/>
              </a:ext>
            </a:extLst>
          </p:cNvPr>
          <p:cNvGrpSpPr/>
          <p:nvPr/>
        </p:nvGrpSpPr>
        <p:grpSpPr>
          <a:xfrm>
            <a:off x="694146" y="4024659"/>
            <a:ext cx="3108085" cy="2452692"/>
            <a:chOff x="645900" y="605746"/>
            <a:chExt cx="3108085" cy="2452692"/>
          </a:xfrm>
        </p:grpSpPr>
        <p:cxnSp>
          <p:nvCxnSpPr>
            <p:cNvPr id="8" name="Straight Connector 7">
              <a:extLst>
                <a:ext uri="{FF2B5EF4-FFF2-40B4-BE49-F238E27FC236}">
                  <a16:creationId xmlns:a16="http://schemas.microsoft.com/office/drawing/2014/main" id="{95BCC49D-B461-DD49-2860-D48305C49A5D}"/>
                </a:ext>
              </a:extLst>
            </p:cNvPr>
            <p:cNvCxnSpPr>
              <a:cxnSpLocks/>
            </p:cNvCxnSpPr>
            <p:nvPr/>
          </p:nvCxnSpPr>
          <p:spPr>
            <a:xfrm>
              <a:off x="1734207" y="1351471"/>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90ABD0-58BE-D0DA-146E-05623CA3CAF8}"/>
                </a:ext>
              </a:extLst>
            </p:cNvPr>
            <p:cNvCxnSpPr>
              <a:cxnSpLocks/>
            </p:cNvCxnSpPr>
            <p:nvPr/>
          </p:nvCxnSpPr>
          <p:spPr>
            <a:xfrm flipH="1">
              <a:off x="1051034" y="201798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E78DDF-FB4E-A3AD-BFB8-E90C6C95EDA6}"/>
                </a:ext>
              </a:extLst>
            </p:cNvPr>
            <p:cNvCxnSpPr/>
            <p:nvPr/>
          </p:nvCxnSpPr>
          <p:spPr>
            <a:xfrm>
              <a:off x="1851804" y="124220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401FD4-7C6A-445D-936A-AE0902C4651E}"/>
                </a:ext>
              </a:extLst>
            </p:cNvPr>
            <p:cNvCxnSpPr/>
            <p:nvPr/>
          </p:nvCxnSpPr>
          <p:spPr>
            <a:xfrm>
              <a:off x="1851804" y="154670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992624-6D2A-6D68-E07D-A2171ABF42B3}"/>
                </a:ext>
              </a:extLst>
            </p:cNvPr>
            <p:cNvCxnSpPr/>
            <p:nvPr/>
          </p:nvCxnSpPr>
          <p:spPr>
            <a:xfrm>
              <a:off x="1851804" y="1876790"/>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3C015A-4372-9277-696C-57D873315787}"/>
                </a:ext>
              </a:extLst>
            </p:cNvPr>
            <p:cNvCxnSpPr/>
            <p:nvPr/>
          </p:nvCxnSpPr>
          <p:spPr>
            <a:xfrm>
              <a:off x="1851804" y="1986058"/>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441DD9-7A2F-B919-4C8D-934B88CB34AE}"/>
                </a:ext>
              </a:extLst>
            </p:cNvPr>
            <p:cNvCxnSpPr/>
            <p:nvPr/>
          </p:nvCxnSpPr>
          <p:spPr>
            <a:xfrm>
              <a:off x="2180492" y="1986058"/>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367D5F-F775-6C2D-AFC7-4A2C8875A13C}"/>
                </a:ext>
              </a:extLst>
            </p:cNvPr>
            <p:cNvCxnSpPr/>
            <p:nvPr/>
          </p:nvCxnSpPr>
          <p:spPr>
            <a:xfrm>
              <a:off x="1051034" y="2827606"/>
              <a:ext cx="215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748AFA-BFCB-3C5D-448D-6BCED105D21F}"/>
                </a:ext>
              </a:extLst>
            </p:cNvPr>
            <p:cNvCxnSpPr/>
            <p:nvPr/>
          </p:nvCxnSpPr>
          <p:spPr>
            <a:xfrm>
              <a:off x="2180492" y="2406832"/>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0BFFE9-7742-5F4B-2552-DD4012630BD3}"/>
                </a:ext>
              </a:extLst>
            </p:cNvPr>
            <p:cNvCxnSpPr/>
            <p:nvPr/>
          </p:nvCxnSpPr>
          <p:spPr>
            <a:xfrm flipV="1">
              <a:off x="2532185" y="1655974"/>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306635C-F706-28BB-17DB-B0B1374E6E72}"/>
                </a:ext>
              </a:extLst>
            </p:cNvPr>
            <p:cNvCxnSpPr/>
            <p:nvPr/>
          </p:nvCxnSpPr>
          <p:spPr>
            <a:xfrm flipH="1">
              <a:off x="1851804" y="1656592"/>
              <a:ext cx="680381" cy="0"/>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198D54-B410-C531-253B-CB56EEF0B00B}"/>
                </a:ext>
              </a:extLst>
            </p:cNvPr>
            <p:cNvCxnSpPr/>
            <p:nvPr/>
          </p:nvCxnSpPr>
          <p:spPr>
            <a:xfrm>
              <a:off x="1851804" y="135147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C1BE21-5AA9-C0BF-8AFF-46DFFFF0ED40}"/>
                </a:ext>
              </a:extLst>
            </p:cNvPr>
            <p:cNvCxnSpPr/>
            <p:nvPr/>
          </p:nvCxnSpPr>
          <p:spPr>
            <a:xfrm flipV="1">
              <a:off x="2166425" y="836579"/>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CD77C87-77A3-9F44-B050-74C37101F32D}"/>
                </a:ext>
              </a:extLst>
            </p:cNvPr>
            <p:cNvCxnSpPr/>
            <p:nvPr/>
          </p:nvCxnSpPr>
          <p:spPr>
            <a:xfrm>
              <a:off x="2182266" y="836579"/>
              <a:ext cx="10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799195E-4890-5203-FC79-B9ADA77AFB64}"/>
                </a:ext>
              </a:extLst>
            </p:cNvPr>
            <p:cNvSpPr txBox="1"/>
            <p:nvPr/>
          </p:nvSpPr>
          <p:spPr>
            <a:xfrm>
              <a:off x="645900" y="1765242"/>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8" name="TextBox 37">
              <a:extLst>
                <a:ext uri="{FF2B5EF4-FFF2-40B4-BE49-F238E27FC236}">
                  <a16:creationId xmlns:a16="http://schemas.microsoft.com/office/drawing/2014/main" id="{B0EA168B-01C3-B48C-95E9-6DC92AC83ED8}"/>
                </a:ext>
              </a:extLst>
            </p:cNvPr>
            <p:cNvSpPr txBox="1"/>
            <p:nvPr/>
          </p:nvSpPr>
          <p:spPr>
            <a:xfrm>
              <a:off x="685249" y="2596773"/>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9" name="TextBox 38">
              <a:extLst>
                <a:ext uri="{FF2B5EF4-FFF2-40B4-BE49-F238E27FC236}">
                  <a16:creationId xmlns:a16="http://schemas.microsoft.com/office/drawing/2014/main" id="{6DC0B650-E18F-2CF7-88A6-6CDD70779A24}"/>
                </a:ext>
              </a:extLst>
            </p:cNvPr>
            <p:cNvSpPr txBox="1"/>
            <p:nvPr/>
          </p:nvSpPr>
          <p:spPr>
            <a:xfrm>
              <a:off x="3145484" y="605746"/>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0" name="TextBox 39">
              <a:extLst>
                <a:ext uri="{FF2B5EF4-FFF2-40B4-BE49-F238E27FC236}">
                  <a16:creationId xmlns:a16="http://schemas.microsoft.com/office/drawing/2014/main" id="{F3586904-1E40-0E5C-A689-D120692DD69F}"/>
                </a:ext>
              </a:extLst>
            </p:cNvPr>
            <p:cNvSpPr txBox="1"/>
            <p:nvPr/>
          </p:nvSpPr>
          <p:spPr>
            <a:xfrm>
              <a:off x="3212230" y="2596773"/>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33691394-92F4-2D9A-098A-69CF41856745}"/>
                </a:ext>
              </a:extLst>
            </p:cNvPr>
            <p:cNvPicPr>
              <a:picLocks noChangeAspect="1"/>
            </p:cNvPicPr>
            <p:nvPr/>
          </p:nvPicPr>
          <p:blipFill>
            <a:blip r:embed="rId4"/>
            <a:stretch>
              <a:fillRect/>
            </a:stretch>
          </p:blipFill>
          <p:spPr>
            <a:xfrm>
              <a:off x="719801" y="2206282"/>
              <a:ext cx="507203" cy="478220"/>
            </a:xfrm>
            <a:prstGeom prst="rect">
              <a:avLst/>
            </a:prstGeom>
          </p:spPr>
        </p:pic>
        <p:pic>
          <p:nvPicPr>
            <p:cNvPr id="44" name="Picture 43">
              <a:extLst>
                <a:ext uri="{FF2B5EF4-FFF2-40B4-BE49-F238E27FC236}">
                  <a16:creationId xmlns:a16="http://schemas.microsoft.com/office/drawing/2014/main" id="{CF81134C-645C-637A-89EA-030484845633}"/>
                </a:ext>
              </a:extLst>
            </p:cNvPr>
            <p:cNvPicPr>
              <a:picLocks noChangeAspect="1"/>
            </p:cNvPicPr>
            <p:nvPr/>
          </p:nvPicPr>
          <p:blipFill>
            <a:blip r:embed="rId5"/>
            <a:stretch>
              <a:fillRect/>
            </a:stretch>
          </p:blipFill>
          <p:spPr>
            <a:xfrm>
              <a:off x="3078737" y="1600034"/>
              <a:ext cx="490943" cy="462889"/>
            </a:xfrm>
            <a:prstGeom prst="rect">
              <a:avLst/>
            </a:prstGeom>
          </p:spPr>
        </p:pic>
        <p:cxnSp>
          <p:nvCxnSpPr>
            <p:cNvPr id="46" name="Straight Arrow Connector 45">
              <a:extLst>
                <a:ext uri="{FF2B5EF4-FFF2-40B4-BE49-F238E27FC236}">
                  <a16:creationId xmlns:a16="http://schemas.microsoft.com/office/drawing/2014/main" id="{07ACDE55-7505-7AC7-E5B6-A479A77EABCD}"/>
                </a:ext>
              </a:extLst>
            </p:cNvPr>
            <p:cNvCxnSpPr/>
            <p:nvPr/>
          </p:nvCxnSpPr>
          <p:spPr>
            <a:xfrm flipH="1">
              <a:off x="2356338" y="948135"/>
              <a:ext cx="7223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9AA5D178-D8CB-4BA2-DB8C-1413BC693F06}"/>
                </a:ext>
              </a:extLst>
            </p:cNvPr>
            <p:cNvPicPr>
              <a:picLocks noChangeAspect="1"/>
            </p:cNvPicPr>
            <p:nvPr/>
          </p:nvPicPr>
          <p:blipFill>
            <a:blip r:embed="rId6"/>
            <a:stretch>
              <a:fillRect/>
            </a:stretch>
          </p:blipFill>
          <p:spPr>
            <a:xfrm>
              <a:off x="2623575" y="883024"/>
              <a:ext cx="312298" cy="468447"/>
            </a:xfrm>
            <a:prstGeom prst="rect">
              <a:avLst/>
            </a:prstGeom>
          </p:spPr>
        </p:pic>
        <p:sp>
          <p:nvSpPr>
            <p:cNvPr id="49" name="TextBox 48">
              <a:extLst>
                <a:ext uri="{FF2B5EF4-FFF2-40B4-BE49-F238E27FC236}">
                  <a16:creationId xmlns:a16="http://schemas.microsoft.com/office/drawing/2014/main" id="{27CC0DE4-0CD1-AE08-7EC5-0BBA39CAE740}"/>
                </a:ext>
              </a:extLst>
            </p:cNvPr>
            <p:cNvSpPr txBox="1"/>
            <p:nvPr/>
          </p:nvSpPr>
          <p:spPr>
            <a:xfrm>
              <a:off x="1356126" y="1047260"/>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50" name="TextBox 49">
              <a:extLst>
                <a:ext uri="{FF2B5EF4-FFF2-40B4-BE49-F238E27FC236}">
                  <a16:creationId xmlns:a16="http://schemas.microsoft.com/office/drawing/2014/main" id="{620D46E9-9BDD-91B7-C7DB-233BBBFA586B}"/>
                </a:ext>
              </a:extLst>
            </p:cNvPr>
            <p:cNvSpPr txBox="1"/>
            <p:nvPr/>
          </p:nvSpPr>
          <p:spPr>
            <a:xfrm>
              <a:off x="1786449" y="1038874"/>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grpSp>
      <p:grpSp>
        <p:nvGrpSpPr>
          <p:cNvPr id="52" name="Group 51">
            <a:extLst>
              <a:ext uri="{FF2B5EF4-FFF2-40B4-BE49-F238E27FC236}">
                <a16:creationId xmlns:a16="http://schemas.microsoft.com/office/drawing/2014/main" id="{6371307C-3C1B-8F58-FD94-006FAC2A868E}"/>
              </a:ext>
            </a:extLst>
          </p:cNvPr>
          <p:cNvGrpSpPr/>
          <p:nvPr/>
        </p:nvGrpSpPr>
        <p:grpSpPr>
          <a:xfrm>
            <a:off x="619954" y="622403"/>
            <a:ext cx="3108085" cy="2452692"/>
            <a:chOff x="645900" y="605746"/>
            <a:chExt cx="3108085" cy="2452692"/>
          </a:xfrm>
        </p:grpSpPr>
        <p:cxnSp>
          <p:nvCxnSpPr>
            <p:cNvPr id="53" name="Straight Connector 52">
              <a:extLst>
                <a:ext uri="{FF2B5EF4-FFF2-40B4-BE49-F238E27FC236}">
                  <a16:creationId xmlns:a16="http://schemas.microsoft.com/office/drawing/2014/main" id="{63263545-FC1A-6EB8-7F2F-ACF561F2A0CC}"/>
                </a:ext>
              </a:extLst>
            </p:cNvPr>
            <p:cNvCxnSpPr>
              <a:cxnSpLocks/>
            </p:cNvCxnSpPr>
            <p:nvPr/>
          </p:nvCxnSpPr>
          <p:spPr>
            <a:xfrm>
              <a:off x="1734207" y="1351471"/>
              <a:ext cx="0" cy="666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630E13A-C0AB-9E5D-FBB4-9080B4F28DC7}"/>
                </a:ext>
              </a:extLst>
            </p:cNvPr>
            <p:cNvCxnSpPr>
              <a:cxnSpLocks/>
            </p:cNvCxnSpPr>
            <p:nvPr/>
          </p:nvCxnSpPr>
          <p:spPr>
            <a:xfrm flipH="1">
              <a:off x="1051034" y="2017986"/>
              <a:ext cx="6831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E1B4F7E-582B-6661-1F2A-20A568014D30}"/>
                </a:ext>
              </a:extLst>
            </p:cNvPr>
            <p:cNvCxnSpPr/>
            <p:nvPr/>
          </p:nvCxnSpPr>
          <p:spPr>
            <a:xfrm>
              <a:off x="1851804" y="1242203"/>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2C8D3A-4A58-C05C-04B7-434CF9B4E56F}"/>
                </a:ext>
              </a:extLst>
            </p:cNvPr>
            <p:cNvCxnSpPr/>
            <p:nvPr/>
          </p:nvCxnSpPr>
          <p:spPr>
            <a:xfrm>
              <a:off x="1851804" y="1546706"/>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F2BCC3-294F-DB2C-B523-B08445C3E44E}"/>
                </a:ext>
              </a:extLst>
            </p:cNvPr>
            <p:cNvCxnSpPr/>
            <p:nvPr/>
          </p:nvCxnSpPr>
          <p:spPr>
            <a:xfrm>
              <a:off x="1851804" y="1876790"/>
              <a:ext cx="0" cy="2185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AF0FA1-C5C9-9F6E-F696-C3527F72B671}"/>
                </a:ext>
              </a:extLst>
            </p:cNvPr>
            <p:cNvCxnSpPr/>
            <p:nvPr/>
          </p:nvCxnSpPr>
          <p:spPr>
            <a:xfrm>
              <a:off x="1851804" y="1986058"/>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48930C-37BC-4EE4-9022-B1617023A79C}"/>
                </a:ext>
              </a:extLst>
            </p:cNvPr>
            <p:cNvCxnSpPr/>
            <p:nvPr/>
          </p:nvCxnSpPr>
          <p:spPr>
            <a:xfrm>
              <a:off x="2180492" y="1986058"/>
              <a:ext cx="0" cy="84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B58982-FDA1-337A-FEEB-879B0267590C}"/>
                </a:ext>
              </a:extLst>
            </p:cNvPr>
            <p:cNvCxnSpPr/>
            <p:nvPr/>
          </p:nvCxnSpPr>
          <p:spPr>
            <a:xfrm>
              <a:off x="1051034" y="2827606"/>
              <a:ext cx="215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C5C180-C4BE-F0BF-2A6C-042D8C5BC3D7}"/>
                </a:ext>
              </a:extLst>
            </p:cNvPr>
            <p:cNvCxnSpPr/>
            <p:nvPr/>
          </p:nvCxnSpPr>
          <p:spPr>
            <a:xfrm>
              <a:off x="2180492" y="2406832"/>
              <a:ext cx="351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8C304-79AD-26D8-2388-3BD309FFDE53}"/>
                </a:ext>
              </a:extLst>
            </p:cNvPr>
            <p:cNvCxnSpPr/>
            <p:nvPr/>
          </p:nvCxnSpPr>
          <p:spPr>
            <a:xfrm flipV="1">
              <a:off x="2532185" y="1655974"/>
              <a:ext cx="0" cy="750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2EA353-1199-A30C-1786-6036A7D9E191}"/>
                </a:ext>
              </a:extLst>
            </p:cNvPr>
            <p:cNvCxnSpPr/>
            <p:nvPr/>
          </p:nvCxnSpPr>
          <p:spPr>
            <a:xfrm flipH="1">
              <a:off x="1851804" y="1656592"/>
              <a:ext cx="680381" cy="0"/>
            </a:xfrm>
            <a:prstGeom prst="straightConnector1">
              <a:avLst/>
            </a:prstGeom>
            <a:ln w="381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9ADD7D-1A7D-BECE-AAD0-18A5741B1EC0}"/>
                </a:ext>
              </a:extLst>
            </p:cNvPr>
            <p:cNvCxnSpPr/>
            <p:nvPr/>
          </p:nvCxnSpPr>
          <p:spPr>
            <a:xfrm>
              <a:off x="1851804" y="1351471"/>
              <a:ext cx="3146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7257EF-B77F-6F10-227A-D6E1058DAFFF}"/>
                </a:ext>
              </a:extLst>
            </p:cNvPr>
            <p:cNvCxnSpPr/>
            <p:nvPr/>
          </p:nvCxnSpPr>
          <p:spPr>
            <a:xfrm flipV="1">
              <a:off x="2166425" y="836579"/>
              <a:ext cx="0" cy="514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9F71FBB-41A1-9995-8C71-2B2E2855F7DD}"/>
                </a:ext>
              </a:extLst>
            </p:cNvPr>
            <p:cNvCxnSpPr/>
            <p:nvPr/>
          </p:nvCxnSpPr>
          <p:spPr>
            <a:xfrm>
              <a:off x="2182266" y="836579"/>
              <a:ext cx="1015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98386F4-EB62-591D-6BE2-E9EF82DB4804}"/>
                </a:ext>
              </a:extLst>
            </p:cNvPr>
            <p:cNvSpPr txBox="1"/>
            <p:nvPr/>
          </p:nvSpPr>
          <p:spPr>
            <a:xfrm>
              <a:off x="645900" y="1765242"/>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68" name="TextBox 67">
              <a:extLst>
                <a:ext uri="{FF2B5EF4-FFF2-40B4-BE49-F238E27FC236}">
                  <a16:creationId xmlns:a16="http://schemas.microsoft.com/office/drawing/2014/main" id="{DCAD2970-33EC-AE7F-F47E-AC81F5C6B53D}"/>
                </a:ext>
              </a:extLst>
            </p:cNvPr>
            <p:cNvSpPr txBox="1"/>
            <p:nvPr/>
          </p:nvSpPr>
          <p:spPr>
            <a:xfrm>
              <a:off x="685249" y="2596773"/>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69" name="TextBox 68">
              <a:extLst>
                <a:ext uri="{FF2B5EF4-FFF2-40B4-BE49-F238E27FC236}">
                  <a16:creationId xmlns:a16="http://schemas.microsoft.com/office/drawing/2014/main" id="{5F19687D-3588-2008-3750-A96CFC000515}"/>
                </a:ext>
              </a:extLst>
            </p:cNvPr>
            <p:cNvSpPr txBox="1"/>
            <p:nvPr/>
          </p:nvSpPr>
          <p:spPr>
            <a:xfrm>
              <a:off x="3145484" y="605746"/>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70" name="TextBox 69">
              <a:extLst>
                <a:ext uri="{FF2B5EF4-FFF2-40B4-BE49-F238E27FC236}">
                  <a16:creationId xmlns:a16="http://schemas.microsoft.com/office/drawing/2014/main" id="{1EAFC95A-86B5-0132-5C89-6256905D3B71}"/>
                </a:ext>
              </a:extLst>
            </p:cNvPr>
            <p:cNvSpPr txBox="1"/>
            <p:nvPr/>
          </p:nvSpPr>
          <p:spPr>
            <a:xfrm>
              <a:off x="3212230" y="2596773"/>
              <a:ext cx="54175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71" name="Picture 70">
              <a:extLst>
                <a:ext uri="{FF2B5EF4-FFF2-40B4-BE49-F238E27FC236}">
                  <a16:creationId xmlns:a16="http://schemas.microsoft.com/office/drawing/2014/main" id="{F4733201-9C31-B1EC-DA5C-39DF89E07793}"/>
                </a:ext>
              </a:extLst>
            </p:cNvPr>
            <p:cNvPicPr>
              <a:picLocks noChangeAspect="1"/>
            </p:cNvPicPr>
            <p:nvPr/>
          </p:nvPicPr>
          <p:blipFill>
            <a:blip r:embed="rId4"/>
            <a:stretch>
              <a:fillRect/>
            </a:stretch>
          </p:blipFill>
          <p:spPr>
            <a:xfrm>
              <a:off x="719801" y="2206282"/>
              <a:ext cx="507203" cy="478220"/>
            </a:xfrm>
            <a:prstGeom prst="rect">
              <a:avLst/>
            </a:prstGeom>
          </p:spPr>
        </p:pic>
        <p:pic>
          <p:nvPicPr>
            <p:cNvPr id="72" name="Picture 71">
              <a:extLst>
                <a:ext uri="{FF2B5EF4-FFF2-40B4-BE49-F238E27FC236}">
                  <a16:creationId xmlns:a16="http://schemas.microsoft.com/office/drawing/2014/main" id="{56E89DF4-4CA7-36B3-039B-9E51F967E34F}"/>
                </a:ext>
              </a:extLst>
            </p:cNvPr>
            <p:cNvPicPr>
              <a:picLocks noChangeAspect="1"/>
            </p:cNvPicPr>
            <p:nvPr/>
          </p:nvPicPr>
          <p:blipFill>
            <a:blip r:embed="rId5"/>
            <a:stretch>
              <a:fillRect/>
            </a:stretch>
          </p:blipFill>
          <p:spPr>
            <a:xfrm>
              <a:off x="3078737" y="1600034"/>
              <a:ext cx="490943" cy="462889"/>
            </a:xfrm>
            <a:prstGeom prst="rect">
              <a:avLst/>
            </a:prstGeom>
          </p:spPr>
        </p:pic>
        <p:cxnSp>
          <p:nvCxnSpPr>
            <p:cNvPr id="73" name="Straight Arrow Connector 72">
              <a:extLst>
                <a:ext uri="{FF2B5EF4-FFF2-40B4-BE49-F238E27FC236}">
                  <a16:creationId xmlns:a16="http://schemas.microsoft.com/office/drawing/2014/main" id="{14D1D23E-9A93-34CB-7CB0-5C402F488ACA}"/>
                </a:ext>
              </a:extLst>
            </p:cNvPr>
            <p:cNvCxnSpPr/>
            <p:nvPr/>
          </p:nvCxnSpPr>
          <p:spPr>
            <a:xfrm flipH="1">
              <a:off x="2356338" y="948135"/>
              <a:ext cx="7223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6EEA5397-FC07-0026-B1FF-4723F17D67CC}"/>
                </a:ext>
              </a:extLst>
            </p:cNvPr>
            <p:cNvPicPr>
              <a:picLocks noChangeAspect="1"/>
            </p:cNvPicPr>
            <p:nvPr/>
          </p:nvPicPr>
          <p:blipFill>
            <a:blip r:embed="rId6"/>
            <a:stretch>
              <a:fillRect/>
            </a:stretch>
          </p:blipFill>
          <p:spPr>
            <a:xfrm>
              <a:off x="2623575" y="883024"/>
              <a:ext cx="312298" cy="468447"/>
            </a:xfrm>
            <a:prstGeom prst="rect">
              <a:avLst/>
            </a:prstGeom>
          </p:spPr>
        </p:pic>
        <p:sp>
          <p:nvSpPr>
            <p:cNvPr id="75" name="TextBox 74">
              <a:extLst>
                <a:ext uri="{FF2B5EF4-FFF2-40B4-BE49-F238E27FC236}">
                  <a16:creationId xmlns:a16="http://schemas.microsoft.com/office/drawing/2014/main" id="{85FFA610-C42E-1190-4EB5-E3C870FA4C48}"/>
                </a:ext>
              </a:extLst>
            </p:cNvPr>
            <p:cNvSpPr txBox="1"/>
            <p:nvPr/>
          </p:nvSpPr>
          <p:spPr>
            <a:xfrm>
              <a:off x="1755995" y="1079899"/>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76" name="TextBox 75">
              <a:extLst>
                <a:ext uri="{FF2B5EF4-FFF2-40B4-BE49-F238E27FC236}">
                  <a16:creationId xmlns:a16="http://schemas.microsoft.com/office/drawing/2014/main" id="{9CC4AD8F-D38E-7C47-4BEA-6D65D3419B2F}"/>
                </a:ext>
              </a:extLst>
            </p:cNvPr>
            <p:cNvSpPr txBox="1"/>
            <p:nvPr/>
          </p:nvSpPr>
          <p:spPr>
            <a:xfrm>
              <a:off x="1435157" y="1079663"/>
              <a:ext cx="299013" cy="1015663"/>
            </a:xfrm>
            <a:prstGeom prst="rect">
              <a:avLst/>
            </a:prstGeom>
            <a:noFill/>
          </p:spPr>
          <p:txBody>
            <a:bodyPr wrap="square" rtlCol="0">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a:p>
              <a:r>
                <a:rPr lang="en-US" altLang="zh-CN" sz="2000" b="1" dirty="0">
                  <a:solidFill>
                    <a:srgbClr val="FF00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1613648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9D82B-0EB6-7324-36EE-1DCFF3ED3FE5}"/>
            </a:ext>
          </a:extLst>
        </p:cNvPr>
        <p:cNvGrpSpPr/>
        <p:nvPr/>
      </p:nvGrpSpPr>
      <p:grpSpPr>
        <a:xfrm>
          <a:off x="0" y="0"/>
          <a:ext cx="0" cy="0"/>
          <a:chOff x="0" y="0"/>
          <a:chExt cx="0" cy="0"/>
        </a:xfrm>
      </p:grpSpPr>
      <p:sp>
        <p:nvSpPr>
          <p:cNvPr id="19" name="Rectangle 15">
            <a:extLst>
              <a:ext uri="{FF2B5EF4-FFF2-40B4-BE49-F238E27FC236}">
                <a16:creationId xmlns:a16="http://schemas.microsoft.com/office/drawing/2014/main" id="{3E12AD2A-D453-0A4A-9A6E-F2D7FEB68C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0">
            <a:extLst>
              <a:ext uri="{FF2B5EF4-FFF2-40B4-BE49-F238E27FC236}">
                <a16:creationId xmlns:a16="http://schemas.microsoft.com/office/drawing/2014/main" id="{4C97026E-D5B8-ADB1-0B8E-5C9CE4D0BAA9}"/>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5">
            <a:extLst>
              <a:ext uri="{FF2B5EF4-FFF2-40B4-BE49-F238E27FC236}">
                <a16:creationId xmlns:a16="http://schemas.microsoft.com/office/drawing/2014/main" id="{29391DB9-A24E-2309-35B0-8EDE120960B2}"/>
              </a:ext>
            </a:extLst>
          </p:cNvPr>
          <p:cNvPicPr>
            <a:picLocks noChangeAspect="1"/>
          </p:cNvPicPr>
          <p:nvPr/>
        </p:nvPicPr>
        <p:blipFill>
          <a:blip r:embed="rId2"/>
          <a:stretch>
            <a:fillRect/>
          </a:stretch>
        </p:blipFill>
        <p:spPr>
          <a:xfrm>
            <a:off x="3996499" y="676312"/>
            <a:ext cx="7000875" cy="5019675"/>
          </a:xfrm>
          <a:prstGeom prst="rect">
            <a:avLst/>
          </a:prstGeom>
        </p:spPr>
      </p:pic>
      <p:grpSp>
        <p:nvGrpSpPr>
          <p:cNvPr id="44" name="Group 43">
            <a:extLst>
              <a:ext uri="{FF2B5EF4-FFF2-40B4-BE49-F238E27FC236}">
                <a16:creationId xmlns:a16="http://schemas.microsoft.com/office/drawing/2014/main" id="{8737ABFE-E5D0-7921-6AA2-340B796B1BF0}"/>
              </a:ext>
            </a:extLst>
          </p:cNvPr>
          <p:cNvGrpSpPr/>
          <p:nvPr/>
        </p:nvGrpSpPr>
        <p:grpSpPr>
          <a:xfrm>
            <a:off x="1075681" y="1641651"/>
            <a:ext cx="2859793" cy="2966200"/>
            <a:chOff x="1075681" y="1641651"/>
            <a:chExt cx="2859793" cy="2966200"/>
          </a:xfrm>
        </p:grpSpPr>
        <p:grpSp>
          <p:nvGrpSpPr>
            <p:cNvPr id="36" name="Group 35">
              <a:extLst>
                <a:ext uri="{FF2B5EF4-FFF2-40B4-BE49-F238E27FC236}">
                  <a16:creationId xmlns:a16="http://schemas.microsoft.com/office/drawing/2014/main" id="{A8C85C7B-D923-B1B1-9E37-7CC44B40512C}"/>
                </a:ext>
              </a:extLst>
            </p:cNvPr>
            <p:cNvGrpSpPr/>
            <p:nvPr/>
          </p:nvGrpSpPr>
          <p:grpSpPr>
            <a:xfrm>
              <a:off x="1075681" y="1641651"/>
              <a:ext cx="2859793" cy="2966200"/>
              <a:chOff x="1075681" y="1641651"/>
              <a:chExt cx="2859793" cy="2966200"/>
            </a:xfrm>
          </p:grpSpPr>
          <p:sp>
            <p:nvSpPr>
              <p:cNvPr id="23" name="Rectangle 22">
                <a:extLst>
                  <a:ext uri="{FF2B5EF4-FFF2-40B4-BE49-F238E27FC236}">
                    <a16:creationId xmlns:a16="http://schemas.microsoft.com/office/drawing/2014/main" id="{D0F0CE59-AFBB-0A98-5FEE-E95E3927293B}"/>
                  </a:ext>
                </a:extLst>
              </p:cNvPr>
              <p:cNvSpPr/>
              <p:nvPr/>
            </p:nvSpPr>
            <p:spPr>
              <a:xfrm>
                <a:off x="2713758" y="2049109"/>
                <a:ext cx="142874" cy="459941"/>
              </a:xfrm>
              <a:prstGeom prst="rect">
                <a:avLst/>
              </a:prstGeom>
              <a:solidFill>
                <a:srgbClr val="ECF1F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Straight Connector 27">
                <a:extLst>
                  <a:ext uri="{FF2B5EF4-FFF2-40B4-BE49-F238E27FC236}">
                    <a16:creationId xmlns:a16="http://schemas.microsoft.com/office/drawing/2014/main" id="{17B99FEA-6AE9-B30B-E75A-509B8F60886B}"/>
                  </a:ext>
                </a:extLst>
              </p:cNvPr>
              <p:cNvCxnSpPr>
                <a:cxnSpLocks/>
                <a:stCxn id="23" idx="0"/>
              </p:cNvCxnSpPr>
              <p:nvPr/>
            </p:nvCxnSpPr>
            <p:spPr>
              <a:xfrm flipV="1">
                <a:off x="2785195" y="1753350"/>
                <a:ext cx="0" cy="295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F3608BD-C843-AA10-811A-625FCAC8E74A}"/>
                  </a:ext>
                </a:extLst>
              </p:cNvPr>
              <p:cNvPicPr>
                <a:picLocks noChangeAspect="1"/>
              </p:cNvPicPr>
              <p:nvPr/>
            </p:nvPicPr>
            <p:blipFill>
              <a:blip r:embed="rId3"/>
              <a:stretch>
                <a:fillRect/>
              </a:stretch>
            </p:blipFill>
            <p:spPr>
              <a:xfrm>
                <a:off x="2785195" y="1641651"/>
                <a:ext cx="386947" cy="345115"/>
              </a:xfrm>
              <a:prstGeom prst="rect">
                <a:avLst/>
              </a:prstGeom>
            </p:spPr>
          </p:pic>
          <p:cxnSp>
            <p:nvCxnSpPr>
              <p:cNvPr id="39" name="Straight Connector 38">
                <a:extLst>
                  <a:ext uri="{FF2B5EF4-FFF2-40B4-BE49-F238E27FC236}">
                    <a16:creationId xmlns:a16="http://schemas.microsoft.com/office/drawing/2014/main" id="{261A74AF-0F73-566D-F509-F207E36C6282}"/>
                  </a:ext>
                </a:extLst>
              </p:cNvPr>
              <p:cNvCxnSpPr>
                <a:cxnSpLocks/>
              </p:cNvCxnSpPr>
              <p:nvPr/>
            </p:nvCxnSpPr>
            <p:spPr>
              <a:xfrm flipV="1">
                <a:off x="1242145" y="4400059"/>
                <a:ext cx="2543178" cy="107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2692C5-F12A-DF67-4158-885B7A8BC2B5}"/>
                  </a:ext>
                </a:extLst>
              </p:cNvPr>
              <p:cNvCxnSpPr>
                <a:cxnSpLocks/>
              </p:cNvCxnSpPr>
              <p:nvPr/>
            </p:nvCxnSpPr>
            <p:spPr>
              <a:xfrm flipH="1">
                <a:off x="1265884" y="3605938"/>
                <a:ext cx="10057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F1B624-1C18-45C6-4EC6-4E24BC562D5F}"/>
                  </a:ext>
                </a:extLst>
              </p:cNvPr>
              <p:cNvCxnSpPr>
                <a:cxnSpLocks/>
              </p:cNvCxnSpPr>
              <p:nvPr/>
            </p:nvCxnSpPr>
            <p:spPr>
              <a:xfrm>
                <a:off x="2785195" y="2743950"/>
                <a:ext cx="10001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FF5662D-0DD4-CB7D-B9FF-7B7EF533C281}"/>
                  </a:ext>
                </a:extLst>
              </p:cNvPr>
              <p:cNvPicPr>
                <a:picLocks noChangeAspect="1"/>
              </p:cNvPicPr>
              <p:nvPr/>
            </p:nvPicPr>
            <p:blipFill>
              <a:blip r:embed="rId4"/>
              <a:stretch>
                <a:fillRect/>
              </a:stretch>
            </p:blipFill>
            <p:spPr>
              <a:xfrm>
                <a:off x="2863087" y="2139030"/>
                <a:ext cx="247743" cy="291983"/>
              </a:xfrm>
              <a:prstGeom prst="rect">
                <a:avLst/>
              </a:prstGeom>
            </p:spPr>
          </p:pic>
          <p:cxnSp>
            <p:nvCxnSpPr>
              <p:cNvPr id="48" name="Straight Connector 47">
                <a:extLst>
                  <a:ext uri="{FF2B5EF4-FFF2-40B4-BE49-F238E27FC236}">
                    <a16:creationId xmlns:a16="http://schemas.microsoft.com/office/drawing/2014/main" id="{59D3D012-1698-C8A1-EB1D-99B2932B9B22}"/>
                  </a:ext>
                </a:extLst>
              </p:cNvPr>
              <p:cNvCxnSpPr>
                <a:cxnSpLocks/>
              </p:cNvCxnSpPr>
              <p:nvPr/>
            </p:nvCxnSpPr>
            <p:spPr>
              <a:xfrm>
                <a:off x="2780359" y="4360201"/>
                <a:ext cx="0" cy="2476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206581-3E00-188B-07A3-23664606D611}"/>
                  </a:ext>
                </a:extLst>
              </p:cNvPr>
              <p:cNvCxnSpPr/>
              <p:nvPr/>
            </p:nvCxnSpPr>
            <p:spPr>
              <a:xfrm>
                <a:off x="2661544" y="4607851"/>
                <a:ext cx="237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D009E8C-9633-85A4-D547-78FCD079ACE7}"/>
                  </a:ext>
                </a:extLst>
              </p:cNvPr>
              <p:cNvSpPr/>
              <p:nvPr/>
            </p:nvSpPr>
            <p:spPr>
              <a:xfrm>
                <a:off x="2749910" y="4373054"/>
                <a:ext cx="60898" cy="5401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a:extLst>
                  <a:ext uri="{FF2B5EF4-FFF2-40B4-BE49-F238E27FC236}">
                    <a16:creationId xmlns:a16="http://schemas.microsoft.com/office/drawing/2014/main" id="{385B096D-7143-B3C0-8BD7-91FA403AD79C}"/>
                  </a:ext>
                </a:extLst>
              </p:cNvPr>
              <p:cNvSpPr txBox="1"/>
              <p:nvPr/>
            </p:nvSpPr>
            <p:spPr>
              <a:xfrm>
                <a:off x="1075681" y="3596499"/>
                <a:ext cx="461665" cy="215906"/>
              </a:xfrm>
              <a:prstGeom prst="rect">
                <a:avLst/>
              </a:prstGeom>
              <a:noFill/>
            </p:spPr>
            <p:txBody>
              <a:bodyPr vert="eaVert" wrap="square" rtlCol="0">
                <a:spAutoFit/>
              </a:bodyPr>
              <a:lstStyle/>
              <a:p>
                <a:r>
                  <a:rPr lang="en-US" altLang="zh-CN" dirty="0"/>
                  <a:t>+</a:t>
                </a:r>
                <a:endParaRPr lang="zh-CN" altLang="en-US" dirty="0"/>
              </a:p>
            </p:txBody>
          </p:sp>
          <p:sp>
            <p:nvSpPr>
              <p:cNvPr id="55" name="TextBox 54">
                <a:extLst>
                  <a:ext uri="{FF2B5EF4-FFF2-40B4-BE49-F238E27FC236}">
                    <a16:creationId xmlns:a16="http://schemas.microsoft.com/office/drawing/2014/main" id="{46E1BC4A-A9BD-BC6B-BDC5-65BBBA0B50F0}"/>
                  </a:ext>
                </a:extLst>
              </p:cNvPr>
              <p:cNvSpPr txBox="1"/>
              <p:nvPr/>
            </p:nvSpPr>
            <p:spPr>
              <a:xfrm>
                <a:off x="1156472" y="4058557"/>
                <a:ext cx="300082" cy="369332"/>
              </a:xfrm>
              <a:prstGeom prst="rect">
                <a:avLst/>
              </a:prstGeom>
              <a:noFill/>
            </p:spPr>
            <p:txBody>
              <a:bodyPr wrap="none" rtlCol="0">
                <a:spAutoFit/>
              </a:bodyPr>
              <a:lstStyle/>
              <a:p>
                <a:r>
                  <a:rPr lang="en-US" altLang="zh-CN" dirty="0"/>
                  <a:t>-</a:t>
                </a:r>
                <a:endParaRPr lang="zh-CN" altLang="en-US" dirty="0"/>
              </a:p>
            </p:txBody>
          </p:sp>
          <p:pic>
            <p:nvPicPr>
              <p:cNvPr id="57" name="Picture 56">
                <a:extLst>
                  <a:ext uri="{FF2B5EF4-FFF2-40B4-BE49-F238E27FC236}">
                    <a16:creationId xmlns:a16="http://schemas.microsoft.com/office/drawing/2014/main" id="{F50ED6C1-280E-0B71-3817-588319598665}"/>
                  </a:ext>
                </a:extLst>
              </p:cNvPr>
              <p:cNvPicPr>
                <a:picLocks noChangeAspect="1"/>
              </p:cNvPicPr>
              <p:nvPr/>
            </p:nvPicPr>
            <p:blipFill>
              <a:blip r:embed="rId5"/>
              <a:stretch>
                <a:fillRect/>
              </a:stretch>
            </p:blipFill>
            <p:spPr>
              <a:xfrm>
                <a:off x="1220126" y="3812598"/>
                <a:ext cx="265873" cy="417800"/>
              </a:xfrm>
              <a:prstGeom prst="rect">
                <a:avLst/>
              </a:prstGeom>
            </p:spPr>
          </p:pic>
          <p:sp>
            <p:nvSpPr>
              <p:cNvPr id="60" name="TextBox 59">
                <a:extLst>
                  <a:ext uri="{FF2B5EF4-FFF2-40B4-BE49-F238E27FC236}">
                    <a16:creationId xmlns:a16="http://schemas.microsoft.com/office/drawing/2014/main" id="{40AC036C-EB33-CB09-554B-A42F17D2D702}"/>
                  </a:ext>
                </a:extLst>
              </p:cNvPr>
              <p:cNvSpPr txBox="1"/>
              <p:nvPr/>
            </p:nvSpPr>
            <p:spPr>
              <a:xfrm>
                <a:off x="3473809" y="2743950"/>
                <a:ext cx="461665" cy="215906"/>
              </a:xfrm>
              <a:prstGeom prst="rect">
                <a:avLst/>
              </a:prstGeom>
              <a:noFill/>
            </p:spPr>
            <p:txBody>
              <a:bodyPr vert="eaVert" wrap="square" rtlCol="0">
                <a:spAutoFit/>
              </a:bodyPr>
              <a:lstStyle/>
              <a:p>
                <a:r>
                  <a:rPr lang="en-US" altLang="zh-CN" dirty="0"/>
                  <a:t>+</a:t>
                </a:r>
                <a:endParaRPr lang="zh-CN" altLang="en-US" dirty="0"/>
              </a:p>
            </p:txBody>
          </p:sp>
          <p:sp>
            <p:nvSpPr>
              <p:cNvPr id="61" name="TextBox 60">
                <a:extLst>
                  <a:ext uri="{FF2B5EF4-FFF2-40B4-BE49-F238E27FC236}">
                    <a16:creationId xmlns:a16="http://schemas.microsoft.com/office/drawing/2014/main" id="{2285D1BA-5735-C8DC-96D6-2FDAC076AB24}"/>
                  </a:ext>
                </a:extLst>
              </p:cNvPr>
              <p:cNvSpPr txBox="1"/>
              <p:nvPr/>
            </p:nvSpPr>
            <p:spPr>
              <a:xfrm>
                <a:off x="3544648" y="4114694"/>
                <a:ext cx="300082" cy="369332"/>
              </a:xfrm>
              <a:prstGeom prst="rect">
                <a:avLst/>
              </a:prstGeom>
              <a:noFill/>
            </p:spPr>
            <p:txBody>
              <a:bodyPr wrap="none" rtlCol="0">
                <a:spAutoFit/>
              </a:bodyPr>
              <a:lstStyle/>
              <a:p>
                <a:r>
                  <a:rPr lang="en-US" altLang="zh-CN" dirty="0"/>
                  <a:t>-</a:t>
                </a:r>
                <a:endParaRPr lang="zh-CN" altLang="en-US" dirty="0"/>
              </a:p>
            </p:txBody>
          </p:sp>
          <p:pic>
            <p:nvPicPr>
              <p:cNvPr id="63" name="Picture 62">
                <a:extLst>
                  <a:ext uri="{FF2B5EF4-FFF2-40B4-BE49-F238E27FC236}">
                    <a16:creationId xmlns:a16="http://schemas.microsoft.com/office/drawing/2014/main" id="{442412CE-78C1-74AD-FF6C-6CFA61B9253A}"/>
                  </a:ext>
                </a:extLst>
              </p:cNvPr>
              <p:cNvPicPr>
                <a:picLocks noChangeAspect="1"/>
              </p:cNvPicPr>
              <p:nvPr/>
            </p:nvPicPr>
            <p:blipFill>
              <a:blip r:embed="rId6"/>
              <a:stretch>
                <a:fillRect/>
              </a:stretch>
            </p:blipFill>
            <p:spPr>
              <a:xfrm>
                <a:off x="3606729" y="3472456"/>
                <a:ext cx="254915" cy="382373"/>
              </a:xfrm>
              <a:prstGeom prst="rect">
                <a:avLst/>
              </a:prstGeom>
            </p:spPr>
          </p:pic>
          <p:pic>
            <p:nvPicPr>
              <p:cNvPr id="77" name="Picture 76">
                <a:extLst>
                  <a:ext uri="{FF2B5EF4-FFF2-40B4-BE49-F238E27FC236}">
                    <a16:creationId xmlns:a16="http://schemas.microsoft.com/office/drawing/2014/main" id="{C4E60FD4-80BB-B4D6-73E4-114EB1F6B97F}"/>
                  </a:ext>
                </a:extLst>
              </p:cNvPr>
              <p:cNvPicPr>
                <a:picLocks noChangeAspect="1"/>
              </p:cNvPicPr>
              <p:nvPr/>
            </p:nvPicPr>
            <p:blipFill>
              <a:blip r:embed="rId7"/>
              <a:stretch>
                <a:fillRect/>
              </a:stretch>
            </p:blipFill>
            <p:spPr>
              <a:xfrm>
                <a:off x="2845951" y="2998372"/>
                <a:ext cx="250371" cy="375557"/>
              </a:xfrm>
              <a:prstGeom prst="rect">
                <a:avLst/>
              </a:prstGeom>
            </p:spPr>
          </p:pic>
          <p:cxnSp>
            <p:nvCxnSpPr>
              <p:cNvPr id="3" name="Straight Connector 2">
                <a:extLst>
                  <a:ext uri="{FF2B5EF4-FFF2-40B4-BE49-F238E27FC236}">
                    <a16:creationId xmlns:a16="http://schemas.microsoft.com/office/drawing/2014/main" id="{730CF78A-B6D5-BA8F-55C1-6F4CE0CCC432}"/>
                  </a:ext>
                </a:extLst>
              </p:cNvPr>
              <p:cNvCxnSpPr>
                <a:stCxn id="23" idx="2"/>
              </p:cNvCxnSpPr>
              <p:nvPr/>
            </p:nvCxnSpPr>
            <p:spPr>
              <a:xfrm flipH="1">
                <a:off x="2780359" y="2509050"/>
                <a:ext cx="4836" cy="9634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AF6206E-416F-673A-39BC-1FFBE2B0E28A}"/>
                  </a:ext>
                </a:extLst>
              </p:cNvPr>
              <p:cNvGrpSpPr/>
              <p:nvPr/>
            </p:nvGrpSpPr>
            <p:grpSpPr>
              <a:xfrm>
                <a:off x="2123226" y="3863347"/>
                <a:ext cx="296793" cy="135147"/>
                <a:chOff x="1485999" y="2431013"/>
                <a:chExt cx="296793" cy="135147"/>
              </a:xfrm>
            </p:grpSpPr>
            <p:cxnSp>
              <p:nvCxnSpPr>
                <p:cNvPr id="8" name="Straight Connector 7">
                  <a:extLst>
                    <a:ext uri="{FF2B5EF4-FFF2-40B4-BE49-F238E27FC236}">
                      <a16:creationId xmlns:a16="http://schemas.microsoft.com/office/drawing/2014/main" id="{8945FEF5-BD04-54E6-E6FB-28A81DC6B62C}"/>
                    </a:ext>
                  </a:extLst>
                </p:cNvPr>
                <p:cNvCxnSpPr/>
                <p:nvPr/>
              </p:nvCxnSpPr>
              <p:spPr>
                <a:xfrm>
                  <a:off x="1485999" y="2431013"/>
                  <a:ext cx="296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BAE688-F366-8362-28DD-8C5508322C0D}"/>
                    </a:ext>
                  </a:extLst>
                </p:cNvPr>
                <p:cNvCxnSpPr/>
                <p:nvPr/>
              </p:nvCxnSpPr>
              <p:spPr>
                <a:xfrm>
                  <a:off x="1485999" y="2566160"/>
                  <a:ext cx="296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5FFD6A9-7118-23B5-7C05-02DEBE0865B9}"/>
                  </a:ext>
                </a:extLst>
              </p:cNvPr>
              <p:cNvCxnSpPr/>
              <p:nvPr/>
            </p:nvCxnSpPr>
            <p:spPr>
              <a:xfrm>
                <a:off x="2271622" y="3605938"/>
                <a:ext cx="0" cy="2488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722656-9695-A898-E0E8-02DE546F00CA}"/>
                  </a:ext>
                </a:extLst>
              </p:cNvPr>
              <p:cNvCxnSpPr>
                <a:cxnSpLocks/>
              </p:cNvCxnSpPr>
              <p:nvPr/>
            </p:nvCxnSpPr>
            <p:spPr>
              <a:xfrm>
                <a:off x="2271622" y="3998494"/>
                <a:ext cx="0" cy="189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C173A4-B325-28B9-CD27-F236D9883ED0}"/>
                  </a:ext>
                </a:extLst>
              </p:cNvPr>
              <p:cNvCxnSpPr/>
              <p:nvPr/>
            </p:nvCxnSpPr>
            <p:spPr>
              <a:xfrm>
                <a:off x="2271622" y="4187651"/>
                <a:ext cx="5087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D8C2E5-8C5D-8932-A309-0AA33E0297B8}"/>
                  </a:ext>
                </a:extLst>
              </p:cNvPr>
              <p:cNvCxnSpPr>
                <a:endCxn id="51" idx="0"/>
              </p:cNvCxnSpPr>
              <p:nvPr/>
            </p:nvCxnSpPr>
            <p:spPr>
              <a:xfrm>
                <a:off x="2780359" y="4187651"/>
                <a:ext cx="0" cy="185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8DC3A-B100-DA90-52AD-DCEE2A6830DF}"/>
                  </a:ext>
                </a:extLst>
              </p:cNvPr>
              <p:cNvCxnSpPr>
                <a:cxnSpLocks/>
              </p:cNvCxnSpPr>
              <p:nvPr/>
            </p:nvCxnSpPr>
            <p:spPr>
              <a:xfrm flipH="1" flipV="1">
                <a:off x="2775028" y="3871140"/>
                <a:ext cx="5331" cy="316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D8B5B8F-D685-3121-97A9-E07E28121396}"/>
                  </a:ext>
                </a:extLst>
              </p:cNvPr>
              <p:cNvSpPr/>
              <p:nvPr/>
            </p:nvSpPr>
            <p:spPr>
              <a:xfrm>
                <a:off x="2725139" y="4137563"/>
                <a:ext cx="99775" cy="92422"/>
              </a:xfrm>
              <a:prstGeom prst="ellipse">
                <a:avLst/>
              </a:prstGeom>
              <a:solidFill>
                <a:schemeClr val="tx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Rectangle 37">
              <a:extLst>
                <a:ext uri="{FF2B5EF4-FFF2-40B4-BE49-F238E27FC236}">
                  <a16:creationId xmlns:a16="http://schemas.microsoft.com/office/drawing/2014/main" id="{8AF88318-6B0C-2B68-A680-AF948BA79DB2}"/>
                </a:ext>
              </a:extLst>
            </p:cNvPr>
            <p:cNvSpPr/>
            <p:nvPr/>
          </p:nvSpPr>
          <p:spPr>
            <a:xfrm>
              <a:off x="2702139" y="3465215"/>
              <a:ext cx="142874" cy="459941"/>
            </a:xfrm>
            <a:prstGeom prst="rect">
              <a:avLst/>
            </a:prstGeom>
            <a:solidFill>
              <a:srgbClr val="ECF1F9"/>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41">
              <a:extLst>
                <a:ext uri="{FF2B5EF4-FFF2-40B4-BE49-F238E27FC236}">
                  <a16:creationId xmlns:a16="http://schemas.microsoft.com/office/drawing/2014/main" id="{12A7A310-6A72-D2EC-BE4C-058836D2E576}"/>
                </a:ext>
              </a:extLst>
            </p:cNvPr>
            <p:cNvPicPr>
              <a:picLocks noChangeAspect="1"/>
            </p:cNvPicPr>
            <p:nvPr/>
          </p:nvPicPr>
          <p:blipFill>
            <a:blip r:embed="rId8"/>
            <a:stretch>
              <a:fillRect/>
            </a:stretch>
          </p:blipFill>
          <p:spPr>
            <a:xfrm>
              <a:off x="2853248" y="3570966"/>
              <a:ext cx="361950" cy="314325"/>
            </a:xfrm>
            <a:prstGeom prst="rect">
              <a:avLst/>
            </a:prstGeom>
          </p:spPr>
        </p:pic>
      </p:grpSp>
    </p:spTree>
    <p:extLst>
      <p:ext uri="{BB962C8B-B14F-4D97-AF65-F5344CB8AC3E}">
        <p14:creationId xmlns:p14="http://schemas.microsoft.com/office/powerpoint/2010/main" val="38407368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6DEAB-86B7-FA6D-14F2-C5311049D566}"/>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17ECC631-BC50-875E-07F3-06B2AE5747E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sp>
        <p:nvSpPr>
          <p:cNvPr id="4" name="TextBox 3">
            <a:extLst>
              <a:ext uri="{FF2B5EF4-FFF2-40B4-BE49-F238E27FC236}">
                <a16:creationId xmlns:a16="http://schemas.microsoft.com/office/drawing/2014/main" id="{D83C8B60-60D5-664E-36B2-E0486A3F935A}"/>
              </a:ext>
            </a:extLst>
          </p:cNvPr>
          <p:cNvSpPr txBox="1"/>
          <p:nvPr/>
        </p:nvSpPr>
        <p:spPr>
          <a:xfrm>
            <a:off x="1547446" y="1812109"/>
            <a:ext cx="6250074" cy="646331"/>
          </a:xfrm>
          <a:prstGeom prst="rect">
            <a:avLst/>
          </a:prstGeom>
          <a:noFill/>
        </p:spPr>
        <p:txBody>
          <a:bodyPr wrap="square">
            <a:spAutoFit/>
          </a:bodyPr>
          <a:lstStyle/>
          <a:p>
            <a:r>
              <a:rPr lang="zh-CN" altLang="en-US" dirty="0"/>
              <a:t>https://www.bilibili.com/video/BV1JR4y1x7wb/?spm_id_from=333.337.search-card.all.click</a:t>
            </a:r>
          </a:p>
        </p:txBody>
      </p:sp>
      <p:sp>
        <p:nvSpPr>
          <p:cNvPr id="6" name="TextBox 5">
            <a:extLst>
              <a:ext uri="{FF2B5EF4-FFF2-40B4-BE49-F238E27FC236}">
                <a16:creationId xmlns:a16="http://schemas.microsoft.com/office/drawing/2014/main" id="{78B03F67-71CC-D564-4C51-23AFB2B7B957}"/>
              </a:ext>
            </a:extLst>
          </p:cNvPr>
          <p:cNvSpPr txBox="1"/>
          <p:nvPr/>
        </p:nvSpPr>
        <p:spPr>
          <a:xfrm>
            <a:off x="1547446" y="3105834"/>
            <a:ext cx="6250074" cy="646331"/>
          </a:xfrm>
          <a:prstGeom prst="rect">
            <a:avLst/>
          </a:prstGeom>
          <a:noFill/>
        </p:spPr>
        <p:txBody>
          <a:bodyPr wrap="square">
            <a:spAutoFit/>
          </a:bodyPr>
          <a:lstStyle/>
          <a:p>
            <a:r>
              <a:rPr lang="zh-CN" altLang="en-US" dirty="0"/>
              <a:t>https://www.bilibili.com/video/BV1Ux4y1G7AL/?spm_id_from=333.337.search-card.all.click</a:t>
            </a:r>
          </a:p>
        </p:txBody>
      </p:sp>
    </p:spTree>
    <p:extLst>
      <p:ext uri="{BB962C8B-B14F-4D97-AF65-F5344CB8AC3E}">
        <p14:creationId xmlns:p14="http://schemas.microsoft.com/office/powerpoint/2010/main" val="12167378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6ED26-2D58-5778-FDF1-36B705D8DD4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8BA02C-758B-D4C9-AA9E-6397970C3B73}"/>
              </a:ext>
            </a:extLst>
          </p:cNvPr>
          <p:cNvSpPr txBox="1"/>
          <p:nvPr/>
        </p:nvSpPr>
        <p:spPr>
          <a:xfrm>
            <a:off x="70525" y="0"/>
            <a:ext cx="8877531" cy="480131"/>
          </a:xfrm>
          <a:prstGeom prst="rect">
            <a:avLst/>
          </a:prstGeom>
        </p:spPr>
        <p:txBody>
          <a:bodyPr vert="horz" lIns="91440" tIns="45720" rIns="91440" bIns="45720" rtlCol="0" anchor="ctr">
            <a:no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门电路与非门</a:t>
            </a:r>
            <a:r>
              <a:rPr lang="en-US" altLang="zh-CN" dirty="0"/>
              <a:t>+</a:t>
            </a:r>
            <a:r>
              <a:rPr lang="zh-CN" altLang="en-US" dirty="0"/>
              <a:t>缓冲器</a:t>
            </a:r>
            <a:r>
              <a:rPr lang="en-US" altLang="zh-CN" dirty="0"/>
              <a:t>=</a:t>
            </a:r>
            <a:r>
              <a:rPr lang="zh-CN" altLang="en-US" dirty="0"/>
              <a:t>或非门</a:t>
            </a:r>
          </a:p>
        </p:txBody>
      </p:sp>
      <p:pic>
        <p:nvPicPr>
          <p:cNvPr id="2" name="Picture 1">
            <a:extLst>
              <a:ext uri="{FF2B5EF4-FFF2-40B4-BE49-F238E27FC236}">
                <a16:creationId xmlns:a16="http://schemas.microsoft.com/office/drawing/2014/main" id="{528B9FEC-5FDB-A884-B845-E5381A8130D0}"/>
              </a:ext>
            </a:extLst>
          </p:cNvPr>
          <p:cNvPicPr>
            <a:picLocks noChangeAspect="1"/>
          </p:cNvPicPr>
          <p:nvPr/>
        </p:nvPicPr>
        <p:blipFill>
          <a:blip r:embed="rId3"/>
          <a:stretch>
            <a:fillRect/>
          </a:stretch>
        </p:blipFill>
        <p:spPr>
          <a:xfrm>
            <a:off x="2338387" y="827042"/>
            <a:ext cx="7515225" cy="4629150"/>
          </a:xfrm>
          <a:prstGeom prst="rect">
            <a:avLst/>
          </a:prstGeom>
        </p:spPr>
      </p:pic>
      <p:sp>
        <p:nvSpPr>
          <p:cNvPr id="5" name="TextBox 4">
            <a:extLst>
              <a:ext uri="{FF2B5EF4-FFF2-40B4-BE49-F238E27FC236}">
                <a16:creationId xmlns:a16="http://schemas.microsoft.com/office/drawing/2014/main" id="{0744D287-B995-E188-B614-0184797DF21B}"/>
              </a:ext>
            </a:extLst>
          </p:cNvPr>
          <p:cNvSpPr txBox="1"/>
          <p:nvPr/>
        </p:nvSpPr>
        <p:spPr>
          <a:xfrm>
            <a:off x="4392386" y="6008537"/>
            <a:ext cx="4046220" cy="523220"/>
          </a:xfrm>
          <a:prstGeom prst="rect">
            <a:avLst/>
          </a:prstGeom>
          <a:noFill/>
        </p:spPr>
        <p:txBody>
          <a:bodyPr wrap="square">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zh-CN" altLang="en-US" dirty="0"/>
              <a:t>与非门+缓冲器=或非门</a:t>
            </a:r>
          </a:p>
        </p:txBody>
      </p:sp>
    </p:spTree>
    <p:extLst>
      <p:ext uri="{BB962C8B-B14F-4D97-AF65-F5344CB8AC3E}">
        <p14:creationId xmlns:p14="http://schemas.microsoft.com/office/powerpoint/2010/main" val="13607486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99231-9094-BB69-A7E0-CBEBDE3DCD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5330673-C899-1666-CC56-AA93268E5566}"/>
              </a:ext>
            </a:extLst>
          </p:cNvPr>
          <p:cNvSpPr txBox="1"/>
          <p:nvPr/>
        </p:nvSpPr>
        <p:spPr>
          <a:xfrm>
            <a:off x="70526" y="0"/>
            <a:ext cx="6250020" cy="480131"/>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各种逻辑功能的</a:t>
            </a:r>
            <a:r>
              <a:rPr lang="en-US" altLang="zh-CN" dirty="0"/>
              <a:t>CMOS</a:t>
            </a:r>
            <a:r>
              <a:rPr lang="zh-CN" altLang="en-US" dirty="0"/>
              <a:t>门电路</a:t>
            </a:r>
          </a:p>
        </p:txBody>
      </p:sp>
      <p:pic>
        <p:nvPicPr>
          <p:cNvPr id="3" name="Picture 2">
            <a:extLst>
              <a:ext uri="{FF2B5EF4-FFF2-40B4-BE49-F238E27FC236}">
                <a16:creationId xmlns:a16="http://schemas.microsoft.com/office/drawing/2014/main" id="{EE61603E-A906-E318-92A6-64A87DF4A03C}"/>
              </a:ext>
            </a:extLst>
          </p:cNvPr>
          <p:cNvPicPr>
            <a:picLocks noChangeAspect="1"/>
          </p:cNvPicPr>
          <p:nvPr/>
        </p:nvPicPr>
        <p:blipFill>
          <a:blip r:embed="rId3"/>
          <a:stretch>
            <a:fillRect/>
          </a:stretch>
        </p:blipFill>
        <p:spPr>
          <a:xfrm>
            <a:off x="2438400" y="857250"/>
            <a:ext cx="7315200" cy="5143500"/>
          </a:xfrm>
          <a:prstGeom prst="rect">
            <a:avLst/>
          </a:prstGeom>
        </p:spPr>
      </p:pic>
    </p:spTree>
    <p:extLst>
      <p:ext uri="{BB962C8B-B14F-4D97-AF65-F5344CB8AC3E}">
        <p14:creationId xmlns:p14="http://schemas.microsoft.com/office/powerpoint/2010/main" val="270348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8E48B-2672-C805-6B29-92F49263BC50}"/>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80F90FF3-95B2-6C35-F79C-C6C780C4ADC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2" name="Rectangle 24">
            <a:extLst>
              <a:ext uri="{FF2B5EF4-FFF2-40B4-BE49-F238E27FC236}">
                <a16:creationId xmlns:a16="http://schemas.microsoft.com/office/drawing/2014/main" id="{BB2161A1-F706-E41C-FD8B-B168580DF733}"/>
              </a:ext>
            </a:extLst>
          </p:cNvPr>
          <p:cNvSpPr>
            <a:spLocks noGrp="1" noChangeArrowheads="1"/>
          </p:cNvSpPr>
          <p:nvPr>
            <p:ph type="title"/>
          </p:nvPr>
        </p:nvSpPr>
        <p:spPr>
          <a:xfrm>
            <a:off x="250825" y="672725"/>
            <a:ext cx="4608513" cy="581057"/>
          </a:xfrm>
          <a:noFill/>
        </p:spPr>
        <p:txBody>
          <a:bodyPr wrap="square">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cs typeface="+mn-cs"/>
              </a:rPr>
              <a:t>互补开关电路的原理为</a:t>
            </a:r>
          </a:p>
        </p:txBody>
      </p:sp>
      <p:sp>
        <p:nvSpPr>
          <p:cNvPr id="3" name="Text Box 27">
            <a:extLst>
              <a:ext uri="{FF2B5EF4-FFF2-40B4-BE49-F238E27FC236}">
                <a16:creationId xmlns:a16="http://schemas.microsoft.com/office/drawing/2014/main" id="{08B064B7-2011-5AEF-19B9-B6BC988D522F}"/>
              </a:ext>
            </a:extLst>
          </p:cNvPr>
          <p:cNvSpPr txBox="1">
            <a:spLocks noChangeArrowheads="1"/>
          </p:cNvSpPr>
          <p:nvPr/>
        </p:nvSpPr>
        <p:spPr bwMode="auto">
          <a:xfrm>
            <a:off x="250825" y="1700213"/>
            <a:ext cx="6471522" cy="2243050"/>
          </a:xfrm>
          <a:prstGeom prst="rect">
            <a:avLst/>
          </a:prstGeom>
          <a:noFill/>
        </p:spPr>
        <p:txBody>
          <a:bodyPr wrap="square">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pPr algn="just"/>
            <a:r>
              <a:rPr lang="en-US" altLang="zh-CN" dirty="0"/>
              <a:t>         </a:t>
            </a:r>
            <a:r>
              <a:rPr lang="zh-CN" altLang="en-US" dirty="0"/>
              <a:t>开关</a:t>
            </a:r>
            <a:r>
              <a:rPr lang="en-US" altLang="zh-CN" dirty="0"/>
              <a:t>S1</a:t>
            </a:r>
            <a:r>
              <a:rPr lang="zh-CN" altLang="en-US" dirty="0"/>
              <a:t>和</a:t>
            </a:r>
            <a:r>
              <a:rPr lang="en-US" altLang="zh-CN" dirty="0"/>
              <a:t>S2</a:t>
            </a:r>
            <a:r>
              <a:rPr lang="zh-CN" altLang="en-US" dirty="0"/>
              <a:t>受同一输入信号</a:t>
            </a:r>
            <a:r>
              <a:rPr lang="en-US" altLang="zh-CN" dirty="0"/>
              <a:t>V</a:t>
            </a:r>
            <a:r>
              <a:rPr lang="en-US" altLang="zh-CN" baseline="-25000" dirty="0"/>
              <a:t>I</a:t>
            </a:r>
            <a:r>
              <a:rPr lang="zh-CN" altLang="en-US" dirty="0"/>
              <a:t>的控制，而且导通和断开的状态相反。当</a:t>
            </a:r>
            <a:r>
              <a:rPr lang="en-US" altLang="zh-CN" dirty="0"/>
              <a:t>S1</a:t>
            </a:r>
            <a:r>
              <a:rPr lang="zh-CN" altLang="en-US" dirty="0"/>
              <a:t>闭合时，</a:t>
            </a:r>
            <a:r>
              <a:rPr lang="en-US" altLang="zh-CN" dirty="0"/>
              <a:t>S2</a:t>
            </a:r>
            <a:r>
              <a:rPr lang="zh-CN" altLang="en-US" dirty="0"/>
              <a:t>断开，输出为高电平“</a:t>
            </a:r>
            <a:r>
              <a:rPr lang="en-US" altLang="zh-CN" dirty="0"/>
              <a:t>1”</a:t>
            </a:r>
            <a:r>
              <a:rPr lang="zh-CN" altLang="en-US" dirty="0"/>
              <a:t>；相反当</a:t>
            </a:r>
            <a:r>
              <a:rPr lang="en-US" altLang="zh-CN" dirty="0"/>
              <a:t>S1</a:t>
            </a:r>
            <a:r>
              <a:rPr lang="zh-CN" altLang="en-US" dirty="0"/>
              <a:t>断开时，</a:t>
            </a:r>
            <a:r>
              <a:rPr lang="en-US" altLang="zh-CN" dirty="0"/>
              <a:t>S2</a:t>
            </a:r>
            <a:r>
              <a:rPr lang="zh-CN" altLang="en-US" dirty="0"/>
              <a:t>闭合，输出为高电平“</a:t>
            </a:r>
            <a:r>
              <a:rPr lang="en-US" altLang="zh-CN" dirty="0"/>
              <a:t>0”</a:t>
            </a:r>
            <a:r>
              <a:rPr lang="zh-CN" altLang="en-US" dirty="0"/>
              <a:t>。</a:t>
            </a:r>
          </a:p>
        </p:txBody>
      </p:sp>
      <p:sp>
        <p:nvSpPr>
          <p:cNvPr id="4" name="Text Box 28">
            <a:extLst>
              <a:ext uri="{FF2B5EF4-FFF2-40B4-BE49-F238E27FC236}">
                <a16:creationId xmlns:a16="http://schemas.microsoft.com/office/drawing/2014/main" id="{46700385-C007-9DBA-817F-D2893918DDBD}"/>
              </a:ext>
            </a:extLst>
          </p:cNvPr>
          <p:cNvSpPr txBox="1">
            <a:spLocks noChangeArrowheads="1"/>
          </p:cNvSpPr>
          <p:nvPr/>
        </p:nvSpPr>
        <p:spPr bwMode="auto">
          <a:xfrm>
            <a:off x="390402" y="5157787"/>
            <a:ext cx="10914710" cy="1135054"/>
          </a:xfrm>
          <a:prstGeom prst="rect">
            <a:avLst/>
          </a:prstGeom>
          <a:solidFill>
            <a:srgbClr val="FFFFCC"/>
          </a:solidFill>
          <a:ln w="57150" cap="sq"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rPr>
              <a:t>互补开关电路由于两个开关总有一个是断开的，流过的电流为零，故电路的功耗非常低，因此在数字电路中得到广泛的应用。</a:t>
            </a:r>
          </a:p>
        </p:txBody>
      </p:sp>
      <p:pic>
        <p:nvPicPr>
          <p:cNvPr id="5" name="Picture 4">
            <a:extLst>
              <a:ext uri="{FF2B5EF4-FFF2-40B4-BE49-F238E27FC236}">
                <a16:creationId xmlns:a16="http://schemas.microsoft.com/office/drawing/2014/main" id="{A03BE631-AC9E-9BA4-4170-297A35EA4C3F}"/>
              </a:ext>
            </a:extLst>
          </p:cNvPr>
          <p:cNvPicPr>
            <a:picLocks noChangeAspect="1"/>
          </p:cNvPicPr>
          <p:nvPr/>
        </p:nvPicPr>
        <p:blipFill>
          <a:blip r:embed="rId3"/>
          <a:stretch>
            <a:fillRect/>
          </a:stretch>
        </p:blipFill>
        <p:spPr>
          <a:xfrm>
            <a:off x="7332664" y="1325195"/>
            <a:ext cx="3972448" cy="3486653"/>
          </a:xfrm>
          <a:prstGeom prst="rect">
            <a:avLst/>
          </a:prstGeom>
          <a:ln w="63500">
            <a:solidFill>
              <a:srgbClr val="C00000"/>
            </a:solidFill>
          </a:ln>
        </p:spPr>
      </p:pic>
    </p:spTree>
    <p:extLst>
      <p:ext uri="{BB962C8B-B14F-4D97-AF65-F5344CB8AC3E}">
        <p14:creationId xmlns:p14="http://schemas.microsoft.com/office/powerpoint/2010/main" val="29548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ou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A2CC-9A08-7066-A238-D938BC9C2F03}"/>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76889A6A-EC91-4F98-E854-E79618B9289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2" name="Rectangle 2">
            <a:extLst>
              <a:ext uri="{FF2B5EF4-FFF2-40B4-BE49-F238E27FC236}">
                <a16:creationId xmlns:a16="http://schemas.microsoft.com/office/drawing/2014/main" id="{45367EF3-3889-45C1-1545-3F1CEE08446B}"/>
              </a:ext>
            </a:extLst>
          </p:cNvPr>
          <p:cNvSpPr>
            <a:spLocks noGrp="1" noChangeArrowheads="1"/>
          </p:cNvSpPr>
          <p:nvPr>
            <p:ph type="title"/>
          </p:nvPr>
        </p:nvSpPr>
        <p:spPr>
          <a:xfrm>
            <a:off x="261519" y="596884"/>
            <a:ext cx="2520950" cy="581057"/>
          </a:xfrm>
          <a:noFill/>
        </p:spPr>
        <p:txBody>
          <a:bodyPr vert="horz" wrap="square" lIns="91440" tIns="45720" rIns="91440" bIns="45720" rtlCol="0" anchor="ctr">
            <a:spAutoFit/>
          </a:body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mn-cs"/>
              </a:rPr>
              <a:t>分类：</a:t>
            </a:r>
          </a:p>
        </p:txBody>
      </p:sp>
      <p:sp>
        <p:nvSpPr>
          <p:cNvPr id="4" name="Text Box 6">
            <a:extLst>
              <a:ext uri="{FF2B5EF4-FFF2-40B4-BE49-F238E27FC236}">
                <a16:creationId xmlns:a16="http://schemas.microsoft.com/office/drawing/2014/main" id="{A61827F3-B788-1475-A379-6886F1445A55}"/>
              </a:ext>
            </a:extLst>
          </p:cNvPr>
          <p:cNvSpPr txBox="1">
            <a:spLocks noChangeArrowheads="1"/>
          </p:cNvSpPr>
          <p:nvPr/>
        </p:nvSpPr>
        <p:spPr bwMode="auto">
          <a:xfrm>
            <a:off x="337413" y="1119603"/>
            <a:ext cx="11298577" cy="1689052"/>
          </a:xfrm>
          <a:prstGeom prst="rect">
            <a:avLst/>
          </a:prstGeom>
          <a:noFill/>
        </p:spPr>
        <p:txBody>
          <a:bodyPr wrap="square">
            <a:spAutoFit/>
          </a:bodyPr>
          <a:lstStyle>
            <a:defPPr>
              <a:defRPr lang="zh-CN"/>
            </a:defPPr>
            <a:lvl1pPr>
              <a:lnSpc>
                <a:spcPct val="150000"/>
              </a:lnSpc>
              <a:defRPr sz="2400" b="1">
                <a:latin typeface="微软雅黑" panose="020B0503020204020204" pitchFamily="34" charset="-122"/>
                <a:ea typeface="微软雅黑" panose="020B0503020204020204" pitchFamily="34" charset="-122"/>
              </a:defRPr>
            </a:lvl1pPr>
          </a:lstStyle>
          <a:p>
            <a:pPr algn="just"/>
            <a:r>
              <a:rPr lang="en-US" altLang="zh-CN" dirty="0"/>
              <a:t>         </a:t>
            </a:r>
            <a:r>
              <a:rPr lang="zh-CN" altLang="en-US" dirty="0"/>
              <a:t>可分为分立元件逻辑门电路和集成逻辑门电路：分立元件逻辑门电路是由半导体器件、电阻和电容连接而成。集成逻辑门电路是将大量的分立元件通过特殊工艺集成在很小的半导体芯片上。</a:t>
            </a:r>
          </a:p>
        </p:txBody>
      </p:sp>
      <p:sp>
        <p:nvSpPr>
          <p:cNvPr id="5" name="Text Box 7">
            <a:extLst>
              <a:ext uri="{FF2B5EF4-FFF2-40B4-BE49-F238E27FC236}">
                <a16:creationId xmlns:a16="http://schemas.microsoft.com/office/drawing/2014/main" id="{D3FEA311-2BCA-02B9-FD49-A2BA42F45E10}"/>
              </a:ext>
            </a:extLst>
          </p:cNvPr>
          <p:cNvSpPr txBox="1">
            <a:spLocks noChangeArrowheads="1"/>
          </p:cNvSpPr>
          <p:nvPr/>
        </p:nvSpPr>
        <p:spPr bwMode="auto">
          <a:xfrm>
            <a:off x="261519" y="2893385"/>
            <a:ext cx="5184775" cy="581057"/>
          </a:xfrm>
          <a:prstGeom prst="rect">
            <a:avLst/>
          </a:prstGeom>
          <a:noFill/>
        </p:spPr>
        <p:txBody>
          <a:bodyPr vert="horz" wrap="square" lIns="91440" tIns="45720" rIns="91440" bIns="45720" rtlCol="0" anchor="ctr">
            <a:spAutoFit/>
          </a:bodyPr>
          <a:lstStyle>
            <a:lvl1pPr>
              <a:lnSpc>
                <a:spcPct val="150000"/>
              </a:lnSpc>
              <a:spcBef>
                <a:spcPct val="0"/>
              </a:spcBef>
              <a:buNone/>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数字集成电路根据规模可分为</a:t>
            </a:r>
          </a:p>
        </p:txBody>
      </p:sp>
      <p:pic>
        <p:nvPicPr>
          <p:cNvPr id="11" name="Picture 10">
            <a:extLst>
              <a:ext uri="{FF2B5EF4-FFF2-40B4-BE49-F238E27FC236}">
                <a16:creationId xmlns:a16="http://schemas.microsoft.com/office/drawing/2014/main" id="{0EA7D7D1-95D0-8DD1-C78C-83074D4A27A1}"/>
              </a:ext>
            </a:extLst>
          </p:cNvPr>
          <p:cNvPicPr>
            <a:picLocks noChangeAspect="1"/>
          </p:cNvPicPr>
          <p:nvPr/>
        </p:nvPicPr>
        <p:blipFill>
          <a:blip r:embed="rId3"/>
          <a:stretch>
            <a:fillRect/>
          </a:stretch>
        </p:blipFill>
        <p:spPr>
          <a:xfrm>
            <a:off x="1439672" y="3774084"/>
            <a:ext cx="8830056" cy="2275332"/>
          </a:xfrm>
          <a:prstGeom prst="rect">
            <a:avLst/>
          </a:prstGeom>
        </p:spPr>
      </p:pic>
      <p:sp>
        <p:nvSpPr>
          <p:cNvPr id="7" name="AutoShape 9">
            <a:extLst>
              <a:ext uri="{FF2B5EF4-FFF2-40B4-BE49-F238E27FC236}">
                <a16:creationId xmlns:a16="http://schemas.microsoft.com/office/drawing/2014/main" id="{6700603A-358B-01DA-8360-08CFC27AEDAD}"/>
              </a:ext>
            </a:extLst>
          </p:cNvPr>
          <p:cNvSpPr>
            <a:spLocks noChangeArrowheads="1"/>
          </p:cNvSpPr>
          <p:nvPr/>
        </p:nvSpPr>
        <p:spPr bwMode="auto">
          <a:xfrm>
            <a:off x="2339975" y="620713"/>
            <a:ext cx="1905000" cy="606425"/>
          </a:xfrm>
          <a:prstGeom prst="wedgeRoundRectCallout">
            <a:avLst>
              <a:gd name="adj1" fmla="val 114057"/>
              <a:gd name="adj2" fmla="val 511791"/>
              <a:gd name="adj3" fmla="val 16667"/>
            </a:avLst>
          </a:prstGeom>
          <a:solidFill>
            <a:srgbClr val="99FF99"/>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400" b="1" dirty="0">
                <a:solidFill>
                  <a:srgbClr val="FF3300"/>
                </a:solidFill>
                <a:latin typeface="微软雅黑" panose="020B0503020204020204" pitchFamily="34" charset="-122"/>
                <a:ea typeface="微软雅黑" panose="020B0503020204020204" pitchFamily="34" charset="-122"/>
              </a:rPr>
              <a:t>≤100/</a:t>
            </a:r>
            <a:r>
              <a:rPr kumimoji="1" lang="zh-CN" altLang="en-US" sz="2400" b="1" dirty="0">
                <a:solidFill>
                  <a:srgbClr val="FF3300"/>
                </a:solidFill>
                <a:latin typeface="微软雅黑" panose="020B0503020204020204" pitchFamily="34" charset="-122"/>
                <a:ea typeface="微软雅黑" panose="020B0503020204020204" pitchFamily="34" charset="-122"/>
              </a:rPr>
              <a:t>片</a:t>
            </a:r>
          </a:p>
        </p:txBody>
      </p:sp>
      <p:sp>
        <p:nvSpPr>
          <p:cNvPr id="8" name="AutoShape 10">
            <a:extLst>
              <a:ext uri="{FF2B5EF4-FFF2-40B4-BE49-F238E27FC236}">
                <a16:creationId xmlns:a16="http://schemas.microsoft.com/office/drawing/2014/main" id="{B77BC4E9-C4D8-7335-D30B-063074A817BD}"/>
              </a:ext>
            </a:extLst>
          </p:cNvPr>
          <p:cNvSpPr>
            <a:spLocks noChangeArrowheads="1"/>
          </p:cNvSpPr>
          <p:nvPr/>
        </p:nvSpPr>
        <p:spPr bwMode="auto">
          <a:xfrm>
            <a:off x="6096000" y="586321"/>
            <a:ext cx="3200400" cy="533400"/>
          </a:xfrm>
          <a:prstGeom prst="wedgeRoundRectCallout">
            <a:avLst>
              <a:gd name="adj1" fmla="val -55961"/>
              <a:gd name="adj2" fmla="val 648628"/>
              <a:gd name="adj3" fmla="val 16667"/>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solidFill>
                  <a:srgbClr val="FF3300"/>
                </a:solidFill>
                <a:latin typeface="微软雅黑" panose="020B0503020204020204" pitchFamily="34" charset="-122"/>
                <a:ea typeface="微软雅黑" panose="020B0503020204020204" pitchFamily="34" charset="-122"/>
              </a:rPr>
              <a:t>（</a:t>
            </a:r>
            <a:r>
              <a:rPr kumimoji="1" lang="en-US" altLang="zh-CN" sz="2400" b="1" dirty="0">
                <a:solidFill>
                  <a:srgbClr val="FF3300"/>
                </a:solidFill>
                <a:latin typeface="微软雅黑" panose="020B0503020204020204" pitchFamily="34" charset="-122"/>
                <a:ea typeface="微软雅黑" panose="020B0503020204020204" pitchFamily="34" charset="-122"/>
              </a:rPr>
              <a:t>100</a:t>
            </a:r>
            <a:r>
              <a:rPr kumimoji="1" lang="zh-CN" altLang="en-US" sz="2400" b="1" dirty="0">
                <a:solidFill>
                  <a:srgbClr val="FF3300"/>
                </a:solidFill>
                <a:latin typeface="微软雅黑" panose="020B0503020204020204" pitchFamily="34" charset="-122"/>
                <a:ea typeface="微软雅黑" panose="020B0503020204020204" pitchFamily="34" charset="-122"/>
              </a:rPr>
              <a:t>～</a:t>
            </a:r>
            <a:r>
              <a:rPr kumimoji="1" lang="en-US" altLang="zh-CN" sz="2400" b="1" dirty="0">
                <a:solidFill>
                  <a:srgbClr val="FF3300"/>
                </a:solidFill>
                <a:latin typeface="微软雅黑" panose="020B0503020204020204" pitchFamily="34" charset="-122"/>
                <a:ea typeface="微软雅黑" panose="020B0503020204020204" pitchFamily="34" charset="-122"/>
              </a:rPr>
              <a:t>1000</a:t>
            </a:r>
            <a:r>
              <a:rPr kumimoji="1" lang="zh-CN" altLang="en-US" sz="2400" b="1" dirty="0">
                <a:solidFill>
                  <a:srgbClr val="FF3300"/>
                </a:solidFill>
                <a:latin typeface="微软雅黑" panose="020B0503020204020204" pitchFamily="34" charset="-122"/>
                <a:ea typeface="微软雅黑" panose="020B0503020204020204" pitchFamily="34" charset="-122"/>
              </a:rPr>
              <a:t>）</a:t>
            </a:r>
            <a:r>
              <a:rPr kumimoji="1" lang="en-US" altLang="zh-CN" sz="2400" b="1" dirty="0">
                <a:solidFill>
                  <a:srgbClr val="FF3300"/>
                </a:solidFill>
                <a:latin typeface="微软雅黑" panose="020B0503020204020204" pitchFamily="34" charset="-122"/>
                <a:ea typeface="微软雅黑" panose="020B0503020204020204" pitchFamily="34" charset="-122"/>
              </a:rPr>
              <a:t>/</a:t>
            </a:r>
            <a:r>
              <a:rPr kumimoji="1" lang="zh-CN" altLang="en-US" sz="2400" b="1" dirty="0">
                <a:solidFill>
                  <a:srgbClr val="FF3300"/>
                </a:solidFill>
                <a:latin typeface="微软雅黑" panose="020B0503020204020204" pitchFamily="34" charset="-122"/>
                <a:ea typeface="微软雅黑" panose="020B0503020204020204" pitchFamily="34" charset="-122"/>
              </a:rPr>
              <a:t>片</a:t>
            </a:r>
          </a:p>
        </p:txBody>
      </p:sp>
      <p:sp>
        <p:nvSpPr>
          <p:cNvPr id="9" name="AutoShape 11">
            <a:extLst>
              <a:ext uri="{FF2B5EF4-FFF2-40B4-BE49-F238E27FC236}">
                <a16:creationId xmlns:a16="http://schemas.microsoft.com/office/drawing/2014/main" id="{D960670E-6983-A5E0-42C7-4373F636F8EB}"/>
              </a:ext>
            </a:extLst>
          </p:cNvPr>
          <p:cNvSpPr>
            <a:spLocks noChangeArrowheads="1"/>
          </p:cNvSpPr>
          <p:nvPr/>
        </p:nvSpPr>
        <p:spPr bwMode="auto">
          <a:xfrm>
            <a:off x="1035627" y="5671337"/>
            <a:ext cx="2362200" cy="533400"/>
          </a:xfrm>
          <a:prstGeom prst="wedgeRoundRectCallout">
            <a:avLst>
              <a:gd name="adj1" fmla="val 141296"/>
              <a:gd name="adj2" fmla="val -162279"/>
              <a:gd name="adj3" fmla="val 16667"/>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400" b="1" dirty="0">
                <a:solidFill>
                  <a:srgbClr val="FF3300"/>
                </a:solidFill>
                <a:latin typeface="微软雅黑" panose="020B0503020204020204" pitchFamily="34" charset="-122"/>
                <a:ea typeface="微软雅黑" panose="020B0503020204020204" pitchFamily="34" charset="-122"/>
              </a:rPr>
              <a:t>10</a:t>
            </a:r>
            <a:r>
              <a:rPr kumimoji="1" lang="en-US" altLang="zh-CN" sz="2400" b="1" baseline="30000" dirty="0">
                <a:solidFill>
                  <a:srgbClr val="FF3300"/>
                </a:solidFill>
                <a:latin typeface="微软雅黑" panose="020B0503020204020204" pitchFamily="34" charset="-122"/>
                <a:ea typeface="微软雅黑" panose="020B0503020204020204" pitchFamily="34" charset="-122"/>
              </a:rPr>
              <a:t>3</a:t>
            </a:r>
            <a:r>
              <a:rPr kumimoji="1" lang="en-US" altLang="zh-CN" sz="2400" b="1" dirty="0">
                <a:solidFill>
                  <a:srgbClr val="FF3300"/>
                </a:solidFill>
                <a:latin typeface="微软雅黑" panose="020B0503020204020204" pitchFamily="34" charset="-122"/>
                <a:ea typeface="微软雅黑" panose="020B0503020204020204" pitchFamily="34" charset="-122"/>
              </a:rPr>
              <a:t>~ 10</a:t>
            </a:r>
            <a:r>
              <a:rPr kumimoji="1" lang="en-US" altLang="zh-CN" sz="2400" b="1" baseline="30000" dirty="0">
                <a:solidFill>
                  <a:srgbClr val="FF3300"/>
                </a:solidFill>
                <a:latin typeface="微软雅黑" panose="020B0503020204020204" pitchFamily="34" charset="-122"/>
                <a:ea typeface="微软雅黑" panose="020B0503020204020204" pitchFamily="34" charset="-122"/>
              </a:rPr>
              <a:t>5</a:t>
            </a:r>
            <a:r>
              <a:rPr kumimoji="1" lang="en-US" altLang="zh-CN" sz="2400" b="1" dirty="0">
                <a:solidFill>
                  <a:srgbClr val="FF3300"/>
                </a:solidFill>
                <a:latin typeface="微软雅黑" panose="020B0503020204020204" pitchFamily="34" charset="-122"/>
                <a:ea typeface="微软雅黑" panose="020B0503020204020204" pitchFamily="34" charset="-122"/>
              </a:rPr>
              <a:t> /</a:t>
            </a:r>
            <a:r>
              <a:rPr kumimoji="1" lang="zh-CN" altLang="en-US" sz="2400" b="1" dirty="0">
                <a:solidFill>
                  <a:srgbClr val="FF3300"/>
                </a:solidFill>
                <a:latin typeface="微软雅黑" panose="020B0503020204020204" pitchFamily="34" charset="-122"/>
                <a:ea typeface="微软雅黑" panose="020B0503020204020204" pitchFamily="34" charset="-122"/>
              </a:rPr>
              <a:t>片</a:t>
            </a:r>
          </a:p>
        </p:txBody>
      </p:sp>
      <p:sp>
        <p:nvSpPr>
          <p:cNvPr id="10" name="AutoShape 12">
            <a:extLst>
              <a:ext uri="{FF2B5EF4-FFF2-40B4-BE49-F238E27FC236}">
                <a16:creationId xmlns:a16="http://schemas.microsoft.com/office/drawing/2014/main" id="{CA8B5538-DD6F-8B4D-B249-545356447A06}"/>
              </a:ext>
            </a:extLst>
          </p:cNvPr>
          <p:cNvSpPr>
            <a:spLocks noChangeArrowheads="1"/>
          </p:cNvSpPr>
          <p:nvPr/>
        </p:nvSpPr>
        <p:spPr bwMode="auto">
          <a:xfrm>
            <a:off x="4004966" y="6186541"/>
            <a:ext cx="2362200" cy="533400"/>
          </a:xfrm>
          <a:prstGeom prst="wedgeRoundRectCallout">
            <a:avLst>
              <a:gd name="adj1" fmla="val 36378"/>
              <a:gd name="adj2" fmla="val -187165"/>
              <a:gd name="adj3" fmla="val 16667"/>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400" b="1" dirty="0">
                <a:solidFill>
                  <a:srgbClr val="FF3300"/>
                </a:solidFill>
                <a:latin typeface="微软雅黑" panose="020B0503020204020204" pitchFamily="34" charset="-122"/>
                <a:ea typeface="微软雅黑" panose="020B0503020204020204" pitchFamily="34" charset="-122"/>
              </a:rPr>
              <a:t>10</a:t>
            </a:r>
            <a:r>
              <a:rPr kumimoji="1" lang="en-US" altLang="zh-CN" sz="2400" b="1" baseline="30000" dirty="0">
                <a:solidFill>
                  <a:srgbClr val="FF3300"/>
                </a:solidFill>
                <a:latin typeface="微软雅黑" panose="020B0503020204020204" pitchFamily="34" charset="-122"/>
                <a:ea typeface="微软雅黑" panose="020B0503020204020204" pitchFamily="34" charset="-122"/>
              </a:rPr>
              <a:t>5</a:t>
            </a:r>
            <a:r>
              <a:rPr kumimoji="1" lang="en-US" altLang="zh-CN" sz="2400" b="1" dirty="0">
                <a:solidFill>
                  <a:srgbClr val="FF3300"/>
                </a:solidFill>
                <a:latin typeface="微软雅黑" panose="020B0503020204020204" pitchFamily="34" charset="-122"/>
                <a:ea typeface="微软雅黑" panose="020B0503020204020204" pitchFamily="34" charset="-122"/>
              </a:rPr>
              <a:t> </a:t>
            </a:r>
            <a:r>
              <a:rPr kumimoji="1" lang="zh-CN" altLang="en-US" sz="2400" b="1" dirty="0">
                <a:solidFill>
                  <a:srgbClr val="FF3300"/>
                </a:solidFill>
                <a:latin typeface="微软雅黑" panose="020B0503020204020204" pitchFamily="34" charset="-122"/>
                <a:ea typeface="微软雅黑" panose="020B0503020204020204" pitchFamily="34" charset="-122"/>
              </a:rPr>
              <a:t>以上</a:t>
            </a:r>
            <a:r>
              <a:rPr kumimoji="1" lang="en-US" altLang="zh-CN" sz="2400" b="1" dirty="0">
                <a:solidFill>
                  <a:srgbClr val="FF3300"/>
                </a:solidFill>
                <a:latin typeface="微软雅黑" panose="020B0503020204020204" pitchFamily="34" charset="-122"/>
                <a:ea typeface="微软雅黑" panose="020B0503020204020204" pitchFamily="34" charset="-122"/>
              </a:rPr>
              <a:t>/</a:t>
            </a:r>
            <a:r>
              <a:rPr kumimoji="1" lang="zh-CN" altLang="en-US" sz="2400" b="1" dirty="0">
                <a:solidFill>
                  <a:srgbClr val="FF3300"/>
                </a:solidFill>
                <a:latin typeface="微软雅黑" panose="020B0503020204020204" pitchFamily="34" charset="-122"/>
                <a:ea typeface="微软雅黑" panose="020B0503020204020204" pitchFamily="34" charset="-122"/>
              </a:rPr>
              <a:t>片</a:t>
            </a:r>
          </a:p>
        </p:txBody>
      </p:sp>
    </p:spTree>
    <p:extLst>
      <p:ext uri="{BB962C8B-B14F-4D97-AF65-F5344CB8AC3E}">
        <p14:creationId xmlns:p14="http://schemas.microsoft.com/office/powerpoint/2010/main" val="165618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autoUpdateAnimBg="0"/>
      <p:bldP spid="8" grpId="0" animBg="1" autoUpdateAnimBg="0"/>
      <p:bldP spid="9" grpId="0" animBg="1" autoUpdateAnimBg="0"/>
      <p:bldP spid="1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2860F-0D55-3E3B-9B73-C8901E9655B3}"/>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333EF4C1-65C2-83BA-3ED4-7F2B73876FF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5" name="Rectangle 2">
            <a:extLst>
              <a:ext uri="{FF2B5EF4-FFF2-40B4-BE49-F238E27FC236}">
                <a16:creationId xmlns:a16="http://schemas.microsoft.com/office/drawing/2014/main" id="{3753B827-8F0F-DF32-216E-199193298F51}"/>
              </a:ext>
            </a:extLst>
          </p:cNvPr>
          <p:cNvSpPr txBox="1">
            <a:spLocks noChangeArrowheads="1"/>
          </p:cNvSpPr>
          <p:nvPr/>
        </p:nvSpPr>
        <p:spPr bwMode="auto">
          <a:xfrm>
            <a:off x="575059" y="717836"/>
            <a:ext cx="3095625" cy="581057"/>
          </a:xfrm>
          <a:prstGeom prst="rect">
            <a:avLst/>
          </a:prstGeom>
          <a:noFill/>
        </p:spPr>
        <p:txBody>
          <a:bodyPr vert="horz" wrap="square" lIns="91440" tIns="45720" rIns="91440" bIns="45720" rtlCol="0" anchor="ctr">
            <a:spAutoFit/>
          </a:bodyPr>
          <a:lstStyle>
            <a:lvl1pPr>
              <a:lnSpc>
                <a:spcPct val="150000"/>
              </a:lnSpc>
              <a:spcBef>
                <a:spcPct val="0"/>
              </a:spcBef>
              <a:buNone/>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按导电类型可分为</a:t>
            </a:r>
          </a:p>
        </p:txBody>
      </p:sp>
      <p:graphicFrame>
        <p:nvGraphicFramePr>
          <p:cNvPr id="6" name="Object 5">
            <a:extLst>
              <a:ext uri="{FF2B5EF4-FFF2-40B4-BE49-F238E27FC236}">
                <a16:creationId xmlns:a16="http://schemas.microsoft.com/office/drawing/2014/main" id="{9035D25B-61D3-C691-DA4E-78291C8872C8}"/>
              </a:ext>
            </a:extLst>
          </p:cNvPr>
          <p:cNvGraphicFramePr>
            <a:graphicFrameLocks noChangeAspect="1"/>
          </p:cNvGraphicFramePr>
          <p:nvPr>
            <p:extLst>
              <p:ext uri="{D42A27DB-BD31-4B8C-83A1-F6EECF244321}">
                <p14:modId xmlns:p14="http://schemas.microsoft.com/office/powerpoint/2010/main" val="3736708610"/>
              </p:ext>
            </p:extLst>
          </p:nvPr>
        </p:nvGraphicFramePr>
        <p:xfrm>
          <a:off x="2287605" y="1925062"/>
          <a:ext cx="5184775" cy="1698625"/>
        </p:xfrm>
        <a:graphic>
          <a:graphicData uri="http://schemas.openxmlformats.org/presentationml/2006/ole">
            <mc:AlternateContent xmlns:mc="http://schemas.openxmlformats.org/markup-compatibility/2006">
              <mc:Choice xmlns:v="urn:schemas-microsoft-com:vml" Requires="v">
                <p:oleObj spid="_x0000_s1027" r:id="rId4" imgW="2235200" imgH="736600" progId="Equation.3">
                  <p:embed/>
                </p:oleObj>
              </mc:Choice>
              <mc:Fallback>
                <p:oleObj r:id="rId4" imgW="2235200" imgH="736600" progId="Equation.3">
                  <p:embed/>
                  <p:pic>
                    <p:nvPicPr>
                      <p:cNvPr id="6" name="Object 5">
                        <a:extLst>
                          <a:ext uri="{FF2B5EF4-FFF2-40B4-BE49-F238E27FC236}">
                            <a16:creationId xmlns:a16="http://schemas.microsoft.com/office/drawing/2014/main" id="{9035D25B-61D3-C691-DA4E-78291C887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605" y="1925062"/>
                        <a:ext cx="5184775" cy="1698625"/>
                      </a:xfrm>
                      <a:prstGeom prst="rect">
                        <a:avLst/>
                      </a:prstGeom>
                      <a:solidFill>
                        <a:srgbClr val="FFFFFF"/>
                      </a:solidFill>
                      <a:ln w="57150" cmpd="thickThin">
                        <a:solidFill>
                          <a:srgbClr val="FF3300"/>
                        </a:solidFill>
                        <a:miter lim="800000"/>
                        <a:headEnd/>
                        <a:tailEnd/>
                      </a:ln>
                    </p:spPr>
                  </p:pic>
                </p:oleObj>
              </mc:Fallback>
            </mc:AlternateContent>
          </a:graphicData>
        </a:graphic>
      </p:graphicFrame>
      <p:sp>
        <p:nvSpPr>
          <p:cNvPr id="7" name="Text Box 7">
            <a:extLst>
              <a:ext uri="{FF2B5EF4-FFF2-40B4-BE49-F238E27FC236}">
                <a16:creationId xmlns:a16="http://schemas.microsoft.com/office/drawing/2014/main" id="{9A503DD0-9DDE-07DA-5183-2CB17EC75099}"/>
              </a:ext>
            </a:extLst>
          </p:cNvPr>
          <p:cNvSpPr txBox="1">
            <a:spLocks noChangeArrowheads="1"/>
          </p:cNvSpPr>
          <p:nvPr/>
        </p:nvSpPr>
        <p:spPr bwMode="auto">
          <a:xfrm>
            <a:off x="914016" y="4308497"/>
            <a:ext cx="8664575" cy="1135054"/>
          </a:xfrm>
          <a:prstGeom prst="rect">
            <a:avLst/>
          </a:prstGeom>
          <a:noFill/>
        </p:spPr>
        <p:txBody>
          <a:bodyPr wrap="square">
            <a:spAutoFit/>
          </a:bodyPr>
          <a:lstStyle>
            <a:defPPr>
              <a:defRPr lang="zh-CN"/>
            </a:defPPr>
            <a:lvl1pPr algn="just">
              <a:lnSpc>
                <a:spcPct val="150000"/>
              </a:lnSpc>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数字集成电路的基本逻辑单元是集成逻辑门，因此本章先介绍</a:t>
            </a:r>
            <a:r>
              <a:rPr lang="en-US" altLang="zh-CN" dirty="0"/>
              <a:t>CMOS</a:t>
            </a:r>
            <a:r>
              <a:rPr lang="zh-CN" altLang="en-US" dirty="0"/>
              <a:t>和</a:t>
            </a:r>
            <a:r>
              <a:rPr lang="en-US" altLang="zh-CN" dirty="0"/>
              <a:t>TTL</a:t>
            </a:r>
            <a:r>
              <a:rPr lang="zh-CN" altLang="en-US" dirty="0"/>
              <a:t>数字集成逻辑门的结构、工作原理</a:t>
            </a:r>
          </a:p>
        </p:txBody>
      </p:sp>
    </p:spTree>
    <p:extLst>
      <p:ext uri="{BB962C8B-B14F-4D97-AF65-F5344CB8AC3E}">
        <p14:creationId xmlns:p14="http://schemas.microsoft.com/office/powerpoint/2010/main" val="113419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2">
            <a:extLst>
              <a:ext uri="{FF2B5EF4-FFF2-40B4-BE49-F238E27FC236}">
                <a16:creationId xmlns:a16="http://schemas.microsoft.com/office/drawing/2014/main" id="{BCBBB845-6823-86AB-4975-994D06C0AFC7}"/>
              </a:ext>
            </a:extLst>
          </p:cNvPr>
          <p:cNvSpPr>
            <a:spLocks noChangeArrowheads="1"/>
          </p:cNvSpPr>
          <p:nvPr/>
        </p:nvSpPr>
        <p:spPr bwMode="auto">
          <a:xfrm>
            <a:off x="8633240" y="3278187"/>
            <a:ext cx="1905000" cy="53340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18000" tIns="10800" rIns="18000" bIns="1080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5" name="Oval 3">
            <a:extLst>
              <a:ext uri="{FF2B5EF4-FFF2-40B4-BE49-F238E27FC236}">
                <a16:creationId xmlns:a16="http://schemas.microsoft.com/office/drawing/2014/main" id="{CA497580-73FF-6926-397D-109FCC8A0BFA}"/>
              </a:ext>
            </a:extLst>
          </p:cNvPr>
          <p:cNvSpPr>
            <a:spLocks noChangeArrowheads="1"/>
          </p:cNvSpPr>
          <p:nvPr/>
        </p:nvSpPr>
        <p:spPr bwMode="auto">
          <a:xfrm>
            <a:off x="8647528" y="4070350"/>
            <a:ext cx="1600200" cy="53340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18000" tIns="10800" rIns="18000" bIns="1080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6" name="Oval 4">
            <a:extLst>
              <a:ext uri="{FF2B5EF4-FFF2-40B4-BE49-F238E27FC236}">
                <a16:creationId xmlns:a16="http://schemas.microsoft.com/office/drawing/2014/main" id="{51B11EA7-B869-C132-2334-BFB449AD363A}"/>
              </a:ext>
            </a:extLst>
          </p:cNvPr>
          <p:cNvSpPr>
            <a:spLocks noChangeArrowheads="1"/>
          </p:cNvSpPr>
          <p:nvPr/>
        </p:nvSpPr>
        <p:spPr bwMode="auto">
          <a:xfrm>
            <a:off x="8479253" y="2590800"/>
            <a:ext cx="1981200" cy="53340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18000" tIns="10800" rIns="18000" bIns="1080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7" name="Oval 5">
            <a:extLst>
              <a:ext uri="{FF2B5EF4-FFF2-40B4-BE49-F238E27FC236}">
                <a16:creationId xmlns:a16="http://schemas.microsoft.com/office/drawing/2014/main" id="{64851F40-AA10-C1DF-EE1C-A4A82A45FD5E}"/>
              </a:ext>
            </a:extLst>
          </p:cNvPr>
          <p:cNvSpPr>
            <a:spLocks noChangeArrowheads="1"/>
          </p:cNvSpPr>
          <p:nvPr/>
        </p:nvSpPr>
        <p:spPr bwMode="auto">
          <a:xfrm>
            <a:off x="7937915" y="5638800"/>
            <a:ext cx="1371600" cy="53340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18000" tIns="10800" rIns="18000" bIns="1080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8" name="Text Box 9">
            <a:extLst>
              <a:ext uri="{FF2B5EF4-FFF2-40B4-BE49-F238E27FC236}">
                <a16:creationId xmlns:a16="http://schemas.microsoft.com/office/drawing/2014/main" id="{05922DE1-EC91-DB83-C37F-C5FCCC9398AD}"/>
              </a:ext>
            </a:extLst>
          </p:cNvPr>
          <p:cNvSpPr txBox="1">
            <a:spLocks noChangeArrowheads="1"/>
          </p:cNvSpPr>
          <p:nvPr/>
        </p:nvSpPr>
        <p:spPr bwMode="auto">
          <a:xfrm>
            <a:off x="4743865" y="419100"/>
            <a:ext cx="2514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chemeClr val="folHlink"/>
                </a:solidFill>
                <a:latin typeface="楷体_GB2312" panose="02010609030101010101" pitchFamily="49" charset="-122"/>
                <a:ea typeface="楷体_GB2312" panose="02010609030101010101" pitchFamily="49" charset="-122"/>
              </a:rPr>
              <a:t>二极管门电路</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9" name="Text Box 10">
            <a:extLst>
              <a:ext uri="{FF2B5EF4-FFF2-40B4-BE49-F238E27FC236}">
                <a16:creationId xmlns:a16="http://schemas.microsoft.com/office/drawing/2014/main" id="{F70929CB-6AA3-39E8-24E7-E60E0C3B423B}"/>
              </a:ext>
            </a:extLst>
          </p:cNvPr>
          <p:cNvSpPr txBox="1">
            <a:spLocks noChangeArrowheads="1"/>
          </p:cNvSpPr>
          <p:nvPr/>
        </p:nvSpPr>
        <p:spPr bwMode="auto">
          <a:xfrm>
            <a:off x="4634328" y="1408112"/>
            <a:ext cx="2438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chemeClr val="folHlink"/>
                </a:solidFill>
                <a:latin typeface="楷体_GB2312" panose="02010609030101010101" pitchFamily="49" charset="-122"/>
                <a:ea typeface="楷体_GB2312" panose="02010609030101010101" pitchFamily="49" charset="-122"/>
              </a:rPr>
              <a:t>三极管门电路</a:t>
            </a:r>
          </a:p>
        </p:txBody>
      </p:sp>
      <p:sp>
        <p:nvSpPr>
          <p:cNvPr id="10" name="Text Box 11">
            <a:extLst>
              <a:ext uri="{FF2B5EF4-FFF2-40B4-BE49-F238E27FC236}">
                <a16:creationId xmlns:a16="http://schemas.microsoft.com/office/drawing/2014/main" id="{821B229A-FB0D-FEA0-1037-B7BE2E99A5D5}"/>
              </a:ext>
            </a:extLst>
          </p:cNvPr>
          <p:cNvSpPr txBox="1">
            <a:spLocks noChangeArrowheads="1"/>
          </p:cNvSpPr>
          <p:nvPr/>
        </p:nvSpPr>
        <p:spPr bwMode="auto">
          <a:xfrm>
            <a:off x="4543840" y="2752725"/>
            <a:ext cx="1752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chemeClr val="folHlink"/>
                </a:solidFill>
                <a:latin typeface="楷体_GB2312" panose="02010609030101010101" pitchFamily="49" charset="-122"/>
                <a:ea typeface="楷体_GB2312" panose="02010609030101010101" pitchFamily="49" charset="-122"/>
              </a:rPr>
              <a:t>双极型</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11" name="Text Box 12">
            <a:extLst>
              <a:ext uri="{FF2B5EF4-FFF2-40B4-BE49-F238E27FC236}">
                <a16:creationId xmlns:a16="http://schemas.microsoft.com/office/drawing/2014/main" id="{0797B8A9-97C1-1EA1-848E-E131B9633E27}"/>
              </a:ext>
            </a:extLst>
          </p:cNvPr>
          <p:cNvSpPr txBox="1">
            <a:spLocks noChangeArrowheads="1"/>
          </p:cNvSpPr>
          <p:nvPr/>
        </p:nvSpPr>
        <p:spPr bwMode="auto">
          <a:xfrm>
            <a:off x="5996403" y="5508625"/>
            <a:ext cx="1676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chemeClr val="folHlink"/>
                </a:solidFill>
                <a:latin typeface="楷体_GB2312" panose="02010609030101010101" pitchFamily="49" charset="-122"/>
                <a:ea typeface="楷体_GB2312" panose="02010609030101010101" pitchFamily="49" charset="-122"/>
              </a:rPr>
              <a:t>PMOS</a:t>
            </a:r>
            <a:r>
              <a:rPr lang="zh-CN" altLang="en-US" sz="2400" b="1">
                <a:solidFill>
                  <a:schemeClr val="folHlink"/>
                </a:solidFill>
                <a:latin typeface="楷体_GB2312" panose="02010609030101010101" pitchFamily="49" charset="-122"/>
                <a:ea typeface="楷体_GB2312" panose="02010609030101010101" pitchFamily="49" charset="-122"/>
              </a:rPr>
              <a:t>门</a:t>
            </a:r>
          </a:p>
        </p:txBody>
      </p:sp>
      <p:sp>
        <p:nvSpPr>
          <p:cNvPr id="12" name="Text Box 13">
            <a:extLst>
              <a:ext uri="{FF2B5EF4-FFF2-40B4-BE49-F238E27FC236}">
                <a16:creationId xmlns:a16="http://schemas.microsoft.com/office/drawing/2014/main" id="{AD54500E-C63D-33B1-CADD-B586FC20276C}"/>
              </a:ext>
            </a:extLst>
          </p:cNvPr>
          <p:cNvSpPr txBox="1">
            <a:spLocks noChangeArrowheads="1"/>
          </p:cNvSpPr>
          <p:nvPr/>
        </p:nvSpPr>
        <p:spPr bwMode="auto">
          <a:xfrm>
            <a:off x="6112290" y="6327775"/>
            <a:ext cx="1752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rgbClr val="FF0000"/>
                </a:solidFill>
                <a:latin typeface="楷体_GB2312" panose="02010609030101010101" pitchFamily="49" charset="-122"/>
                <a:ea typeface="楷体_GB2312" panose="02010609030101010101" pitchFamily="49" charset="-122"/>
              </a:rPr>
              <a:t>CMOS</a:t>
            </a:r>
            <a:r>
              <a:rPr lang="zh-CN" altLang="en-US" sz="2400" b="1">
                <a:solidFill>
                  <a:srgbClr val="FF0000"/>
                </a:solidFill>
                <a:latin typeface="楷体_GB2312" panose="02010609030101010101" pitchFamily="49" charset="-122"/>
                <a:ea typeface="楷体_GB2312" panose="02010609030101010101" pitchFamily="49" charset="-122"/>
              </a:rPr>
              <a:t>门</a:t>
            </a:r>
          </a:p>
        </p:txBody>
      </p:sp>
      <p:sp>
        <p:nvSpPr>
          <p:cNvPr id="13" name="AutoShape 14">
            <a:extLst>
              <a:ext uri="{FF2B5EF4-FFF2-40B4-BE49-F238E27FC236}">
                <a16:creationId xmlns:a16="http://schemas.microsoft.com/office/drawing/2014/main" id="{CA21DC34-D185-903C-498A-A30FC15EE409}"/>
              </a:ext>
            </a:extLst>
          </p:cNvPr>
          <p:cNvSpPr>
            <a:spLocks/>
          </p:cNvSpPr>
          <p:nvPr/>
        </p:nvSpPr>
        <p:spPr bwMode="auto">
          <a:xfrm>
            <a:off x="3291303" y="1316037"/>
            <a:ext cx="327025" cy="2732088"/>
          </a:xfrm>
          <a:prstGeom prst="leftBrace">
            <a:avLst>
              <a:gd name="adj1" fmla="val 6958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14" name="AutoShape 15">
            <a:extLst>
              <a:ext uri="{FF2B5EF4-FFF2-40B4-BE49-F238E27FC236}">
                <a16:creationId xmlns:a16="http://schemas.microsoft.com/office/drawing/2014/main" id="{A53CE2E6-E43A-37CE-F719-CC91FD5D8635}"/>
              </a:ext>
            </a:extLst>
          </p:cNvPr>
          <p:cNvSpPr>
            <a:spLocks/>
          </p:cNvSpPr>
          <p:nvPr/>
        </p:nvSpPr>
        <p:spPr bwMode="auto">
          <a:xfrm>
            <a:off x="4256503" y="619125"/>
            <a:ext cx="423862" cy="1268412"/>
          </a:xfrm>
          <a:prstGeom prst="leftBrace">
            <a:avLst>
              <a:gd name="adj1" fmla="val 2492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15" name="AutoShape 16">
            <a:extLst>
              <a:ext uri="{FF2B5EF4-FFF2-40B4-BE49-F238E27FC236}">
                <a16:creationId xmlns:a16="http://schemas.microsoft.com/office/drawing/2014/main" id="{D1D8D411-8605-BA83-26A4-5B59A8F17A08}"/>
              </a:ext>
            </a:extLst>
          </p:cNvPr>
          <p:cNvSpPr>
            <a:spLocks/>
          </p:cNvSpPr>
          <p:nvPr/>
        </p:nvSpPr>
        <p:spPr bwMode="auto">
          <a:xfrm>
            <a:off x="4239040" y="2982912"/>
            <a:ext cx="354013" cy="2743200"/>
          </a:xfrm>
          <a:prstGeom prst="leftBrace">
            <a:avLst>
              <a:gd name="adj1" fmla="val 64538"/>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16" name="AutoShape 17">
            <a:extLst>
              <a:ext uri="{FF2B5EF4-FFF2-40B4-BE49-F238E27FC236}">
                <a16:creationId xmlns:a16="http://schemas.microsoft.com/office/drawing/2014/main" id="{741CD043-D409-1914-AFB4-C0FCEF7CA684}"/>
              </a:ext>
            </a:extLst>
          </p:cNvPr>
          <p:cNvSpPr>
            <a:spLocks/>
          </p:cNvSpPr>
          <p:nvPr/>
        </p:nvSpPr>
        <p:spPr bwMode="auto">
          <a:xfrm>
            <a:off x="5577303" y="4845050"/>
            <a:ext cx="306387" cy="1914525"/>
          </a:xfrm>
          <a:prstGeom prst="leftBrace">
            <a:avLst>
              <a:gd name="adj1" fmla="val 5204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grpSp>
        <p:nvGrpSpPr>
          <p:cNvPr id="17" name="Group 18">
            <a:extLst>
              <a:ext uri="{FF2B5EF4-FFF2-40B4-BE49-F238E27FC236}">
                <a16:creationId xmlns:a16="http://schemas.microsoft.com/office/drawing/2014/main" id="{81F0464E-E20B-3752-4E82-8F50AA66FD3C}"/>
              </a:ext>
            </a:extLst>
          </p:cNvPr>
          <p:cNvGrpSpPr>
            <a:grpSpLocks/>
          </p:cNvGrpSpPr>
          <p:nvPr/>
        </p:nvGrpSpPr>
        <p:grpSpPr bwMode="auto">
          <a:xfrm>
            <a:off x="1838740" y="1758950"/>
            <a:ext cx="1447800" cy="1574800"/>
            <a:chOff x="624" y="2112"/>
            <a:chExt cx="1104" cy="992"/>
          </a:xfrm>
        </p:grpSpPr>
        <p:sp>
          <p:nvSpPr>
            <p:cNvPr id="18" name="Text Box 19">
              <a:extLst>
                <a:ext uri="{FF2B5EF4-FFF2-40B4-BE49-F238E27FC236}">
                  <a16:creationId xmlns:a16="http://schemas.microsoft.com/office/drawing/2014/main" id="{0DDD4AA8-A88F-8B1A-FB1A-D1CCA2A4E9FF}"/>
                </a:ext>
              </a:extLst>
            </p:cNvPr>
            <p:cNvSpPr txBox="1">
              <a:spLocks noChangeArrowheads="1"/>
            </p:cNvSpPr>
            <p:nvPr/>
          </p:nvSpPr>
          <p:spPr bwMode="auto">
            <a:xfrm>
              <a:off x="864" y="2112"/>
              <a:ext cx="81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endParaRPr lang="zh-CN" altLang="zh-CN" sz="2400">
                <a:solidFill>
                  <a:schemeClr val="folHlink"/>
                </a:solidFill>
                <a:latin typeface="楷体_GB2312" panose="02010609030101010101" pitchFamily="49" charset="-122"/>
                <a:ea typeface="楷体_GB2312" panose="02010609030101010101" pitchFamily="49" charset="-122"/>
              </a:endParaRPr>
            </a:p>
          </p:txBody>
        </p:sp>
        <p:sp>
          <p:nvSpPr>
            <p:cNvPr id="19" name="Text Box 20">
              <a:extLst>
                <a:ext uri="{FF2B5EF4-FFF2-40B4-BE49-F238E27FC236}">
                  <a16:creationId xmlns:a16="http://schemas.microsoft.com/office/drawing/2014/main" id="{BEA3CC4C-026C-4B82-2733-C7E836E5D3CF}"/>
                </a:ext>
              </a:extLst>
            </p:cNvPr>
            <p:cNvSpPr txBox="1">
              <a:spLocks noChangeArrowheads="1"/>
            </p:cNvSpPr>
            <p:nvPr/>
          </p:nvSpPr>
          <p:spPr bwMode="auto">
            <a:xfrm>
              <a:off x="624" y="2400"/>
              <a:ext cx="110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800" b="1" dirty="0">
                  <a:solidFill>
                    <a:schemeClr val="folHlink"/>
                  </a:solidFill>
                  <a:latin typeface="楷体_GB2312" panose="02010609030101010101" pitchFamily="49" charset="-122"/>
                  <a:ea typeface="楷体_GB2312" panose="02010609030101010101" pitchFamily="49" charset="-122"/>
                </a:rPr>
                <a:t>逻辑门</a:t>
              </a:r>
            </a:p>
            <a:p>
              <a:pPr>
                <a:lnSpc>
                  <a:spcPct val="120000"/>
                </a:lnSpc>
              </a:pPr>
              <a:r>
                <a:rPr lang="zh-CN" altLang="en-US" sz="2800" b="1" dirty="0">
                  <a:solidFill>
                    <a:schemeClr val="folHlink"/>
                  </a:solidFill>
                  <a:latin typeface="楷体_GB2312" panose="02010609030101010101" pitchFamily="49" charset="-122"/>
                  <a:ea typeface="楷体_GB2312" panose="02010609030101010101" pitchFamily="49" charset="-122"/>
                </a:rPr>
                <a:t> 电路</a:t>
              </a:r>
            </a:p>
          </p:txBody>
        </p:sp>
      </p:grpSp>
      <p:sp>
        <p:nvSpPr>
          <p:cNvPr id="20" name="Text Box 21">
            <a:extLst>
              <a:ext uri="{FF2B5EF4-FFF2-40B4-BE49-F238E27FC236}">
                <a16:creationId xmlns:a16="http://schemas.microsoft.com/office/drawing/2014/main" id="{0CF64FF9-E7F1-0CBB-584D-4ADF8B2A2597}"/>
              </a:ext>
            </a:extLst>
          </p:cNvPr>
          <p:cNvSpPr txBox="1">
            <a:spLocks noChangeArrowheads="1"/>
          </p:cNvSpPr>
          <p:nvPr/>
        </p:nvSpPr>
        <p:spPr bwMode="auto">
          <a:xfrm>
            <a:off x="3519903" y="979487"/>
            <a:ext cx="9906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800" b="1">
                <a:solidFill>
                  <a:schemeClr val="folHlink"/>
                </a:solidFill>
                <a:latin typeface="楷体_GB2312" panose="02010609030101010101" pitchFamily="49" charset="-122"/>
                <a:ea typeface="楷体_GB2312" panose="02010609030101010101" pitchFamily="49" charset="-122"/>
              </a:rPr>
              <a:t>分立</a:t>
            </a:r>
          </a:p>
        </p:txBody>
      </p:sp>
      <p:sp>
        <p:nvSpPr>
          <p:cNvPr id="21" name="Text Box 22">
            <a:extLst>
              <a:ext uri="{FF2B5EF4-FFF2-40B4-BE49-F238E27FC236}">
                <a16:creationId xmlns:a16="http://schemas.microsoft.com/office/drawing/2014/main" id="{E29C6B56-9970-0D6B-C49D-89A0D56A4825}"/>
              </a:ext>
            </a:extLst>
          </p:cNvPr>
          <p:cNvSpPr txBox="1">
            <a:spLocks noChangeArrowheads="1"/>
          </p:cNvSpPr>
          <p:nvPr/>
        </p:nvSpPr>
        <p:spPr bwMode="auto">
          <a:xfrm>
            <a:off x="6047203" y="4740275"/>
            <a:ext cx="1752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chemeClr val="folHlink"/>
                </a:solidFill>
                <a:latin typeface="楷体_GB2312" panose="02010609030101010101" pitchFamily="49" charset="-122"/>
                <a:ea typeface="楷体_GB2312" panose="02010609030101010101" pitchFamily="49" charset="-122"/>
              </a:rPr>
              <a:t>NMOS</a:t>
            </a:r>
            <a:r>
              <a:rPr lang="zh-CN" altLang="en-US" sz="2400" b="1">
                <a:solidFill>
                  <a:schemeClr val="folHlink"/>
                </a:solidFill>
                <a:latin typeface="楷体_GB2312" panose="02010609030101010101" pitchFamily="49" charset="-122"/>
                <a:ea typeface="楷体_GB2312" panose="02010609030101010101" pitchFamily="49" charset="-122"/>
              </a:rPr>
              <a:t>门</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2" name="AutoShape 23">
            <a:extLst>
              <a:ext uri="{FF2B5EF4-FFF2-40B4-BE49-F238E27FC236}">
                <a16:creationId xmlns:a16="http://schemas.microsoft.com/office/drawing/2014/main" id="{4BA026F6-FD45-C5C5-A8E3-1DFAE5E239C6}"/>
              </a:ext>
            </a:extLst>
          </p:cNvPr>
          <p:cNvSpPr>
            <a:spLocks/>
          </p:cNvSpPr>
          <p:nvPr/>
        </p:nvSpPr>
        <p:spPr bwMode="auto">
          <a:xfrm>
            <a:off x="5610640" y="2071687"/>
            <a:ext cx="228600" cy="2236788"/>
          </a:xfrm>
          <a:prstGeom prst="leftBrace">
            <a:avLst>
              <a:gd name="adj1" fmla="val 8149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latin typeface="Tahoma" panose="020B0604030504040204" pitchFamily="34" charset="0"/>
            </a:endParaRPr>
          </a:p>
        </p:txBody>
      </p:sp>
      <p:sp>
        <p:nvSpPr>
          <p:cNvPr id="23" name="Text Box 24">
            <a:extLst>
              <a:ext uri="{FF2B5EF4-FFF2-40B4-BE49-F238E27FC236}">
                <a16:creationId xmlns:a16="http://schemas.microsoft.com/office/drawing/2014/main" id="{398E3242-9D20-3424-1138-15A786AD1D75}"/>
              </a:ext>
            </a:extLst>
          </p:cNvPr>
          <p:cNvSpPr txBox="1">
            <a:spLocks noChangeArrowheads="1"/>
          </p:cNvSpPr>
          <p:nvPr/>
        </p:nvSpPr>
        <p:spPr bwMode="auto">
          <a:xfrm>
            <a:off x="5886865" y="1946275"/>
            <a:ext cx="3505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rgbClr val="FF0000"/>
                </a:solidFill>
                <a:latin typeface="楷体_GB2312" panose="02010609030101010101" pitchFamily="49" charset="-122"/>
                <a:ea typeface="楷体_GB2312" panose="02010609030101010101" pitchFamily="49" charset="-122"/>
              </a:rPr>
              <a:t>TTL</a:t>
            </a:r>
            <a:r>
              <a:rPr lang="en-US" altLang="zh-CN" sz="2400" b="1">
                <a:solidFill>
                  <a:schemeClr val="folHlink"/>
                </a:solidFill>
                <a:latin typeface="楷体_GB2312" panose="02010609030101010101" pitchFamily="49" charset="-122"/>
                <a:ea typeface="楷体_GB2312" panose="02010609030101010101" pitchFamily="49" charset="-122"/>
              </a:rPr>
              <a:t> -- </a:t>
            </a:r>
            <a:r>
              <a:rPr lang="zh-CN" altLang="en-US" sz="2400" b="1">
                <a:solidFill>
                  <a:schemeClr val="folHlink"/>
                </a:solidFill>
                <a:latin typeface="楷体_GB2312" panose="02010609030101010101" pitchFamily="49" charset="-122"/>
                <a:ea typeface="楷体_GB2312" panose="02010609030101010101" pitchFamily="49" charset="-122"/>
              </a:rPr>
              <a:t>三极管</a:t>
            </a:r>
            <a:r>
              <a:rPr lang="en-US" altLang="zh-CN" sz="2400" b="1">
                <a:solidFill>
                  <a:schemeClr val="folHlink"/>
                </a:solidFill>
                <a:latin typeface="楷体_GB2312" panose="02010609030101010101" pitchFamily="49" charset="-122"/>
                <a:ea typeface="楷体_GB2312" panose="02010609030101010101" pitchFamily="49" charset="-122"/>
              </a:rPr>
              <a:t>-</a:t>
            </a:r>
            <a:r>
              <a:rPr lang="zh-CN" altLang="en-US" sz="2400" b="1">
                <a:solidFill>
                  <a:schemeClr val="folHlink"/>
                </a:solidFill>
                <a:latin typeface="楷体_GB2312" panose="02010609030101010101" pitchFamily="49" charset="-122"/>
                <a:ea typeface="楷体_GB2312" panose="02010609030101010101" pitchFamily="49" charset="-122"/>
              </a:rPr>
              <a:t>三极管</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4" name="Text Box 25">
            <a:extLst>
              <a:ext uri="{FF2B5EF4-FFF2-40B4-BE49-F238E27FC236}">
                <a16:creationId xmlns:a16="http://schemas.microsoft.com/office/drawing/2014/main" id="{C3AB048D-B826-1261-AE5D-49156C96AD0A}"/>
              </a:ext>
            </a:extLst>
          </p:cNvPr>
          <p:cNvSpPr txBox="1">
            <a:spLocks noChangeArrowheads="1"/>
          </p:cNvSpPr>
          <p:nvPr/>
        </p:nvSpPr>
        <p:spPr bwMode="auto">
          <a:xfrm>
            <a:off x="5937665" y="2586037"/>
            <a:ext cx="2209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chemeClr val="folHlink"/>
                </a:solidFill>
                <a:latin typeface="楷体_GB2312" panose="02010609030101010101" pitchFamily="49" charset="-122"/>
                <a:ea typeface="楷体_GB2312" panose="02010609030101010101" pitchFamily="49" charset="-122"/>
              </a:rPr>
              <a:t>HTL </a:t>
            </a:r>
            <a:r>
              <a:rPr lang="en-US" altLang="zh-CN" sz="2400" b="1">
                <a:solidFill>
                  <a:schemeClr val="folHlink"/>
                </a:solidFill>
                <a:latin typeface="Times New Roman" panose="02020603050405020304" pitchFamily="18" charset="0"/>
                <a:ea typeface="楷体_GB2312" panose="02010609030101010101" pitchFamily="49" charset="-122"/>
              </a:rPr>
              <a:t>–</a:t>
            </a:r>
            <a:r>
              <a:rPr lang="en-US" altLang="zh-CN" sz="2400" b="1">
                <a:solidFill>
                  <a:schemeClr val="folHlink"/>
                </a:solidFill>
                <a:latin typeface="楷体_GB2312" panose="02010609030101010101" pitchFamily="49" charset="-122"/>
                <a:ea typeface="楷体_GB2312" panose="02010609030101010101" pitchFamily="49" charset="-122"/>
              </a:rPr>
              <a:t> </a:t>
            </a:r>
            <a:r>
              <a:rPr lang="zh-CN" altLang="en-US" sz="2400" b="1">
                <a:solidFill>
                  <a:schemeClr val="folHlink"/>
                </a:solidFill>
                <a:latin typeface="楷体_GB2312" panose="02010609030101010101" pitchFamily="49" charset="-122"/>
                <a:ea typeface="楷体_GB2312" panose="02010609030101010101" pitchFamily="49" charset="-122"/>
              </a:rPr>
              <a:t>高阈值</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5" name="Text Box 26">
            <a:extLst>
              <a:ext uri="{FF2B5EF4-FFF2-40B4-BE49-F238E27FC236}">
                <a16:creationId xmlns:a16="http://schemas.microsoft.com/office/drawing/2014/main" id="{37D86CDD-E0DC-C318-48C2-034D09629DD2}"/>
              </a:ext>
            </a:extLst>
          </p:cNvPr>
          <p:cNvSpPr txBox="1">
            <a:spLocks noChangeArrowheads="1"/>
          </p:cNvSpPr>
          <p:nvPr/>
        </p:nvSpPr>
        <p:spPr bwMode="auto">
          <a:xfrm>
            <a:off x="5890040" y="3236912"/>
            <a:ext cx="3276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chemeClr val="folHlink"/>
                </a:solidFill>
                <a:latin typeface="楷体_GB2312" panose="02010609030101010101" pitchFamily="49" charset="-122"/>
                <a:ea typeface="楷体_GB2312" panose="02010609030101010101" pitchFamily="49" charset="-122"/>
              </a:rPr>
              <a:t>ECL </a:t>
            </a:r>
            <a:r>
              <a:rPr lang="en-US" altLang="zh-CN" sz="2400" b="1">
                <a:solidFill>
                  <a:schemeClr val="folHlink"/>
                </a:solidFill>
                <a:latin typeface="Times New Roman" panose="02020603050405020304" pitchFamily="18" charset="0"/>
                <a:ea typeface="楷体_GB2312" panose="02010609030101010101" pitchFamily="49" charset="-122"/>
              </a:rPr>
              <a:t>–</a:t>
            </a:r>
            <a:r>
              <a:rPr lang="en-US" altLang="zh-CN" sz="2400" b="1">
                <a:solidFill>
                  <a:schemeClr val="folHlink"/>
                </a:solidFill>
                <a:latin typeface="楷体_GB2312" panose="02010609030101010101" pitchFamily="49" charset="-122"/>
                <a:ea typeface="楷体_GB2312" panose="02010609030101010101" pitchFamily="49" charset="-122"/>
              </a:rPr>
              <a:t> </a:t>
            </a:r>
            <a:r>
              <a:rPr lang="zh-CN" altLang="en-US" sz="2400" b="1">
                <a:solidFill>
                  <a:schemeClr val="folHlink"/>
                </a:solidFill>
                <a:latin typeface="楷体_GB2312" panose="02010609030101010101" pitchFamily="49" charset="-122"/>
                <a:ea typeface="楷体_GB2312" panose="02010609030101010101" pitchFamily="49" charset="-122"/>
              </a:rPr>
              <a:t>射极耦合</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6" name="Text Box 27">
            <a:extLst>
              <a:ext uri="{FF2B5EF4-FFF2-40B4-BE49-F238E27FC236}">
                <a16:creationId xmlns:a16="http://schemas.microsoft.com/office/drawing/2014/main" id="{FCFB254B-95CA-BE92-D1DD-3B79CBA07C4A}"/>
              </a:ext>
            </a:extLst>
          </p:cNvPr>
          <p:cNvSpPr txBox="1">
            <a:spLocks noChangeArrowheads="1"/>
          </p:cNvSpPr>
          <p:nvPr/>
        </p:nvSpPr>
        <p:spPr bwMode="auto">
          <a:xfrm>
            <a:off x="5931315" y="3971925"/>
            <a:ext cx="3276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2400" b="1">
                <a:solidFill>
                  <a:schemeClr val="folHlink"/>
                </a:solidFill>
                <a:latin typeface="楷体_GB2312" panose="02010609030101010101" pitchFamily="49" charset="-122"/>
                <a:ea typeface="楷体_GB2312" panose="02010609030101010101" pitchFamily="49" charset="-122"/>
              </a:rPr>
              <a:t>I</a:t>
            </a:r>
            <a:r>
              <a:rPr lang="en-US" altLang="zh-CN" sz="2800" b="1" baseline="30000">
                <a:solidFill>
                  <a:schemeClr val="folHlink"/>
                </a:solidFill>
                <a:latin typeface="楷体_GB2312" panose="02010609030101010101" pitchFamily="49" charset="-122"/>
                <a:ea typeface="楷体_GB2312" panose="02010609030101010101" pitchFamily="49" charset="-122"/>
              </a:rPr>
              <a:t>2</a:t>
            </a:r>
            <a:r>
              <a:rPr lang="en-US" altLang="zh-CN" sz="2400" b="1">
                <a:solidFill>
                  <a:schemeClr val="folHlink"/>
                </a:solidFill>
                <a:latin typeface="楷体_GB2312" panose="02010609030101010101" pitchFamily="49" charset="-122"/>
                <a:ea typeface="楷体_GB2312" panose="02010609030101010101" pitchFamily="49" charset="-122"/>
              </a:rPr>
              <a:t>L </a:t>
            </a:r>
            <a:r>
              <a:rPr lang="en-US" altLang="zh-CN" sz="2400" b="1">
                <a:solidFill>
                  <a:schemeClr val="folHlink"/>
                </a:solidFill>
                <a:latin typeface="Times New Roman" panose="02020603050405020304" pitchFamily="18" charset="0"/>
                <a:ea typeface="楷体_GB2312" panose="02010609030101010101" pitchFamily="49" charset="-122"/>
              </a:rPr>
              <a:t>–</a:t>
            </a:r>
            <a:r>
              <a:rPr lang="en-US" altLang="zh-CN" sz="2400" b="1">
                <a:solidFill>
                  <a:schemeClr val="folHlink"/>
                </a:solidFill>
                <a:latin typeface="楷体_GB2312" panose="02010609030101010101" pitchFamily="49" charset="-122"/>
                <a:ea typeface="楷体_GB2312" panose="02010609030101010101" pitchFamily="49" charset="-122"/>
              </a:rPr>
              <a:t> </a:t>
            </a:r>
            <a:r>
              <a:rPr lang="zh-CN" altLang="en-US" sz="2400" b="1">
                <a:solidFill>
                  <a:schemeClr val="folHlink"/>
                </a:solidFill>
                <a:latin typeface="楷体_GB2312" panose="02010609030101010101" pitchFamily="49" charset="-122"/>
                <a:ea typeface="楷体_GB2312" panose="02010609030101010101" pitchFamily="49" charset="-122"/>
              </a:rPr>
              <a:t>集成注入</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7" name="Text Box 28">
            <a:extLst>
              <a:ext uri="{FF2B5EF4-FFF2-40B4-BE49-F238E27FC236}">
                <a16:creationId xmlns:a16="http://schemas.microsoft.com/office/drawing/2014/main" id="{43960781-6244-81A6-B73D-BA3156173E8F}"/>
              </a:ext>
            </a:extLst>
          </p:cNvPr>
          <p:cNvSpPr txBox="1">
            <a:spLocks noChangeArrowheads="1"/>
          </p:cNvSpPr>
          <p:nvPr/>
        </p:nvSpPr>
        <p:spPr bwMode="auto">
          <a:xfrm>
            <a:off x="3470690" y="3741737"/>
            <a:ext cx="9906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800" b="1">
                <a:solidFill>
                  <a:schemeClr val="folHlink"/>
                </a:solidFill>
                <a:latin typeface="楷体_GB2312" panose="02010609030101010101" pitchFamily="49" charset="-122"/>
                <a:ea typeface="楷体_GB2312" panose="02010609030101010101" pitchFamily="49" charset="-122"/>
              </a:rPr>
              <a:t>集成</a:t>
            </a:r>
          </a:p>
        </p:txBody>
      </p:sp>
      <p:sp>
        <p:nvSpPr>
          <p:cNvPr id="28" name="Text Box 29">
            <a:extLst>
              <a:ext uri="{FF2B5EF4-FFF2-40B4-BE49-F238E27FC236}">
                <a16:creationId xmlns:a16="http://schemas.microsoft.com/office/drawing/2014/main" id="{4C9B809B-99C1-7E52-A0CC-A81F0365D04B}"/>
              </a:ext>
            </a:extLst>
          </p:cNvPr>
          <p:cNvSpPr txBox="1">
            <a:spLocks noChangeArrowheads="1"/>
          </p:cNvSpPr>
          <p:nvPr/>
        </p:nvSpPr>
        <p:spPr bwMode="auto">
          <a:xfrm>
            <a:off x="4493040" y="5340350"/>
            <a:ext cx="1295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chemeClr val="folHlink"/>
                </a:solidFill>
                <a:latin typeface="楷体_GB2312" panose="02010609030101010101" pitchFamily="49" charset="-122"/>
                <a:ea typeface="楷体_GB2312" panose="02010609030101010101" pitchFamily="49" charset="-122"/>
              </a:rPr>
              <a:t>单极型</a:t>
            </a:r>
            <a:endParaRPr lang="zh-CN" altLang="en-US" sz="2400">
              <a:solidFill>
                <a:schemeClr val="folHlink"/>
              </a:solidFill>
              <a:latin typeface="楷体_GB2312" panose="02010609030101010101" pitchFamily="49" charset="-122"/>
              <a:ea typeface="楷体_GB2312" panose="02010609030101010101" pitchFamily="49" charset="-122"/>
            </a:endParaRPr>
          </a:p>
        </p:txBody>
      </p:sp>
      <p:sp>
        <p:nvSpPr>
          <p:cNvPr id="29" name="Text Box 30">
            <a:extLst>
              <a:ext uri="{FF2B5EF4-FFF2-40B4-BE49-F238E27FC236}">
                <a16:creationId xmlns:a16="http://schemas.microsoft.com/office/drawing/2014/main" id="{169F7BBB-B803-F956-25AC-25446222BE68}"/>
              </a:ext>
            </a:extLst>
          </p:cNvPr>
          <p:cNvSpPr txBox="1">
            <a:spLocks noChangeArrowheads="1"/>
          </p:cNvSpPr>
          <p:nvPr/>
        </p:nvSpPr>
        <p:spPr bwMode="auto">
          <a:xfrm>
            <a:off x="8571328" y="2649537"/>
            <a:ext cx="1905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0000CC"/>
                </a:solidFill>
                <a:latin typeface="Times New Roman" panose="02020603050405020304" pitchFamily="18" charset="0"/>
                <a:ea typeface="楷体_GB2312" panose="02010609030101010101" pitchFamily="49" charset="-122"/>
              </a:rPr>
              <a:t>高抗干扰能力</a:t>
            </a:r>
          </a:p>
        </p:txBody>
      </p:sp>
      <p:sp>
        <p:nvSpPr>
          <p:cNvPr id="30" name="Text Box 31">
            <a:extLst>
              <a:ext uri="{FF2B5EF4-FFF2-40B4-BE49-F238E27FC236}">
                <a16:creationId xmlns:a16="http://schemas.microsoft.com/office/drawing/2014/main" id="{12CE38A8-E642-1044-CAD6-3D8302BD84A9}"/>
              </a:ext>
            </a:extLst>
          </p:cNvPr>
          <p:cNvSpPr txBox="1">
            <a:spLocks noChangeArrowheads="1"/>
          </p:cNvSpPr>
          <p:nvPr/>
        </p:nvSpPr>
        <p:spPr bwMode="auto">
          <a:xfrm>
            <a:off x="8564978" y="3313112"/>
            <a:ext cx="1905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0000CC"/>
                </a:solidFill>
                <a:latin typeface="Times New Roman" panose="02020603050405020304" pitchFamily="18" charset="0"/>
                <a:ea typeface="楷体_GB2312" panose="02010609030101010101" pitchFamily="49" charset="-122"/>
              </a:rPr>
              <a:t>工作速度极高</a:t>
            </a:r>
          </a:p>
        </p:txBody>
      </p:sp>
      <p:sp>
        <p:nvSpPr>
          <p:cNvPr id="31" name="Text Box 32">
            <a:extLst>
              <a:ext uri="{FF2B5EF4-FFF2-40B4-BE49-F238E27FC236}">
                <a16:creationId xmlns:a16="http://schemas.microsoft.com/office/drawing/2014/main" id="{70FA0E29-289B-0442-2872-8B21F25BE8F1}"/>
              </a:ext>
            </a:extLst>
          </p:cNvPr>
          <p:cNvSpPr txBox="1">
            <a:spLocks noChangeArrowheads="1"/>
          </p:cNvSpPr>
          <p:nvPr/>
        </p:nvSpPr>
        <p:spPr bwMode="auto">
          <a:xfrm>
            <a:off x="8749128" y="4113212"/>
            <a:ext cx="1905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0000CC"/>
                </a:solidFill>
                <a:latin typeface="Times New Roman" panose="02020603050405020304" pitchFamily="18" charset="0"/>
                <a:ea typeface="楷体_GB2312" panose="02010609030101010101" pitchFamily="49" charset="-122"/>
              </a:rPr>
              <a:t>集成度高</a:t>
            </a:r>
          </a:p>
        </p:txBody>
      </p:sp>
      <p:sp>
        <p:nvSpPr>
          <p:cNvPr id="32" name="Text Box 33">
            <a:extLst>
              <a:ext uri="{FF2B5EF4-FFF2-40B4-BE49-F238E27FC236}">
                <a16:creationId xmlns:a16="http://schemas.microsoft.com/office/drawing/2014/main" id="{7694FFE0-E543-48C0-1511-9BE116FDDD79}"/>
              </a:ext>
            </a:extLst>
          </p:cNvPr>
          <p:cNvSpPr txBox="1">
            <a:spLocks noChangeArrowheads="1"/>
          </p:cNvSpPr>
          <p:nvPr/>
        </p:nvSpPr>
        <p:spPr bwMode="auto">
          <a:xfrm>
            <a:off x="8125240" y="5670550"/>
            <a:ext cx="1143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0000FF"/>
                </a:solidFill>
                <a:latin typeface="楷体_GB2312" panose="02010609030101010101" pitchFamily="49" charset="-122"/>
                <a:ea typeface="楷体_GB2312" panose="02010609030101010101" pitchFamily="49" charset="-122"/>
              </a:rPr>
              <a:t>功耗小</a:t>
            </a:r>
          </a:p>
        </p:txBody>
      </p:sp>
      <p:sp>
        <p:nvSpPr>
          <p:cNvPr id="33" name="标题 1">
            <a:extLst>
              <a:ext uri="{FF2B5EF4-FFF2-40B4-BE49-F238E27FC236}">
                <a16:creationId xmlns:a16="http://schemas.microsoft.com/office/drawing/2014/main" id="{D677198F-953D-ED26-B65E-00D12D2CFC8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Tree>
    <p:extLst>
      <p:ext uri="{BB962C8B-B14F-4D97-AF65-F5344CB8AC3E}">
        <p14:creationId xmlns:p14="http://schemas.microsoft.com/office/powerpoint/2010/main" val="355410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trips(down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strips(down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strips(down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additive="base">
                                        <p:cTn id="78" dur="500" fill="hold"/>
                                        <p:tgtEl>
                                          <p:spTgt spid="29"/>
                                        </p:tgtEl>
                                        <p:attrNameLst>
                                          <p:attrName>ppt_x</p:attrName>
                                        </p:attrNameLst>
                                      </p:cBhvr>
                                      <p:tavLst>
                                        <p:tav tm="0">
                                          <p:val>
                                            <p:strVal val="1+#ppt_w/2"/>
                                          </p:val>
                                        </p:tav>
                                        <p:tav tm="100000">
                                          <p:val>
                                            <p:strVal val="#ppt_x"/>
                                          </p:val>
                                        </p:tav>
                                      </p:tavLst>
                                    </p:anim>
                                    <p:anim calcmode="lin" valueType="num">
                                      <p:cBhvr additive="base">
                                        <p:cTn id="79" dur="500" fill="hold"/>
                                        <p:tgtEl>
                                          <p:spTgt spid="29"/>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dissolve">
                                      <p:cBhvr>
                                        <p:cTn id="83" dur="500"/>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1+#ppt_w/2"/>
                                          </p:val>
                                        </p:tav>
                                        <p:tav tm="100000">
                                          <p:val>
                                            <p:strVal val="#ppt_x"/>
                                          </p:val>
                                        </p:tav>
                                      </p:tavLst>
                                    </p:anim>
                                    <p:anim calcmode="lin" valueType="num">
                                      <p:cBhvr additive="base">
                                        <p:cTn id="89" dur="500" fill="hold"/>
                                        <p:tgtEl>
                                          <p:spTgt spid="30"/>
                                        </p:tgtEl>
                                        <p:attrNameLst>
                                          <p:attrName>ppt_y</p:attrName>
                                        </p:attrNameLst>
                                      </p:cBhvr>
                                      <p:tavLst>
                                        <p:tav tm="0">
                                          <p:val>
                                            <p:strVal val="#ppt_y"/>
                                          </p:val>
                                        </p:tav>
                                        <p:tav tm="100000">
                                          <p:val>
                                            <p:strVal val="#ppt_y"/>
                                          </p:val>
                                        </p:tav>
                                      </p:tavLst>
                                    </p:anim>
                                  </p:childTnLst>
                                </p:cTn>
                              </p:par>
                            </p:childTnLst>
                          </p:cTn>
                        </p:par>
                        <p:par>
                          <p:cTn id="90" fill="hold">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dissolve">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 calcmode="lin" valueType="num">
                                      <p:cBhvr additive="base">
                                        <p:cTn id="98" dur="500" fill="hold"/>
                                        <p:tgtEl>
                                          <p:spTgt spid="31"/>
                                        </p:tgtEl>
                                        <p:attrNameLst>
                                          <p:attrName>ppt_x</p:attrName>
                                        </p:attrNameLst>
                                      </p:cBhvr>
                                      <p:tavLst>
                                        <p:tav tm="0">
                                          <p:val>
                                            <p:strVal val="1+#ppt_w/2"/>
                                          </p:val>
                                        </p:tav>
                                        <p:tav tm="100000">
                                          <p:val>
                                            <p:strVal val="#ppt_x"/>
                                          </p:val>
                                        </p:tav>
                                      </p:tavLst>
                                    </p:anim>
                                    <p:anim calcmode="lin" valueType="num">
                                      <p:cBhvr additive="base">
                                        <p:cTn id="99" dur="500" fill="hold"/>
                                        <p:tgtEl>
                                          <p:spTgt spid="31"/>
                                        </p:tgtEl>
                                        <p:attrNameLst>
                                          <p:attrName>ppt_y</p:attrName>
                                        </p:attrNameLst>
                                      </p:cBhvr>
                                      <p:tavLst>
                                        <p:tav tm="0">
                                          <p:val>
                                            <p:strVal val="#ppt_y"/>
                                          </p:val>
                                        </p:tav>
                                        <p:tav tm="100000">
                                          <p:val>
                                            <p:strVal val="#ppt_y"/>
                                          </p:val>
                                        </p:tav>
                                      </p:tavLst>
                                    </p:anim>
                                  </p:childTnLst>
                                </p:cTn>
                              </p:par>
                            </p:childTnLst>
                          </p:cTn>
                        </p:par>
                        <p:par>
                          <p:cTn id="100" fill="hold">
                            <p:stCondLst>
                              <p:cond delay="500"/>
                            </p:stCondLst>
                            <p:childTnLst>
                              <p:par>
                                <p:cTn id="101" presetID="9" presetClass="entr" presetSubtype="0" fill="hold" grpId="0" nodeType="after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dissolve">
                                      <p:cBhvr>
                                        <p:cTn id="103" dur="500"/>
                                        <p:tgtEl>
                                          <p:spTgt spid="5"/>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strips(downLeft)">
                                      <p:cBhvr>
                                        <p:cTn id="108" dur="500"/>
                                        <p:tgtEl>
                                          <p:spTgt spid="1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left)">
                                      <p:cBhvr>
                                        <p:cTn id="113" dur="500"/>
                                        <p:tgtEl>
                                          <p:spTgt spid="2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1"/>
                                        </p:tgtEl>
                                        <p:attrNameLst>
                                          <p:attrName>style.visibility</p:attrName>
                                        </p:attrNameLst>
                                      </p:cBhvr>
                                      <p:to>
                                        <p:strVal val="visible"/>
                                      </p:to>
                                    </p:set>
                                    <p:animEffect transition="in" filter="wipe(left)">
                                      <p:cBhvr>
                                        <p:cTn id="118" dur="500"/>
                                        <p:tgtEl>
                                          <p:spTgt spid="11"/>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additive="base">
                                        <p:cTn id="128" dur="500" fill="hold"/>
                                        <p:tgtEl>
                                          <p:spTgt spid="32"/>
                                        </p:tgtEl>
                                        <p:attrNameLst>
                                          <p:attrName>ppt_x</p:attrName>
                                        </p:attrNameLst>
                                      </p:cBhvr>
                                      <p:tavLst>
                                        <p:tav tm="0">
                                          <p:val>
                                            <p:strVal val="#ppt_x"/>
                                          </p:val>
                                        </p:tav>
                                        <p:tav tm="100000">
                                          <p:val>
                                            <p:strVal val="#ppt_x"/>
                                          </p:val>
                                        </p:tav>
                                      </p:tavLst>
                                    </p:anim>
                                    <p:anim calcmode="lin" valueType="num">
                                      <p:cBhvr additive="base">
                                        <p:cTn id="129" dur="500" fill="hold"/>
                                        <p:tgtEl>
                                          <p:spTgt spid="32"/>
                                        </p:tgtEl>
                                        <p:attrNameLst>
                                          <p:attrName>ppt_y</p:attrName>
                                        </p:attrNameLst>
                                      </p:cBhvr>
                                      <p:tavLst>
                                        <p:tav tm="0">
                                          <p:val>
                                            <p:strVal val="1+#ppt_h/2"/>
                                          </p:val>
                                        </p:tav>
                                        <p:tav tm="100000">
                                          <p:val>
                                            <p:strVal val="#ppt_y"/>
                                          </p:val>
                                        </p:tav>
                                      </p:tavLst>
                                    </p:anim>
                                  </p:childTnLst>
                                </p:cTn>
                              </p:par>
                            </p:childTnLst>
                          </p:cTn>
                        </p:par>
                        <p:par>
                          <p:cTn id="130" fill="hold">
                            <p:stCondLst>
                              <p:cond delay="500"/>
                            </p:stCondLst>
                            <p:childTnLst>
                              <p:par>
                                <p:cTn id="131" presetID="9" presetClass="entr" presetSubtype="0" fill="hold" grpId="0" nodeType="after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dissolve">
                                      <p:cBhvr>
                                        <p:cTn id="133"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animBg="1"/>
      <p:bldP spid="14" grpId="0" animBg="1"/>
      <p:bldP spid="15" grpId="0" animBg="1"/>
      <p:bldP spid="16" grpId="0" animBg="1"/>
      <p:bldP spid="20" grpId="0"/>
      <p:bldP spid="21" grpId="0" uiExpand="1"/>
      <p:bldP spid="22" grpId="0" animBg="1"/>
      <p:bldP spid="23" grpId="0"/>
      <p:bldP spid="24" grpId="0"/>
      <p:bldP spid="25" grpId="0"/>
      <p:bldP spid="26" grpId="0"/>
      <p:bldP spid="27" grpId="0"/>
      <p:bldP spid="28" grpId="0"/>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C60930F9-59E8-648B-0DA4-58330FC9C9E8}"/>
              </a:ext>
            </a:extLst>
          </p:cNvPr>
          <p:cNvSpPr>
            <a:spLocks noChangeArrowheads="1"/>
          </p:cNvSpPr>
          <p:nvPr/>
        </p:nvSpPr>
        <p:spPr bwMode="auto">
          <a:xfrm>
            <a:off x="2746513" y="526774"/>
            <a:ext cx="28559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Times New Roman" panose="02020603050405020304" pitchFamily="18" charset="0"/>
                <a:ea typeface="楷体_GB2312" panose="02010609030101010101" pitchFamily="49" charset="-122"/>
              </a:rPr>
              <a:t>CMOS</a:t>
            </a:r>
            <a:r>
              <a:rPr lang="zh-CN" altLang="en-US" sz="2400" b="1">
                <a:solidFill>
                  <a:srgbClr val="FF0000"/>
                </a:solidFill>
                <a:latin typeface="楷体_GB2312" panose="02010609030101010101" pitchFamily="49" charset="-122"/>
                <a:ea typeface="楷体_GB2312" panose="02010609030101010101" pitchFamily="49" charset="-122"/>
              </a:rPr>
              <a:t>集成电路</a:t>
            </a:r>
          </a:p>
        </p:txBody>
      </p:sp>
      <p:sp>
        <p:nvSpPr>
          <p:cNvPr id="5" name="Rectangle 8">
            <a:extLst>
              <a:ext uri="{FF2B5EF4-FFF2-40B4-BE49-F238E27FC236}">
                <a16:creationId xmlns:a16="http://schemas.microsoft.com/office/drawing/2014/main" id="{313CECC4-9010-714E-499D-F51D40A13F65}"/>
              </a:ext>
            </a:extLst>
          </p:cNvPr>
          <p:cNvSpPr>
            <a:spLocks noChangeArrowheads="1"/>
          </p:cNvSpPr>
          <p:nvPr/>
        </p:nvSpPr>
        <p:spPr bwMode="auto">
          <a:xfrm>
            <a:off x="1930538" y="1782487"/>
            <a:ext cx="1401763"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楷体_GB2312" panose="02010609030101010101" pitchFamily="49" charset="-122"/>
                <a:ea typeface="楷体_GB2312" panose="02010609030101010101" pitchFamily="49" charset="-122"/>
              </a:rPr>
              <a:t> 4000</a:t>
            </a:r>
            <a:r>
              <a:rPr lang="zh-CN" altLang="en-US" sz="2000" b="1">
                <a:solidFill>
                  <a:srgbClr val="000066"/>
                </a:solidFill>
                <a:latin typeface="宋体-方正超大字符集" pitchFamily="65" charset="-122"/>
                <a:ea typeface="宋体-方正超大字符集" pitchFamily="65" charset="-122"/>
              </a:rPr>
              <a:t>系列</a:t>
            </a:r>
          </a:p>
        </p:txBody>
      </p:sp>
      <p:sp>
        <p:nvSpPr>
          <p:cNvPr id="6" name="Line 9">
            <a:extLst>
              <a:ext uri="{FF2B5EF4-FFF2-40B4-BE49-F238E27FC236}">
                <a16:creationId xmlns:a16="http://schemas.microsoft.com/office/drawing/2014/main" id="{2C552A8C-4449-337B-9EA2-2937A40D6300}"/>
              </a:ext>
            </a:extLst>
          </p:cNvPr>
          <p:cNvSpPr>
            <a:spLocks noChangeShapeType="1"/>
          </p:cNvSpPr>
          <p:nvPr/>
        </p:nvSpPr>
        <p:spPr bwMode="auto">
          <a:xfrm>
            <a:off x="3300551" y="2012674"/>
            <a:ext cx="503237" cy="0"/>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0">
            <a:extLst>
              <a:ext uri="{FF2B5EF4-FFF2-40B4-BE49-F238E27FC236}">
                <a16:creationId xmlns:a16="http://schemas.microsoft.com/office/drawing/2014/main" id="{2777D821-AB3D-8FE5-1C92-5CF926007253}"/>
              </a:ext>
            </a:extLst>
          </p:cNvPr>
          <p:cNvSpPr>
            <a:spLocks noChangeShapeType="1"/>
          </p:cNvSpPr>
          <p:nvPr/>
        </p:nvSpPr>
        <p:spPr bwMode="auto">
          <a:xfrm>
            <a:off x="5532576" y="2012674"/>
            <a:ext cx="503237" cy="0"/>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Rectangle 11">
            <a:extLst>
              <a:ext uri="{FF2B5EF4-FFF2-40B4-BE49-F238E27FC236}">
                <a16:creationId xmlns:a16="http://schemas.microsoft.com/office/drawing/2014/main" id="{2B5059D7-1849-14AC-01DC-2A78F9E8A0AC}"/>
              </a:ext>
            </a:extLst>
          </p:cNvPr>
          <p:cNvSpPr>
            <a:spLocks noChangeArrowheads="1"/>
          </p:cNvSpPr>
          <p:nvPr/>
        </p:nvSpPr>
        <p:spPr bwMode="auto">
          <a:xfrm>
            <a:off x="3821251" y="1796774"/>
            <a:ext cx="1709737"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74HC 74HCT</a:t>
            </a:r>
          </a:p>
        </p:txBody>
      </p:sp>
      <p:sp>
        <p:nvSpPr>
          <p:cNvPr id="9" name="Rectangle 12">
            <a:extLst>
              <a:ext uri="{FF2B5EF4-FFF2-40B4-BE49-F238E27FC236}">
                <a16:creationId xmlns:a16="http://schemas.microsoft.com/office/drawing/2014/main" id="{B345D5A6-170B-5ED1-8137-6796FC72998D}"/>
              </a:ext>
            </a:extLst>
          </p:cNvPr>
          <p:cNvSpPr>
            <a:spLocks noChangeArrowheads="1"/>
          </p:cNvSpPr>
          <p:nvPr/>
        </p:nvSpPr>
        <p:spPr bwMode="auto">
          <a:xfrm>
            <a:off x="6037401" y="1796774"/>
            <a:ext cx="2011362"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wrap="none"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74VHC 74VHCT</a:t>
            </a:r>
          </a:p>
        </p:txBody>
      </p:sp>
      <p:sp>
        <p:nvSpPr>
          <p:cNvPr id="10" name="Rectangle 13">
            <a:extLst>
              <a:ext uri="{FF2B5EF4-FFF2-40B4-BE49-F238E27FC236}">
                <a16:creationId xmlns:a16="http://schemas.microsoft.com/office/drawing/2014/main" id="{D203D7D4-AD05-309A-63F3-936814B2342A}"/>
              </a:ext>
            </a:extLst>
          </p:cNvPr>
          <p:cNvSpPr>
            <a:spLocks noChangeArrowheads="1"/>
          </p:cNvSpPr>
          <p:nvPr/>
        </p:nvSpPr>
        <p:spPr bwMode="auto">
          <a:xfrm>
            <a:off x="1930538" y="2209524"/>
            <a:ext cx="1403350" cy="1885950"/>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速度慢</a:t>
            </a:r>
          </a:p>
          <a:p>
            <a:r>
              <a:rPr lang="zh-CN" altLang="en-US" sz="2400" b="1">
                <a:solidFill>
                  <a:srgbClr val="000066"/>
                </a:solidFill>
                <a:latin typeface="楷体_GB2312" panose="02010609030101010101" pitchFamily="49" charset="-122"/>
                <a:ea typeface="楷体_GB2312" panose="02010609030101010101" pitchFamily="49" charset="-122"/>
              </a:rPr>
              <a:t>与</a:t>
            </a:r>
            <a:r>
              <a:rPr lang="en-US" altLang="zh-CN" sz="2400" b="1">
                <a:solidFill>
                  <a:srgbClr val="000066"/>
                </a:solidFill>
                <a:latin typeface="楷体_GB2312" panose="02010609030101010101" pitchFamily="49" charset="-122"/>
                <a:ea typeface="楷体_GB2312" panose="02010609030101010101" pitchFamily="49" charset="-122"/>
              </a:rPr>
              <a:t>TTL</a:t>
            </a:r>
            <a:r>
              <a:rPr lang="zh-CN" altLang="en-US" sz="2400" b="1">
                <a:solidFill>
                  <a:srgbClr val="000066"/>
                </a:solidFill>
                <a:latin typeface="楷体_GB2312" panose="02010609030101010101" pitchFamily="49" charset="-122"/>
                <a:ea typeface="楷体_GB2312" panose="02010609030101010101" pitchFamily="49" charset="-122"/>
              </a:rPr>
              <a:t>不兼容</a:t>
            </a:r>
          </a:p>
          <a:p>
            <a:r>
              <a:rPr lang="zh-CN" altLang="en-US" sz="2400" b="1">
                <a:solidFill>
                  <a:srgbClr val="000066"/>
                </a:solidFill>
                <a:latin typeface="楷体_GB2312" panose="02010609030101010101" pitchFamily="49" charset="-122"/>
                <a:ea typeface="楷体_GB2312" panose="02010609030101010101" pitchFamily="49" charset="-122"/>
              </a:rPr>
              <a:t>抗干扰</a:t>
            </a:r>
          </a:p>
          <a:p>
            <a:r>
              <a:rPr lang="zh-CN" altLang="en-US" sz="2400" b="1">
                <a:solidFill>
                  <a:srgbClr val="000066"/>
                </a:solidFill>
                <a:latin typeface="楷体_GB2312" panose="02010609030101010101" pitchFamily="49" charset="-122"/>
                <a:ea typeface="楷体_GB2312" panose="02010609030101010101" pitchFamily="49" charset="-122"/>
              </a:rPr>
              <a:t>功耗低</a:t>
            </a:r>
          </a:p>
        </p:txBody>
      </p:sp>
      <p:sp>
        <p:nvSpPr>
          <p:cNvPr id="11" name="Rectangle 14">
            <a:extLst>
              <a:ext uri="{FF2B5EF4-FFF2-40B4-BE49-F238E27FC236}">
                <a16:creationId xmlns:a16="http://schemas.microsoft.com/office/drawing/2014/main" id="{EE1FCB1F-2735-4BFB-B918-AE583FAC5888}"/>
              </a:ext>
            </a:extLst>
          </p:cNvPr>
          <p:cNvSpPr>
            <a:spLocks noChangeArrowheads="1"/>
          </p:cNvSpPr>
          <p:nvPr/>
        </p:nvSpPr>
        <p:spPr bwMode="auto">
          <a:xfrm>
            <a:off x="8556763" y="1796774"/>
            <a:ext cx="1976438"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wrap="none"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74LVC 74VAUC</a:t>
            </a:r>
          </a:p>
        </p:txBody>
      </p:sp>
      <p:sp>
        <p:nvSpPr>
          <p:cNvPr id="12" name="Line 15">
            <a:extLst>
              <a:ext uri="{FF2B5EF4-FFF2-40B4-BE49-F238E27FC236}">
                <a16:creationId xmlns:a16="http://schemas.microsoft.com/office/drawing/2014/main" id="{82A8ADF8-1EAB-8E19-0A36-0354A1E39D68}"/>
              </a:ext>
            </a:extLst>
          </p:cNvPr>
          <p:cNvSpPr>
            <a:spLocks noChangeShapeType="1"/>
          </p:cNvSpPr>
          <p:nvPr/>
        </p:nvSpPr>
        <p:spPr bwMode="auto">
          <a:xfrm>
            <a:off x="8053526" y="2012674"/>
            <a:ext cx="503237" cy="0"/>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Rectangle 16">
            <a:extLst>
              <a:ext uri="{FF2B5EF4-FFF2-40B4-BE49-F238E27FC236}">
                <a16:creationId xmlns:a16="http://schemas.microsoft.com/office/drawing/2014/main" id="{4F28C53D-8785-7109-B1D9-D10EEF912426}"/>
              </a:ext>
            </a:extLst>
          </p:cNvPr>
          <p:cNvSpPr>
            <a:spLocks noChangeArrowheads="1"/>
          </p:cNvSpPr>
          <p:nvPr/>
        </p:nvSpPr>
        <p:spPr bwMode="auto">
          <a:xfrm>
            <a:off x="3803788" y="2209524"/>
            <a:ext cx="1727200" cy="1885950"/>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速度加快</a:t>
            </a:r>
          </a:p>
          <a:p>
            <a:r>
              <a:rPr lang="zh-CN" altLang="en-US" sz="2400" b="1">
                <a:solidFill>
                  <a:srgbClr val="000066"/>
                </a:solidFill>
                <a:latin typeface="楷体_GB2312" panose="02010609030101010101" pitchFamily="49" charset="-122"/>
                <a:ea typeface="楷体_GB2312" panose="02010609030101010101" pitchFamily="49" charset="-122"/>
              </a:rPr>
              <a:t>与</a:t>
            </a:r>
            <a:r>
              <a:rPr lang="en-US" altLang="zh-CN" sz="2400" b="1">
                <a:solidFill>
                  <a:srgbClr val="000066"/>
                </a:solidFill>
                <a:latin typeface="楷体_GB2312" panose="02010609030101010101" pitchFamily="49" charset="-122"/>
                <a:ea typeface="楷体_GB2312" panose="02010609030101010101" pitchFamily="49" charset="-122"/>
              </a:rPr>
              <a:t>TTL</a:t>
            </a:r>
            <a:r>
              <a:rPr lang="zh-CN" altLang="en-US" sz="2400" b="1">
                <a:solidFill>
                  <a:srgbClr val="000066"/>
                </a:solidFill>
                <a:latin typeface="楷体_GB2312" panose="02010609030101010101" pitchFamily="49" charset="-122"/>
                <a:ea typeface="楷体_GB2312" panose="02010609030101010101" pitchFamily="49" charset="-122"/>
              </a:rPr>
              <a:t>兼容</a:t>
            </a:r>
          </a:p>
          <a:p>
            <a:r>
              <a:rPr lang="zh-CN" altLang="en-US" sz="2400" b="1">
                <a:solidFill>
                  <a:srgbClr val="000066"/>
                </a:solidFill>
                <a:latin typeface="楷体_GB2312" panose="02010609030101010101" pitchFamily="49" charset="-122"/>
                <a:ea typeface="楷体_GB2312" panose="02010609030101010101" pitchFamily="49" charset="-122"/>
              </a:rPr>
              <a:t>负载能力强</a:t>
            </a:r>
          </a:p>
          <a:p>
            <a:r>
              <a:rPr lang="zh-CN" altLang="en-US" sz="2400" b="1">
                <a:solidFill>
                  <a:srgbClr val="000066"/>
                </a:solidFill>
                <a:latin typeface="楷体_GB2312" panose="02010609030101010101" pitchFamily="49" charset="-122"/>
                <a:ea typeface="楷体_GB2312" panose="02010609030101010101" pitchFamily="49" charset="-122"/>
              </a:rPr>
              <a:t>抗干扰</a:t>
            </a:r>
          </a:p>
          <a:p>
            <a:r>
              <a:rPr lang="zh-CN" altLang="en-US" sz="2400" b="1">
                <a:solidFill>
                  <a:srgbClr val="000066"/>
                </a:solidFill>
                <a:latin typeface="楷体_GB2312" panose="02010609030101010101" pitchFamily="49" charset="-122"/>
                <a:ea typeface="楷体_GB2312" panose="02010609030101010101" pitchFamily="49" charset="-122"/>
              </a:rPr>
              <a:t>功耗低</a:t>
            </a:r>
          </a:p>
        </p:txBody>
      </p:sp>
      <p:sp>
        <p:nvSpPr>
          <p:cNvPr id="14" name="Rectangle 17">
            <a:extLst>
              <a:ext uri="{FF2B5EF4-FFF2-40B4-BE49-F238E27FC236}">
                <a16:creationId xmlns:a16="http://schemas.microsoft.com/office/drawing/2014/main" id="{E87CD12F-3258-19E5-81A3-4C4AFF5B4837}"/>
              </a:ext>
            </a:extLst>
          </p:cNvPr>
          <p:cNvSpPr>
            <a:spLocks noChangeArrowheads="1"/>
          </p:cNvSpPr>
          <p:nvPr/>
        </p:nvSpPr>
        <p:spPr bwMode="auto">
          <a:xfrm>
            <a:off x="6037401" y="2209524"/>
            <a:ext cx="2016125" cy="1885950"/>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速度更快</a:t>
            </a:r>
          </a:p>
          <a:p>
            <a:r>
              <a:rPr lang="zh-CN" altLang="en-US" sz="2400" b="1">
                <a:solidFill>
                  <a:srgbClr val="000066"/>
                </a:solidFill>
                <a:latin typeface="楷体_GB2312" panose="02010609030101010101" pitchFamily="49" charset="-122"/>
                <a:ea typeface="楷体_GB2312" panose="02010609030101010101" pitchFamily="49" charset="-122"/>
              </a:rPr>
              <a:t>与</a:t>
            </a:r>
            <a:r>
              <a:rPr lang="en-US" altLang="zh-CN" sz="2400" b="1">
                <a:solidFill>
                  <a:srgbClr val="000066"/>
                </a:solidFill>
                <a:latin typeface="楷体_GB2312" panose="02010609030101010101" pitchFamily="49" charset="-122"/>
                <a:ea typeface="楷体_GB2312" panose="02010609030101010101" pitchFamily="49" charset="-122"/>
              </a:rPr>
              <a:t>TTL</a:t>
            </a:r>
            <a:r>
              <a:rPr lang="zh-CN" altLang="en-US" sz="2400" b="1">
                <a:solidFill>
                  <a:srgbClr val="000066"/>
                </a:solidFill>
                <a:latin typeface="楷体_GB2312" panose="02010609030101010101" pitchFamily="49" charset="-122"/>
                <a:ea typeface="楷体_GB2312" panose="02010609030101010101" pitchFamily="49" charset="-122"/>
              </a:rPr>
              <a:t>兼容</a:t>
            </a:r>
          </a:p>
          <a:p>
            <a:r>
              <a:rPr lang="zh-CN" altLang="en-US" sz="2400" b="1">
                <a:solidFill>
                  <a:srgbClr val="000066"/>
                </a:solidFill>
                <a:latin typeface="楷体_GB2312" panose="02010609030101010101" pitchFamily="49" charset="-122"/>
                <a:ea typeface="楷体_GB2312" panose="02010609030101010101" pitchFamily="49" charset="-122"/>
              </a:rPr>
              <a:t>负载能力强</a:t>
            </a:r>
          </a:p>
          <a:p>
            <a:r>
              <a:rPr lang="zh-CN" altLang="en-US" sz="2400" b="1">
                <a:solidFill>
                  <a:srgbClr val="000066"/>
                </a:solidFill>
                <a:latin typeface="楷体_GB2312" panose="02010609030101010101" pitchFamily="49" charset="-122"/>
                <a:ea typeface="楷体_GB2312" panose="02010609030101010101" pitchFamily="49" charset="-122"/>
              </a:rPr>
              <a:t>抗干扰</a:t>
            </a:r>
          </a:p>
          <a:p>
            <a:r>
              <a:rPr lang="zh-CN" altLang="en-US" sz="2400" b="1">
                <a:solidFill>
                  <a:srgbClr val="000066"/>
                </a:solidFill>
                <a:latin typeface="楷体_GB2312" panose="02010609030101010101" pitchFamily="49" charset="-122"/>
                <a:ea typeface="楷体_GB2312" panose="02010609030101010101" pitchFamily="49" charset="-122"/>
              </a:rPr>
              <a:t>功耗低</a:t>
            </a:r>
          </a:p>
        </p:txBody>
      </p:sp>
      <p:sp>
        <p:nvSpPr>
          <p:cNvPr id="15" name="Rectangle 18">
            <a:extLst>
              <a:ext uri="{FF2B5EF4-FFF2-40B4-BE49-F238E27FC236}">
                <a16:creationId xmlns:a16="http://schemas.microsoft.com/office/drawing/2014/main" id="{C29AE085-DE28-28A7-870B-717D6998C93B}"/>
              </a:ext>
            </a:extLst>
          </p:cNvPr>
          <p:cNvSpPr>
            <a:spLocks noChangeArrowheads="1"/>
          </p:cNvSpPr>
          <p:nvPr/>
        </p:nvSpPr>
        <p:spPr bwMode="auto">
          <a:xfrm>
            <a:off x="8556763" y="2209524"/>
            <a:ext cx="2016125" cy="1885950"/>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低</a:t>
            </a:r>
            <a:r>
              <a:rPr lang="en-US" altLang="zh-CN" sz="2400" b="1">
                <a:solidFill>
                  <a:srgbClr val="000066"/>
                </a:solidFill>
                <a:latin typeface="楷体_GB2312" panose="02010609030101010101" pitchFamily="49" charset="-122"/>
                <a:ea typeface="楷体_GB2312" panose="02010609030101010101" pitchFamily="49" charset="-122"/>
              </a:rPr>
              <a:t>(</a:t>
            </a:r>
            <a:r>
              <a:rPr lang="zh-CN" altLang="en-US" sz="2400" b="1">
                <a:solidFill>
                  <a:srgbClr val="000066"/>
                </a:solidFill>
                <a:latin typeface="楷体_GB2312" panose="02010609030101010101" pitchFamily="49" charset="-122"/>
                <a:ea typeface="楷体_GB2312" panose="02010609030101010101" pitchFamily="49" charset="-122"/>
              </a:rPr>
              <a:t>超低</a:t>
            </a:r>
            <a:r>
              <a:rPr lang="en-US" altLang="zh-CN" sz="2400" b="1">
                <a:solidFill>
                  <a:srgbClr val="000066"/>
                </a:solidFill>
                <a:latin typeface="楷体_GB2312" panose="02010609030101010101" pitchFamily="49" charset="-122"/>
                <a:ea typeface="楷体_GB2312" panose="02010609030101010101" pitchFamily="49" charset="-122"/>
              </a:rPr>
              <a:t>)</a:t>
            </a:r>
            <a:r>
              <a:rPr lang="zh-CN" altLang="en-US" sz="2400" b="1">
                <a:solidFill>
                  <a:srgbClr val="000066"/>
                </a:solidFill>
                <a:latin typeface="楷体_GB2312" panose="02010609030101010101" pitchFamily="49" charset="-122"/>
                <a:ea typeface="楷体_GB2312" panose="02010609030101010101" pitchFamily="49" charset="-122"/>
              </a:rPr>
              <a:t>电压</a:t>
            </a:r>
          </a:p>
          <a:p>
            <a:r>
              <a:rPr lang="zh-CN" altLang="en-US" sz="2400" b="1">
                <a:solidFill>
                  <a:srgbClr val="000066"/>
                </a:solidFill>
                <a:latin typeface="楷体_GB2312" panose="02010609030101010101" pitchFamily="49" charset="-122"/>
                <a:ea typeface="楷体_GB2312" panose="02010609030101010101" pitchFamily="49" charset="-122"/>
              </a:rPr>
              <a:t>速度更加快</a:t>
            </a:r>
          </a:p>
          <a:p>
            <a:r>
              <a:rPr lang="zh-CN" altLang="en-US" sz="2400" b="1">
                <a:solidFill>
                  <a:srgbClr val="000066"/>
                </a:solidFill>
                <a:latin typeface="楷体_GB2312" panose="02010609030101010101" pitchFamily="49" charset="-122"/>
                <a:ea typeface="楷体_GB2312" panose="02010609030101010101" pitchFamily="49" charset="-122"/>
              </a:rPr>
              <a:t>与</a:t>
            </a:r>
            <a:r>
              <a:rPr lang="en-US" altLang="zh-CN" sz="2400" b="1">
                <a:solidFill>
                  <a:srgbClr val="000066"/>
                </a:solidFill>
                <a:latin typeface="楷体_GB2312" panose="02010609030101010101" pitchFamily="49" charset="-122"/>
                <a:ea typeface="楷体_GB2312" panose="02010609030101010101" pitchFamily="49" charset="-122"/>
              </a:rPr>
              <a:t>TTL</a:t>
            </a:r>
            <a:r>
              <a:rPr lang="zh-CN" altLang="en-US" sz="2400" b="1">
                <a:solidFill>
                  <a:srgbClr val="000066"/>
                </a:solidFill>
                <a:latin typeface="楷体_GB2312" panose="02010609030101010101" pitchFamily="49" charset="-122"/>
                <a:ea typeface="楷体_GB2312" panose="02010609030101010101" pitchFamily="49" charset="-122"/>
              </a:rPr>
              <a:t>兼容</a:t>
            </a:r>
          </a:p>
          <a:p>
            <a:r>
              <a:rPr lang="zh-CN" altLang="en-US" sz="2400" b="1">
                <a:solidFill>
                  <a:srgbClr val="000066"/>
                </a:solidFill>
                <a:latin typeface="楷体_GB2312" panose="02010609030101010101" pitchFamily="49" charset="-122"/>
                <a:ea typeface="楷体_GB2312" panose="02010609030101010101" pitchFamily="49" charset="-122"/>
              </a:rPr>
              <a:t>负载能力强</a:t>
            </a:r>
          </a:p>
          <a:p>
            <a:r>
              <a:rPr lang="zh-CN" altLang="en-US" sz="2400" b="1">
                <a:solidFill>
                  <a:srgbClr val="000066"/>
                </a:solidFill>
                <a:latin typeface="楷体_GB2312" panose="02010609030101010101" pitchFamily="49" charset="-122"/>
                <a:ea typeface="楷体_GB2312" panose="02010609030101010101" pitchFamily="49" charset="-122"/>
              </a:rPr>
              <a:t>抗干扰功耗低</a:t>
            </a:r>
          </a:p>
        </p:txBody>
      </p:sp>
      <p:sp>
        <p:nvSpPr>
          <p:cNvPr id="16" name="Rectangle 19">
            <a:extLst>
              <a:ext uri="{FF2B5EF4-FFF2-40B4-BE49-F238E27FC236}">
                <a16:creationId xmlns:a16="http://schemas.microsoft.com/office/drawing/2014/main" id="{E852EAFC-EB1B-EA22-6707-A65E77ADD89D}"/>
              </a:ext>
            </a:extLst>
          </p:cNvPr>
          <p:cNvSpPr>
            <a:spLocks noChangeArrowheads="1"/>
          </p:cNvSpPr>
          <p:nvPr/>
        </p:nvSpPr>
        <p:spPr bwMode="auto">
          <a:xfrm>
            <a:off x="2041663" y="5516287"/>
            <a:ext cx="1403350"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3399FF"/>
                </a:solidFill>
                <a:latin typeface="宋体-方正超大字符集" pitchFamily="65" charset="-122"/>
                <a:ea typeface="宋体-方正超大字符集" pitchFamily="65" charset="-122"/>
              </a:rPr>
              <a:t> </a:t>
            </a:r>
            <a:r>
              <a:rPr lang="en-US" altLang="zh-CN" sz="2000" b="1">
                <a:solidFill>
                  <a:srgbClr val="000066"/>
                </a:solidFill>
                <a:latin typeface="宋体-方正超大字符集" pitchFamily="65" charset="-122"/>
                <a:ea typeface="宋体-方正超大字符集" pitchFamily="65" charset="-122"/>
              </a:rPr>
              <a:t>74</a:t>
            </a:r>
            <a:r>
              <a:rPr lang="zh-CN" altLang="en-US" sz="2000" b="1">
                <a:solidFill>
                  <a:srgbClr val="000066"/>
                </a:solidFill>
                <a:latin typeface="宋体-方正超大字符集" pitchFamily="65" charset="-122"/>
                <a:ea typeface="宋体-方正超大字符集" pitchFamily="65" charset="-122"/>
              </a:rPr>
              <a:t>系列</a:t>
            </a:r>
          </a:p>
        </p:txBody>
      </p:sp>
      <p:sp>
        <p:nvSpPr>
          <p:cNvPr id="17" name="Line 20">
            <a:extLst>
              <a:ext uri="{FF2B5EF4-FFF2-40B4-BE49-F238E27FC236}">
                <a16:creationId xmlns:a16="http://schemas.microsoft.com/office/drawing/2014/main" id="{A7ADF52B-B8EA-A809-A6D4-886B2828BDBE}"/>
              </a:ext>
            </a:extLst>
          </p:cNvPr>
          <p:cNvSpPr>
            <a:spLocks noChangeShapeType="1"/>
          </p:cNvSpPr>
          <p:nvPr/>
        </p:nvSpPr>
        <p:spPr bwMode="auto">
          <a:xfrm>
            <a:off x="3443426" y="5660749"/>
            <a:ext cx="503237" cy="0"/>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1">
            <a:extLst>
              <a:ext uri="{FF2B5EF4-FFF2-40B4-BE49-F238E27FC236}">
                <a16:creationId xmlns:a16="http://schemas.microsoft.com/office/drawing/2014/main" id="{F2FA89B7-3DAB-9D0D-8A7C-6CC4815082CD}"/>
              </a:ext>
            </a:extLst>
          </p:cNvPr>
          <p:cNvSpPr>
            <a:spLocks noChangeShapeType="1"/>
          </p:cNvSpPr>
          <p:nvPr/>
        </p:nvSpPr>
        <p:spPr bwMode="auto">
          <a:xfrm>
            <a:off x="5315088" y="5732187"/>
            <a:ext cx="503238" cy="0"/>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Rectangle 22">
            <a:extLst>
              <a:ext uri="{FF2B5EF4-FFF2-40B4-BE49-F238E27FC236}">
                <a16:creationId xmlns:a16="http://schemas.microsoft.com/office/drawing/2014/main" id="{1E84DB6A-7E36-37AE-777C-F27B4736634E}"/>
              </a:ext>
            </a:extLst>
          </p:cNvPr>
          <p:cNvSpPr>
            <a:spLocks noChangeArrowheads="1"/>
          </p:cNvSpPr>
          <p:nvPr/>
        </p:nvSpPr>
        <p:spPr bwMode="auto">
          <a:xfrm>
            <a:off x="3948251" y="5516287"/>
            <a:ext cx="1350962"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74LS</a:t>
            </a:r>
            <a:r>
              <a:rPr lang="zh-CN" altLang="en-US" sz="2000" b="1">
                <a:solidFill>
                  <a:srgbClr val="000066"/>
                </a:solidFill>
                <a:latin typeface="Tahoma" panose="020B0604030504040204" pitchFamily="34" charset="0"/>
              </a:rPr>
              <a:t>系列</a:t>
            </a:r>
          </a:p>
        </p:txBody>
      </p:sp>
      <p:sp>
        <p:nvSpPr>
          <p:cNvPr id="20" name="Rectangle 23">
            <a:extLst>
              <a:ext uri="{FF2B5EF4-FFF2-40B4-BE49-F238E27FC236}">
                <a16:creationId xmlns:a16="http://schemas.microsoft.com/office/drawing/2014/main" id="{B88D5B8C-0C96-BC04-9C4A-22C3FE065C49}"/>
              </a:ext>
            </a:extLst>
          </p:cNvPr>
          <p:cNvSpPr>
            <a:spLocks noChangeArrowheads="1"/>
          </p:cNvSpPr>
          <p:nvPr/>
        </p:nvSpPr>
        <p:spPr bwMode="auto">
          <a:xfrm>
            <a:off x="5894526" y="5516287"/>
            <a:ext cx="1509712"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74AS</a:t>
            </a:r>
            <a:r>
              <a:rPr lang="zh-CN" altLang="en-US" sz="2000" b="1">
                <a:solidFill>
                  <a:srgbClr val="000066"/>
                </a:solidFill>
                <a:latin typeface="Tahoma" panose="020B0604030504040204" pitchFamily="34" charset="0"/>
              </a:rPr>
              <a:t>系列</a:t>
            </a:r>
          </a:p>
        </p:txBody>
      </p:sp>
      <p:sp>
        <p:nvSpPr>
          <p:cNvPr id="21" name="Rectangle 24">
            <a:extLst>
              <a:ext uri="{FF2B5EF4-FFF2-40B4-BE49-F238E27FC236}">
                <a16:creationId xmlns:a16="http://schemas.microsoft.com/office/drawing/2014/main" id="{B4B878D7-5DAF-6BF7-E42A-8D612F6B9255}"/>
              </a:ext>
            </a:extLst>
          </p:cNvPr>
          <p:cNvSpPr>
            <a:spLocks noChangeArrowheads="1"/>
          </p:cNvSpPr>
          <p:nvPr/>
        </p:nvSpPr>
        <p:spPr bwMode="auto">
          <a:xfrm>
            <a:off x="2040076" y="5970312"/>
            <a:ext cx="1403350" cy="790575"/>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速度慢</a:t>
            </a:r>
          </a:p>
          <a:p>
            <a:r>
              <a:rPr lang="zh-CN" altLang="en-US" sz="2400" b="1">
                <a:solidFill>
                  <a:srgbClr val="000066"/>
                </a:solidFill>
                <a:latin typeface="楷体_GB2312" panose="02010609030101010101" pitchFamily="49" charset="-122"/>
                <a:ea typeface="楷体_GB2312" panose="02010609030101010101" pitchFamily="49" charset="-122"/>
              </a:rPr>
              <a:t>功耗大</a:t>
            </a:r>
          </a:p>
        </p:txBody>
      </p:sp>
      <p:sp>
        <p:nvSpPr>
          <p:cNvPr id="22" name="Rectangle 25">
            <a:extLst>
              <a:ext uri="{FF2B5EF4-FFF2-40B4-BE49-F238E27FC236}">
                <a16:creationId xmlns:a16="http://schemas.microsoft.com/office/drawing/2014/main" id="{5F15313D-2689-BF8B-B5CB-1169DB577112}"/>
              </a:ext>
            </a:extLst>
          </p:cNvPr>
          <p:cNvSpPr>
            <a:spLocks noChangeArrowheads="1"/>
          </p:cNvSpPr>
          <p:nvPr/>
        </p:nvSpPr>
        <p:spPr bwMode="auto">
          <a:xfrm>
            <a:off x="7909063" y="5516287"/>
            <a:ext cx="1727200" cy="355600"/>
          </a:xfrm>
          <a:prstGeom prst="rect">
            <a:avLst/>
          </a:prstGeom>
          <a:noFill/>
          <a:ln w="28575">
            <a:solidFill>
              <a:srgbClr val="9C087C"/>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66"/>
                </a:solidFill>
                <a:latin typeface="Tahoma" panose="020B0604030504040204" pitchFamily="34" charset="0"/>
              </a:rPr>
              <a:t>     74ALS</a:t>
            </a:r>
          </a:p>
        </p:txBody>
      </p:sp>
      <p:sp>
        <p:nvSpPr>
          <p:cNvPr id="23" name="Line 26">
            <a:extLst>
              <a:ext uri="{FF2B5EF4-FFF2-40B4-BE49-F238E27FC236}">
                <a16:creationId xmlns:a16="http://schemas.microsoft.com/office/drawing/2014/main" id="{832D0BC1-367D-D80C-9A0B-E3D3DA11EDD4}"/>
              </a:ext>
            </a:extLst>
          </p:cNvPr>
          <p:cNvSpPr>
            <a:spLocks noChangeShapeType="1"/>
          </p:cNvSpPr>
          <p:nvPr/>
        </p:nvSpPr>
        <p:spPr bwMode="auto">
          <a:xfrm>
            <a:off x="7404238" y="5732187"/>
            <a:ext cx="485775" cy="1587"/>
          </a:xfrm>
          <a:prstGeom prst="line">
            <a:avLst/>
          </a:prstGeom>
          <a:noFill/>
          <a:ln w="57150">
            <a:solidFill>
              <a:srgbClr val="9C087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27">
            <a:extLst>
              <a:ext uri="{FF2B5EF4-FFF2-40B4-BE49-F238E27FC236}">
                <a16:creationId xmlns:a16="http://schemas.microsoft.com/office/drawing/2014/main" id="{92E807F7-7EB5-E1EE-1545-AD4F75BC6042}"/>
              </a:ext>
            </a:extLst>
          </p:cNvPr>
          <p:cNvSpPr>
            <a:spLocks noChangeArrowheads="1"/>
          </p:cNvSpPr>
          <p:nvPr/>
        </p:nvSpPr>
        <p:spPr bwMode="auto">
          <a:xfrm>
            <a:off x="3948251" y="5970312"/>
            <a:ext cx="1366837" cy="790575"/>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速度不变</a:t>
            </a:r>
          </a:p>
          <a:p>
            <a:r>
              <a:rPr lang="zh-CN" altLang="en-US" sz="2400" b="1">
                <a:solidFill>
                  <a:srgbClr val="000066"/>
                </a:solidFill>
                <a:latin typeface="楷体_GB2312" panose="02010609030101010101" pitchFamily="49" charset="-122"/>
                <a:ea typeface="楷体_GB2312" panose="02010609030101010101" pitchFamily="49" charset="-122"/>
              </a:rPr>
              <a:t>功耗降低</a:t>
            </a:r>
          </a:p>
        </p:txBody>
      </p:sp>
      <p:sp>
        <p:nvSpPr>
          <p:cNvPr id="25" name="Rectangle 28">
            <a:extLst>
              <a:ext uri="{FF2B5EF4-FFF2-40B4-BE49-F238E27FC236}">
                <a16:creationId xmlns:a16="http://schemas.microsoft.com/office/drawing/2014/main" id="{25392A5A-157A-D60A-338E-3BA30FE40CE0}"/>
              </a:ext>
            </a:extLst>
          </p:cNvPr>
          <p:cNvSpPr>
            <a:spLocks noChangeArrowheads="1"/>
          </p:cNvSpPr>
          <p:nvPr/>
        </p:nvSpPr>
        <p:spPr bwMode="auto">
          <a:xfrm>
            <a:off x="5891351" y="5970312"/>
            <a:ext cx="1509712" cy="790575"/>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速度提高</a:t>
            </a:r>
          </a:p>
          <a:p>
            <a:r>
              <a:rPr lang="zh-CN" altLang="en-US" sz="2400" b="1">
                <a:solidFill>
                  <a:srgbClr val="000066"/>
                </a:solidFill>
                <a:latin typeface="楷体_GB2312" panose="02010609030101010101" pitchFamily="49" charset="-122"/>
                <a:ea typeface="楷体_GB2312" panose="02010609030101010101" pitchFamily="49" charset="-122"/>
              </a:rPr>
              <a:t>功耗相当</a:t>
            </a:r>
          </a:p>
        </p:txBody>
      </p:sp>
      <p:sp>
        <p:nvSpPr>
          <p:cNvPr id="26" name="Rectangle 29">
            <a:extLst>
              <a:ext uri="{FF2B5EF4-FFF2-40B4-BE49-F238E27FC236}">
                <a16:creationId xmlns:a16="http://schemas.microsoft.com/office/drawing/2014/main" id="{656E25D3-DABE-8B11-9F18-E21E7EE0F9B4}"/>
              </a:ext>
            </a:extLst>
          </p:cNvPr>
          <p:cNvSpPr>
            <a:spLocks noChangeArrowheads="1"/>
          </p:cNvSpPr>
          <p:nvPr/>
        </p:nvSpPr>
        <p:spPr bwMode="auto">
          <a:xfrm>
            <a:off x="7909063" y="5970312"/>
            <a:ext cx="1727200" cy="790575"/>
          </a:xfrm>
          <a:prstGeom prst="rect">
            <a:avLst/>
          </a:prstGeom>
          <a:noFill/>
          <a:ln w="38100">
            <a:solidFill>
              <a:srgbClr val="BFBFFF"/>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速度更加快</a:t>
            </a:r>
          </a:p>
          <a:p>
            <a:r>
              <a:rPr lang="zh-CN" altLang="en-US" sz="2400" b="1">
                <a:solidFill>
                  <a:srgbClr val="000066"/>
                </a:solidFill>
                <a:latin typeface="楷体_GB2312" panose="02010609030101010101" pitchFamily="49" charset="-122"/>
                <a:ea typeface="楷体_GB2312" panose="02010609030101010101" pitchFamily="49" charset="-122"/>
              </a:rPr>
              <a:t>功耗也增加</a:t>
            </a:r>
          </a:p>
        </p:txBody>
      </p:sp>
      <p:sp>
        <p:nvSpPr>
          <p:cNvPr id="27" name="Rectangle 30">
            <a:extLst>
              <a:ext uri="{FF2B5EF4-FFF2-40B4-BE49-F238E27FC236}">
                <a16:creationId xmlns:a16="http://schemas.microsoft.com/office/drawing/2014/main" id="{B49A41C6-3793-3350-6017-522B890406E2}"/>
              </a:ext>
            </a:extLst>
          </p:cNvPr>
          <p:cNvSpPr>
            <a:spLocks noChangeArrowheads="1"/>
          </p:cNvSpPr>
          <p:nvPr/>
        </p:nvSpPr>
        <p:spPr bwMode="auto">
          <a:xfrm>
            <a:off x="5032513" y="4565374"/>
            <a:ext cx="40179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66"/>
                </a:solidFill>
                <a:latin typeface="楷体_GB2312" panose="02010609030101010101" pitchFamily="49" charset="-122"/>
                <a:ea typeface="楷体_GB2312" panose="02010609030101010101" pitchFamily="49" charset="-122"/>
              </a:rPr>
              <a:t>广泛应用于中大规模集成电路</a:t>
            </a:r>
          </a:p>
        </p:txBody>
      </p:sp>
      <p:sp>
        <p:nvSpPr>
          <p:cNvPr id="28" name="Rectangle 31">
            <a:extLst>
              <a:ext uri="{FF2B5EF4-FFF2-40B4-BE49-F238E27FC236}">
                <a16:creationId xmlns:a16="http://schemas.microsoft.com/office/drawing/2014/main" id="{E193252E-406E-BEC5-B013-F28B47E94AA0}"/>
              </a:ext>
            </a:extLst>
          </p:cNvPr>
          <p:cNvSpPr>
            <a:spLocks noChangeArrowheads="1"/>
          </p:cNvSpPr>
          <p:nvPr/>
        </p:nvSpPr>
        <p:spPr bwMode="auto">
          <a:xfrm>
            <a:off x="3660913" y="907774"/>
            <a:ext cx="569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66"/>
                </a:solidFill>
                <a:latin typeface="楷体_GB2312" panose="02010609030101010101" pitchFamily="49" charset="-122"/>
                <a:ea typeface="楷体_GB2312" panose="02010609030101010101" pitchFamily="49" charset="-122"/>
              </a:rPr>
              <a:t>广泛应用于超大规模、甚大规模集成电路</a:t>
            </a:r>
          </a:p>
        </p:txBody>
      </p:sp>
      <p:sp>
        <p:nvSpPr>
          <p:cNvPr id="29" name="Rectangle 32">
            <a:extLst>
              <a:ext uri="{FF2B5EF4-FFF2-40B4-BE49-F238E27FC236}">
                <a16:creationId xmlns:a16="http://schemas.microsoft.com/office/drawing/2014/main" id="{1469481A-A8B8-B339-605D-49CB27B6A87A}"/>
              </a:ext>
            </a:extLst>
          </p:cNvPr>
          <p:cNvSpPr>
            <a:spLocks noChangeArrowheads="1"/>
          </p:cNvSpPr>
          <p:nvPr/>
        </p:nvSpPr>
        <p:spPr bwMode="auto">
          <a:xfrm>
            <a:off x="2746513" y="4565374"/>
            <a:ext cx="2173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FF0000"/>
                </a:solidFill>
                <a:latin typeface="Times New Roman" panose="02020603050405020304" pitchFamily="18" charset="0"/>
                <a:ea typeface="楷体_GB2312" panose="02010609030101010101" pitchFamily="49" charset="-122"/>
              </a:rPr>
              <a:t>TTL</a:t>
            </a:r>
            <a:r>
              <a:rPr lang="en-US" altLang="zh-CN" sz="2400" b="1">
                <a:solidFill>
                  <a:srgbClr val="FF0000"/>
                </a:solidFill>
                <a:latin typeface="楷体_GB2312" panose="02010609030101010101" pitchFamily="49" charset="-122"/>
                <a:ea typeface="楷体_GB2312" panose="02010609030101010101" pitchFamily="49" charset="-122"/>
              </a:rPr>
              <a:t> </a:t>
            </a:r>
            <a:r>
              <a:rPr lang="zh-CN" altLang="en-US" sz="2400" b="1">
                <a:solidFill>
                  <a:srgbClr val="FF0000"/>
                </a:solidFill>
                <a:latin typeface="楷体_GB2312" panose="02010609030101010101" pitchFamily="49" charset="-122"/>
                <a:ea typeface="楷体_GB2312" panose="02010609030101010101" pitchFamily="49" charset="-122"/>
              </a:rPr>
              <a:t>集成电路</a:t>
            </a:r>
          </a:p>
        </p:txBody>
      </p:sp>
      <p:sp>
        <p:nvSpPr>
          <p:cNvPr id="30" name="标题 1">
            <a:extLst>
              <a:ext uri="{FF2B5EF4-FFF2-40B4-BE49-F238E27FC236}">
                <a16:creationId xmlns:a16="http://schemas.microsoft.com/office/drawing/2014/main" id="{B56E73AE-74A3-439D-7C10-4F05BED4FF1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概述</a:t>
            </a:r>
          </a:p>
        </p:txBody>
      </p:sp>
    </p:spTree>
    <p:extLst>
      <p:ext uri="{BB962C8B-B14F-4D97-AF65-F5344CB8AC3E}">
        <p14:creationId xmlns:p14="http://schemas.microsoft.com/office/powerpoint/2010/main" val="387184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trips(down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up)">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strips(downRigh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up)">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up)">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left)">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wipe(left)">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wipe(up)">
                                      <p:cBhvr>
                                        <p:cTn id="1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3" grpId="0" animBg="1"/>
      <p:bldP spid="14" grpId="0" animBg="1"/>
      <p:bldP spid="15" grpId="0" animBg="1"/>
      <p:bldP spid="16" grpId="0" animBg="1"/>
      <p:bldP spid="19" grpId="0" animBg="1"/>
      <p:bldP spid="20" grpId="0" animBg="1"/>
      <p:bldP spid="21" grpId="0" animBg="1"/>
      <p:bldP spid="22" grpId="0" animBg="1"/>
      <p:bldP spid="24" grpId="0" animBg="1"/>
      <p:bldP spid="25" grpId="0" animBg="1"/>
      <p:bldP spid="26" grpId="0" animBg="1"/>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C21F-F67C-C58F-89FB-89FAFB81040D}"/>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2FF6F064-84D7-2359-FB04-73B3CED77AD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sp>
        <p:nvSpPr>
          <p:cNvPr id="13" name="Rectangle 205">
            <a:extLst>
              <a:ext uri="{FF2B5EF4-FFF2-40B4-BE49-F238E27FC236}">
                <a16:creationId xmlns:a16="http://schemas.microsoft.com/office/drawing/2014/main" id="{ED95533C-ECED-C2A6-72C3-B1ECB34B9EF2}"/>
              </a:ext>
            </a:extLst>
          </p:cNvPr>
          <p:cNvSpPr>
            <a:spLocks noChangeArrowheads="1"/>
          </p:cNvSpPr>
          <p:nvPr/>
        </p:nvSpPr>
        <p:spPr bwMode="auto">
          <a:xfrm>
            <a:off x="1178593" y="3900261"/>
            <a:ext cx="4881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a:solidFill>
                  <a:srgbClr val="0033CC"/>
                </a:solidFill>
                <a:latin typeface="Times New Roman" panose="02020603050405020304" pitchFamily="18" charset="0"/>
                <a:ea typeface="方正姚体" charset="-122"/>
              </a:rPr>
              <a:t>1.  </a:t>
            </a:r>
            <a:r>
              <a:rPr kumimoji="1" lang="zh-CN" altLang="ru-RU" sz="2800" b="1">
                <a:solidFill>
                  <a:srgbClr val="0033CC"/>
                </a:solidFill>
                <a:latin typeface="Times New Roman" panose="02020603050405020304" pitchFamily="18" charset="0"/>
                <a:ea typeface="方正姚体" charset="-122"/>
              </a:rPr>
              <a:t>外加正向电压</a:t>
            </a:r>
            <a:r>
              <a:rPr kumimoji="1" lang="ru-RU" altLang="zh-CN" sz="2800" b="1">
                <a:solidFill>
                  <a:srgbClr val="0033CC"/>
                </a:solidFill>
                <a:latin typeface="宋体" panose="02010600030101010101" pitchFamily="2" charset="-122"/>
                <a:ea typeface="方正姚体" charset="-122"/>
              </a:rPr>
              <a:t>(</a:t>
            </a:r>
            <a:r>
              <a:rPr kumimoji="1" lang="zh-CN" altLang="ru-RU" sz="2800" b="1">
                <a:solidFill>
                  <a:srgbClr val="0033CC"/>
                </a:solidFill>
                <a:latin typeface="Times New Roman" panose="02020603050405020304" pitchFamily="18" charset="0"/>
                <a:ea typeface="方正姚体" charset="-122"/>
              </a:rPr>
              <a:t>正偏</a:t>
            </a:r>
            <a:r>
              <a:rPr kumimoji="1" lang="ru-RU" altLang="zh-CN" sz="2800" b="1">
                <a:solidFill>
                  <a:srgbClr val="0033CC"/>
                </a:solidFill>
                <a:latin typeface="宋体" panose="02010600030101010101" pitchFamily="2" charset="-122"/>
                <a:ea typeface="方正姚体" charset="-122"/>
              </a:rPr>
              <a:t>)</a:t>
            </a:r>
          </a:p>
        </p:txBody>
      </p:sp>
      <p:sp>
        <p:nvSpPr>
          <p:cNvPr id="14" name="Rectangle 206">
            <a:extLst>
              <a:ext uri="{FF2B5EF4-FFF2-40B4-BE49-F238E27FC236}">
                <a16:creationId xmlns:a16="http://schemas.microsoft.com/office/drawing/2014/main" id="{F3D7AAAF-1A00-2CF5-2C94-894E79F7B6B3}"/>
              </a:ext>
            </a:extLst>
          </p:cNvPr>
          <p:cNvSpPr>
            <a:spLocks noChangeArrowheads="1"/>
          </p:cNvSpPr>
          <p:nvPr/>
        </p:nvSpPr>
        <p:spPr bwMode="auto">
          <a:xfrm>
            <a:off x="1170656" y="4409849"/>
            <a:ext cx="5934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latin typeface="Times New Roman" panose="02020603050405020304" pitchFamily="18" charset="0"/>
                <a:ea typeface="方正姚体" charset="-122"/>
              </a:rPr>
              <a:t>二极管导通</a:t>
            </a:r>
            <a:r>
              <a:rPr kumimoji="1" lang="ru-RU" altLang="zh-CN" sz="2800" b="1">
                <a:latin typeface="宋体" panose="02010600030101010101" pitchFamily="2" charset="-122"/>
                <a:ea typeface="方正姚体" charset="-122"/>
              </a:rPr>
              <a:t>(</a:t>
            </a:r>
            <a:r>
              <a:rPr kumimoji="1" lang="zh-CN" altLang="ru-RU" sz="2800" b="1">
                <a:latin typeface="Times New Roman" panose="02020603050405020304" pitchFamily="18" charset="0"/>
                <a:ea typeface="方正姚体" charset="-122"/>
              </a:rPr>
              <a:t>相当于开关闭合</a:t>
            </a:r>
            <a:r>
              <a:rPr kumimoji="1" lang="ru-RU" altLang="zh-CN" sz="2800" b="1">
                <a:latin typeface="宋体" panose="02010600030101010101" pitchFamily="2" charset="-122"/>
                <a:ea typeface="方正姚体" charset="-122"/>
              </a:rPr>
              <a:t>)</a:t>
            </a:r>
          </a:p>
        </p:txBody>
      </p:sp>
      <p:graphicFrame>
        <p:nvGraphicFramePr>
          <p:cNvPr id="15" name="Object 207">
            <a:extLst>
              <a:ext uri="{FF2B5EF4-FFF2-40B4-BE49-F238E27FC236}">
                <a16:creationId xmlns:a16="http://schemas.microsoft.com/office/drawing/2014/main" id="{F118CCD2-D685-BEAA-F26D-D5BD97BFBD93}"/>
              </a:ext>
            </a:extLst>
          </p:cNvPr>
          <p:cNvGraphicFramePr>
            <a:graphicFrameLocks noChangeAspect="1"/>
          </p:cNvGraphicFramePr>
          <p:nvPr>
            <p:extLst>
              <p:ext uri="{D42A27DB-BD31-4B8C-83A1-F6EECF244321}">
                <p14:modId xmlns:p14="http://schemas.microsoft.com/office/powerpoint/2010/main" val="686862307"/>
              </p:ext>
            </p:extLst>
          </p:nvPr>
        </p:nvGraphicFramePr>
        <p:xfrm>
          <a:off x="6045868" y="4489224"/>
          <a:ext cx="1627188" cy="506412"/>
        </p:xfrm>
        <a:graphic>
          <a:graphicData uri="http://schemas.openxmlformats.org/presentationml/2006/ole">
            <mc:AlternateContent xmlns:mc="http://schemas.openxmlformats.org/markup-compatibility/2006">
              <mc:Choice xmlns:v="urn:schemas-microsoft-com:vml" Requires="v">
                <p:oleObj spid="_x0000_s2058" name="Equation" r:id="rId4" imgW="647640" imgH="203040" progId="Equation.3">
                  <p:embed/>
                </p:oleObj>
              </mc:Choice>
              <mc:Fallback>
                <p:oleObj name="Equation" r:id="rId4" imgW="647640" imgH="203040" progId="Equation.3">
                  <p:embed/>
                  <p:pic>
                    <p:nvPicPr>
                      <p:cNvPr id="15" name="Object 207">
                        <a:extLst>
                          <a:ext uri="{FF2B5EF4-FFF2-40B4-BE49-F238E27FC236}">
                            <a16:creationId xmlns:a16="http://schemas.microsoft.com/office/drawing/2014/main" id="{F118CCD2-D685-BEAA-F26D-D5BD97BFBD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868" y="4489224"/>
                        <a:ext cx="1627188" cy="506412"/>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6" name="Rectangle 208">
            <a:extLst>
              <a:ext uri="{FF2B5EF4-FFF2-40B4-BE49-F238E27FC236}">
                <a16:creationId xmlns:a16="http://schemas.microsoft.com/office/drawing/2014/main" id="{F3FCFE10-CFEA-EC7E-4F17-E9F3130FA1E8}"/>
              </a:ext>
            </a:extLst>
          </p:cNvPr>
          <p:cNvSpPr>
            <a:spLocks noChangeArrowheads="1"/>
          </p:cNvSpPr>
          <p:nvPr/>
        </p:nvSpPr>
        <p:spPr bwMode="auto">
          <a:xfrm>
            <a:off x="1230981" y="4943249"/>
            <a:ext cx="4710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a:solidFill>
                  <a:srgbClr val="0033CC"/>
                </a:solidFill>
                <a:latin typeface="Times New Roman" panose="02020603050405020304" pitchFamily="18" charset="0"/>
                <a:ea typeface="方正姚体" charset="-122"/>
              </a:rPr>
              <a:t>2.  </a:t>
            </a:r>
            <a:r>
              <a:rPr kumimoji="1" lang="zh-CN" altLang="ru-RU" sz="2800" b="1">
                <a:solidFill>
                  <a:srgbClr val="0033CC"/>
                </a:solidFill>
                <a:latin typeface="Times New Roman" panose="02020603050405020304" pitchFamily="18" charset="0"/>
                <a:ea typeface="方正姚体" charset="-122"/>
              </a:rPr>
              <a:t>外加反向电压</a:t>
            </a:r>
            <a:r>
              <a:rPr kumimoji="1" lang="ru-RU" altLang="zh-CN" sz="2800" b="1">
                <a:solidFill>
                  <a:srgbClr val="0033CC"/>
                </a:solidFill>
                <a:latin typeface="宋体" panose="02010600030101010101" pitchFamily="2" charset="-122"/>
                <a:ea typeface="方正姚体" charset="-122"/>
              </a:rPr>
              <a:t>(</a:t>
            </a:r>
            <a:r>
              <a:rPr kumimoji="1" lang="zh-CN" altLang="ru-RU" sz="2800" b="1">
                <a:solidFill>
                  <a:srgbClr val="0033CC"/>
                </a:solidFill>
                <a:latin typeface="Times New Roman" panose="02020603050405020304" pitchFamily="18" charset="0"/>
                <a:ea typeface="方正姚体" charset="-122"/>
              </a:rPr>
              <a:t>反偏</a:t>
            </a:r>
            <a:r>
              <a:rPr kumimoji="1" lang="ru-RU" altLang="zh-CN" sz="2800" b="1">
                <a:solidFill>
                  <a:srgbClr val="0033CC"/>
                </a:solidFill>
                <a:latin typeface="宋体" panose="02010600030101010101" pitchFamily="2" charset="-122"/>
                <a:ea typeface="方正姚体" charset="-122"/>
              </a:rPr>
              <a:t>)</a:t>
            </a:r>
          </a:p>
        </p:txBody>
      </p:sp>
      <p:graphicFrame>
        <p:nvGraphicFramePr>
          <p:cNvPr id="17" name="Object 209">
            <a:extLst>
              <a:ext uri="{FF2B5EF4-FFF2-40B4-BE49-F238E27FC236}">
                <a16:creationId xmlns:a16="http://schemas.microsoft.com/office/drawing/2014/main" id="{CBE0C407-867E-109A-38C9-CB8E44F3F350}"/>
              </a:ext>
            </a:extLst>
          </p:cNvPr>
          <p:cNvGraphicFramePr>
            <a:graphicFrameLocks noChangeAspect="1"/>
          </p:cNvGraphicFramePr>
          <p:nvPr>
            <p:extLst>
              <p:ext uri="{D42A27DB-BD31-4B8C-83A1-F6EECF244321}">
                <p14:modId xmlns:p14="http://schemas.microsoft.com/office/powerpoint/2010/main" val="1046491460"/>
              </p:ext>
            </p:extLst>
          </p:nvPr>
        </p:nvGraphicFramePr>
        <p:xfrm>
          <a:off x="6041106" y="4946424"/>
          <a:ext cx="1636712" cy="509587"/>
        </p:xfrm>
        <a:graphic>
          <a:graphicData uri="http://schemas.openxmlformats.org/presentationml/2006/ole">
            <mc:AlternateContent xmlns:mc="http://schemas.openxmlformats.org/markup-compatibility/2006">
              <mc:Choice xmlns:v="urn:schemas-microsoft-com:vml" Requires="v">
                <p:oleObj spid="_x0000_s2059" name="Equation" r:id="rId6" imgW="647640" imgH="203040" progId="Equation.3">
                  <p:embed/>
                </p:oleObj>
              </mc:Choice>
              <mc:Fallback>
                <p:oleObj name="Equation" r:id="rId6" imgW="647640" imgH="203040" progId="Equation.3">
                  <p:embed/>
                  <p:pic>
                    <p:nvPicPr>
                      <p:cNvPr id="17" name="Object 209">
                        <a:extLst>
                          <a:ext uri="{FF2B5EF4-FFF2-40B4-BE49-F238E27FC236}">
                            <a16:creationId xmlns:a16="http://schemas.microsoft.com/office/drawing/2014/main" id="{CBE0C407-867E-109A-38C9-CB8E44F3F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1106" y="4946424"/>
                        <a:ext cx="16367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8" name="Rectangle 210">
            <a:extLst>
              <a:ext uri="{FF2B5EF4-FFF2-40B4-BE49-F238E27FC236}">
                <a16:creationId xmlns:a16="http://schemas.microsoft.com/office/drawing/2014/main" id="{6E1CE71A-DE7C-73D5-02B5-CABE40BE8D79}"/>
              </a:ext>
            </a:extLst>
          </p:cNvPr>
          <p:cNvSpPr>
            <a:spLocks noChangeArrowheads="1"/>
          </p:cNvSpPr>
          <p:nvPr/>
        </p:nvSpPr>
        <p:spPr bwMode="auto">
          <a:xfrm>
            <a:off x="1169068" y="5354411"/>
            <a:ext cx="6034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latin typeface="Times New Roman" panose="02020603050405020304" pitchFamily="18" charset="0"/>
                <a:ea typeface="方正姚体" charset="-122"/>
              </a:rPr>
              <a:t>二极管截止</a:t>
            </a:r>
            <a:r>
              <a:rPr kumimoji="1" lang="ru-RU" altLang="zh-CN" sz="2800" b="1">
                <a:latin typeface="宋体" panose="02010600030101010101" pitchFamily="2" charset="-122"/>
                <a:ea typeface="方正姚体" charset="-122"/>
              </a:rPr>
              <a:t>(</a:t>
            </a:r>
            <a:r>
              <a:rPr kumimoji="1" lang="zh-CN" altLang="ru-RU" sz="2800" b="1">
                <a:latin typeface="Times New Roman" panose="02020603050405020304" pitchFamily="18" charset="0"/>
                <a:ea typeface="方正姚体" charset="-122"/>
              </a:rPr>
              <a:t>相当于开关断开</a:t>
            </a:r>
            <a:r>
              <a:rPr kumimoji="1" lang="ru-RU" altLang="zh-CN" sz="2800" b="1">
                <a:latin typeface="宋体" panose="02010600030101010101" pitchFamily="2" charset="-122"/>
                <a:ea typeface="方正姚体" charset="-122"/>
              </a:rPr>
              <a:t>)</a:t>
            </a:r>
          </a:p>
        </p:txBody>
      </p:sp>
      <p:graphicFrame>
        <p:nvGraphicFramePr>
          <p:cNvPr id="19" name="Object 211">
            <a:extLst>
              <a:ext uri="{FF2B5EF4-FFF2-40B4-BE49-F238E27FC236}">
                <a16:creationId xmlns:a16="http://schemas.microsoft.com/office/drawing/2014/main" id="{AC46E67C-0A95-E517-4D97-3C38DB0E461C}"/>
              </a:ext>
            </a:extLst>
          </p:cNvPr>
          <p:cNvGraphicFramePr>
            <a:graphicFrameLocks noChangeAspect="1"/>
          </p:cNvGraphicFramePr>
          <p:nvPr>
            <p:extLst>
              <p:ext uri="{D42A27DB-BD31-4B8C-83A1-F6EECF244321}">
                <p14:modId xmlns:p14="http://schemas.microsoft.com/office/powerpoint/2010/main" val="3865588696"/>
              </p:ext>
            </p:extLst>
          </p:nvPr>
        </p:nvGraphicFramePr>
        <p:xfrm>
          <a:off x="6283993" y="5406799"/>
          <a:ext cx="1150938" cy="528637"/>
        </p:xfrm>
        <a:graphic>
          <a:graphicData uri="http://schemas.openxmlformats.org/presentationml/2006/ole">
            <mc:AlternateContent xmlns:mc="http://schemas.openxmlformats.org/markup-compatibility/2006">
              <mc:Choice xmlns:v="urn:schemas-microsoft-com:vml" Requires="v">
                <p:oleObj spid="_x0000_s2060" name="Equation" r:id="rId8" imgW="469800" imgH="215640" progId="Equation.3">
                  <p:embed/>
                </p:oleObj>
              </mc:Choice>
              <mc:Fallback>
                <p:oleObj name="Equation" r:id="rId8" imgW="469800" imgH="215640" progId="Equation.3">
                  <p:embed/>
                  <p:pic>
                    <p:nvPicPr>
                      <p:cNvPr id="19" name="Object 211">
                        <a:extLst>
                          <a:ext uri="{FF2B5EF4-FFF2-40B4-BE49-F238E27FC236}">
                            <a16:creationId xmlns:a16="http://schemas.microsoft.com/office/drawing/2014/main" id="{AC46E67C-0A95-E517-4D97-3C38DB0E46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3993" y="5406799"/>
                        <a:ext cx="1150938" cy="5286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0" name="Rectangle 212">
            <a:extLst>
              <a:ext uri="{FF2B5EF4-FFF2-40B4-BE49-F238E27FC236}">
                <a16:creationId xmlns:a16="http://schemas.microsoft.com/office/drawing/2014/main" id="{7EE65AE4-CF11-3FC6-8280-C000FF06B565}"/>
              </a:ext>
            </a:extLst>
          </p:cNvPr>
          <p:cNvSpPr>
            <a:spLocks noChangeArrowheads="1"/>
          </p:cNvSpPr>
          <p:nvPr/>
        </p:nvSpPr>
        <p:spPr bwMode="auto">
          <a:xfrm>
            <a:off x="6066506" y="4065361"/>
            <a:ext cx="463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400" b="1">
                <a:latin typeface="Times New Roman" panose="02020603050405020304" pitchFamily="18" charset="0"/>
                <a:ea typeface="方正姚体" charset="-122"/>
              </a:rPr>
              <a:t>硅二极管伏安特性</a:t>
            </a:r>
          </a:p>
        </p:txBody>
      </p:sp>
      <p:sp>
        <p:nvSpPr>
          <p:cNvPr id="21" name="Rectangle 213">
            <a:extLst>
              <a:ext uri="{FF2B5EF4-FFF2-40B4-BE49-F238E27FC236}">
                <a16:creationId xmlns:a16="http://schemas.microsoft.com/office/drawing/2014/main" id="{34DBE607-5E75-B16C-454C-D10D703DE231}"/>
              </a:ext>
            </a:extLst>
          </p:cNvPr>
          <p:cNvSpPr>
            <a:spLocks noChangeArrowheads="1"/>
          </p:cNvSpPr>
          <p:nvPr/>
        </p:nvSpPr>
        <p:spPr bwMode="auto">
          <a:xfrm>
            <a:off x="4223418" y="1933349"/>
            <a:ext cx="1862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2800" b="1">
                <a:solidFill>
                  <a:srgbClr val="0033CC"/>
                </a:solidFill>
                <a:ea typeface="方正姚体" charset="-122"/>
              </a:rPr>
              <a:t>阴极</a:t>
            </a:r>
          </a:p>
        </p:txBody>
      </p:sp>
      <p:sp>
        <p:nvSpPr>
          <p:cNvPr id="22" name="Rectangle 214">
            <a:extLst>
              <a:ext uri="{FF2B5EF4-FFF2-40B4-BE49-F238E27FC236}">
                <a16:creationId xmlns:a16="http://schemas.microsoft.com/office/drawing/2014/main" id="{9C6A9ED1-94E2-886A-BEA2-8A28FB503115}"/>
              </a:ext>
            </a:extLst>
          </p:cNvPr>
          <p:cNvSpPr>
            <a:spLocks noChangeArrowheads="1"/>
          </p:cNvSpPr>
          <p:nvPr/>
        </p:nvSpPr>
        <p:spPr bwMode="auto">
          <a:xfrm>
            <a:off x="996031" y="1482499"/>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800" b="1">
                <a:solidFill>
                  <a:srgbClr val="FF0066"/>
                </a:solidFill>
                <a:latin typeface="Times New Roman" panose="02020603050405020304" pitchFamily="18" charset="0"/>
                <a:ea typeface="方正姚体" charset="-122"/>
              </a:rPr>
              <a:t>A</a:t>
            </a:r>
          </a:p>
        </p:txBody>
      </p:sp>
      <p:sp>
        <p:nvSpPr>
          <p:cNvPr id="23" name="Rectangle 215">
            <a:extLst>
              <a:ext uri="{FF2B5EF4-FFF2-40B4-BE49-F238E27FC236}">
                <a16:creationId xmlns:a16="http://schemas.microsoft.com/office/drawing/2014/main" id="{D0C11204-4536-5FFF-F15B-7760937D19B0}"/>
              </a:ext>
            </a:extLst>
          </p:cNvPr>
          <p:cNvSpPr>
            <a:spLocks noChangeArrowheads="1"/>
          </p:cNvSpPr>
          <p:nvPr/>
        </p:nvSpPr>
        <p:spPr bwMode="auto">
          <a:xfrm>
            <a:off x="973806" y="1933349"/>
            <a:ext cx="2370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2800" b="1">
                <a:solidFill>
                  <a:srgbClr val="FF0066"/>
                </a:solidFill>
                <a:ea typeface="方正姚体" charset="-122"/>
              </a:rPr>
              <a:t>阳极</a:t>
            </a:r>
          </a:p>
        </p:txBody>
      </p:sp>
      <p:sp>
        <p:nvSpPr>
          <p:cNvPr id="24" name="Rectangle 216">
            <a:extLst>
              <a:ext uri="{FF2B5EF4-FFF2-40B4-BE49-F238E27FC236}">
                <a16:creationId xmlns:a16="http://schemas.microsoft.com/office/drawing/2014/main" id="{F932EDF6-E075-05F7-287A-C85E6A9A76C3}"/>
              </a:ext>
            </a:extLst>
          </p:cNvPr>
          <p:cNvSpPr>
            <a:spLocks noChangeArrowheads="1"/>
          </p:cNvSpPr>
          <p:nvPr/>
        </p:nvSpPr>
        <p:spPr bwMode="auto">
          <a:xfrm>
            <a:off x="4571081" y="1484086"/>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800" b="1">
                <a:solidFill>
                  <a:srgbClr val="0033CC"/>
                </a:solidFill>
                <a:latin typeface="Times New Roman" panose="02020603050405020304" pitchFamily="18" charset="0"/>
                <a:ea typeface="方正姚体" charset="-122"/>
              </a:rPr>
              <a:t>K</a:t>
            </a:r>
          </a:p>
        </p:txBody>
      </p:sp>
      <p:sp>
        <p:nvSpPr>
          <p:cNvPr id="25" name="Rectangle 217">
            <a:extLst>
              <a:ext uri="{FF2B5EF4-FFF2-40B4-BE49-F238E27FC236}">
                <a16:creationId xmlns:a16="http://schemas.microsoft.com/office/drawing/2014/main" id="{8C8DB099-B0B1-531A-6F53-35A26A8E804E}"/>
              </a:ext>
            </a:extLst>
          </p:cNvPr>
          <p:cNvSpPr>
            <a:spLocks noChangeArrowheads="1"/>
          </p:cNvSpPr>
          <p:nvPr/>
        </p:nvSpPr>
        <p:spPr bwMode="auto">
          <a:xfrm>
            <a:off x="2602581" y="2207986"/>
            <a:ext cx="92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400" b="1">
                <a:latin typeface="Times New Roman" panose="02020603050405020304" pitchFamily="18" charset="0"/>
                <a:ea typeface="方正姚体" charset="-122"/>
              </a:rPr>
              <a:t>PN</a:t>
            </a:r>
            <a:r>
              <a:rPr lang="zh-CN" altLang="ru-RU" sz="2400" b="1">
                <a:ea typeface="方正姚体" charset="-122"/>
              </a:rPr>
              <a:t>结</a:t>
            </a:r>
          </a:p>
        </p:txBody>
      </p:sp>
      <p:sp>
        <p:nvSpPr>
          <p:cNvPr id="26" name="Line 218">
            <a:extLst>
              <a:ext uri="{FF2B5EF4-FFF2-40B4-BE49-F238E27FC236}">
                <a16:creationId xmlns:a16="http://schemas.microsoft.com/office/drawing/2014/main" id="{7626CE79-118C-C5AA-E85B-FAD904510C2E}"/>
              </a:ext>
            </a:extLst>
          </p:cNvPr>
          <p:cNvSpPr>
            <a:spLocks noChangeShapeType="1"/>
          </p:cNvSpPr>
          <p:nvPr/>
        </p:nvSpPr>
        <p:spPr bwMode="auto">
          <a:xfrm>
            <a:off x="2586706" y="3509736"/>
            <a:ext cx="876300" cy="0"/>
          </a:xfrm>
          <a:prstGeom prst="line">
            <a:avLst/>
          </a:prstGeom>
          <a:noFill/>
          <a:ln w="38100"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27" name="Group 219">
            <a:extLst>
              <a:ext uri="{FF2B5EF4-FFF2-40B4-BE49-F238E27FC236}">
                <a16:creationId xmlns:a16="http://schemas.microsoft.com/office/drawing/2014/main" id="{16ED1578-29BC-75EB-CCFA-29F20D177B50}"/>
              </a:ext>
            </a:extLst>
          </p:cNvPr>
          <p:cNvGrpSpPr>
            <a:grpSpLocks/>
          </p:cNvGrpSpPr>
          <p:nvPr/>
        </p:nvGrpSpPr>
        <p:grpSpPr bwMode="auto">
          <a:xfrm>
            <a:off x="1808831" y="2547711"/>
            <a:ext cx="2486025" cy="849313"/>
            <a:chOff x="684" y="2003"/>
            <a:chExt cx="1566" cy="535"/>
          </a:xfrm>
        </p:grpSpPr>
        <p:sp>
          <p:nvSpPr>
            <p:cNvPr id="28" name="Oval 220">
              <a:extLst>
                <a:ext uri="{FF2B5EF4-FFF2-40B4-BE49-F238E27FC236}">
                  <a16:creationId xmlns:a16="http://schemas.microsoft.com/office/drawing/2014/main" id="{FC11CC5B-9E46-D2BC-471D-BFA5B5747481}"/>
                </a:ext>
              </a:extLst>
            </p:cNvPr>
            <p:cNvSpPr>
              <a:spLocks noChangeArrowheads="1"/>
            </p:cNvSpPr>
            <p:nvPr/>
          </p:nvSpPr>
          <p:spPr bwMode="auto">
            <a:xfrm>
              <a:off x="988" y="2365"/>
              <a:ext cx="56" cy="54"/>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29" name="Oval 221">
              <a:extLst>
                <a:ext uri="{FF2B5EF4-FFF2-40B4-BE49-F238E27FC236}">
                  <a16:creationId xmlns:a16="http://schemas.microsoft.com/office/drawing/2014/main" id="{4EEA5609-5F3C-6A66-523E-2ABFAC6EDBE8}"/>
                </a:ext>
              </a:extLst>
            </p:cNvPr>
            <p:cNvSpPr>
              <a:spLocks noChangeArrowheads="1"/>
            </p:cNvSpPr>
            <p:nvPr/>
          </p:nvSpPr>
          <p:spPr bwMode="auto">
            <a:xfrm>
              <a:off x="1904" y="2365"/>
              <a:ext cx="56" cy="54"/>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30" name="Line 222">
              <a:extLst>
                <a:ext uri="{FF2B5EF4-FFF2-40B4-BE49-F238E27FC236}">
                  <a16:creationId xmlns:a16="http://schemas.microsoft.com/office/drawing/2014/main" id="{B8E863F5-DDDB-9AAD-DD3E-CB2CA9C20024}"/>
                </a:ext>
              </a:extLst>
            </p:cNvPr>
            <p:cNvSpPr>
              <a:spLocks noChangeShapeType="1"/>
            </p:cNvSpPr>
            <p:nvPr/>
          </p:nvSpPr>
          <p:spPr bwMode="auto">
            <a:xfrm>
              <a:off x="1054" y="2392"/>
              <a:ext cx="84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AutoShape 223">
              <a:extLst>
                <a:ext uri="{FF2B5EF4-FFF2-40B4-BE49-F238E27FC236}">
                  <a16:creationId xmlns:a16="http://schemas.microsoft.com/office/drawing/2014/main" id="{C3ACD51B-2FF2-8A9F-7930-DA444B4C0FD6}"/>
                </a:ext>
              </a:extLst>
            </p:cNvPr>
            <p:cNvSpPr>
              <a:spLocks noChangeArrowheads="1"/>
            </p:cNvSpPr>
            <p:nvPr/>
          </p:nvSpPr>
          <p:spPr bwMode="auto">
            <a:xfrm rot="16200000" flipH="1" flipV="1">
              <a:off x="1348" y="2317"/>
              <a:ext cx="174" cy="150"/>
            </a:xfrm>
            <a:prstGeom prst="triangle">
              <a:avLst>
                <a:gd name="adj" fmla="val 50000"/>
              </a:avLst>
            </a:prstGeom>
            <a:noFill/>
            <a:ln w="38100"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32" name="Line 224">
              <a:extLst>
                <a:ext uri="{FF2B5EF4-FFF2-40B4-BE49-F238E27FC236}">
                  <a16:creationId xmlns:a16="http://schemas.microsoft.com/office/drawing/2014/main" id="{4EB285DF-D718-3045-86F9-6599F1CD715F}"/>
                </a:ext>
              </a:extLst>
            </p:cNvPr>
            <p:cNvSpPr>
              <a:spLocks noChangeShapeType="1"/>
            </p:cNvSpPr>
            <p:nvPr/>
          </p:nvSpPr>
          <p:spPr bwMode="auto">
            <a:xfrm>
              <a:off x="1516" y="2263"/>
              <a:ext cx="2" cy="275"/>
            </a:xfrm>
            <a:prstGeom prst="line">
              <a:avLst/>
            </a:prstGeom>
            <a:noFill/>
            <a:ln w="571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Rectangle 225">
              <a:extLst>
                <a:ext uri="{FF2B5EF4-FFF2-40B4-BE49-F238E27FC236}">
                  <a16:creationId xmlns:a16="http://schemas.microsoft.com/office/drawing/2014/main" id="{BD5E066E-2841-993A-AB2D-F0DAF1887CEA}"/>
                </a:ext>
              </a:extLst>
            </p:cNvPr>
            <p:cNvSpPr>
              <a:spLocks noChangeArrowheads="1"/>
            </p:cNvSpPr>
            <p:nvPr/>
          </p:nvSpPr>
          <p:spPr bwMode="auto">
            <a:xfrm>
              <a:off x="1606" y="2008"/>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宋体" panose="02010600030101010101" pitchFamily="2" charset="-122"/>
                  <a:ea typeface="方正姚体" charset="-122"/>
                </a:rPr>
                <a:t>-</a:t>
              </a:r>
            </a:p>
          </p:txBody>
        </p:sp>
        <p:sp>
          <p:nvSpPr>
            <p:cNvPr id="34" name="Rectangle 226">
              <a:extLst>
                <a:ext uri="{FF2B5EF4-FFF2-40B4-BE49-F238E27FC236}">
                  <a16:creationId xmlns:a16="http://schemas.microsoft.com/office/drawing/2014/main" id="{DE5137CE-2BD8-D873-73DF-D596D815210A}"/>
                </a:ext>
              </a:extLst>
            </p:cNvPr>
            <p:cNvSpPr>
              <a:spLocks noChangeArrowheads="1"/>
            </p:cNvSpPr>
            <p:nvPr/>
          </p:nvSpPr>
          <p:spPr bwMode="auto">
            <a:xfrm>
              <a:off x="684" y="2217"/>
              <a:ext cx="2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a:solidFill>
                    <a:srgbClr val="FF0066"/>
                  </a:solidFill>
                  <a:latin typeface="Times New Roman" panose="02020603050405020304" pitchFamily="18" charset="0"/>
                  <a:ea typeface="方正姚体" charset="-122"/>
                </a:rPr>
                <a:t>A</a:t>
              </a:r>
            </a:p>
          </p:txBody>
        </p:sp>
        <p:sp>
          <p:nvSpPr>
            <p:cNvPr id="35" name="Rectangle 227">
              <a:extLst>
                <a:ext uri="{FF2B5EF4-FFF2-40B4-BE49-F238E27FC236}">
                  <a16:creationId xmlns:a16="http://schemas.microsoft.com/office/drawing/2014/main" id="{C694870A-7E28-BA57-6D7B-6F4390F7EF25}"/>
                </a:ext>
              </a:extLst>
            </p:cNvPr>
            <p:cNvSpPr>
              <a:spLocks noChangeArrowheads="1"/>
            </p:cNvSpPr>
            <p:nvPr/>
          </p:nvSpPr>
          <p:spPr bwMode="auto">
            <a:xfrm>
              <a:off x="1985" y="2228"/>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a:solidFill>
                    <a:srgbClr val="0033CC"/>
                  </a:solidFill>
                  <a:latin typeface="Times New Roman" panose="02020603050405020304" pitchFamily="18" charset="0"/>
                  <a:ea typeface="方正姚体" charset="-122"/>
                </a:rPr>
                <a:t>K</a:t>
              </a:r>
            </a:p>
          </p:txBody>
        </p:sp>
        <p:sp>
          <p:nvSpPr>
            <p:cNvPr id="36" name="Rectangle 228">
              <a:extLst>
                <a:ext uri="{FF2B5EF4-FFF2-40B4-BE49-F238E27FC236}">
                  <a16:creationId xmlns:a16="http://schemas.microsoft.com/office/drawing/2014/main" id="{35F736FE-0837-6EBA-CDCA-913462AEAA56}"/>
                </a:ext>
              </a:extLst>
            </p:cNvPr>
            <p:cNvSpPr>
              <a:spLocks noChangeArrowheads="1"/>
            </p:cNvSpPr>
            <p:nvPr/>
          </p:nvSpPr>
          <p:spPr bwMode="auto">
            <a:xfrm>
              <a:off x="1092" y="2003"/>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宋体" panose="02010600030101010101" pitchFamily="2" charset="-122"/>
                  <a:ea typeface="方正姚体" charset="-122"/>
                </a:rPr>
                <a:t>+</a:t>
              </a:r>
            </a:p>
          </p:txBody>
        </p:sp>
        <p:graphicFrame>
          <p:nvGraphicFramePr>
            <p:cNvPr id="37" name="Object 229">
              <a:extLst>
                <a:ext uri="{FF2B5EF4-FFF2-40B4-BE49-F238E27FC236}">
                  <a16:creationId xmlns:a16="http://schemas.microsoft.com/office/drawing/2014/main" id="{B8AB2A98-6C17-6907-C27B-28F19B290C17}"/>
                </a:ext>
              </a:extLst>
            </p:cNvPr>
            <p:cNvGraphicFramePr>
              <a:graphicFrameLocks noChangeAspect="1"/>
            </p:cNvGraphicFramePr>
            <p:nvPr/>
          </p:nvGraphicFramePr>
          <p:xfrm>
            <a:off x="1339" y="2022"/>
            <a:ext cx="247" cy="232"/>
          </p:xfrm>
          <a:graphic>
            <a:graphicData uri="http://schemas.openxmlformats.org/presentationml/2006/ole">
              <mc:AlternateContent xmlns:mc="http://schemas.openxmlformats.org/markup-compatibility/2006">
                <mc:Choice xmlns:v="urn:schemas-microsoft-com:vml" Requires="v">
                  <p:oleObj spid="_x0000_s2061" name="公式" r:id="rId10" imgW="393480" imgH="368280" progId="Equation.3">
                    <p:embed/>
                  </p:oleObj>
                </mc:Choice>
                <mc:Fallback>
                  <p:oleObj name="公式" r:id="rId10" imgW="393480" imgH="368280" progId="Equation.3">
                    <p:embed/>
                    <p:pic>
                      <p:nvPicPr>
                        <p:cNvPr id="37" name="Object 229">
                          <a:extLst>
                            <a:ext uri="{FF2B5EF4-FFF2-40B4-BE49-F238E27FC236}">
                              <a16:creationId xmlns:a16="http://schemas.microsoft.com/office/drawing/2014/main" id="{B8AB2A98-6C17-6907-C27B-28F19B290C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9" y="2022"/>
                          <a:ext cx="247"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graphicFrame>
        <p:nvGraphicFramePr>
          <p:cNvPr id="38" name="Object 230">
            <a:extLst>
              <a:ext uri="{FF2B5EF4-FFF2-40B4-BE49-F238E27FC236}">
                <a16:creationId xmlns:a16="http://schemas.microsoft.com/office/drawing/2014/main" id="{9EFF17DA-1274-E20C-562D-26146303F76B}"/>
              </a:ext>
            </a:extLst>
          </p:cNvPr>
          <p:cNvGraphicFramePr>
            <a:graphicFrameLocks noChangeAspect="1"/>
          </p:cNvGraphicFramePr>
          <p:nvPr>
            <p:extLst>
              <p:ext uri="{D42A27DB-BD31-4B8C-83A1-F6EECF244321}">
                <p14:modId xmlns:p14="http://schemas.microsoft.com/office/powerpoint/2010/main" val="2975328720"/>
              </p:ext>
            </p:extLst>
          </p:nvPr>
        </p:nvGraphicFramePr>
        <p:xfrm>
          <a:off x="2877218" y="3585936"/>
          <a:ext cx="330200" cy="368300"/>
        </p:xfrm>
        <a:graphic>
          <a:graphicData uri="http://schemas.openxmlformats.org/presentationml/2006/ole">
            <mc:AlternateContent xmlns:mc="http://schemas.openxmlformats.org/markup-compatibility/2006">
              <mc:Choice xmlns:v="urn:schemas-microsoft-com:vml" Requires="v">
                <p:oleObj spid="_x0000_s2062" name="公式" r:id="rId12" imgW="330120" imgH="368280" progId="Equation.3">
                  <p:embed/>
                </p:oleObj>
              </mc:Choice>
              <mc:Fallback>
                <p:oleObj name="公式" r:id="rId12" imgW="330120" imgH="368280" progId="Equation.3">
                  <p:embed/>
                  <p:pic>
                    <p:nvPicPr>
                      <p:cNvPr id="38" name="Object 230">
                        <a:extLst>
                          <a:ext uri="{FF2B5EF4-FFF2-40B4-BE49-F238E27FC236}">
                            <a16:creationId xmlns:a16="http://schemas.microsoft.com/office/drawing/2014/main" id="{9EFF17DA-1274-E20C-562D-26146303F7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7218" y="3585936"/>
                        <a:ext cx="330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40" name="Group 231">
            <a:extLst>
              <a:ext uri="{FF2B5EF4-FFF2-40B4-BE49-F238E27FC236}">
                <a16:creationId xmlns:a16="http://schemas.microsoft.com/office/drawing/2014/main" id="{3C8C2906-4170-A3EA-3F19-049C5E453C73}"/>
              </a:ext>
            </a:extLst>
          </p:cNvPr>
          <p:cNvGrpSpPr>
            <a:grpSpLocks/>
          </p:cNvGrpSpPr>
          <p:nvPr/>
        </p:nvGrpSpPr>
        <p:grpSpPr bwMode="auto">
          <a:xfrm>
            <a:off x="1469106" y="1201511"/>
            <a:ext cx="2986087" cy="1144588"/>
            <a:chOff x="470" y="1038"/>
            <a:chExt cx="1938" cy="790"/>
          </a:xfrm>
        </p:grpSpPr>
        <p:sp>
          <p:nvSpPr>
            <p:cNvPr id="41" name="Rectangle 232">
              <a:extLst>
                <a:ext uri="{FF2B5EF4-FFF2-40B4-BE49-F238E27FC236}">
                  <a16:creationId xmlns:a16="http://schemas.microsoft.com/office/drawing/2014/main" id="{3796BC59-23D4-1729-A3D3-B64F9F993BC6}"/>
                </a:ext>
              </a:extLst>
            </p:cNvPr>
            <p:cNvSpPr>
              <a:spLocks noChangeArrowheads="1"/>
            </p:cNvSpPr>
            <p:nvPr/>
          </p:nvSpPr>
          <p:spPr bwMode="auto">
            <a:xfrm>
              <a:off x="762" y="1120"/>
              <a:ext cx="1361" cy="635"/>
            </a:xfrm>
            <a:prstGeom prst="rect">
              <a:avLst/>
            </a:prstGeom>
            <a:solidFill>
              <a:srgbClr val="FFFFCC"/>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42" name="Line 233">
              <a:extLst>
                <a:ext uri="{FF2B5EF4-FFF2-40B4-BE49-F238E27FC236}">
                  <a16:creationId xmlns:a16="http://schemas.microsoft.com/office/drawing/2014/main" id="{306BE01D-4077-241B-490E-11F2987D4526}"/>
                </a:ext>
              </a:extLst>
            </p:cNvPr>
            <p:cNvSpPr>
              <a:spLocks noChangeShapeType="1"/>
            </p:cNvSpPr>
            <p:nvPr/>
          </p:nvSpPr>
          <p:spPr bwMode="auto">
            <a:xfrm>
              <a:off x="1431" y="1126"/>
              <a:ext cx="0" cy="635"/>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234">
              <a:extLst>
                <a:ext uri="{FF2B5EF4-FFF2-40B4-BE49-F238E27FC236}">
                  <a16:creationId xmlns:a16="http://schemas.microsoft.com/office/drawing/2014/main" id="{C7C94280-5E7C-A322-82A7-615F32C8693C}"/>
                </a:ext>
              </a:extLst>
            </p:cNvPr>
            <p:cNvSpPr>
              <a:spLocks noChangeShapeType="1"/>
            </p:cNvSpPr>
            <p:nvPr/>
          </p:nvSpPr>
          <p:spPr bwMode="auto">
            <a:xfrm>
              <a:off x="1735" y="1126"/>
              <a:ext cx="0" cy="635"/>
            </a:xfrm>
            <a:prstGeom prst="line">
              <a:avLst/>
            </a:prstGeom>
            <a:noFill/>
            <a:ln w="28575" cap="flat" algn="ctr">
              <a:solidFill>
                <a:srgbClr val="000000"/>
              </a:solidFill>
              <a:prstDash val="sysDot"/>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Rectangle 235">
              <a:extLst>
                <a:ext uri="{FF2B5EF4-FFF2-40B4-BE49-F238E27FC236}">
                  <a16:creationId xmlns:a16="http://schemas.microsoft.com/office/drawing/2014/main" id="{6B463EAF-76C9-D103-E3FC-850756F0A591}"/>
                </a:ext>
              </a:extLst>
            </p:cNvPr>
            <p:cNvSpPr>
              <a:spLocks noChangeArrowheads="1"/>
            </p:cNvSpPr>
            <p:nvPr/>
          </p:nvSpPr>
          <p:spPr bwMode="auto">
            <a:xfrm>
              <a:off x="751" y="1311"/>
              <a:ext cx="46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400" b="1">
                  <a:solidFill>
                    <a:srgbClr val="800000"/>
                  </a:solidFill>
                  <a:latin typeface="Times New Roman" panose="02020603050405020304" pitchFamily="18" charset="0"/>
                  <a:ea typeface="方正姚体" charset="-122"/>
                </a:rPr>
                <a:t>P</a:t>
              </a:r>
              <a:r>
                <a:rPr lang="zh-CN" altLang="ru-RU" sz="2400" b="1">
                  <a:solidFill>
                    <a:srgbClr val="800000"/>
                  </a:solidFill>
                  <a:ea typeface="方正姚体" charset="-122"/>
                </a:rPr>
                <a:t>区</a:t>
              </a:r>
            </a:p>
          </p:txBody>
        </p:sp>
        <p:sp>
          <p:nvSpPr>
            <p:cNvPr id="45" name="Rectangle 236">
              <a:extLst>
                <a:ext uri="{FF2B5EF4-FFF2-40B4-BE49-F238E27FC236}">
                  <a16:creationId xmlns:a16="http://schemas.microsoft.com/office/drawing/2014/main" id="{8C3418BA-1E04-4C3F-2813-487484F5A0DA}"/>
                </a:ext>
              </a:extLst>
            </p:cNvPr>
            <p:cNvSpPr>
              <a:spLocks noChangeArrowheads="1"/>
            </p:cNvSpPr>
            <p:nvPr/>
          </p:nvSpPr>
          <p:spPr bwMode="auto">
            <a:xfrm>
              <a:off x="1708" y="1315"/>
              <a:ext cx="525"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400" b="1">
                  <a:solidFill>
                    <a:srgbClr val="800000"/>
                  </a:solidFill>
                  <a:latin typeface="Times New Roman" panose="02020603050405020304" pitchFamily="18" charset="0"/>
                  <a:ea typeface="方正姚体" charset="-122"/>
                </a:rPr>
                <a:t>N</a:t>
              </a:r>
              <a:r>
                <a:rPr lang="zh-CN" altLang="ru-RU" sz="2400" b="1">
                  <a:solidFill>
                    <a:srgbClr val="800000"/>
                  </a:solidFill>
                  <a:ea typeface="方正姚体" charset="-122"/>
                </a:rPr>
                <a:t>区</a:t>
              </a:r>
            </a:p>
          </p:txBody>
        </p:sp>
        <p:sp>
          <p:nvSpPr>
            <p:cNvPr id="46" name="Line 237">
              <a:extLst>
                <a:ext uri="{FF2B5EF4-FFF2-40B4-BE49-F238E27FC236}">
                  <a16:creationId xmlns:a16="http://schemas.microsoft.com/office/drawing/2014/main" id="{959F0CE7-DF43-F356-5EDA-87DDB56F578D}"/>
                </a:ext>
              </a:extLst>
            </p:cNvPr>
            <p:cNvSpPr>
              <a:spLocks noChangeShapeType="1"/>
            </p:cNvSpPr>
            <p:nvPr/>
          </p:nvSpPr>
          <p:spPr bwMode="auto">
            <a:xfrm>
              <a:off x="2122" y="1438"/>
              <a:ext cx="22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238">
              <a:extLst>
                <a:ext uri="{FF2B5EF4-FFF2-40B4-BE49-F238E27FC236}">
                  <a16:creationId xmlns:a16="http://schemas.microsoft.com/office/drawing/2014/main" id="{BDB72010-CB8C-D0A5-CED4-F0EBBE7F68A6}"/>
                </a:ext>
              </a:extLst>
            </p:cNvPr>
            <p:cNvSpPr>
              <a:spLocks noChangeShapeType="1"/>
            </p:cNvSpPr>
            <p:nvPr/>
          </p:nvSpPr>
          <p:spPr bwMode="auto">
            <a:xfrm flipH="1">
              <a:off x="535" y="1438"/>
              <a:ext cx="22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Oval 239">
              <a:extLst>
                <a:ext uri="{FF2B5EF4-FFF2-40B4-BE49-F238E27FC236}">
                  <a16:creationId xmlns:a16="http://schemas.microsoft.com/office/drawing/2014/main" id="{78FDC3D8-3F00-99E6-6AB6-0331A62CD2E6}"/>
                </a:ext>
              </a:extLst>
            </p:cNvPr>
            <p:cNvSpPr>
              <a:spLocks noChangeArrowheads="1"/>
            </p:cNvSpPr>
            <p:nvPr/>
          </p:nvSpPr>
          <p:spPr bwMode="auto">
            <a:xfrm>
              <a:off x="2352" y="1408"/>
              <a:ext cx="56" cy="56"/>
            </a:xfrm>
            <a:prstGeom prst="ellipse">
              <a:avLst/>
            </a:prstGeom>
            <a:solidFill>
              <a:srgbClr val="FFFFFF"/>
            </a:solidFill>
            <a:ln w="28575" cap="flat" algn="ctr">
              <a:solidFill>
                <a:srgbClr val="000000"/>
              </a:solidFill>
              <a:prstDash val="solid"/>
              <a:round/>
              <a:headEnd type="none" w="med" len="med"/>
              <a:tailEnd type="none" w="med" len="med"/>
            </a:ln>
          </p:spPr>
          <p:txBody>
            <a:bodyPr wrap="none"/>
            <a:lstStyle/>
            <a:p>
              <a:endParaRPr lang="zh-CN" altLang="en-US"/>
            </a:p>
          </p:txBody>
        </p:sp>
        <p:grpSp>
          <p:nvGrpSpPr>
            <p:cNvPr id="49" name="Group 240">
              <a:extLst>
                <a:ext uri="{FF2B5EF4-FFF2-40B4-BE49-F238E27FC236}">
                  <a16:creationId xmlns:a16="http://schemas.microsoft.com/office/drawing/2014/main" id="{C1FB4208-11D6-4BEB-5127-F206A884870F}"/>
                </a:ext>
              </a:extLst>
            </p:cNvPr>
            <p:cNvGrpSpPr>
              <a:grpSpLocks/>
            </p:cNvGrpSpPr>
            <p:nvPr/>
          </p:nvGrpSpPr>
          <p:grpSpPr bwMode="auto">
            <a:xfrm>
              <a:off x="1411" y="1110"/>
              <a:ext cx="340" cy="710"/>
              <a:chOff x="5196" y="120"/>
              <a:chExt cx="340" cy="710"/>
            </a:xfrm>
          </p:grpSpPr>
          <p:grpSp>
            <p:nvGrpSpPr>
              <p:cNvPr id="65" name="Group 241">
                <a:extLst>
                  <a:ext uri="{FF2B5EF4-FFF2-40B4-BE49-F238E27FC236}">
                    <a16:creationId xmlns:a16="http://schemas.microsoft.com/office/drawing/2014/main" id="{0B0886D8-B280-6330-415F-CC4F8FBC2B2D}"/>
                  </a:ext>
                </a:extLst>
              </p:cNvPr>
              <p:cNvGrpSpPr>
                <a:grpSpLocks/>
              </p:cNvGrpSpPr>
              <p:nvPr/>
            </p:nvGrpSpPr>
            <p:grpSpPr bwMode="auto">
              <a:xfrm>
                <a:off x="5196" y="120"/>
                <a:ext cx="338" cy="279"/>
                <a:chOff x="213" y="1920"/>
                <a:chExt cx="338" cy="279"/>
              </a:xfrm>
            </p:grpSpPr>
            <p:sp>
              <p:nvSpPr>
                <p:cNvPr id="75" name="Rectangle 242">
                  <a:extLst>
                    <a:ext uri="{FF2B5EF4-FFF2-40B4-BE49-F238E27FC236}">
                      <a16:creationId xmlns:a16="http://schemas.microsoft.com/office/drawing/2014/main" id="{9B2C2A1E-9B09-B289-6A54-EBEF88A5C319}"/>
                    </a:ext>
                  </a:extLst>
                </p:cNvPr>
                <p:cNvSpPr>
                  <a:spLocks noChangeArrowheads="1"/>
                </p:cNvSpPr>
                <p:nvPr/>
              </p:nvSpPr>
              <p:spPr bwMode="auto">
                <a:xfrm>
                  <a:off x="213" y="1925"/>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sp>
              <p:nvSpPr>
                <p:cNvPr id="76" name="Rectangle 243">
                  <a:extLst>
                    <a:ext uri="{FF2B5EF4-FFF2-40B4-BE49-F238E27FC236}">
                      <a16:creationId xmlns:a16="http://schemas.microsoft.com/office/drawing/2014/main" id="{CABE1C99-C00D-DE76-B4ED-6249E2F2D634}"/>
                    </a:ext>
                  </a:extLst>
                </p:cNvPr>
                <p:cNvSpPr>
                  <a:spLocks noChangeArrowheads="1"/>
                </p:cNvSpPr>
                <p:nvPr/>
              </p:nvSpPr>
              <p:spPr bwMode="auto">
                <a:xfrm>
                  <a:off x="335" y="1920"/>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grpSp>
          <p:grpSp>
            <p:nvGrpSpPr>
              <p:cNvPr id="66" name="Group 244">
                <a:extLst>
                  <a:ext uri="{FF2B5EF4-FFF2-40B4-BE49-F238E27FC236}">
                    <a16:creationId xmlns:a16="http://schemas.microsoft.com/office/drawing/2014/main" id="{09B07D7B-84C3-AEF2-738B-091DA30806DC}"/>
                  </a:ext>
                </a:extLst>
              </p:cNvPr>
              <p:cNvGrpSpPr>
                <a:grpSpLocks/>
              </p:cNvGrpSpPr>
              <p:nvPr/>
            </p:nvGrpSpPr>
            <p:grpSpPr bwMode="auto">
              <a:xfrm>
                <a:off x="5196" y="264"/>
                <a:ext cx="338" cy="278"/>
                <a:chOff x="213" y="1920"/>
                <a:chExt cx="338" cy="278"/>
              </a:xfrm>
            </p:grpSpPr>
            <p:sp>
              <p:nvSpPr>
                <p:cNvPr id="73" name="Rectangle 245">
                  <a:extLst>
                    <a:ext uri="{FF2B5EF4-FFF2-40B4-BE49-F238E27FC236}">
                      <a16:creationId xmlns:a16="http://schemas.microsoft.com/office/drawing/2014/main" id="{C2E6ADDC-5C01-FB94-7302-6E12E4DD3B42}"/>
                    </a:ext>
                  </a:extLst>
                </p:cNvPr>
                <p:cNvSpPr>
                  <a:spLocks noChangeArrowheads="1"/>
                </p:cNvSpPr>
                <p:nvPr/>
              </p:nvSpPr>
              <p:spPr bwMode="auto">
                <a:xfrm>
                  <a:off x="213" y="1924"/>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sp>
              <p:nvSpPr>
                <p:cNvPr id="74" name="Rectangle 246">
                  <a:extLst>
                    <a:ext uri="{FF2B5EF4-FFF2-40B4-BE49-F238E27FC236}">
                      <a16:creationId xmlns:a16="http://schemas.microsoft.com/office/drawing/2014/main" id="{EE7C44CB-5490-95D6-3A43-B238CC3DF345}"/>
                    </a:ext>
                  </a:extLst>
                </p:cNvPr>
                <p:cNvSpPr>
                  <a:spLocks noChangeArrowheads="1"/>
                </p:cNvSpPr>
                <p:nvPr/>
              </p:nvSpPr>
              <p:spPr bwMode="auto">
                <a:xfrm>
                  <a:off x="335" y="1920"/>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grpSp>
          <p:grpSp>
            <p:nvGrpSpPr>
              <p:cNvPr id="67" name="Group 247">
                <a:extLst>
                  <a:ext uri="{FF2B5EF4-FFF2-40B4-BE49-F238E27FC236}">
                    <a16:creationId xmlns:a16="http://schemas.microsoft.com/office/drawing/2014/main" id="{9BA4BB4A-4EA3-CC0A-4528-3E519326CAAC}"/>
                  </a:ext>
                </a:extLst>
              </p:cNvPr>
              <p:cNvGrpSpPr>
                <a:grpSpLocks/>
              </p:cNvGrpSpPr>
              <p:nvPr/>
            </p:nvGrpSpPr>
            <p:grpSpPr bwMode="auto">
              <a:xfrm>
                <a:off x="5196" y="408"/>
                <a:ext cx="340" cy="279"/>
                <a:chOff x="213" y="1920"/>
                <a:chExt cx="336" cy="279"/>
              </a:xfrm>
            </p:grpSpPr>
            <p:sp>
              <p:nvSpPr>
                <p:cNvPr id="71" name="Rectangle 248">
                  <a:extLst>
                    <a:ext uri="{FF2B5EF4-FFF2-40B4-BE49-F238E27FC236}">
                      <a16:creationId xmlns:a16="http://schemas.microsoft.com/office/drawing/2014/main" id="{DD4953B6-56E7-8B27-BB5D-E20C8402A52E}"/>
                    </a:ext>
                  </a:extLst>
                </p:cNvPr>
                <p:cNvSpPr>
                  <a:spLocks noChangeArrowheads="1"/>
                </p:cNvSpPr>
                <p:nvPr/>
              </p:nvSpPr>
              <p:spPr bwMode="auto">
                <a:xfrm>
                  <a:off x="213" y="1925"/>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sp>
              <p:nvSpPr>
                <p:cNvPr id="72" name="Rectangle 249">
                  <a:extLst>
                    <a:ext uri="{FF2B5EF4-FFF2-40B4-BE49-F238E27FC236}">
                      <a16:creationId xmlns:a16="http://schemas.microsoft.com/office/drawing/2014/main" id="{357ED326-5D6B-9BBD-2D96-6671374CE673}"/>
                    </a:ext>
                  </a:extLst>
                </p:cNvPr>
                <p:cNvSpPr>
                  <a:spLocks noChangeArrowheads="1"/>
                </p:cNvSpPr>
                <p:nvPr/>
              </p:nvSpPr>
              <p:spPr bwMode="auto">
                <a:xfrm>
                  <a:off x="336" y="1920"/>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grpSp>
          <p:grpSp>
            <p:nvGrpSpPr>
              <p:cNvPr id="68" name="Group 250">
                <a:extLst>
                  <a:ext uri="{FF2B5EF4-FFF2-40B4-BE49-F238E27FC236}">
                    <a16:creationId xmlns:a16="http://schemas.microsoft.com/office/drawing/2014/main" id="{B4F2539A-58D0-3793-03F2-52010D3E9EFE}"/>
                  </a:ext>
                </a:extLst>
              </p:cNvPr>
              <p:cNvGrpSpPr>
                <a:grpSpLocks/>
              </p:cNvGrpSpPr>
              <p:nvPr/>
            </p:nvGrpSpPr>
            <p:grpSpPr bwMode="auto">
              <a:xfrm>
                <a:off x="5196" y="552"/>
                <a:ext cx="339" cy="278"/>
                <a:chOff x="213" y="1920"/>
                <a:chExt cx="339" cy="278"/>
              </a:xfrm>
            </p:grpSpPr>
            <p:sp>
              <p:nvSpPr>
                <p:cNvPr id="69" name="Rectangle 251">
                  <a:extLst>
                    <a:ext uri="{FF2B5EF4-FFF2-40B4-BE49-F238E27FC236}">
                      <a16:creationId xmlns:a16="http://schemas.microsoft.com/office/drawing/2014/main" id="{C7B6AF15-89BB-A147-A942-094AED3EC391}"/>
                    </a:ext>
                  </a:extLst>
                </p:cNvPr>
                <p:cNvSpPr>
                  <a:spLocks noChangeArrowheads="1"/>
                </p:cNvSpPr>
                <p:nvPr/>
              </p:nvSpPr>
              <p:spPr bwMode="auto">
                <a:xfrm>
                  <a:off x="213" y="1924"/>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sp>
              <p:nvSpPr>
                <p:cNvPr id="70" name="Rectangle 252">
                  <a:extLst>
                    <a:ext uri="{FF2B5EF4-FFF2-40B4-BE49-F238E27FC236}">
                      <a16:creationId xmlns:a16="http://schemas.microsoft.com/office/drawing/2014/main" id="{82109D35-E4BC-854B-8378-18DA8D4C9FA5}"/>
                    </a:ext>
                  </a:extLst>
                </p:cNvPr>
                <p:cNvSpPr>
                  <a:spLocks noChangeArrowheads="1"/>
                </p:cNvSpPr>
                <p:nvPr/>
              </p:nvSpPr>
              <p:spPr bwMode="auto">
                <a:xfrm>
                  <a:off x="336" y="1920"/>
                  <a:ext cx="215"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ea typeface="方正姚体" charset="-122"/>
                    </a:rPr>
                    <a:t>+</a:t>
                  </a:r>
                </a:p>
              </p:txBody>
            </p:sp>
          </p:grpSp>
        </p:grpSp>
        <p:grpSp>
          <p:nvGrpSpPr>
            <p:cNvPr id="50" name="Group 253">
              <a:extLst>
                <a:ext uri="{FF2B5EF4-FFF2-40B4-BE49-F238E27FC236}">
                  <a16:creationId xmlns:a16="http://schemas.microsoft.com/office/drawing/2014/main" id="{4A6829FD-3387-FF8E-F700-513D73E4ADE4}"/>
                </a:ext>
              </a:extLst>
            </p:cNvPr>
            <p:cNvGrpSpPr>
              <a:grpSpLocks/>
            </p:cNvGrpSpPr>
            <p:nvPr/>
          </p:nvGrpSpPr>
          <p:grpSpPr bwMode="auto">
            <a:xfrm>
              <a:off x="1103" y="1038"/>
              <a:ext cx="341" cy="790"/>
              <a:chOff x="4848" y="142"/>
              <a:chExt cx="341" cy="790"/>
            </a:xfrm>
          </p:grpSpPr>
          <p:grpSp>
            <p:nvGrpSpPr>
              <p:cNvPr id="53" name="Group 254">
                <a:extLst>
                  <a:ext uri="{FF2B5EF4-FFF2-40B4-BE49-F238E27FC236}">
                    <a16:creationId xmlns:a16="http://schemas.microsoft.com/office/drawing/2014/main" id="{B185A457-4C9D-DA70-0F97-1DD9CA383FBE}"/>
                  </a:ext>
                </a:extLst>
              </p:cNvPr>
              <p:cNvGrpSpPr>
                <a:grpSpLocks/>
              </p:cNvGrpSpPr>
              <p:nvPr/>
            </p:nvGrpSpPr>
            <p:grpSpPr bwMode="auto">
              <a:xfrm>
                <a:off x="4848" y="142"/>
                <a:ext cx="341" cy="358"/>
                <a:chOff x="240" y="1776"/>
                <a:chExt cx="341" cy="358"/>
              </a:xfrm>
            </p:grpSpPr>
            <p:sp>
              <p:nvSpPr>
                <p:cNvPr id="63" name="Rectangle 255">
                  <a:extLst>
                    <a:ext uri="{FF2B5EF4-FFF2-40B4-BE49-F238E27FC236}">
                      <a16:creationId xmlns:a16="http://schemas.microsoft.com/office/drawing/2014/main" id="{4A618123-5BD4-A102-F428-340A356AEA1E}"/>
                    </a:ext>
                  </a:extLst>
                </p:cNvPr>
                <p:cNvSpPr>
                  <a:spLocks noChangeArrowheads="1"/>
                </p:cNvSpPr>
                <p:nvPr/>
              </p:nvSpPr>
              <p:spPr bwMode="auto">
                <a:xfrm>
                  <a:off x="240"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sp>
              <p:nvSpPr>
                <p:cNvPr id="64" name="Rectangle 256">
                  <a:extLst>
                    <a:ext uri="{FF2B5EF4-FFF2-40B4-BE49-F238E27FC236}">
                      <a16:creationId xmlns:a16="http://schemas.microsoft.com/office/drawing/2014/main" id="{941D128E-1E80-768E-654F-0471BE7FFEE0}"/>
                    </a:ext>
                  </a:extLst>
                </p:cNvPr>
                <p:cNvSpPr>
                  <a:spLocks noChangeArrowheads="1"/>
                </p:cNvSpPr>
                <p:nvPr/>
              </p:nvSpPr>
              <p:spPr bwMode="auto">
                <a:xfrm>
                  <a:off x="384"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grpSp>
          <p:grpSp>
            <p:nvGrpSpPr>
              <p:cNvPr id="54" name="Group 257">
                <a:extLst>
                  <a:ext uri="{FF2B5EF4-FFF2-40B4-BE49-F238E27FC236}">
                    <a16:creationId xmlns:a16="http://schemas.microsoft.com/office/drawing/2014/main" id="{CC1EDF46-2674-990D-9065-62C57EE364ED}"/>
                  </a:ext>
                </a:extLst>
              </p:cNvPr>
              <p:cNvGrpSpPr>
                <a:grpSpLocks/>
              </p:cNvGrpSpPr>
              <p:nvPr/>
            </p:nvGrpSpPr>
            <p:grpSpPr bwMode="auto">
              <a:xfrm>
                <a:off x="4848" y="286"/>
                <a:ext cx="341" cy="358"/>
                <a:chOff x="240" y="1776"/>
                <a:chExt cx="341" cy="358"/>
              </a:xfrm>
            </p:grpSpPr>
            <p:sp>
              <p:nvSpPr>
                <p:cNvPr id="61" name="Rectangle 258">
                  <a:extLst>
                    <a:ext uri="{FF2B5EF4-FFF2-40B4-BE49-F238E27FC236}">
                      <a16:creationId xmlns:a16="http://schemas.microsoft.com/office/drawing/2014/main" id="{F2462A1E-553B-85E3-C8F8-3F90320CFB7E}"/>
                    </a:ext>
                  </a:extLst>
                </p:cNvPr>
                <p:cNvSpPr>
                  <a:spLocks noChangeArrowheads="1"/>
                </p:cNvSpPr>
                <p:nvPr/>
              </p:nvSpPr>
              <p:spPr bwMode="auto">
                <a:xfrm>
                  <a:off x="240"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sp>
              <p:nvSpPr>
                <p:cNvPr id="62" name="Rectangle 259">
                  <a:extLst>
                    <a:ext uri="{FF2B5EF4-FFF2-40B4-BE49-F238E27FC236}">
                      <a16:creationId xmlns:a16="http://schemas.microsoft.com/office/drawing/2014/main" id="{DC44564D-C6B9-2D53-C43F-458882427CC3}"/>
                    </a:ext>
                  </a:extLst>
                </p:cNvPr>
                <p:cNvSpPr>
                  <a:spLocks noChangeArrowheads="1"/>
                </p:cNvSpPr>
                <p:nvPr/>
              </p:nvSpPr>
              <p:spPr bwMode="auto">
                <a:xfrm>
                  <a:off x="384"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grpSp>
          <p:grpSp>
            <p:nvGrpSpPr>
              <p:cNvPr id="55" name="Group 260">
                <a:extLst>
                  <a:ext uri="{FF2B5EF4-FFF2-40B4-BE49-F238E27FC236}">
                    <a16:creationId xmlns:a16="http://schemas.microsoft.com/office/drawing/2014/main" id="{BBBFBD66-43E1-B39D-A986-4C98BDF3C704}"/>
                  </a:ext>
                </a:extLst>
              </p:cNvPr>
              <p:cNvGrpSpPr>
                <a:grpSpLocks/>
              </p:cNvGrpSpPr>
              <p:nvPr/>
            </p:nvGrpSpPr>
            <p:grpSpPr bwMode="auto">
              <a:xfrm>
                <a:off x="4848" y="430"/>
                <a:ext cx="341" cy="358"/>
                <a:chOff x="240" y="1776"/>
                <a:chExt cx="341" cy="370"/>
              </a:xfrm>
            </p:grpSpPr>
            <p:sp>
              <p:nvSpPr>
                <p:cNvPr id="59" name="Rectangle 261">
                  <a:extLst>
                    <a:ext uri="{FF2B5EF4-FFF2-40B4-BE49-F238E27FC236}">
                      <a16:creationId xmlns:a16="http://schemas.microsoft.com/office/drawing/2014/main" id="{04E0F0A7-4EBC-DA1B-A155-C5EA052D072D}"/>
                    </a:ext>
                  </a:extLst>
                </p:cNvPr>
                <p:cNvSpPr>
                  <a:spLocks noChangeArrowheads="1"/>
                </p:cNvSpPr>
                <p:nvPr/>
              </p:nvSpPr>
              <p:spPr bwMode="auto">
                <a:xfrm>
                  <a:off x="240"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sp>
              <p:nvSpPr>
                <p:cNvPr id="60" name="Rectangle 262">
                  <a:extLst>
                    <a:ext uri="{FF2B5EF4-FFF2-40B4-BE49-F238E27FC236}">
                      <a16:creationId xmlns:a16="http://schemas.microsoft.com/office/drawing/2014/main" id="{8C70BE9D-8549-A521-AA1E-748B11F0A143}"/>
                    </a:ext>
                  </a:extLst>
                </p:cNvPr>
                <p:cNvSpPr>
                  <a:spLocks noChangeArrowheads="1"/>
                </p:cNvSpPr>
                <p:nvPr/>
              </p:nvSpPr>
              <p:spPr bwMode="auto">
                <a:xfrm>
                  <a:off x="384"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grpSp>
          <p:grpSp>
            <p:nvGrpSpPr>
              <p:cNvPr id="56" name="Group 263">
                <a:extLst>
                  <a:ext uri="{FF2B5EF4-FFF2-40B4-BE49-F238E27FC236}">
                    <a16:creationId xmlns:a16="http://schemas.microsoft.com/office/drawing/2014/main" id="{A6734E92-4F91-9F07-15D1-7007FDC3B303}"/>
                  </a:ext>
                </a:extLst>
              </p:cNvPr>
              <p:cNvGrpSpPr>
                <a:grpSpLocks/>
              </p:cNvGrpSpPr>
              <p:nvPr/>
            </p:nvGrpSpPr>
            <p:grpSpPr bwMode="auto">
              <a:xfrm>
                <a:off x="4848" y="574"/>
                <a:ext cx="341" cy="358"/>
                <a:chOff x="240" y="1776"/>
                <a:chExt cx="341" cy="358"/>
              </a:xfrm>
            </p:grpSpPr>
            <p:sp>
              <p:nvSpPr>
                <p:cNvPr id="57" name="Rectangle 264">
                  <a:extLst>
                    <a:ext uri="{FF2B5EF4-FFF2-40B4-BE49-F238E27FC236}">
                      <a16:creationId xmlns:a16="http://schemas.microsoft.com/office/drawing/2014/main" id="{947A90EF-E9DB-FA9B-51EB-4BA3D35EDE99}"/>
                    </a:ext>
                  </a:extLst>
                </p:cNvPr>
                <p:cNvSpPr>
                  <a:spLocks noChangeArrowheads="1"/>
                </p:cNvSpPr>
                <p:nvPr/>
              </p:nvSpPr>
              <p:spPr bwMode="auto">
                <a:xfrm>
                  <a:off x="240"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sp>
              <p:nvSpPr>
                <p:cNvPr id="58" name="Rectangle 265">
                  <a:extLst>
                    <a:ext uri="{FF2B5EF4-FFF2-40B4-BE49-F238E27FC236}">
                      <a16:creationId xmlns:a16="http://schemas.microsoft.com/office/drawing/2014/main" id="{7EADDBD1-E1F7-4C29-7FA0-A59A73832377}"/>
                    </a:ext>
                  </a:extLst>
                </p:cNvPr>
                <p:cNvSpPr>
                  <a:spLocks noChangeArrowheads="1"/>
                </p:cNvSpPr>
                <p:nvPr/>
              </p:nvSpPr>
              <p:spPr bwMode="auto">
                <a:xfrm>
                  <a:off x="384" y="1776"/>
                  <a:ext cx="196"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0033CC"/>
                      </a:solidFill>
                      <a:ea typeface="方正姚体" charset="-122"/>
                    </a:rPr>
                    <a:t>-</a:t>
                  </a:r>
                </a:p>
              </p:txBody>
            </p:sp>
          </p:grpSp>
        </p:grpSp>
        <p:sp>
          <p:nvSpPr>
            <p:cNvPr id="51" name="Line 266">
              <a:extLst>
                <a:ext uri="{FF2B5EF4-FFF2-40B4-BE49-F238E27FC236}">
                  <a16:creationId xmlns:a16="http://schemas.microsoft.com/office/drawing/2014/main" id="{E4E9F180-A1E7-0B7C-74D1-3A115BD32FEF}"/>
                </a:ext>
              </a:extLst>
            </p:cNvPr>
            <p:cNvSpPr>
              <a:spLocks noChangeShapeType="1"/>
            </p:cNvSpPr>
            <p:nvPr/>
          </p:nvSpPr>
          <p:spPr bwMode="auto">
            <a:xfrm>
              <a:off x="1127" y="1134"/>
              <a:ext cx="0" cy="635"/>
            </a:xfrm>
            <a:prstGeom prst="line">
              <a:avLst/>
            </a:prstGeom>
            <a:noFill/>
            <a:ln w="28575" cap="flat" algn="ctr">
              <a:solidFill>
                <a:srgbClr val="000000"/>
              </a:solidFill>
              <a:prstDash val="sysDot"/>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Oval 267">
              <a:extLst>
                <a:ext uri="{FF2B5EF4-FFF2-40B4-BE49-F238E27FC236}">
                  <a16:creationId xmlns:a16="http://schemas.microsoft.com/office/drawing/2014/main" id="{C0B2C5EB-EFA9-9922-6DEF-038698AD639A}"/>
                </a:ext>
              </a:extLst>
            </p:cNvPr>
            <p:cNvSpPr>
              <a:spLocks noChangeArrowheads="1"/>
            </p:cNvSpPr>
            <p:nvPr/>
          </p:nvSpPr>
          <p:spPr bwMode="auto">
            <a:xfrm>
              <a:off x="470" y="1409"/>
              <a:ext cx="56" cy="56"/>
            </a:xfrm>
            <a:prstGeom prst="ellipse">
              <a:avLst/>
            </a:prstGeom>
            <a:solidFill>
              <a:srgbClr val="FFFFFF"/>
            </a:solidFill>
            <a:ln w="28575" cap="flat" algn="ctr">
              <a:solidFill>
                <a:srgbClr val="000000"/>
              </a:solidFill>
              <a:prstDash val="solid"/>
              <a:round/>
              <a:headEnd type="none" w="med" len="med"/>
              <a:tailEnd type="none" w="med" len="med"/>
            </a:ln>
          </p:spPr>
          <p:txBody>
            <a:bodyPr wrap="none"/>
            <a:lstStyle/>
            <a:p>
              <a:endParaRPr lang="zh-CN" altLang="en-US"/>
            </a:p>
          </p:txBody>
        </p:sp>
      </p:grpSp>
      <p:grpSp>
        <p:nvGrpSpPr>
          <p:cNvPr id="77" name="Group 272">
            <a:extLst>
              <a:ext uri="{FF2B5EF4-FFF2-40B4-BE49-F238E27FC236}">
                <a16:creationId xmlns:a16="http://schemas.microsoft.com/office/drawing/2014/main" id="{F0CEB0DC-AF12-FF18-D1A9-57C3C8E504E5}"/>
              </a:ext>
            </a:extLst>
          </p:cNvPr>
          <p:cNvGrpSpPr>
            <a:grpSpLocks/>
          </p:cNvGrpSpPr>
          <p:nvPr/>
        </p:nvGrpSpPr>
        <p:grpSpPr bwMode="auto">
          <a:xfrm>
            <a:off x="5179093" y="753836"/>
            <a:ext cx="4343400" cy="3141663"/>
            <a:chOff x="2886" y="804"/>
            <a:chExt cx="2736" cy="1979"/>
          </a:xfrm>
        </p:grpSpPr>
        <p:sp>
          <p:nvSpPr>
            <p:cNvPr id="78" name="Rectangle 273">
              <a:extLst>
                <a:ext uri="{FF2B5EF4-FFF2-40B4-BE49-F238E27FC236}">
                  <a16:creationId xmlns:a16="http://schemas.microsoft.com/office/drawing/2014/main" id="{35DDD2EF-F5CF-3FB1-292C-58057DE7AF44}"/>
                </a:ext>
              </a:extLst>
            </p:cNvPr>
            <p:cNvSpPr>
              <a:spLocks noChangeArrowheads="1"/>
            </p:cNvSpPr>
            <p:nvPr/>
          </p:nvSpPr>
          <p:spPr bwMode="auto">
            <a:xfrm>
              <a:off x="2886" y="804"/>
              <a:ext cx="2736" cy="1979"/>
            </a:xfrm>
            <a:prstGeom prst="rect">
              <a:avLst/>
            </a:prstGeom>
            <a:solidFill>
              <a:srgbClr val="FFFFCC"/>
            </a:solidFill>
            <a:ln w="38100" cap="flat" algn="ctr">
              <a:solidFill>
                <a:srgbClr val="996600"/>
              </a:solidFill>
              <a:prstDash val="solid"/>
              <a:miter lim="800000"/>
              <a:headEnd type="none" w="med" len="med"/>
              <a:tailEnd type="none" w="med" len="med"/>
            </a:ln>
          </p:spPr>
          <p:txBody>
            <a:bodyPr wrap="none" anchor="ctr"/>
            <a:lstStyle/>
            <a:p>
              <a:pPr algn="ctr"/>
              <a:endParaRPr kumimoji="1" lang="zh-CN" altLang="zh-CN" sz="2800" b="1">
                <a:latin typeface="Times New Roman" panose="02020603050405020304" pitchFamily="18" charset="0"/>
                <a:ea typeface="方正姚体" charset="-122"/>
              </a:endParaRPr>
            </a:p>
          </p:txBody>
        </p:sp>
        <p:sp>
          <p:nvSpPr>
            <p:cNvPr id="79" name="Rectangle 274">
              <a:extLst>
                <a:ext uri="{FF2B5EF4-FFF2-40B4-BE49-F238E27FC236}">
                  <a16:creationId xmlns:a16="http://schemas.microsoft.com/office/drawing/2014/main" id="{1A5F01B5-1013-090C-F798-EC379ACAEFD0}"/>
                </a:ext>
              </a:extLst>
            </p:cNvPr>
            <p:cNvSpPr>
              <a:spLocks noChangeArrowheads="1"/>
            </p:cNvSpPr>
            <p:nvPr/>
          </p:nvSpPr>
          <p:spPr bwMode="auto">
            <a:xfrm>
              <a:off x="4626" y="1016"/>
              <a:ext cx="866" cy="519"/>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zh-CN" sz="2400" b="1">
                  <a:solidFill>
                    <a:srgbClr val="FF0066"/>
                  </a:solidFill>
                  <a:latin typeface="Times New Roman" panose="02020603050405020304" pitchFamily="18" charset="0"/>
                  <a:ea typeface="方正姚体" charset="-122"/>
                </a:rPr>
                <a:t>正向</a:t>
              </a:r>
            </a:p>
            <a:p>
              <a:r>
                <a:rPr kumimoji="1" lang="zh-CN" altLang="zh-CN" sz="2400" b="1">
                  <a:solidFill>
                    <a:srgbClr val="FF0066"/>
                  </a:solidFill>
                  <a:latin typeface="Times New Roman" panose="02020603050405020304" pitchFamily="18" charset="0"/>
                  <a:ea typeface="方正姚体" charset="-122"/>
                </a:rPr>
                <a:t>导通区</a:t>
              </a:r>
            </a:p>
          </p:txBody>
        </p:sp>
        <p:sp>
          <p:nvSpPr>
            <p:cNvPr id="80" name="Rectangle 275">
              <a:extLst>
                <a:ext uri="{FF2B5EF4-FFF2-40B4-BE49-F238E27FC236}">
                  <a16:creationId xmlns:a16="http://schemas.microsoft.com/office/drawing/2014/main" id="{E8B23EA4-0AD5-F520-4F7B-A2D5067BFFDD}"/>
                </a:ext>
              </a:extLst>
            </p:cNvPr>
            <p:cNvSpPr>
              <a:spLocks noChangeArrowheads="1"/>
            </p:cNvSpPr>
            <p:nvPr/>
          </p:nvSpPr>
          <p:spPr bwMode="auto">
            <a:xfrm>
              <a:off x="3402" y="1295"/>
              <a:ext cx="840" cy="519"/>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zh-CN" sz="2400" b="1">
                  <a:solidFill>
                    <a:schemeClr val="accent2"/>
                  </a:solidFill>
                  <a:latin typeface="Times New Roman" panose="02020603050405020304" pitchFamily="18" charset="0"/>
                  <a:ea typeface="方正姚体" charset="-122"/>
                </a:rPr>
                <a:t>反向</a:t>
              </a:r>
            </a:p>
            <a:p>
              <a:r>
                <a:rPr kumimoji="1" lang="zh-CN" altLang="zh-CN" sz="2400" b="1">
                  <a:solidFill>
                    <a:schemeClr val="accent2"/>
                  </a:solidFill>
                  <a:latin typeface="Times New Roman" panose="02020603050405020304" pitchFamily="18" charset="0"/>
                  <a:ea typeface="方正姚体" charset="-122"/>
                </a:rPr>
                <a:t>截止区</a:t>
              </a:r>
            </a:p>
          </p:txBody>
        </p:sp>
        <p:sp>
          <p:nvSpPr>
            <p:cNvPr id="81" name="Rectangle 276">
              <a:extLst>
                <a:ext uri="{FF2B5EF4-FFF2-40B4-BE49-F238E27FC236}">
                  <a16:creationId xmlns:a16="http://schemas.microsoft.com/office/drawing/2014/main" id="{CA86C392-6A95-9761-C8B6-C381A7F61114}"/>
                </a:ext>
              </a:extLst>
            </p:cNvPr>
            <p:cNvSpPr>
              <a:spLocks noChangeArrowheads="1"/>
            </p:cNvSpPr>
            <p:nvPr/>
          </p:nvSpPr>
          <p:spPr bwMode="auto">
            <a:xfrm>
              <a:off x="3168" y="2153"/>
              <a:ext cx="850" cy="519"/>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zh-CN" sz="2400" b="1">
                  <a:solidFill>
                    <a:srgbClr val="996600"/>
                  </a:solidFill>
                  <a:latin typeface="Times New Roman" panose="02020603050405020304" pitchFamily="18" charset="0"/>
                  <a:ea typeface="方正姚体" charset="-122"/>
                </a:rPr>
                <a:t>反向</a:t>
              </a:r>
            </a:p>
            <a:p>
              <a:r>
                <a:rPr kumimoji="1" lang="zh-CN" altLang="zh-CN" sz="2400" b="1">
                  <a:solidFill>
                    <a:srgbClr val="996600"/>
                  </a:solidFill>
                  <a:latin typeface="Times New Roman" panose="02020603050405020304" pitchFamily="18" charset="0"/>
                  <a:ea typeface="方正姚体" charset="-122"/>
                </a:rPr>
                <a:t>击穿区</a:t>
              </a:r>
            </a:p>
          </p:txBody>
        </p:sp>
        <p:sp>
          <p:nvSpPr>
            <p:cNvPr id="82" name="Line 277">
              <a:extLst>
                <a:ext uri="{FF2B5EF4-FFF2-40B4-BE49-F238E27FC236}">
                  <a16:creationId xmlns:a16="http://schemas.microsoft.com/office/drawing/2014/main" id="{60CE7266-9B2A-4C86-1948-F72AA392A3B3}"/>
                </a:ext>
              </a:extLst>
            </p:cNvPr>
            <p:cNvSpPr>
              <a:spLocks noChangeShapeType="1"/>
            </p:cNvSpPr>
            <p:nvPr/>
          </p:nvSpPr>
          <p:spPr bwMode="auto">
            <a:xfrm flipV="1">
              <a:off x="4452" y="1837"/>
              <a:ext cx="0" cy="36"/>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278">
              <a:extLst>
                <a:ext uri="{FF2B5EF4-FFF2-40B4-BE49-F238E27FC236}">
                  <a16:creationId xmlns:a16="http://schemas.microsoft.com/office/drawing/2014/main" id="{A328C750-DB91-5328-03EB-7470DA88001E}"/>
                </a:ext>
              </a:extLst>
            </p:cNvPr>
            <p:cNvSpPr>
              <a:spLocks noChangeShapeType="1"/>
            </p:cNvSpPr>
            <p:nvPr/>
          </p:nvSpPr>
          <p:spPr bwMode="auto">
            <a:xfrm flipV="1">
              <a:off x="4586" y="1839"/>
              <a:ext cx="0" cy="42"/>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Freeform 279">
              <a:extLst>
                <a:ext uri="{FF2B5EF4-FFF2-40B4-BE49-F238E27FC236}">
                  <a16:creationId xmlns:a16="http://schemas.microsoft.com/office/drawing/2014/main" id="{5C139706-67DC-C46B-1BB6-9798E430B61A}"/>
                </a:ext>
              </a:extLst>
            </p:cNvPr>
            <p:cNvSpPr>
              <a:spLocks/>
            </p:cNvSpPr>
            <p:nvPr/>
          </p:nvSpPr>
          <p:spPr bwMode="auto">
            <a:xfrm>
              <a:off x="4155" y="886"/>
              <a:ext cx="475" cy="1013"/>
            </a:xfrm>
            <a:custGeom>
              <a:avLst/>
              <a:gdLst>
                <a:gd name="T0" fmla="*/ 0 w 475"/>
                <a:gd name="T1" fmla="*/ 994 h 1013"/>
                <a:gd name="T2" fmla="*/ 344 w 475"/>
                <a:gd name="T3" fmla="*/ 915 h 1013"/>
                <a:gd name="T4" fmla="*/ 446 w 475"/>
                <a:gd name="T5" fmla="*/ 406 h 1013"/>
                <a:gd name="T6" fmla="*/ 465 w 475"/>
                <a:gd name="T7" fmla="*/ 144 h 1013"/>
                <a:gd name="T8" fmla="*/ 475 w 475"/>
                <a:gd name="T9" fmla="*/ 0 h 1013"/>
              </a:gdLst>
              <a:ahLst/>
              <a:cxnLst>
                <a:cxn ang="0">
                  <a:pos x="T0" y="T1"/>
                </a:cxn>
                <a:cxn ang="0">
                  <a:pos x="T2" y="T3"/>
                </a:cxn>
                <a:cxn ang="0">
                  <a:pos x="T4" y="T5"/>
                </a:cxn>
                <a:cxn ang="0">
                  <a:pos x="T6" y="T7"/>
                </a:cxn>
                <a:cxn ang="0">
                  <a:pos x="T8" y="T9"/>
                </a:cxn>
              </a:cxnLst>
              <a:rect l="0" t="0" r="r" b="b"/>
              <a:pathLst>
                <a:path w="475" h="1013">
                  <a:moveTo>
                    <a:pt x="0" y="994"/>
                  </a:moveTo>
                  <a:cubicBezTo>
                    <a:pt x="57" y="981"/>
                    <a:pt x="270" y="1013"/>
                    <a:pt x="344" y="915"/>
                  </a:cubicBezTo>
                  <a:cubicBezTo>
                    <a:pt x="418" y="817"/>
                    <a:pt x="426" y="534"/>
                    <a:pt x="446" y="406"/>
                  </a:cubicBezTo>
                  <a:cubicBezTo>
                    <a:pt x="466" y="278"/>
                    <a:pt x="460" y="212"/>
                    <a:pt x="465" y="144"/>
                  </a:cubicBezTo>
                  <a:cubicBezTo>
                    <a:pt x="470" y="76"/>
                    <a:pt x="473" y="30"/>
                    <a:pt x="475" y="0"/>
                  </a:cubicBezTo>
                </a:path>
              </a:pathLst>
            </a:custGeom>
            <a:solidFill>
              <a:srgbClr val="FFFFCC"/>
            </a:solidFill>
            <a:ln w="28575" cap="flat" algn="ctr">
              <a:solidFill>
                <a:srgbClr val="0033CC"/>
              </a:solidFill>
              <a:prstDash val="solid"/>
              <a:round/>
              <a:headEnd type="none" w="med" len="med"/>
              <a:tailEnd type="none" w="med" len="med"/>
            </a:ln>
          </p:spPr>
          <p:txBody>
            <a:bodyPr/>
            <a:lstStyle/>
            <a:p>
              <a:endParaRPr lang="zh-CN" altLang="en-US"/>
            </a:p>
          </p:txBody>
        </p:sp>
        <p:sp>
          <p:nvSpPr>
            <p:cNvPr id="85" name="Freeform 280">
              <a:extLst>
                <a:ext uri="{FF2B5EF4-FFF2-40B4-BE49-F238E27FC236}">
                  <a16:creationId xmlns:a16="http://schemas.microsoft.com/office/drawing/2014/main" id="{4C852269-F83C-8329-2BF6-6D880F5624AD}"/>
                </a:ext>
              </a:extLst>
            </p:cNvPr>
            <p:cNvSpPr>
              <a:spLocks/>
            </p:cNvSpPr>
            <p:nvPr/>
          </p:nvSpPr>
          <p:spPr bwMode="auto">
            <a:xfrm>
              <a:off x="3150" y="1879"/>
              <a:ext cx="1000" cy="824"/>
            </a:xfrm>
            <a:custGeom>
              <a:avLst/>
              <a:gdLst>
                <a:gd name="T0" fmla="*/ 1000 w 1000"/>
                <a:gd name="T1" fmla="*/ 0 h 824"/>
                <a:gd name="T2" fmla="*/ 181 w 1000"/>
                <a:gd name="T3" fmla="*/ 53 h 824"/>
                <a:gd name="T4" fmla="*/ 40 w 1000"/>
                <a:gd name="T5" fmla="*/ 219 h 824"/>
                <a:gd name="T6" fmla="*/ 0 w 1000"/>
                <a:gd name="T7" fmla="*/ 824 h 824"/>
              </a:gdLst>
              <a:ahLst/>
              <a:cxnLst>
                <a:cxn ang="0">
                  <a:pos x="T0" y="T1"/>
                </a:cxn>
                <a:cxn ang="0">
                  <a:pos x="T2" y="T3"/>
                </a:cxn>
                <a:cxn ang="0">
                  <a:pos x="T4" y="T5"/>
                </a:cxn>
                <a:cxn ang="0">
                  <a:pos x="T6" y="T7"/>
                </a:cxn>
              </a:cxnLst>
              <a:rect l="0" t="0" r="r" b="b"/>
              <a:pathLst>
                <a:path w="1000" h="824">
                  <a:moveTo>
                    <a:pt x="1000" y="0"/>
                  </a:moveTo>
                  <a:cubicBezTo>
                    <a:pt x="864" y="6"/>
                    <a:pt x="341" y="16"/>
                    <a:pt x="181" y="53"/>
                  </a:cubicBezTo>
                  <a:cubicBezTo>
                    <a:pt x="21" y="90"/>
                    <a:pt x="70" y="91"/>
                    <a:pt x="40" y="219"/>
                  </a:cubicBezTo>
                  <a:cubicBezTo>
                    <a:pt x="10" y="347"/>
                    <a:pt x="8" y="698"/>
                    <a:pt x="0" y="824"/>
                  </a:cubicBezTo>
                </a:path>
              </a:pathLst>
            </a:custGeom>
            <a:noFill/>
            <a:ln w="28575" cap="flat" algn="ctr">
              <a:solidFill>
                <a:srgbClr val="0033CC"/>
              </a:solidFill>
              <a:prstDash val="solid"/>
              <a:round/>
              <a:headEnd type="none" w="med" len="med"/>
              <a:tailEnd type="none" w="med" len="me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6" name="Rectangle 281">
              <a:extLst>
                <a:ext uri="{FF2B5EF4-FFF2-40B4-BE49-F238E27FC236}">
                  <a16:creationId xmlns:a16="http://schemas.microsoft.com/office/drawing/2014/main" id="{BF5C45B6-CF23-2967-28FB-1D909CE71FEA}"/>
                </a:ext>
              </a:extLst>
            </p:cNvPr>
            <p:cNvSpPr>
              <a:spLocks noChangeArrowheads="1"/>
            </p:cNvSpPr>
            <p:nvPr/>
          </p:nvSpPr>
          <p:spPr bwMode="auto">
            <a:xfrm>
              <a:off x="4226" y="1872"/>
              <a:ext cx="316" cy="2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0033CC"/>
                  </a:solidFill>
                  <a:latin typeface="Times New Roman" panose="02020603050405020304" pitchFamily="18" charset="0"/>
                  <a:ea typeface="方正姚体" charset="-122"/>
                </a:rPr>
                <a:t>0.5</a:t>
              </a:r>
            </a:p>
          </p:txBody>
        </p:sp>
        <p:sp>
          <p:nvSpPr>
            <p:cNvPr id="87" name="Rectangle 282">
              <a:extLst>
                <a:ext uri="{FF2B5EF4-FFF2-40B4-BE49-F238E27FC236}">
                  <a16:creationId xmlns:a16="http://schemas.microsoft.com/office/drawing/2014/main" id="{08D7C6C2-928B-FBE7-2238-494D328423E6}"/>
                </a:ext>
              </a:extLst>
            </p:cNvPr>
            <p:cNvSpPr>
              <a:spLocks noChangeArrowheads="1"/>
            </p:cNvSpPr>
            <p:nvPr/>
          </p:nvSpPr>
          <p:spPr bwMode="auto">
            <a:xfrm>
              <a:off x="4518" y="1870"/>
              <a:ext cx="316" cy="2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solidFill>
                    <a:srgbClr val="FF0066"/>
                  </a:solidFill>
                  <a:latin typeface="Times New Roman" panose="02020603050405020304" pitchFamily="18" charset="0"/>
                  <a:ea typeface="方正姚体" charset="-122"/>
                </a:rPr>
                <a:t>0.7</a:t>
              </a:r>
            </a:p>
          </p:txBody>
        </p:sp>
        <p:sp>
          <p:nvSpPr>
            <p:cNvPr id="88" name="Rectangle 283">
              <a:extLst>
                <a:ext uri="{FF2B5EF4-FFF2-40B4-BE49-F238E27FC236}">
                  <a16:creationId xmlns:a16="http://schemas.microsoft.com/office/drawing/2014/main" id="{9BAD7F33-AB32-BBE6-8572-A72A3DC694DF}"/>
                </a:ext>
              </a:extLst>
            </p:cNvPr>
            <p:cNvSpPr>
              <a:spLocks noChangeArrowheads="1"/>
            </p:cNvSpPr>
            <p:nvPr/>
          </p:nvSpPr>
          <p:spPr bwMode="auto">
            <a:xfrm>
              <a:off x="3710" y="826"/>
              <a:ext cx="445" cy="250"/>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latin typeface="宋体" panose="02010600030101010101" pitchFamily="2" charset="-122"/>
                  <a:ea typeface="方正姚体" charset="-122"/>
                </a:rPr>
                <a:t>/</a:t>
              </a:r>
              <a:r>
                <a:rPr lang="ru-RU" altLang="zh-CN" sz="2000" b="1">
                  <a:latin typeface="Times New Roman" panose="02020603050405020304" pitchFamily="18" charset="0"/>
                  <a:ea typeface="方正姚体" charset="-122"/>
                </a:rPr>
                <a:t>mA</a:t>
              </a:r>
            </a:p>
          </p:txBody>
        </p:sp>
        <p:graphicFrame>
          <p:nvGraphicFramePr>
            <p:cNvPr id="89" name="Object 284">
              <a:extLst>
                <a:ext uri="{FF2B5EF4-FFF2-40B4-BE49-F238E27FC236}">
                  <a16:creationId xmlns:a16="http://schemas.microsoft.com/office/drawing/2014/main" id="{18E46FF1-FCE2-3213-8C6D-0E861E997BFA}"/>
                </a:ext>
              </a:extLst>
            </p:cNvPr>
            <p:cNvGraphicFramePr>
              <a:graphicFrameLocks noChangeAspect="1"/>
            </p:cNvGraphicFramePr>
            <p:nvPr/>
          </p:nvGraphicFramePr>
          <p:xfrm>
            <a:off x="3578" y="827"/>
            <a:ext cx="215" cy="244"/>
          </p:xfrm>
          <a:graphic>
            <a:graphicData uri="http://schemas.openxmlformats.org/presentationml/2006/ole">
              <mc:AlternateContent xmlns:mc="http://schemas.openxmlformats.org/markup-compatibility/2006">
                <mc:Choice xmlns:v="urn:schemas-microsoft-com:vml" Requires="v">
                  <p:oleObj spid="_x0000_s2063" name="Equation" r:id="rId14" imgW="190440" imgH="215640" progId="Equation.3">
                    <p:embed/>
                  </p:oleObj>
                </mc:Choice>
                <mc:Fallback>
                  <p:oleObj name="Equation" r:id="rId14" imgW="190440" imgH="215640" progId="Equation.3">
                    <p:embed/>
                    <p:pic>
                      <p:nvPicPr>
                        <p:cNvPr id="89" name="Object 284">
                          <a:extLst>
                            <a:ext uri="{FF2B5EF4-FFF2-40B4-BE49-F238E27FC236}">
                              <a16:creationId xmlns:a16="http://schemas.microsoft.com/office/drawing/2014/main" id="{18E46FF1-FCE2-3213-8C6D-0E861E997B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8" y="827"/>
                          <a:ext cx="215" cy="244"/>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90" name="Rectangle 285">
              <a:extLst>
                <a:ext uri="{FF2B5EF4-FFF2-40B4-BE49-F238E27FC236}">
                  <a16:creationId xmlns:a16="http://schemas.microsoft.com/office/drawing/2014/main" id="{B3C72D2D-4857-AA73-00A6-88820FEB772B}"/>
                </a:ext>
              </a:extLst>
            </p:cNvPr>
            <p:cNvSpPr>
              <a:spLocks noChangeArrowheads="1"/>
            </p:cNvSpPr>
            <p:nvPr/>
          </p:nvSpPr>
          <p:spPr bwMode="auto">
            <a:xfrm>
              <a:off x="5190" y="1952"/>
              <a:ext cx="312" cy="250"/>
            </a:xfrm>
            <a:prstGeom prst="rect">
              <a:avLst/>
            </a:prstGeom>
            <a:solidFill>
              <a:srgbClr val="FFFFCC"/>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latin typeface="宋体" panose="02010600030101010101" pitchFamily="2" charset="-122"/>
                  <a:ea typeface="方正姚体" charset="-122"/>
                </a:rPr>
                <a:t>/</a:t>
              </a:r>
              <a:r>
                <a:rPr lang="ru-RU" altLang="zh-CN" sz="2000" b="1">
                  <a:latin typeface="Times New Roman" panose="02020603050405020304" pitchFamily="18" charset="0"/>
                  <a:ea typeface="方正姚体" charset="-122"/>
                </a:rPr>
                <a:t>V</a:t>
              </a:r>
            </a:p>
          </p:txBody>
        </p:sp>
        <p:sp>
          <p:nvSpPr>
            <p:cNvPr id="91" name="Rectangle 286">
              <a:extLst>
                <a:ext uri="{FF2B5EF4-FFF2-40B4-BE49-F238E27FC236}">
                  <a16:creationId xmlns:a16="http://schemas.microsoft.com/office/drawing/2014/main" id="{9692DA50-E984-B28C-F3E9-5061BCACC627}"/>
                </a:ext>
              </a:extLst>
            </p:cNvPr>
            <p:cNvSpPr>
              <a:spLocks noChangeArrowheads="1"/>
            </p:cNvSpPr>
            <p:nvPr/>
          </p:nvSpPr>
          <p:spPr bwMode="auto">
            <a:xfrm>
              <a:off x="3970" y="1872"/>
              <a:ext cx="195" cy="2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000" b="1">
                  <a:latin typeface="Times New Roman" panose="02020603050405020304" pitchFamily="18" charset="0"/>
                  <a:ea typeface="方正姚体" charset="-122"/>
                </a:rPr>
                <a:t>0</a:t>
              </a:r>
            </a:p>
          </p:txBody>
        </p:sp>
        <p:graphicFrame>
          <p:nvGraphicFramePr>
            <p:cNvPr id="92" name="Object 287">
              <a:extLst>
                <a:ext uri="{FF2B5EF4-FFF2-40B4-BE49-F238E27FC236}">
                  <a16:creationId xmlns:a16="http://schemas.microsoft.com/office/drawing/2014/main" id="{9B939FFB-3746-ADB6-B9CC-D5C8BE84AA20}"/>
                </a:ext>
              </a:extLst>
            </p:cNvPr>
            <p:cNvGraphicFramePr>
              <a:graphicFrameLocks noChangeAspect="1"/>
            </p:cNvGraphicFramePr>
            <p:nvPr/>
          </p:nvGraphicFramePr>
          <p:xfrm>
            <a:off x="2977" y="1581"/>
            <a:ext cx="431" cy="305"/>
          </p:xfrm>
          <a:graphic>
            <a:graphicData uri="http://schemas.openxmlformats.org/presentationml/2006/ole">
              <mc:AlternateContent xmlns:mc="http://schemas.openxmlformats.org/markup-compatibility/2006">
                <mc:Choice xmlns:v="urn:schemas-microsoft-com:vml" Requires="v">
                  <p:oleObj spid="_x0000_s2064" name="Equation" r:id="rId16" imgW="342720" imgH="241200" progId="Equation.3">
                    <p:embed/>
                  </p:oleObj>
                </mc:Choice>
                <mc:Fallback>
                  <p:oleObj name="Equation" r:id="rId16" imgW="342720" imgH="241200" progId="Equation.3">
                    <p:embed/>
                    <p:pic>
                      <p:nvPicPr>
                        <p:cNvPr id="92" name="Object 287">
                          <a:extLst>
                            <a:ext uri="{FF2B5EF4-FFF2-40B4-BE49-F238E27FC236}">
                              <a16:creationId xmlns:a16="http://schemas.microsoft.com/office/drawing/2014/main" id="{9B939FFB-3746-ADB6-B9CC-D5C8BE84AA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7" y="1581"/>
                          <a:ext cx="431" cy="30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93" name="Line 288">
              <a:extLst>
                <a:ext uri="{FF2B5EF4-FFF2-40B4-BE49-F238E27FC236}">
                  <a16:creationId xmlns:a16="http://schemas.microsoft.com/office/drawing/2014/main" id="{7755391D-653C-C422-A12C-E541B819E6AC}"/>
                </a:ext>
              </a:extLst>
            </p:cNvPr>
            <p:cNvSpPr>
              <a:spLocks noChangeShapeType="1"/>
            </p:cNvSpPr>
            <p:nvPr/>
          </p:nvSpPr>
          <p:spPr bwMode="auto">
            <a:xfrm flipV="1">
              <a:off x="3078" y="1885"/>
              <a:ext cx="2214" cy="0"/>
            </a:xfrm>
            <a:prstGeom prst="line">
              <a:avLst/>
            </a:prstGeom>
            <a:noFill/>
            <a:ln w="38100"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289">
              <a:extLst>
                <a:ext uri="{FF2B5EF4-FFF2-40B4-BE49-F238E27FC236}">
                  <a16:creationId xmlns:a16="http://schemas.microsoft.com/office/drawing/2014/main" id="{6EB77D4F-7579-B04E-C927-6122F7CCAE9B}"/>
                </a:ext>
              </a:extLst>
            </p:cNvPr>
            <p:cNvSpPr>
              <a:spLocks noChangeShapeType="1"/>
            </p:cNvSpPr>
            <p:nvPr/>
          </p:nvSpPr>
          <p:spPr bwMode="auto">
            <a:xfrm flipV="1">
              <a:off x="4152" y="889"/>
              <a:ext cx="0" cy="1794"/>
            </a:xfrm>
            <a:prstGeom prst="line">
              <a:avLst/>
            </a:prstGeom>
            <a:noFill/>
            <a:ln w="38100"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5" name="Object 290">
              <a:extLst>
                <a:ext uri="{FF2B5EF4-FFF2-40B4-BE49-F238E27FC236}">
                  <a16:creationId xmlns:a16="http://schemas.microsoft.com/office/drawing/2014/main" id="{163986FB-846C-35C0-3551-61880A126D2C}"/>
                </a:ext>
              </a:extLst>
            </p:cNvPr>
            <p:cNvGraphicFramePr>
              <a:graphicFrameLocks noChangeAspect="1"/>
            </p:cNvGraphicFramePr>
            <p:nvPr/>
          </p:nvGraphicFramePr>
          <p:xfrm>
            <a:off x="5027" y="1963"/>
            <a:ext cx="243" cy="245"/>
          </p:xfrm>
          <a:graphic>
            <a:graphicData uri="http://schemas.openxmlformats.org/presentationml/2006/ole">
              <mc:AlternateContent xmlns:mc="http://schemas.openxmlformats.org/markup-compatibility/2006">
                <mc:Choice xmlns:v="urn:schemas-microsoft-com:vml" Requires="v">
                  <p:oleObj spid="_x0000_s2065" name="Equation" r:id="rId18" imgW="215640" imgH="215640" progId="Equation.3">
                    <p:embed/>
                  </p:oleObj>
                </mc:Choice>
                <mc:Fallback>
                  <p:oleObj name="Equation" r:id="rId18" imgW="215640" imgH="215640" progId="Equation.3">
                    <p:embed/>
                    <p:pic>
                      <p:nvPicPr>
                        <p:cNvPr id="95" name="Object 290">
                          <a:extLst>
                            <a:ext uri="{FF2B5EF4-FFF2-40B4-BE49-F238E27FC236}">
                              <a16:creationId xmlns:a16="http://schemas.microsoft.com/office/drawing/2014/main" id="{163986FB-846C-35C0-3551-61880A126D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27" y="1963"/>
                          <a:ext cx="243" cy="24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402704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childTnLst>
                                    <p:set>
                                      <p:cBhvr additive="base">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anim calcmode="lin" valueType="num">
                                      <p:cBhvr additive="base">
                                        <p:cTn id="9" dur="500" fill="hold"/>
                                        <p:tgtEl>
                                          <p:spTgt spid="40"/>
                                        </p:tgtEl>
                                        <p:attrNameLst>
                                          <p:attrName>ppt_w</p:attrName>
                                        </p:attrNameLst>
                                      </p:cBhvr>
                                      <p:tavLst>
                                        <p:tav tm="0">
                                          <p:val>
                                            <p:fltVal val="0"/>
                                          </p:val>
                                        </p:tav>
                                        <p:tav tm="100000">
                                          <p:val>
                                            <p:strVal val="#ppt_w"/>
                                          </p:val>
                                        </p:tav>
                                      </p:tavLst>
                                    </p:anim>
                                    <p:anim calcmode="lin" valueType="num">
                                      <p:cBhvr additive="base">
                                        <p:cTn id="10" dur="500" fill="hold"/>
                                        <p:tgtEl>
                                          <p:spTgt spid="4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8" fill="hold" grpId="0" nodeType="afterEffect">
                                  <p:childTnLst>
                                    <p:set>
                                      <p:cBhvr additive="base">
                                        <p:cTn id="13" dur="1" fill="hold">
                                          <p:stCondLst>
                                            <p:cond delay="0"/>
                                          </p:stCondLst>
                                        </p:cTn>
                                        <p:tgtEl>
                                          <p:spTgt spid="22">
                                            <p:bg/>
                                          </p:spTgt>
                                        </p:tgtEl>
                                        <p:attrNameLst>
                                          <p:attrName>style.visibility</p:attrName>
                                        </p:attrNameLst>
                                      </p:cBhvr>
                                      <p:to>
                                        <p:strVal val="visible"/>
                                      </p:to>
                                    </p:set>
                                    <p:animEffect transition="in" filter="wipe(left)">
                                      <p:cBhvr additive="base">
                                        <p:cTn id="14" dur="500"/>
                                        <p:tgtEl>
                                          <p:spTgt spid="22">
                                            <p:bg/>
                                          </p:spTgt>
                                        </p:tgtEl>
                                      </p:cBhvr>
                                    </p:animEffect>
                                  </p:childTnLst>
                                </p:cTn>
                              </p:par>
                            </p:childTnLst>
                          </p:cTn>
                        </p:par>
                        <p:par>
                          <p:cTn id="15" fill="hold">
                            <p:stCondLst>
                              <p:cond delay="1000"/>
                            </p:stCondLst>
                            <p:childTnLst>
                              <p:par>
                                <p:cTn id="16" presetID="22" presetClass="entr" presetSubtype="1" fill="hold" grpId="0" nodeType="afterEffect">
                                  <p:childTnLst>
                                    <p:set>
                                      <p:cBhvr additive="base">
                                        <p:cTn id="17" dur="1" fill="hold">
                                          <p:stCondLst>
                                            <p:cond delay="0"/>
                                          </p:stCondLst>
                                        </p:cTn>
                                        <p:tgtEl>
                                          <p:spTgt spid="23"/>
                                        </p:tgtEl>
                                        <p:attrNameLst>
                                          <p:attrName>style.visibility</p:attrName>
                                        </p:attrNameLst>
                                      </p:cBhvr>
                                      <p:to>
                                        <p:strVal val="visible"/>
                                      </p:to>
                                    </p:set>
                                    <p:animEffect transition="in" filter="wipe(up)">
                                      <p:cBhvr additive="base">
                                        <p:cTn id="18" dur="500"/>
                                        <p:tgtEl>
                                          <p:spTgt spid="23"/>
                                        </p:tgtEl>
                                      </p:cBhvr>
                                    </p:animEffect>
                                  </p:childTnLst>
                                </p:cTn>
                              </p:par>
                            </p:childTnLst>
                          </p:cTn>
                        </p:par>
                        <p:par>
                          <p:cTn id="19" fill="hold">
                            <p:stCondLst>
                              <p:cond delay="1500"/>
                            </p:stCondLst>
                            <p:childTnLst>
                              <p:par>
                                <p:cTn id="20" presetID="22" presetClass="entr" presetSubtype="8" fill="hold" grpId="0" nodeType="afterEffect">
                                  <p:childTnLst>
                                    <p:set>
                                      <p:cBhvr additive="base">
                                        <p:cTn id="21" dur="1" fill="hold">
                                          <p:stCondLst>
                                            <p:cond delay="0"/>
                                          </p:stCondLst>
                                        </p:cTn>
                                        <p:tgtEl>
                                          <p:spTgt spid="24">
                                            <p:bg/>
                                          </p:spTgt>
                                        </p:tgtEl>
                                        <p:attrNameLst>
                                          <p:attrName>style.visibility</p:attrName>
                                        </p:attrNameLst>
                                      </p:cBhvr>
                                      <p:to>
                                        <p:strVal val="visible"/>
                                      </p:to>
                                    </p:set>
                                    <p:animEffect transition="in" filter="wipe(left)">
                                      <p:cBhvr additive="base">
                                        <p:cTn id="22" dur="500"/>
                                        <p:tgtEl>
                                          <p:spTgt spid="24">
                                            <p:bg/>
                                          </p:spTgt>
                                        </p:tgtEl>
                                      </p:cBhvr>
                                    </p:animEffect>
                                  </p:childTnLst>
                                </p:cTn>
                              </p:par>
                            </p:childTnLst>
                          </p:cTn>
                        </p:par>
                        <p:par>
                          <p:cTn id="23" fill="hold">
                            <p:stCondLst>
                              <p:cond delay="2000"/>
                            </p:stCondLst>
                            <p:childTnLst>
                              <p:par>
                                <p:cTn id="24" presetID="22" presetClass="entr" presetSubtype="1" fill="hold" grpId="0" nodeType="afterEffect">
                                  <p:childTnLst>
                                    <p:set>
                                      <p:cBhvr additive="base">
                                        <p:cTn id="25" dur="1" fill="hold">
                                          <p:stCondLst>
                                            <p:cond delay="0"/>
                                          </p:stCondLst>
                                        </p:cTn>
                                        <p:tgtEl>
                                          <p:spTgt spid="21"/>
                                        </p:tgtEl>
                                        <p:attrNameLst>
                                          <p:attrName>style.visibility</p:attrName>
                                        </p:attrNameLst>
                                      </p:cBhvr>
                                      <p:to>
                                        <p:strVal val="visible"/>
                                      </p:to>
                                    </p:set>
                                    <p:animEffect transition="in" filter="wipe(up)">
                                      <p:cBhvr additive="base">
                                        <p:cTn id="26" dur="500"/>
                                        <p:tgtEl>
                                          <p:spTgt spid="21"/>
                                        </p:tgtEl>
                                      </p:cBhvr>
                                    </p:animEffect>
                                  </p:childTnLst>
                                </p:cTn>
                              </p:par>
                            </p:childTnLst>
                          </p:cTn>
                        </p:par>
                        <p:par>
                          <p:cTn id="27" fill="hold">
                            <p:stCondLst>
                              <p:cond delay="2500"/>
                            </p:stCondLst>
                            <p:childTnLst>
                              <p:par>
                                <p:cTn id="28" presetID="22" presetClass="entr" presetSubtype="8" fill="hold" grpId="0" nodeType="afterEffect">
                                  <p:childTnLst>
                                    <p:set>
                                      <p:cBhvr additive="base">
                                        <p:cTn id="29" dur="1" fill="hold">
                                          <p:stCondLst>
                                            <p:cond delay="0"/>
                                          </p:stCondLst>
                                        </p:cTn>
                                        <p:tgtEl>
                                          <p:spTgt spid="25"/>
                                        </p:tgtEl>
                                        <p:attrNameLst>
                                          <p:attrName>style.visibility</p:attrName>
                                        </p:attrNameLst>
                                      </p:cBhvr>
                                      <p:to>
                                        <p:strVal val="visible"/>
                                      </p:to>
                                    </p:set>
                                    <p:animEffect transition="in" filter="wipe(left)">
                                      <p:cBhvr additive="base">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childTnLst>
                                    <p:set>
                                      <p:cBhvr additive="base">
                                        <p:cTn id="34" dur="1" fill="hold">
                                          <p:stCondLst>
                                            <p:cond delay="0"/>
                                          </p:stCondLst>
                                        </p:cTn>
                                        <p:tgtEl>
                                          <p:spTgt spid="27"/>
                                        </p:tgtEl>
                                        <p:attrNameLst>
                                          <p:attrName>style.visibility</p:attrName>
                                        </p:attrNameLst>
                                      </p:cBhvr>
                                      <p:to>
                                        <p:strVal val="visible"/>
                                      </p:to>
                                    </p:set>
                                    <p:animEffect transition="in" filter="wipe(left)">
                                      <p:cBhvr additive="base">
                                        <p:cTn id="35" dur="500"/>
                                        <p:tgtEl>
                                          <p:spTgt spid="27"/>
                                        </p:tgtEl>
                                      </p:cBhvr>
                                    </p:animEffect>
                                  </p:childTnLst>
                                </p:cTn>
                              </p:par>
                            </p:childTnLst>
                          </p:cTn>
                        </p:par>
                        <p:par>
                          <p:cTn id="36" fill="hold">
                            <p:stCondLst>
                              <p:cond delay="500"/>
                            </p:stCondLst>
                            <p:childTnLst>
                              <p:par>
                                <p:cTn id="37" presetID="22" presetClass="entr" presetSubtype="8" fill="hold" nodeType="afterEffect">
                                  <p:childTnLst>
                                    <p:set>
                                      <p:cBhvr additive="base">
                                        <p:cTn id="38" dur="1" fill="hold">
                                          <p:stCondLst>
                                            <p:cond delay="0"/>
                                          </p:stCondLst>
                                        </p:cTn>
                                        <p:tgtEl>
                                          <p:spTgt spid="26"/>
                                        </p:tgtEl>
                                        <p:attrNameLst>
                                          <p:attrName>style.visibility</p:attrName>
                                        </p:attrNameLst>
                                      </p:cBhvr>
                                      <p:to>
                                        <p:strVal val="visible"/>
                                      </p:to>
                                    </p:set>
                                    <p:animEffect transition="in" filter="wipe(left)">
                                      <p:cBhvr additive="base">
                                        <p:cTn id="39" dur="500"/>
                                        <p:tgtEl>
                                          <p:spTgt spid="26"/>
                                        </p:tgtEl>
                                      </p:cBhvr>
                                    </p:animEffect>
                                  </p:childTnLst>
                                </p:cTn>
                              </p:par>
                            </p:childTnLst>
                          </p:cTn>
                        </p:par>
                        <p:par>
                          <p:cTn id="40" fill="hold">
                            <p:stCondLst>
                              <p:cond delay="1000"/>
                            </p:stCondLst>
                            <p:childTnLst>
                              <p:par>
                                <p:cTn id="41" presetID="22" presetClass="entr" presetSubtype="8" fill="hold" nodeType="afterEffect">
                                  <p:childTnLst>
                                    <p:set>
                                      <p:cBhvr additive="base">
                                        <p:cTn id="42" dur="1" fill="hold">
                                          <p:stCondLst>
                                            <p:cond delay="0"/>
                                          </p:stCondLst>
                                        </p:cTn>
                                        <p:tgtEl>
                                          <p:spTgt spid="38"/>
                                        </p:tgtEl>
                                        <p:attrNameLst>
                                          <p:attrName>style.visibility</p:attrName>
                                        </p:attrNameLst>
                                      </p:cBhvr>
                                      <p:to>
                                        <p:strVal val="visible"/>
                                      </p:to>
                                    </p:set>
                                    <p:animEffect transition="in" filter="wipe(left)">
                                      <p:cBhvr additive="base">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childTnLst>
                                    <p:set>
                                      <p:cBhvr additive="base">
                                        <p:cTn id="47" dur="1" fill="hold">
                                          <p:stCondLst>
                                            <p:cond delay="0"/>
                                          </p:stCondLst>
                                        </p:cTn>
                                        <p:tgtEl>
                                          <p:spTgt spid="77"/>
                                        </p:tgtEl>
                                        <p:attrNameLst>
                                          <p:attrName>style.visibility</p:attrName>
                                        </p:attrNameLst>
                                      </p:cBhvr>
                                      <p:to>
                                        <p:strVal val="visible"/>
                                      </p:to>
                                    </p:set>
                                    <p:animEffect transition="in" filter="dissolve">
                                      <p:cBhvr additive="base">
                                        <p:cTn id="48" dur="500"/>
                                        <p:tgtEl>
                                          <p:spTgt spid="77"/>
                                        </p:tgtEl>
                                      </p:cBhvr>
                                    </p:animEffect>
                                  </p:childTnLst>
                                </p:cTn>
                              </p:par>
                            </p:childTnLst>
                          </p:cTn>
                        </p:par>
                        <p:par>
                          <p:cTn id="49" fill="hold">
                            <p:stCondLst>
                              <p:cond delay="500"/>
                            </p:stCondLst>
                            <p:childTnLst>
                              <p:par>
                                <p:cTn id="50" presetID="22" presetClass="entr" presetSubtype="8" fill="hold" grpId="0" nodeType="afterEffect">
                                  <p:childTnLst>
                                    <p:set>
                                      <p:cBhvr additive="base">
                                        <p:cTn id="51" dur="1" fill="hold">
                                          <p:stCondLst>
                                            <p:cond delay="0"/>
                                          </p:stCondLst>
                                        </p:cTn>
                                        <p:tgtEl>
                                          <p:spTgt spid="20">
                                            <p:bg/>
                                          </p:spTgt>
                                        </p:tgtEl>
                                        <p:attrNameLst>
                                          <p:attrName>style.visibility</p:attrName>
                                        </p:attrNameLst>
                                      </p:cBhvr>
                                      <p:to>
                                        <p:strVal val="visible"/>
                                      </p:to>
                                    </p:set>
                                    <p:animEffect transition="in" filter="wipe(left)">
                                      <p:cBhvr additive="base">
                                        <p:cTn id="52" dur="500"/>
                                        <p:tgtEl>
                                          <p:spTgt spid="20">
                                            <p:bg/>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childTnLst>
                                    <p:set>
                                      <p:cBhvr additive="base">
                                        <p:cTn id="56" dur="1" fill="hold">
                                          <p:stCondLst>
                                            <p:cond delay="0"/>
                                          </p:stCondLst>
                                        </p:cTn>
                                        <p:tgtEl>
                                          <p:spTgt spid="13"/>
                                        </p:tgtEl>
                                        <p:attrNameLst>
                                          <p:attrName>style.visibility</p:attrName>
                                        </p:attrNameLst>
                                      </p:cBhvr>
                                      <p:to>
                                        <p:strVal val="visible"/>
                                      </p:to>
                                    </p:set>
                                    <p:animEffect transition="in" filter="wipe(left)">
                                      <p:cBhvr additive="base">
                                        <p:cTn id="57" dur="75"/>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childTnLst>
                                    <p:set>
                                      <p:cBhvr additive="base">
                                        <p:cTn id="61" dur="1" fill="hold">
                                          <p:stCondLst>
                                            <p:cond delay="0"/>
                                          </p:stCondLst>
                                        </p:cTn>
                                        <p:tgtEl>
                                          <p:spTgt spid="14"/>
                                        </p:tgtEl>
                                        <p:attrNameLst>
                                          <p:attrName>style.visibility</p:attrName>
                                        </p:attrNameLst>
                                      </p:cBhvr>
                                      <p:to>
                                        <p:strVal val="visible"/>
                                      </p:to>
                                    </p:set>
                                    <p:animEffect transition="in" filter="wipe(left)">
                                      <p:cBhvr additive="base">
                                        <p:cTn id="62" dur="75"/>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childTnLst>
                                    <p:set>
                                      <p:cBhvr additive="base">
                                        <p:cTn id="66" dur="1" fill="hold">
                                          <p:stCondLst>
                                            <p:cond delay="0"/>
                                          </p:stCondLst>
                                        </p:cTn>
                                        <p:tgtEl>
                                          <p:spTgt spid="15"/>
                                        </p:tgtEl>
                                        <p:attrNameLst>
                                          <p:attrName>style.visibility</p:attrName>
                                        </p:attrNameLst>
                                      </p:cBhvr>
                                      <p:to>
                                        <p:strVal val="visible"/>
                                      </p:to>
                                    </p:set>
                                    <p:animEffect transition="in" filter="wipe(left)">
                                      <p:cBhvr additive="base">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childTnLst>
                                    <p:set>
                                      <p:cBhvr additive="base">
                                        <p:cTn id="71" dur="1" fill="hold">
                                          <p:stCondLst>
                                            <p:cond delay="0"/>
                                          </p:stCondLst>
                                        </p:cTn>
                                        <p:tgtEl>
                                          <p:spTgt spid="16"/>
                                        </p:tgtEl>
                                        <p:attrNameLst>
                                          <p:attrName>style.visibility</p:attrName>
                                        </p:attrNameLst>
                                      </p:cBhvr>
                                      <p:to>
                                        <p:strVal val="visible"/>
                                      </p:to>
                                    </p:set>
                                    <p:animEffect transition="in" filter="wipe(left)">
                                      <p:cBhvr additive="base">
                                        <p:cTn id="72" dur="75"/>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childTnLst>
                                    <p:set>
                                      <p:cBhvr additive="base">
                                        <p:cTn id="76" dur="1" fill="hold">
                                          <p:stCondLst>
                                            <p:cond delay="0"/>
                                          </p:stCondLst>
                                        </p:cTn>
                                        <p:tgtEl>
                                          <p:spTgt spid="17"/>
                                        </p:tgtEl>
                                        <p:attrNameLst>
                                          <p:attrName>style.visibility</p:attrName>
                                        </p:attrNameLst>
                                      </p:cBhvr>
                                      <p:to>
                                        <p:strVal val="visible"/>
                                      </p:to>
                                    </p:set>
                                    <p:animEffect transition="in" filter="wipe(left)">
                                      <p:cBhvr additive="base">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childTnLst>
                                    <p:set>
                                      <p:cBhvr additive="base">
                                        <p:cTn id="81" dur="1" fill="hold">
                                          <p:stCondLst>
                                            <p:cond delay="0"/>
                                          </p:stCondLst>
                                        </p:cTn>
                                        <p:tgtEl>
                                          <p:spTgt spid="18"/>
                                        </p:tgtEl>
                                        <p:attrNameLst>
                                          <p:attrName>style.visibility</p:attrName>
                                        </p:attrNameLst>
                                      </p:cBhvr>
                                      <p:to>
                                        <p:strVal val="visible"/>
                                      </p:to>
                                    </p:set>
                                    <p:animEffect transition="in" filter="wipe(left)">
                                      <p:cBhvr additive="base">
                                        <p:cTn id="82" dur="75"/>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childTnLst>
                                    <p:set>
                                      <p:cBhvr additive="base">
                                        <p:cTn id="86" dur="1" fill="hold">
                                          <p:stCondLst>
                                            <p:cond delay="0"/>
                                          </p:stCondLst>
                                        </p:cTn>
                                        <p:tgtEl>
                                          <p:spTgt spid="19"/>
                                        </p:tgtEl>
                                        <p:attrNameLst>
                                          <p:attrName>style.visibility</p:attrName>
                                        </p:attrNameLst>
                                      </p:cBhvr>
                                      <p:to>
                                        <p:strVal val="visible"/>
                                      </p:to>
                                    </p:set>
                                    <p:animEffect transition="in" filter="wipe(left)">
                                      <p:cBhvr additive="base">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8" grpId="0" animBg="1"/>
      <p:bldP spid="20" grpId="0" build="p" animBg="1"/>
      <p:bldP spid="21" grpId="0" animBg="1"/>
      <p:bldP spid="22" grpId="0" build="p" animBg="1"/>
      <p:bldP spid="23" grpId="0" animBg="1"/>
      <p:bldP spid="24" grpId="0" build="p"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01DE-7A06-985A-646C-04FF96FFB10B}"/>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85E4846C-FB55-F01B-A07D-3E2D8A2E21F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grpSp>
        <p:nvGrpSpPr>
          <p:cNvPr id="12" name="Group 293">
            <a:extLst>
              <a:ext uri="{FF2B5EF4-FFF2-40B4-BE49-F238E27FC236}">
                <a16:creationId xmlns:a16="http://schemas.microsoft.com/office/drawing/2014/main" id="{4667AEF2-669F-0E9F-D017-41A26CBF7DBA}"/>
              </a:ext>
            </a:extLst>
          </p:cNvPr>
          <p:cNvGrpSpPr>
            <a:grpSpLocks/>
          </p:cNvGrpSpPr>
          <p:nvPr/>
        </p:nvGrpSpPr>
        <p:grpSpPr bwMode="auto">
          <a:xfrm>
            <a:off x="5802981" y="1031500"/>
            <a:ext cx="3940175" cy="2265363"/>
            <a:chOff x="2818" y="1235"/>
            <a:chExt cx="2482" cy="1427"/>
          </a:xfrm>
        </p:grpSpPr>
        <p:sp>
          <p:nvSpPr>
            <p:cNvPr id="13" name="Oval 294">
              <a:extLst>
                <a:ext uri="{FF2B5EF4-FFF2-40B4-BE49-F238E27FC236}">
                  <a16:creationId xmlns:a16="http://schemas.microsoft.com/office/drawing/2014/main" id="{E7F06E07-DA65-F933-E34B-4C9B38070D6A}"/>
                </a:ext>
              </a:extLst>
            </p:cNvPr>
            <p:cNvSpPr>
              <a:spLocks noChangeArrowheads="1"/>
            </p:cNvSpPr>
            <p:nvPr/>
          </p:nvSpPr>
          <p:spPr bwMode="auto">
            <a:xfrm>
              <a:off x="2972" y="2039"/>
              <a:ext cx="226" cy="226"/>
            </a:xfrm>
            <a:prstGeom prst="ellipse">
              <a:avLst/>
            </a:prstGeom>
            <a:solidFill>
              <a:srgbClr val="CCFFFF"/>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14" name="Line 295">
              <a:extLst>
                <a:ext uri="{FF2B5EF4-FFF2-40B4-BE49-F238E27FC236}">
                  <a16:creationId xmlns:a16="http://schemas.microsoft.com/office/drawing/2014/main" id="{B94597A0-D17F-1E44-F693-DA24144D48A1}"/>
                </a:ext>
              </a:extLst>
            </p:cNvPr>
            <p:cNvSpPr>
              <a:spLocks noChangeShapeType="1"/>
            </p:cNvSpPr>
            <p:nvPr/>
          </p:nvSpPr>
          <p:spPr bwMode="auto">
            <a:xfrm>
              <a:off x="3088" y="1675"/>
              <a:ext cx="175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AutoShape 296">
              <a:extLst>
                <a:ext uri="{FF2B5EF4-FFF2-40B4-BE49-F238E27FC236}">
                  <a16:creationId xmlns:a16="http://schemas.microsoft.com/office/drawing/2014/main" id="{04485211-2A71-2DE4-175F-B36579CC5018}"/>
                </a:ext>
              </a:extLst>
            </p:cNvPr>
            <p:cNvSpPr>
              <a:spLocks noChangeArrowheads="1"/>
            </p:cNvSpPr>
            <p:nvPr/>
          </p:nvSpPr>
          <p:spPr bwMode="auto">
            <a:xfrm rot="5400000">
              <a:off x="3696" y="1556"/>
              <a:ext cx="226" cy="227"/>
            </a:xfrm>
            <a:prstGeom prst="triangle">
              <a:avLst>
                <a:gd name="adj" fmla="val 50000"/>
              </a:avLst>
            </a:prstGeom>
            <a:noFill/>
            <a:ln w="38100"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16" name="Line 297">
              <a:extLst>
                <a:ext uri="{FF2B5EF4-FFF2-40B4-BE49-F238E27FC236}">
                  <a16:creationId xmlns:a16="http://schemas.microsoft.com/office/drawing/2014/main" id="{658ABD0E-8FE4-A460-600A-EDBD40D63899}"/>
                </a:ext>
              </a:extLst>
            </p:cNvPr>
            <p:cNvSpPr>
              <a:spLocks noChangeShapeType="1"/>
            </p:cNvSpPr>
            <p:nvPr/>
          </p:nvSpPr>
          <p:spPr bwMode="auto">
            <a:xfrm>
              <a:off x="3929" y="1573"/>
              <a:ext cx="0" cy="227"/>
            </a:xfrm>
            <a:prstGeom prst="line">
              <a:avLst/>
            </a:prstGeom>
            <a:noFill/>
            <a:ln w="571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98">
              <a:extLst>
                <a:ext uri="{FF2B5EF4-FFF2-40B4-BE49-F238E27FC236}">
                  <a16:creationId xmlns:a16="http://schemas.microsoft.com/office/drawing/2014/main" id="{69BCE954-5454-BA2B-CA7E-AD0FF432D4D7}"/>
                </a:ext>
              </a:extLst>
            </p:cNvPr>
            <p:cNvSpPr>
              <a:spLocks noChangeShapeType="1"/>
            </p:cNvSpPr>
            <p:nvPr/>
          </p:nvSpPr>
          <p:spPr bwMode="auto">
            <a:xfrm>
              <a:off x="3090" y="1664"/>
              <a:ext cx="0" cy="998"/>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299">
              <a:extLst>
                <a:ext uri="{FF2B5EF4-FFF2-40B4-BE49-F238E27FC236}">
                  <a16:creationId xmlns:a16="http://schemas.microsoft.com/office/drawing/2014/main" id="{3D75AEF3-A914-C76A-C547-B406F4CD180D}"/>
                </a:ext>
              </a:extLst>
            </p:cNvPr>
            <p:cNvSpPr>
              <a:spLocks noChangeArrowheads="1"/>
            </p:cNvSpPr>
            <p:nvPr/>
          </p:nvSpPr>
          <p:spPr bwMode="auto">
            <a:xfrm>
              <a:off x="4769" y="1999"/>
              <a:ext cx="136" cy="363"/>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19" name="Line 300">
              <a:extLst>
                <a:ext uri="{FF2B5EF4-FFF2-40B4-BE49-F238E27FC236}">
                  <a16:creationId xmlns:a16="http://schemas.microsoft.com/office/drawing/2014/main" id="{1D84D09C-391F-22F5-8D64-50DC59BDFDC4}"/>
                </a:ext>
              </a:extLst>
            </p:cNvPr>
            <p:cNvSpPr>
              <a:spLocks noChangeShapeType="1"/>
            </p:cNvSpPr>
            <p:nvPr/>
          </p:nvSpPr>
          <p:spPr bwMode="auto">
            <a:xfrm>
              <a:off x="3092" y="2654"/>
              <a:ext cx="1758"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Rectangle 301">
              <a:extLst>
                <a:ext uri="{FF2B5EF4-FFF2-40B4-BE49-F238E27FC236}">
                  <a16:creationId xmlns:a16="http://schemas.microsoft.com/office/drawing/2014/main" id="{5B65A62E-D227-D890-332E-406FB91853B5}"/>
                </a:ext>
              </a:extLst>
            </p:cNvPr>
            <p:cNvSpPr>
              <a:spLocks noChangeArrowheads="1"/>
            </p:cNvSpPr>
            <p:nvPr/>
          </p:nvSpPr>
          <p:spPr bwMode="auto">
            <a:xfrm>
              <a:off x="3686" y="1235"/>
              <a:ext cx="2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Times New Roman" panose="02020603050405020304" pitchFamily="18" charset="0"/>
                  <a:ea typeface="方正姚体" charset="-122"/>
                </a:rPr>
                <a:t>D</a:t>
              </a:r>
            </a:p>
          </p:txBody>
        </p:sp>
        <p:sp>
          <p:nvSpPr>
            <p:cNvPr id="21" name="Rectangle 302">
              <a:extLst>
                <a:ext uri="{FF2B5EF4-FFF2-40B4-BE49-F238E27FC236}">
                  <a16:creationId xmlns:a16="http://schemas.microsoft.com/office/drawing/2014/main" id="{40E5CDF7-D816-7BC7-404D-870E3C974EC7}"/>
                </a:ext>
              </a:extLst>
            </p:cNvPr>
            <p:cNvSpPr>
              <a:spLocks noChangeArrowheads="1"/>
            </p:cNvSpPr>
            <p:nvPr/>
          </p:nvSpPr>
          <p:spPr bwMode="auto">
            <a:xfrm>
              <a:off x="3249" y="2027"/>
              <a:ext cx="1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ea typeface="方正姚体" charset="-122"/>
              </a:endParaRPr>
            </a:p>
          </p:txBody>
        </p:sp>
        <p:sp>
          <p:nvSpPr>
            <p:cNvPr id="22" name="Rectangle 303">
              <a:extLst>
                <a:ext uri="{FF2B5EF4-FFF2-40B4-BE49-F238E27FC236}">
                  <a16:creationId xmlns:a16="http://schemas.microsoft.com/office/drawing/2014/main" id="{02093499-7AE6-F7B3-C76C-67A5D32707F8}"/>
                </a:ext>
              </a:extLst>
            </p:cNvPr>
            <p:cNvSpPr>
              <a:spLocks noChangeArrowheads="1"/>
            </p:cNvSpPr>
            <p:nvPr/>
          </p:nvSpPr>
          <p:spPr bwMode="auto">
            <a:xfrm>
              <a:off x="2818" y="1705"/>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宋体" panose="02010600030101010101" pitchFamily="2" charset="-122"/>
                  <a:ea typeface="方正姚体" charset="-122"/>
                </a:rPr>
                <a:t>+</a:t>
              </a:r>
            </a:p>
          </p:txBody>
        </p:sp>
        <p:sp>
          <p:nvSpPr>
            <p:cNvPr id="23" name="Rectangle 304">
              <a:extLst>
                <a:ext uri="{FF2B5EF4-FFF2-40B4-BE49-F238E27FC236}">
                  <a16:creationId xmlns:a16="http://schemas.microsoft.com/office/drawing/2014/main" id="{963AE8F6-0C4F-242E-9B10-16F6D4A4EF11}"/>
                </a:ext>
              </a:extLst>
            </p:cNvPr>
            <p:cNvSpPr>
              <a:spLocks noChangeArrowheads="1"/>
            </p:cNvSpPr>
            <p:nvPr/>
          </p:nvSpPr>
          <p:spPr bwMode="auto">
            <a:xfrm>
              <a:off x="2829" y="223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宋体" panose="02010600030101010101" pitchFamily="2" charset="-122"/>
                  <a:ea typeface="方正姚体" charset="-122"/>
                </a:rPr>
                <a:t>-</a:t>
              </a:r>
            </a:p>
          </p:txBody>
        </p:sp>
        <p:graphicFrame>
          <p:nvGraphicFramePr>
            <p:cNvPr id="24" name="Object 305">
              <a:extLst>
                <a:ext uri="{FF2B5EF4-FFF2-40B4-BE49-F238E27FC236}">
                  <a16:creationId xmlns:a16="http://schemas.microsoft.com/office/drawing/2014/main" id="{8EFCDAB3-F11E-6664-383D-64A75B8A833F}"/>
                </a:ext>
              </a:extLst>
            </p:cNvPr>
            <p:cNvGraphicFramePr>
              <a:graphicFrameLocks noChangeAspect="1"/>
            </p:cNvGraphicFramePr>
            <p:nvPr/>
          </p:nvGraphicFramePr>
          <p:xfrm>
            <a:off x="3238" y="1964"/>
            <a:ext cx="292" cy="366"/>
          </p:xfrm>
          <a:graphic>
            <a:graphicData uri="http://schemas.openxmlformats.org/presentationml/2006/ole">
              <mc:AlternateContent xmlns:mc="http://schemas.openxmlformats.org/markup-compatibility/2006">
                <mc:Choice xmlns:v="urn:schemas-microsoft-com:vml" Requires="v">
                  <p:oleObj spid="_x0000_s3079" name="公式" r:id="rId4" imgW="190440" imgH="241200" progId="Equation.3">
                    <p:embed/>
                  </p:oleObj>
                </mc:Choice>
                <mc:Fallback>
                  <p:oleObj name="公式" r:id="rId4" imgW="190440" imgH="241200" progId="Equation.3">
                    <p:embed/>
                    <p:pic>
                      <p:nvPicPr>
                        <p:cNvPr id="24" name="Object 305">
                          <a:extLst>
                            <a:ext uri="{FF2B5EF4-FFF2-40B4-BE49-F238E27FC236}">
                              <a16:creationId xmlns:a16="http://schemas.microsoft.com/office/drawing/2014/main" id="{8EFCDAB3-F11E-6664-383D-64A75B8A83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 y="1964"/>
                          <a:ext cx="29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5" name="Line 306">
              <a:extLst>
                <a:ext uri="{FF2B5EF4-FFF2-40B4-BE49-F238E27FC236}">
                  <a16:creationId xmlns:a16="http://schemas.microsoft.com/office/drawing/2014/main" id="{FF96D418-68DD-6AF0-61BF-91C46364000C}"/>
                </a:ext>
              </a:extLst>
            </p:cNvPr>
            <p:cNvSpPr>
              <a:spLocks noChangeShapeType="1"/>
            </p:cNvSpPr>
            <p:nvPr/>
          </p:nvSpPr>
          <p:spPr bwMode="auto">
            <a:xfrm flipV="1">
              <a:off x="4833" y="1666"/>
              <a:ext cx="0" cy="334"/>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307">
              <a:extLst>
                <a:ext uri="{FF2B5EF4-FFF2-40B4-BE49-F238E27FC236}">
                  <a16:creationId xmlns:a16="http://schemas.microsoft.com/office/drawing/2014/main" id="{B7BB2B09-8323-CEA1-889F-52A92F1401DA}"/>
                </a:ext>
              </a:extLst>
            </p:cNvPr>
            <p:cNvSpPr>
              <a:spLocks noChangeShapeType="1"/>
            </p:cNvSpPr>
            <p:nvPr/>
          </p:nvSpPr>
          <p:spPr bwMode="auto">
            <a:xfrm flipV="1">
              <a:off x="4841" y="2359"/>
              <a:ext cx="0" cy="301"/>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 name="Rectangle 308">
              <a:extLst>
                <a:ext uri="{FF2B5EF4-FFF2-40B4-BE49-F238E27FC236}">
                  <a16:creationId xmlns:a16="http://schemas.microsoft.com/office/drawing/2014/main" id="{A00EF54E-DFF7-4CC9-471A-B8CC5762927B}"/>
                </a:ext>
              </a:extLst>
            </p:cNvPr>
            <p:cNvSpPr>
              <a:spLocks noChangeArrowheads="1"/>
            </p:cNvSpPr>
            <p:nvPr/>
          </p:nvSpPr>
          <p:spPr bwMode="auto">
            <a:xfrm>
              <a:off x="4932" y="1705"/>
              <a:ext cx="2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800" b="1">
                  <a:solidFill>
                    <a:srgbClr val="FF0066"/>
                  </a:solidFill>
                  <a:latin typeface="宋体" panose="02010600030101010101" pitchFamily="2" charset="-122"/>
                  <a:ea typeface="方正姚体" charset="-122"/>
                </a:rPr>
                <a:t>+</a:t>
              </a:r>
            </a:p>
          </p:txBody>
        </p:sp>
        <p:sp>
          <p:nvSpPr>
            <p:cNvPr id="28" name="Rectangle 309">
              <a:extLst>
                <a:ext uri="{FF2B5EF4-FFF2-40B4-BE49-F238E27FC236}">
                  <a16:creationId xmlns:a16="http://schemas.microsoft.com/office/drawing/2014/main" id="{C588E811-098A-BDDC-173C-91816F553C1D}"/>
                </a:ext>
              </a:extLst>
            </p:cNvPr>
            <p:cNvSpPr>
              <a:spLocks noChangeArrowheads="1"/>
            </p:cNvSpPr>
            <p:nvPr/>
          </p:nvSpPr>
          <p:spPr bwMode="auto">
            <a:xfrm>
              <a:off x="4973" y="2233"/>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a:solidFill>
                    <a:srgbClr val="FF0066"/>
                  </a:solidFill>
                  <a:latin typeface="宋体" panose="02010600030101010101" pitchFamily="2" charset="-122"/>
                  <a:ea typeface="方正姚体" charset="-122"/>
                </a:rPr>
                <a:t>-</a:t>
              </a:r>
            </a:p>
          </p:txBody>
        </p:sp>
        <p:graphicFrame>
          <p:nvGraphicFramePr>
            <p:cNvPr id="29" name="Object 310">
              <a:extLst>
                <a:ext uri="{FF2B5EF4-FFF2-40B4-BE49-F238E27FC236}">
                  <a16:creationId xmlns:a16="http://schemas.microsoft.com/office/drawing/2014/main" id="{D3853C60-6DEE-2BBB-3976-01B877C7ACAA}"/>
                </a:ext>
              </a:extLst>
            </p:cNvPr>
            <p:cNvGraphicFramePr>
              <a:graphicFrameLocks noChangeAspect="1"/>
            </p:cNvGraphicFramePr>
            <p:nvPr/>
          </p:nvGraphicFramePr>
          <p:xfrm>
            <a:off x="4949" y="1978"/>
            <a:ext cx="351" cy="366"/>
          </p:xfrm>
          <a:graphic>
            <a:graphicData uri="http://schemas.openxmlformats.org/presentationml/2006/ole">
              <mc:AlternateContent xmlns:mc="http://schemas.openxmlformats.org/markup-compatibility/2006">
                <mc:Choice xmlns:v="urn:schemas-microsoft-com:vml" Requires="v">
                  <p:oleObj spid="_x0000_s3080" name="公式" r:id="rId6" imgW="228600" imgH="241200" progId="Equation.3">
                    <p:embed/>
                  </p:oleObj>
                </mc:Choice>
                <mc:Fallback>
                  <p:oleObj name="公式" r:id="rId6" imgW="228600" imgH="241200" progId="Equation.3">
                    <p:embed/>
                    <p:pic>
                      <p:nvPicPr>
                        <p:cNvPr id="29" name="Object 310">
                          <a:extLst>
                            <a:ext uri="{FF2B5EF4-FFF2-40B4-BE49-F238E27FC236}">
                              <a16:creationId xmlns:a16="http://schemas.microsoft.com/office/drawing/2014/main" id="{D3853C60-6DEE-2BBB-3976-01B877C7AC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9" y="1978"/>
                          <a:ext cx="35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sp>
        <p:nvSpPr>
          <p:cNvPr id="30" name="Rectangle 311">
            <a:extLst>
              <a:ext uri="{FF2B5EF4-FFF2-40B4-BE49-F238E27FC236}">
                <a16:creationId xmlns:a16="http://schemas.microsoft.com/office/drawing/2014/main" id="{A485E5C0-DDB9-2F6A-E56D-9652D6C2FCF5}"/>
              </a:ext>
            </a:extLst>
          </p:cNvPr>
          <p:cNvSpPr>
            <a:spLocks noChangeArrowheads="1"/>
          </p:cNvSpPr>
          <p:nvPr/>
        </p:nvSpPr>
        <p:spPr bwMode="auto">
          <a:xfrm>
            <a:off x="1681831" y="672725"/>
            <a:ext cx="3386137" cy="519113"/>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solidFill>
                  <a:srgbClr val="0033CC"/>
                </a:solidFill>
                <a:latin typeface="Times New Roman" panose="02020603050405020304" pitchFamily="18" charset="0"/>
                <a:ea typeface="方正姚体" charset="-122"/>
              </a:rPr>
              <a:t>二极管的开关作用：</a:t>
            </a:r>
          </a:p>
        </p:txBody>
      </p:sp>
      <p:sp>
        <p:nvSpPr>
          <p:cNvPr id="31" name="Rectangle 312">
            <a:extLst>
              <a:ext uri="{FF2B5EF4-FFF2-40B4-BE49-F238E27FC236}">
                <a16:creationId xmlns:a16="http://schemas.microsoft.com/office/drawing/2014/main" id="{EF81E87C-5D6A-6493-5563-41FD20AD95DD}"/>
              </a:ext>
            </a:extLst>
          </p:cNvPr>
          <p:cNvSpPr>
            <a:spLocks noChangeArrowheads="1"/>
          </p:cNvSpPr>
          <p:nvPr/>
        </p:nvSpPr>
        <p:spPr bwMode="auto">
          <a:xfrm>
            <a:off x="1653256" y="1306138"/>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FF0066"/>
                </a:solidFill>
                <a:latin typeface="宋体" panose="02010600030101010101" pitchFamily="2" charset="-122"/>
                <a:ea typeface="方正姚体" charset="-122"/>
              </a:rPr>
              <a:t>[</a:t>
            </a:r>
            <a:r>
              <a:rPr kumimoji="1" lang="zh-CN" altLang="ru-RU" sz="2800" b="1">
                <a:solidFill>
                  <a:srgbClr val="FF0066"/>
                </a:solidFill>
                <a:latin typeface="Times New Roman" panose="02020603050405020304" pitchFamily="18" charset="0"/>
                <a:ea typeface="方正姚体" charset="-122"/>
              </a:rPr>
              <a:t>例</a:t>
            </a:r>
            <a:r>
              <a:rPr kumimoji="1" lang="ru-RU" altLang="zh-CN" sz="2800" b="1">
                <a:solidFill>
                  <a:srgbClr val="FF0066"/>
                </a:solidFill>
                <a:latin typeface="宋体" panose="02010600030101010101" pitchFamily="2" charset="-122"/>
                <a:ea typeface="方正姚体" charset="-122"/>
              </a:rPr>
              <a:t>]</a:t>
            </a:r>
          </a:p>
        </p:txBody>
      </p:sp>
      <p:graphicFrame>
        <p:nvGraphicFramePr>
          <p:cNvPr id="32" name="Object 313">
            <a:extLst>
              <a:ext uri="{FF2B5EF4-FFF2-40B4-BE49-F238E27FC236}">
                <a16:creationId xmlns:a16="http://schemas.microsoft.com/office/drawing/2014/main" id="{13F7BA58-EB80-C113-01A4-D31C22CC537C}"/>
              </a:ext>
            </a:extLst>
          </p:cNvPr>
          <p:cNvGraphicFramePr>
            <a:graphicFrameLocks noChangeAspect="1"/>
          </p:cNvGraphicFramePr>
          <p:nvPr>
            <p:extLst>
              <p:ext uri="{D42A27DB-BD31-4B8C-83A1-F6EECF244321}">
                <p14:modId xmlns:p14="http://schemas.microsoft.com/office/powerpoint/2010/main" val="1845669373"/>
              </p:ext>
            </p:extLst>
          </p:nvPr>
        </p:nvGraphicFramePr>
        <p:xfrm>
          <a:off x="2781968" y="3896938"/>
          <a:ext cx="2844800" cy="593725"/>
        </p:xfrm>
        <a:graphic>
          <a:graphicData uri="http://schemas.openxmlformats.org/presentationml/2006/ole">
            <mc:AlternateContent xmlns:mc="http://schemas.openxmlformats.org/markup-compatibility/2006">
              <mc:Choice xmlns:v="urn:schemas-microsoft-com:vml" Requires="v">
                <p:oleObj spid="_x0000_s3081" name="Equation" r:id="rId8" imgW="965160" imgH="203040" progId="Equation.3">
                  <p:embed/>
                </p:oleObj>
              </mc:Choice>
              <mc:Fallback>
                <p:oleObj name="Equation" r:id="rId8" imgW="965160" imgH="203040" progId="Equation.3">
                  <p:embed/>
                  <p:pic>
                    <p:nvPicPr>
                      <p:cNvPr id="32" name="Object 313">
                        <a:extLst>
                          <a:ext uri="{FF2B5EF4-FFF2-40B4-BE49-F238E27FC236}">
                            <a16:creationId xmlns:a16="http://schemas.microsoft.com/office/drawing/2014/main" id="{13F7BA58-EB80-C113-01A4-D31C22CC53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1968" y="3896938"/>
                        <a:ext cx="2844800" cy="59372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3" name="Rectangle 314">
            <a:extLst>
              <a:ext uri="{FF2B5EF4-FFF2-40B4-BE49-F238E27FC236}">
                <a16:creationId xmlns:a16="http://schemas.microsoft.com/office/drawing/2014/main" id="{CA3F1FB4-5E8D-F827-8C17-29F31D770CDC}"/>
              </a:ext>
            </a:extLst>
          </p:cNvPr>
          <p:cNvSpPr>
            <a:spLocks noChangeArrowheads="1"/>
          </p:cNvSpPr>
          <p:nvPr/>
        </p:nvSpPr>
        <p:spPr bwMode="auto">
          <a:xfrm>
            <a:off x="7920706" y="3833438"/>
            <a:ext cx="1901825" cy="5794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3200" b="1" i="1">
                <a:solidFill>
                  <a:srgbClr val="0033CC"/>
                </a:solidFill>
                <a:latin typeface="Times New Roman" panose="02020603050405020304" pitchFamily="18" charset="0"/>
                <a:ea typeface="方正姚体" charset="-122"/>
              </a:rPr>
              <a:t>u</a:t>
            </a:r>
            <a:r>
              <a:rPr kumimoji="1" lang="ru-RU" altLang="zh-CN" sz="3200" b="1" baseline="-25000">
                <a:solidFill>
                  <a:srgbClr val="0033CC"/>
                </a:solidFill>
                <a:latin typeface="Times New Roman" panose="02020603050405020304" pitchFamily="18" charset="0"/>
                <a:ea typeface="方正姚体" charset="-122"/>
              </a:rPr>
              <a:t>O </a:t>
            </a:r>
            <a:r>
              <a:rPr kumimoji="1" lang="ru-RU" altLang="zh-CN" sz="3200" b="1">
                <a:solidFill>
                  <a:srgbClr val="0033CC"/>
                </a:solidFill>
                <a:latin typeface="Times New Roman" panose="02020603050405020304" pitchFamily="18" charset="0"/>
                <a:ea typeface="方正姚体" charset="-122"/>
              </a:rPr>
              <a:t>= 0 V</a:t>
            </a:r>
          </a:p>
        </p:txBody>
      </p:sp>
      <p:graphicFrame>
        <p:nvGraphicFramePr>
          <p:cNvPr id="34" name="Object 315">
            <a:extLst>
              <a:ext uri="{FF2B5EF4-FFF2-40B4-BE49-F238E27FC236}">
                <a16:creationId xmlns:a16="http://schemas.microsoft.com/office/drawing/2014/main" id="{BC10B34A-F133-5ED3-BBB8-F81B83F1533C}"/>
              </a:ext>
            </a:extLst>
          </p:cNvPr>
          <p:cNvGraphicFramePr>
            <a:graphicFrameLocks noChangeAspect="1"/>
          </p:cNvGraphicFramePr>
          <p:nvPr>
            <p:extLst>
              <p:ext uri="{D42A27DB-BD31-4B8C-83A1-F6EECF244321}">
                <p14:modId xmlns:p14="http://schemas.microsoft.com/office/powerpoint/2010/main" val="1783743042"/>
              </p:ext>
            </p:extLst>
          </p:nvPr>
        </p:nvGraphicFramePr>
        <p:xfrm>
          <a:off x="2931193" y="4801813"/>
          <a:ext cx="2606675" cy="598487"/>
        </p:xfrm>
        <a:graphic>
          <a:graphicData uri="http://schemas.openxmlformats.org/presentationml/2006/ole">
            <mc:AlternateContent xmlns:mc="http://schemas.openxmlformats.org/markup-compatibility/2006">
              <mc:Choice xmlns:v="urn:schemas-microsoft-com:vml" Requires="v">
                <p:oleObj spid="_x0000_s3082" name="Equation" r:id="rId10" imgW="876240" imgH="203040" progId="Equation.3">
                  <p:embed/>
                </p:oleObj>
              </mc:Choice>
              <mc:Fallback>
                <p:oleObj name="Equation" r:id="rId10" imgW="876240" imgH="203040" progId="Equation.3">
                  <p:embed/>
                  <p:pic>
                    <p:nvPicPr>
                      <p:cNvPr id="34" name="Object 315">
                        <a:extLst>
                          <a:ext uri="{FF2B5EF4-FFF2-40B4-BE49-F238E27FC236}">
                            <a16:creationId xmlns:a16="http://schemas.microsoft.com/office/drawing/2014/main" id="{BC10B34A-F133-5ED3-BBB8-F81B83F153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1193" y="4801813"/>
                        <a:ext cx="2606675" cy="59848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5" name="Rectangle 316">
            <a:extLst>
              <a:ext uri="{FF2B5EF4-FFF2-40B4-BE49-F238E27FC236}">
                <a16:creationId xmlns:a16="http://schemas.microsoft.com/office/drawing/2014/main" id="{3FEBD2BF-AEAD-CB79-EA47-45E6DD03EA4F}"/>
              </a:ext>
            </a:extLst>
          </p:cNvPr>
          <p:cNvSpPr>
            <a:spLocks noChangeArrowheads="1"/>
          </p:cNvSpPr>
          <p:nvPr/>
        </p:nvSpPr>
        <p:spPr bwMode="auto">
          <a:xfrm>
            <a:off x="7960393" y="4746250"/>
            <a:ext cx="2114550" cy="5794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3200" b="1" i="1">
                <a:solidFill>
                  <a:srgbClr val="FF0066"/>
                </a:solidFill>
                <a:latin typeface="Times New Roman" panose="02020603050405020304" pitchFamily="18" charset="0"/>
                <a:ea typeface="方正姚体" charset="-122"/>
              </a:rPr>
              <a:t>u</a:t>
            </a:r>
            <a:r>
              <a:rPr kumimoji="1" lang="ru-RU" altLang="zh-CN" sz="3200" b="1" baseline="-25000">
                <a:solidFill>
                  <a:srgbClr val="FF0066"/>
                </a:solidFill>
                <a:latin typeface="Times New Roman" panose="02020603050405020304" pitchFamily="18" charset="0"/>
                <a:ea typeface="方正姚体" charset="-122"/>
              </a:rPr>
              <a:t>O </a:t>
            </a:r>
            <a:r>
              <a:rPr kumimoji="1" lang="ru-RU" altLang="zh-CN" sz="3200" b="1">
                <a:solidFill>
                  <a:srgbClr val="FF0066"/>
                </a:solidFill>
                <a:latin typeface="Times New Roman" panose="02020603050405020304" pitchFamily="18" charset="0"/>
                <a:ea typeface="方正姚体" charset="-122"/>
              </a:rPr>
              <a:t>= 2.3 V</a:t>
            </a:r>
          </a:p>
        </p:txBody>
      </p:sp>
      <p:sp>
        <p:nvSpPr>
          <p:cNvPr id="36" name="Rectangle 317">
            <a:extLst>
              <a:ext uri="{FF2B5EF4-FFF2-40B4-BE49-F238E27FC236}">
                <a16:creationId xmlns:a16="http://schemas.microsoft.com/office/drawing/2014/main" id="{746BF463-8676-CCA2-5AAF-F71BC2ADEA1F}"/>
              </a:ext>
            </a:extLst>
          </p:cNvPr>
          <p:cNvSpPr>
            <a:spLocks noChangeArrowheads="1"/>
          </p:cNvSpPr>
          <p:nvPr/>
        </p:nvSpPr>
        <p:spPr bwMode="auto">
          <a:xfrm>
            <a:off x="2531143" y="1312488"/>
            <a:ext cx="2674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latin typeface="Times New Roman" panose="02020603050405020304" pitchFamily="18" charset="0"/>
                <a:ea typeface="方正姚体" charset="-122"/>
              </a:rPr>
              <a:t>电路如图所示，</a:t>
            </a:r>
          </a:p>
        </p:txBody>
      </p:sp>
      <p:graphicFrame>
        <p:nvGraphicFramePr>
          <p:cNvPr id="37" name="Object 318">
            <a:extLst>
              <a:ext uri="{FF2B5EF4-FFF2-40B4-BE49-F238E27FC236}">
                <a16:creationId xmlns:a16="http://schemas.microsoft.com/office/drawing/2014/main" id="{B0C70BD7-892A-4D83-2D41-939BB241738A}"/>
              </a:ext>
            </a:extLst>
          </p:cNvPr>
          <p:cNvGraphicFramePr>
            <a:graphicFrameLocks noChangeAspect="1"/>
          </p:cNvGraphicFramePr>
          <p:nvPr>
            <p:extLst>
              <p:ext uri="{D42A27DB-BD31-4B8C-83A1-F6EECF244321}">
                <p14:modId xmlns:p14="http://schemas.microsoft.com/office/powerpoint/2010/main" val="445118627"/>
              </p:ext>
            </p:extLst>
          </p:nvPr>
        </p:nvGraphicFramePr>
        <p:xfrm>
          <a:off x="2107281" y="1928438"/>
          <a:ext cx="2697162" cy="550862"/>
        </p:xfrm>
        <a:graphic>
          <a:graphicData uri="http://schemas.openxmlformats.org/presentationml/2006/ole">
            <mc:AlternateContent xmlns:mc="http://schemas.openxmlformats.org/markup-compatibility/2006">
              <mc:Choice xmlns:v="urn:schemas-microsoft-com:vml" Requires="v">
                <p:oleObj spid="_x0000_s3083" name="Equation" r:id="rId12" imgW="990360" imgH="203040" progId="Equation.3">
                  <p:embed/>
                </p:oleObj>
              </mc:Choice>
              <mc:Fallback>
                <p:oleObj name="Equation" r:id="rId12" imgW="990360" imgH="203040" progId="Equation.3">
                  <p:embed/>
                  <p:pic>
                    <p:nvPicPr>
                      <p:cNvPr id="37" name="Object 318">
                        <a:extLst>
                          <a:ext uri="{FF2B5EF4-FFF2-40B4-BE49-F238E27FC236}">
                            <a16:creationId xmlns:a16="http://schemas.microsoft.com/office/drawing/2014/main" id="{B0C70BD7-892A-4D83-2D41-939BB24173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7281" y="1928438"/>
                        <a:ext cx="269716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8" name="Rectangle 319">
            <a:extLst>
              <a:ext uri="{FF2B5EF4-FFF2-40B4-BE49-F238E27FC236}">
                <a16:creationId xmlns:a16="http://schemas.microsoft.com/office/drawing/2014/main" id="{7FD37A0C-90A7-88D3-11E4-B89642146E0A}"/>
              </a:ext>
            </a:extLst>
          </p:cNvPr>
          <p:cNvSpPr>
            <a:spLocks noChangeArrowheads="1"/>
          </p:cNvSpPr>
          <p:nvPr/>
        </p:nvSpPr>
        <p:spPr bwMode="auto">
          <a:xfrm>
            <a:off x="1289718" y="2468188"/>
            <a:ext cx="40989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latin typeface="Times New Roman" panose="02020603050405020304" pitchFamily="18" charset="0"/>
                <a:ea typeface="方正姚体" charset="-122"/>
              </a:rPr>
              <a:t>　　试判别二极管的工作</a:t>
            </a:r>
          </a:p>
          <a:p>
            <a:r>
              <a:rPr kumimoji="1" lang="zh-CN" altLang="ru-RU" sz="2800" b="1">
                <a:latin typeface="Times New Roman" panose="02020603050405020304" pitchFamily="18" charset="0"/>
                <a:ea typeface="方正姚体" charset="-122"/>
              </a:rPr>
              <a:t>状态及输出电压。</a:t>
            </a:r>
          </a:p>
        </p:txBody>
      </p:sp>
      <p:sp>
        <p:nvSpPr>
          <p:cNvPr id="40" name="Rectangle 320">
            <a:extLst>
              <a:ext uri="{FF2B5EF4-FFF2-40B4-BE49-F238E27FC236}">
                <a16:creationId xmlns:a16="http://schemas.microsoft.com/office/drawing/2014/main" id="{D5FDEF2E-9742-C1E5-62F9-755B48962968}"/>
              </a:ext>
            </a:extLst>
          </p:cNvPr>
          <p:cNvSpPr>
            <a:spLocks noChangeArrowheads="1"/>
          </p:cNvSpPr>
          <p:nvPr/>
        </p:nvSpPr>
        <p:spPr bwMode="auto">
          <a:xfrm>
            <a:off x="5699793" y="3874713"/>
            <a:ext cx="290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latin typeface="Times New Roman" panose="02020603050405020304" pitchFamily="18" charset="0"/>
                <a:ea typeface="方正姚体" charset="-122"/>
              </a:rPr>
              <a:t>二极管截止</a:t>
            </a:r>
          </a:p>
        </p:txBody>
      </p:sp>
      <p:sp>
        <p:nvSpPr>
          <p:cNvPr id="41" name="Rectangle 321">
            <a:extLst>
              <a:ext uri="{FF2B5EF4-FFF2-40B4-BE49-F238E27FC236}">
                <a16:creationId xmlns:a16="http://schemas.microsoft.com/office/drawing/2014/main" id="{4EA553E9-40F8-71B0-8B6F-238456C0D9CE}"/>
              </a:ext>
            </a:extLst>
          </p:cNvPr>
          <p:cNvSpPr>
            <a:spLocks noChangeArrowheads="1"/>
          </p:cNvSpPr>
          <p:nvPr/>
        </p:nvSpPr>
        <p:spPr bwMode="auto">
          <a:xfrm>
            <a:off x="5699793" y="4778000"/>
            <a:ext cx="2366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latin typeface="Times New Roman" panose="02020603050405020304" pitchFamily="18" charset="0"/>
                <a:ea typeface="方正姚体" charset="-122"/>
              </a:rPr>
              <a:t>二极管导通</a:t>
            </a:r>
          </a:p>
        </p:txBody>
      </p:sp>
      <p:sp>
        <p:nvSpPr>
          <p:cNvPr id="42" name="Rectangle 322">
            <a:extLst>
              <a:ext uri="{FF2B5EF4-FFF2-40B4-BE49-F238E27FC236}">
                <a16:creationId xmlns:a16="http://schemas.microsoft.com/office/drawing/2014/main" id="{495FA2EF-1B87-1BAC-C882-82AAFA6AF989}"/>
              </a:ext>
            </a:extLst>
          </p:cNvPr>
          <p:cNvSpPr>
            <a:spLocks noChangeArrowheads="1"/>
          </p:cNvSpPr>
          <p:nvPr/>
        </p:nvSpPr>
        <p:spPr bwMode="auto">
          <a:xfrm>
            <a:off x="1637381" y="38874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FF0066"/>
                </a:solidFill>
                <a:latin typeface="宋体" panose="02010600030101010101" pitchFamily="2" charset="-122"/>
                <a:ea typeface="方正姚体" charset="-122"/>
              </a:rPr>
              <a:t>[</a:t>
            </a:r>
            <a:r>
              <a:rPr kumimoji="1" lang="zh-CN" altLang="ru-RU" sz="2800" b="1">
                <a:solidFill>
                  <a:srgbClr val="FF0066"/>
                </a:solidFill>
                <a:latin typeface="Times New Roman" panose="02020603050405020304" pitchFamily="18" charset="0"/>
                <a:ea typeface="方正姚体" charset="-122"/>
              </a:rPr>
              <a:t>解</a:t>
            </a:r>
            <a:r>
              <a:rPr kumimoji="1" lang="ru-RU" altLang="zh-CN" sz="2800" b="1">
                <a:solidFill>
                  <a:srgbClr val="FF0066"/>
                </a:solidFill>
                <a:latin typeface="宋体" panose="02010600030101010101" pitchFamily="2" charset="-122"/>
                <a:ea typeface="方正姚体" charset="-122"/>
              </a:rPr>
              <a:t>]</a:t>
            </a:r>
          </a:p>
        </p:txBody>
      </p:sp>
      <p:grpSp>
        <p:nvGrpSpPr>
          <p:cNvPr id="43" name="Group 323">
            <a:extLst>
              <a:ext uri="{FF2B5EF4-FFF2-40B4-BE49-F238E27FC236}">
                <a16:creationId xmlns:a16="http://schemas.microsoft.com/office/drawing/2014/main" id="{79FD12BC-49EF-8E3F-E36F-49FB994FF7C9}"/>
              </a:ext>
            </a:extLst>
          </p:cNvPr>
          <p:cNvGrpSpPr>
            <a:grpSpLocks/>
          </p:cNvGrpSpPr>
          <p:nvPr/>
        </p:nvGrpSpPr>
        <p:grpSpPr bwMode="auto">
          <a:xfrm>
            <a:off x="6609431" y="1007688"/>
            <a:ext cx="1606550" cy="1000125"/>
            <a:chOff x="3389" y="554"/>
            <a:chExt cx="1012" cy="630"/>
          </a:xfrm>
        </p:grpSpPr>
        <p:sp>
          <p:nvSpPr>
            <p:cNvPr id="44" name="Rectangle 324">
              <a:extLst>
                <a:ext uri="{FF2B5EF4-FFF2-40B4-BE49-F238E27FC236}">
                  <a16:creationId xmlns:a16="http://schemas.microsoft.com/office/drawing/2014/main" id="{F85DA379-E534-8091-5D43-DDCA69ED48AB}"/>
                </a:ext>
              </a:extLst>
            </p:cNvPr>
            <p:cNvSpPr>
              <a:spLocks noChangeArrowheads="1"/>
            </p:cNvSpPr>
            <p:nvPr/>
          </p:nvSpPr>
          <p:spPr bwMode="auto">
            <a:xfrm>
              <a:off x="3393" y="554"/>
              <a:ext cx="999" cy="63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5" name="Group 325">
              <a:extLst>
                <a:ext uri="{FF2B5EF4-FFF2-40B4-BE49-F238E27FC236}">
                  <a16:creationId xmlns:a16="http://schemas.microsoft.com/office/drawing/2014/main" id="{9903B7B7-6C91-135A-873C-BB3CEF4F0F05}"/>
                </a:ext>
              </a:extLst>
            </p:cNvPr>
            <p:cNvGrpSpPr>
              <a:grpSpLocks/>
            </p:cNvGrpSpPr>
            <p:nvPr/>
          </p:nvGrpSpPr>
          <p:grpSpPr bwMode="auto">
            <a:xfrm>
              <a:off x="3389" y="611"/>
              <a:ext cx="1012" cy="430"/>
              <a:chOff x="3389" y="611"/>
              <a:chExt cx="1012" cy="430"/>
            </a:xfrm>
          </p:grpSpPr>
          <p:sp>
            <p:nvSpPr>
              <p:cNvPr id="46" name="Line 326">
                <a:extLst>
                  <a:ext uri="{FF2B5EF4-FFF2-40B4-BE49-F238E27FC236}">
                    <a16:creationId xmlns:a16="http://schemas.microsoft.com/office/drawing/2014/main" id="{CB18F1F4-021B-C4FA-E63D-FBE071EE49F5}"/>
                  </a:ext>
                </a:extLst>
              </p:cNvPr>
              <p:cNvSpPr>
                <a:spLocks noChangeShapeType="1"/>
              </p:cNvSpPr>
              <p:nvPr/>
            </p:nvSpPr>
            <p:spPr bwMode="auto">
              <a:xfrm>
                <a:off x="4084" y="1009"/>
                <a:ext cx="31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327">
                <a:extLst>
                  <a:ext uri="{FF2B5EF4-FFF2-40B4-BE49-F238E27FC236}">
                    <a16:creationId xmlns:a16="http://schemas.microsoft.com/office/drawing/2014/main" id="{8DA39846-8816-B953-BA27-D2AEEED1C487}"/>
                  </a:ext>
                </a:extLst>
              </p:cNvPr>
              <p:cNvSpPr>
                <a:spLocks noChangeShapeType="1"/>
              </p:cNvSpPr>
              <p:nvPr/>
            </p:nvSpPr>
            <p:spPr bwMode="auto">
              <a:xfrm rot="20700000" flipV="1">
                <a:off x="3713" y="862"/>
                <a:ext cx="363" cy="91"/>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Rectangle 328">
                <a:extLst>
                  <a:ext uri="{FF2B5EF4-FFF2-40B4-BE49-F238E27FC236}">
                    <a16:creationId xmlns:a16="http://schemas.microsoft.com/office/drawing/2014/main" id="{821BE711-8EF1-78F1-1CC6-0F649142B0CD}"/>
                  </a:ext>
                </a:extLst>
              </p:cNvPr>
              <p:cNvSpPr>
                <a:spLocks noChangeArrowheads="1"/>
              </p:cNvSpPr>
              <p:nvPr/>
            </p:nvSpPr>
            <p:spPr bwMode="auto">
              <a:xfrm>
                <a:off x="3786" y="611"/>
                <a:ext cx="2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a:solidFill>
                      <a:srgbClr val="FF0066"/>
                    </a:solidFill>
                    <a:latin typeface="Times New Roman" panose="02020603050405020304" pitchFamily="18" charset="0"/>
                    <a:ea typeface="方正姚体" charset="-122"/>
                  </a:rPr>
                  <a:t>D</a:t>
                </a:r>
              </a:p>
            </p:txBody>
          </p:sp>
          <p:sp>
            <p:nvSpPr>
              <p:cNvPr id="49" name="Oval 329">
                <a:extLst>
                  <a:ext uri="{FF2B5EF4-FFF2-40B4-BE49-F238E27FC236}">
                    <a16:creationId xmlns:a16="http://schemas.microsoft.com/office/drawing/2014/main" id="{55F51B36-DDF9-43FD-BFA3-18AE532EFE66}"/>
                  </a:ext>
                </a:extLst>
              </p:cNvPr>
              <p:cNvSpPr>
                <a:spLocks noChangeArrowheads="1"/>
              </p:cNvSpPr>
              <p:nvPr/>
            </p:nvSpPr>
            <p:spPr bwMode="auto">
              <a:xfrm>
                <a:off x="4016" y="964"/>
                <a:ext cx="69" cy="7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0" name="Oval 330">
                <a:extLst>
                  <a:ext uri="{FF2B5EF4-FFF2-40B4-BE49-F238E27FC236}">
                    <a16:creationId xmlns:a16="http://schemas.microsoft.com/office/drawing/2014/main" id="{AF7C0C91-55E4-3C4C-EB36-795A04408F39}"/>
                  </a:ext>
                </a:extLst>
              </p:cNvPr>
              <p:cNvSpPr>
                <a:spLocks noChangeArrowheads="1"/>
              </p:cNvSpPr>
              <p:nvPr/>
            </p:nvSpPr>
            <p:spPr bwMode="auto">
              <a:xfrm>
                <a:off x="3660" y="971"/>
                <a:ext cx="69" cy="7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1" name="Line 331">
                <a:extLst>
                  <a:ext uri="{FF2B5EF4-FFF2-40B4-BE49-F238E27FC236}">
                    <a16:creationId xmlns:a16="http://schemas.microsoft.com/office/drawing/2014/main" id="{292909A9-D2E0-DD3F-277B-BB870650844B}"/>
                  </a:ext>
                </a:extLst>
              </p:cNvPr>
              <p:cNvSpPr>
                <a:spLocks noChangeShapeType="1"/>
              </p:cNvSpPr>
              <p:nvPr/>
            </p:nvSpPr>
            <p:spPr bwMode="auto">
              <a:xfrm>
                <a:off x="3389" y="1009"/>
                <a:ext cx="26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2" name="Group 332">
            <a:extLst>
              <a:ext uri="{FF2B5EF4-FFF2-40B4-BE49-F238E27FC236}">
                <a16:creationId xmlns:a16="http://schemas.microsoft.com/office/drawing/2014/main" id="{E8587E12-8445-7B20-9AE0-7B61723976A7}"/>
              </a:ext>
            </a:extLst>
          </p:cNvPr>
          <p:cNvGrpSpPr>
            <a:grpSpLocks/>
          </p:cNvGrpSpPr>
          <p:nvPr/>
        </p:nvGrpSpPr>
        <p:grpSpPr bwMode="auto">
          <a:xfrm>
            <a:off x="6617368" y="1047375"/>
            <a:ext cx="1585913" cy="1000125"/>
            <a:chOff x="3150" y="3575"/>
            <a:chExt cx="999" cy="630"/>
          </a:xfrm>
        </p:grpSpPr>
        <p:sp>
          <p:nvSpPr>
            <p:cNvPr id="53" name="Rectangle 333">
              <a:extLst>
                <a:ext uri="{FF2B5EF4-FFF2-40B4-BE49-F238E27FC236}">
                  <a16:creationId xmlns:a16="http://schemas.microsoft.com/office/drawing/2014/main" id="{6D3DE985-C5B2-B910-CAD3-05FB43BBF11F}"/>
                </a:ext>
              </a:extLst>
            </p:cNvPr>
            <p:cNvSpPr>
              <a:spLocks noChangeArrowheads="1"/>
            </p:cNvSpPr>
            <p:nvPr/>
          </p:nvSpPr>
          <p:spPr bwMode="auto">
            <a:xfrm>
              <a:off x="3165" y="3575"/>
              <a:ext cx="963" cy="63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4" name="Group 334">
              <a:extLst>
                <a:ext uri="{FF2B5EF4-FFF2-40B4-BE49-F238E27FC236}">
                  <a16:creationId xmlns:a16="http://schemas.microsoft.com/office/drawing/2014/main" id="{9D44A8D0-7CFF-C6E6-49EF-3BA423D773A1}"/>
                </a:ext>
              </a:extLst>
            </p:cNvPr>
            <p:cNvGrpSpPr>
              <a:grpSpLocks/>
            </p:cNvGrpSpPr>
            <p:nvPr/>
          </p:nvGrpSpPr>
          <p:grpSpPr bwMode="auto">
            <a:xfrm>
              <a:off x="3150" y="3575"/>
              <a:ext cx="999" cy="532"/>
              <a:chOff x="3150" y="3575"/>
              <a:chExt cx="999" cy="532"/>
            </a:xfrm>
          </p:grpSpPr>
          <p:sp>
            <p:nvSpPr>
              <p:cNvPr id="55" name="Oval 335">
                <a:extLst>
                  <a:ext uri="{FF2B5EF4-FFF2-40B4-BE49-F238E27FC236}">
                    <a16:creationId xmlns:a16="http://schemas.microsoft.com/office/drawing/2014/main" id="{E10C7955-146D-F5FB-8CD8-9C595D3FBF15}"/>
                  </a:ext>
                </a:extLst>
              </p:cNvPr>
              <p:cNvSpPr>
                <a:spLocks noChangeArrowheads="1"/>
              </p:cNvSpPr>
              <p:nvPr/>
            </p:nvSpPr>
            <p:spPr bwMode="auto">
              <a:xfrm>
                <a:off x="3520" y="3881"/>
                <a:ext cx="226" cy="226"/>
              </a:xfrm>
              <a:prstGeom prst="ellipse">
                <a:avLst/>
              </a:prstGeom>
              <a:solidFill>
                <a:srgbClr val="CCFFFF"/>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56" name="Line 336">
                <a:extLst>
                  <a:ext uri="{FF2B5EF4-FFF2-40B4-BE49-F238E27FC236}">
                    <a16:creationId xmlns:a16="http://schemas.microsoft.com/office/drawing/2014/main" id="{2039D6AE-8486-E7DF-6983-43D0ACA08436}"/>
                  </a:ext>
                </a:extLst>
              </p:cNvPr>
              <p:cNvSpPr>
                <a:spLocks noChangeShapeType="1"/>
              </p:cNvSpPr>
              <p:nvPr/>
            </p:nvSpPr>
            <p:spPr bwMode="auto">
              <a:xfrm>
                <a:off x="3150" y="4005"/>
                <a:ext cx="999"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Rectangle 337">
                <a:extLst>
                  <a:ext uri="{FF2B5EF4-FFF2-40B4-BE49-F238E27FC236}">
                    <a16:creationId xmlns:a16="http://schemas.microsoft.com/office/drawing/2014/main" id="{BD8CEAD1-9790-50DC-E8D9-FCE5B5CCE2E1}"/>
                  </a:ext>
                </a:extLst>
              </p:cNvPr>
              <p:cNvSpPr>
                <a:spLocks noChangeArrowheads="1"/>
              </p:cNvSpPr>
              <p:nvPr/>
            </p:nvSpPr>
            <p:spPr bwMode="auto">
              <a:xfrm>
                <a:off x="3407" y="3575"/>
                <a:ext cx="5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solidFill>
                      <a:srgbClr val="FF0066"/>
                    </a:solidFill>
                    <a:latin typeface="Times New Roman" panose="02020603050405020304" pitchFamily="18" charset="0"/>
                    <a:ea typeface="方正姚体" charset="-122"/>
                  </a:rPr>
                  <a:t>0.7 V</a:t>
                </a:r>
              </a:p>
            </p:txBody>
          </p:sp>
          <p:sp>
            <p:nvSpPr>
              <p:cNvPr id="58" name="Rectangle 338">
                <a:extLst>
                  <a:ext uri="{FF2B5EF4-FFF2-40B4-BE49-F238E27FC236}">
                    <a16:creationId xmlns:a16="http://schemas.microsoft.com/office/drawing/2014/main" id="{0F86948C-7E5D-4873-72F6-4F3743FCE6DD}"/>
                  </a:ext>
                </a:extLst>
              </p:cNvPr>
              <p:cNvSpPr>
                <a:spLocks noChangeArrowheads="1"/>
              </p:cNvSpPr>
              <p:nvPr/>
            </p:nvSpPr>
            <p:spPr bwMode="auto">
              <a:xfrm>
                <a:off x="3218" y="3704"/>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solidFill>
                      <a:srgbClr val="FF0066"/>
                    </a:solidFill>
                    <a:latin typeface="黑体" panose="02010609060101010101" pitchFamily="49" charset="-122"/>
                    <a:ea typeface="方正姚体" charset="-122"/>
                  </a:rPr>
                  <a:t>+</a:t>
                </a:r>
              </a:p>
            </p:txBody>
          </p:sp>
          <p:sp>
            <p:nvSpPr>
              <p:cNvPr id="59" name="Rectangle 339">
                <a:extLst>
                  <a:ext uri="{FF2B5EF4-FFF2-40B4-BE49-F238E27FC236}">
                    <a16:creationId xmlns:a16="http://schemas.microsoft.com/office/drawing/2014/main" id="{D7893E4D-3E0E-E20F-EE95-33031807C3C9}"/>
                  </a:ext>
                </a:extLst>
              </p:cNvPr>
              <p:cNvSpPr>
                <a:spLocks noChangeArrowheads="1"/>
              </p:cNvSpPr>
              <p:nvPr/>
            </p:nvSpPr>
            <p:spPr bwMode="auto">
              <a:xfrm>
                <a:off x="3863" y="370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solidFill>
                      <a:srgbClr val="FF0066"/>
                    </a:solidFill>
                    <a:latin typeface="黑体" panose="02010609060101010101" pitchFamily="49" charset="-122"/>
                    <a:ea typeface="方正姚体" charset="-122"/>
                  </a:rPr>
                  <a:t>-</a:t>
                </a:r>
              </a:p>
            </p:txBody>
          </p:sp>
        </p:grpSp>
      </p:grpSp>
    </p:spTree>
    <p:extLst>
      <p:ext uri="{BB962C8B-B14F-4D97-AF65-F5344CB8AC3E}">
        <p14:creationId xmlns:p14="http://schemas.microsoft.com/office/powerpoint/2010/main" val="12228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childTnLst>
                                    <p:set>
                                      <p:cBhvr additive="base">
                                        <p:cTn id="6" dur="1" fill="hold">
                                          <p:stCondLst>
                                            <p:cond delay="0"/>
                                          </p:stCondLst>
                                        </p:cTn>
                                        <p:tgtEl>
                                          <p:spTgt spid="31"/>
                                        </p:tgtEl>
                                        <p:attrNameLst>
                                          <p:attrName>style.visibility</p:attrName>
                                        </p:attrNameLst>
                                      </p:cBhvr>
                                      <p:to>
                                        <p:strVal val="visible"/>
                                      </p:to>
                                    </p:set>
                                    <p:animEffect transition="in" filter="wipe(left)">
                                      <p:cBhvr additive="base">
                                        <p:cTn id="7" dur="500"/>
                                        <p:tgtEl>
                                          <p:spTgt spid="31"/>
                                        </p:tgtEl>
                                      </p:cBhvr>
                                    </p:animEffect>
                                  </p:childTnLst>
                                </p:cTn>
                              </p:par>
                            </p:childTnLst>
                          </p:cTn>
                        </p:par>
                        <p:par>
                          <p:cTn id="8" fill="hold">
                            <p:stCondLst>
                              <p:cond delay="500"/>
                            </p:stCondLst>
                            <p:childTnLst>
                              <p:par>
                                <p:cTn id="9" presetID="22" presetClass="entr" presetSubtype="8" fill="hold" grpId="0" nodeType="afterEffect">
                                  <p:childTnLst>
                                    <p:set>
                                      <p:cBhvr additive="base">
                                        <p:cTn id="10" dur="1" fill="hold">
                                          <p:stCondLst>
                                            <p:cond delay="0"/>
                                          </p:stCondLst>
                                        </p:cTn>
                                        <p:tgtEl>
                                          <p:spTgt spid="36"/>
                                        </p:tgtEl>
                                        <p:attrNameLst>
                                          <p:attrName>style.visibility</p:attrName>
                                        </p:attrNameLst>
                                      </p:cBhvr>
                                      <p:to>
                                        <p:strVal val="visible"/>
                                      </p:to>
                                    </p:set>
                                    <p:animEffect transition="in" filter="wipe(left)">
                                      <p:cBhvr additive="base">
                                        <p:cTn id="11" dur="75"/>
                                        <p:tgtEl>
                                          <p:spTgt spid="36"/>
                                        </p:tgtEl>
                                      </p:cBhvr>
                                    </p:animEffect>
                                  </p:childTnLst>
                                </p:cTn>
                              </p:par>
                            </p:childTnLst>
                          </p:cTn>
                        </p:par>
                        <p:par>
                          <p:cTn id="12" fill="hold">
                            <p:stCondLst>
                              <p:cond delay="575"/>
                            </p:stCondLst>
                            <p:childTnLst>
                              <p:par>
                                <p:cTn id="13" presetID="22" presetClass="entr" presetSubtype="8" fill="hold" nodeType="afterEffect">
                                  <p:childTnLst>
                                    <p:set>
                                      <p:cBhvr additive="base">
                                        <p:cTn id="14" dur="1" fill="hold">
                                          <p:stCondLst>
                                            <p:cond delay="0"/>
                                          </p:stCondLst>
                                        </p:cTn>
                                        <p:tgtEl>
                                          <p:spTgt spid="12"/>
                                        </p:tgtEl>
                                        <p:attrNameLst>
                                          <p:attrName>style.visibility</p:attrName>
                                        </p:attrNameLst>
                                      </p:cBhvr>
                                      <p:to>
                                        <p:strVal val="visible"/>
                                      </p:to>
                                    </p:set>
                                    <p:animEffect transition="in" filter="wipe(left)">
                                      <p:cBhvr additive="base">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childTnLst>
                                    <p:set>
                                      <p:cBhvr additive="base">
                                        <p:cTn id="19" dur="1" fill="hold">
                                          <p:stCondLst>
                                            <p:cond delay="0"/>
                                          </p:stCondLst>
                                        </p:cTn>
                                        <p:tgtEl>
                                          <p:spTgt spid="37"/>
                                        </p:tgtEl>
                                        <p:attrNameLst>
                                          <p:attrName>style.visibility</p:attrName>
                                        </p:attrNameLst>
                                      </p:cBhvr>
                                      <p:to>
                                        <p:strVal val="visible"/>
                                      </p:to>
                                    </p:set>
                                    <p:animEffect transition="in" filter="wipe(left)">
                                      <p:cBhvr additive="base">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childTnLst>
                                    <p:set>
                                      <p:cBhvr additive="base">
                                        <p:cTn id="24" dur="1" fill="hold">
                                          <p:stCondLst>
                                            <p:cond delay="0"/>
                                          </p:stCondLst>
                                        </p:cTn>
                                        <p:tgtEl>
                                          <p:spTgt spid="38"/>
                                        </p:tgtEl>
                                        <p:attrNameLst>
                                          <p:attrName>style.visibility</p:attrName>
                                        </p:attrNameLst>
                                      </p:cBhvr>
                                      <p:to>
                                        <p:strVal val="visible"/>
                                      </p:to>
                                    </p:set>
                                    <p:animEffect transition="in" filter="wipe(left)">
                                      <p:cBhvr additive="base">
                                        <p:cTn id="25" dur="75"/>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childTnLst>
                                    <p:set>
                                      <p:cBhvr additive="base">
                                        <p:cTn id="29" dur="1" fill="hold">
                                          <p:stCondLst>
                                            <p:cond delay="0"/>
                                          </p:stCondLst>
                                        </p:cTn>
                                        <p:tgtEl>
                                          <p:spTgt spid="42"/>
                                        </p:tgtEl>
                                        <p:attrNameLst>
                                          <p:attrName>style.visibility</p:attrName>
                                        </p:attrNameLst>
                                      </p:cBhvr>
                                      <p:to>
                                        <p:strVal val="visible"/>
                                      </p:to>
                                    </p:set>
                                    <p:animEffect transition="in" filter="wipe(left)">
                                      <p:cBhvr additive="base">
                                        <p:cTn id="30" dur="500"/>
                                        <p:tgtEl>
                                          <p:spTgt spid="42"/>
                                        </p:tgtEl>
                                      </p:cBhvr>
                                    </p:animEffect>
                                  </p:childTnLst>
                                </p:cTn>
                              </p:par>
                            </p:childTnLst>
                          </p:cTn>
                        </p:par>
                        <p:par>
                          <p:cTn id="31" fill="hold">
                            <p:stCondLst>
                              <p:cond delay="500"/>
                            </p:stCondLst>
                            <p:childTnLst>
                              <p:par>
                                <p:cTn id="32" presetID="22" presetClass="entr" presetSubtype="8" fill="hold" nodeType="afterEffect">
                                  <p:childTnLst>
                                    <p:set>
                                      <p:cBhvr additive="base">
                                        <p:cTn id="33" dur="1" fill="hold">
                                          <p:stCondLst>
                                            <p:cond delay="0"/>
                                          </p:stCondLst>
                                        </p:cTn>
                                        <p:tgtEl>
                                          <p:spTgt spid="32"/>
                                        </p:tgtEl>
                                        <p:attrNameLst>
                                          <p:attrName>style.visibility</p:attrName>
                                        </p:attrNameLst>
                                      </p:cBhvr>
                                      <p:to>
                                        <p:strVal val="visible"/>
                                      </p:to>
                                    </p:set>
                                    <p:animEffect transition="in" filter="wipe(left)">
                                      <p:cBhvr additive="base">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childTnLst>
                                    <p:set>
                                      <p:cBhvr additive="base">
                                        <p:cTn id="38" dur="1" fill="hold">
                                          <p:stCondLst>
                                            <p:cond delay="0"/>
                                          </p:stCondLst>
                                        </p:cTn>
                                        <p:tgtEl>
                                          <p:spTgt spid="40"/>
                                        </p:tgtEl>
                                        <p:attrNameLst>
                                          <p:attrName>style.visibility</p:attrName>
                                        </p:attrNameLst>
                                      </p:cBhvr>
                                      <p:to>
                                        <p:strVal val="visible"/>
                                      </p:to>
                                    </p:set>
                                    <p:animEffect transition="in" filter="wipe(left)">
                                      <p:cBhvr additive="base">
                                        <p:cTn id="39" dur="75"/>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childTnLst>
                                    <p:set>
                                      <p:cBhvr additive="base">
                                        <p:cTn id="43" dur="1" fill="hold">
                                          <p:stCondLst>
                                            <p:cond delay="0"/>
                                          </p:stCondLst>
                                        </p:cTn>
                                        <p:tgtEl>
                                          <p:spTgt spid="43"/>
                                        </p:tgtEl>
                                        <p:attrNameLst>
                                          <p:attrName>style.visibility</p:attrName>
                                        </p:attrNameLst>
                                      </p:cBhvr>
                                      <p:to>
                                        <p:strVal val="visible"/>
                                      </p:to>
                                    </p:set>
                                    <p:animEffect transition="in" filter="dissolve">
                                      <p:cBhvr additive="base">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childTnLst>
                                    <p:set>
                                      <p:cBhvr additive="base">
                                        <p:cTn id="48" dur="1" fill="hold">
                                          <p:stCondLst>
                                            <p:cond delay="0"/>
                                          </p:stCondLst>
                                        </p:cTn>
                                        <p:tgtEl>
                                          <p:spTgt spid="33"/>
                                        </p:tgtEl>
                                        <p:attrNameLst>
                                          <p:attrName>style.visibility</p:attrName>
                                        </p:attrNameLst>
                                      </p:cBhvr>
                                      <p:to>
                                        <p:strVal val="visible"/>
                                      </p:to>
                                    </p:set>
                                    <p:animEffect transition="in" filter="wipe(left)">
                                      <p:cBhvr additive="base">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childTnLst>
                                    <p:set>
                                      <p:cBhvr additive="base">
                                        <p:cTn id="53" dur="1" fill="hold">
                                          <p:stCondLst>
                                            <p:cond delay="0"/>
                                          </p:stCondLst>
                                        </p:cTn>
                                        <p:tgtEl>
                                          <p:spTgt spid="34"/>
                                        </p:tgtEl>
                                        <p:attrNameLst>
                                          <p:attrName>style.visibility</p:attrName>
                                        </p:attrNameLst>
                                      </p:cBhvr>
                                      <p:to>
                                        <p:strVal val="visible"/>
                                      </p:to>
                                    </p:set>
                                    <p:animEffect transition="in" filter="wipe(left)">
                                      <p:cBhvr additive="base">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childTnLst>
                                    <p:set>
                                      <p:cBhvr additive="base">
                                        <p:cTn id="58" dur="1" fill="hold">
                                          <p:stCondLst>
                                            <p:cond delay="0"/>
                                          </p:stCondLst>
                                        </p:cTn>
                                        <p:tgtEl>
                                          <p:spTgt spid="41"/>
                                        </p:tgtEl>
                                        <p:attrNameLst>
                                          <p:attrName>style.visibility</p:attrName>
                                        </p:attrNameLst>
                                      </p:cBhvr>
                                      <p:to>
                                        <p:strVal val="visible"/>
                                      </p:to>
                                    </p:set>
                                    <p:animEffect transition="in" filter="wipe(left)">
                                      <p:cBhvr additive="base">
                                        <p:cTn id="59" dur="75"/>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childTnLst>
                                    <p:set>
                                      <p:cBhvr additive="base">
                                        <p:cTn id="63" dur="1" fill="hold">
                                          <p:stCondLst>
                                            <p:cond delay="0"/>
                                          </p:stCondLst>
                                        </p:cTn>
                                        <p:tgtEl>
                                          <p:spTgt spid="52"/>
                                        </p:tgtEl>
                                        <p:attrNameLst>
                                          <p:attrName>style.visibility</p:attrName>
                                        </p:attrNameLst>
                                      </p:cBhvr>
                                      <p:to>
                                        <p:strVal val="visible"/>
                                      </p:to>
                                    </p:set>
                                    <p:animEffect transition="in" filter="dissolve">
                                      <p:cBhvr additive="base">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childTnLst>
                                    <p:set>
                                      <p:cBhvr additive="base">
                                        <p:cTn id="68" dur="1" fill="hold">
                                          <p:stCondLst>
                                            <p:cond delay="0"/>
                                          </p:stCondLst>
                                        </p:cTn>
                                        <p:tgtEl>
                                          <p:spTgt spid="35"/>
                                        </p:tgtEl>
                                        <p:attrNameLst>
                                          <p:attrName>style.visibility</p:attrName>
                                        </p:attrNameLst>
                                      </p:cBhvr>
                                      <p:to>
                                        <p:strVal val="visible"/>
                                      </p:to>
                                    </p:set>
                                    <p:animEffect transition="in" filter="wipe(left)">
                                      <p:cBhvr additive="base">
                                        <p:cTn id="6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6" grpId="0" animBg="1"/>
      <p:bldP spid="38" grpId="0" animBg="1"/>
      <p:bldP spid="40" grpId="0" animBg="1"/>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425D-A0AC-73D1-A0A0-4F1F5006134D}"/>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BAB5CF7E-4E00-F565-24E9-BB378AA7148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sp>
        <p:nvSpPr>
          <p:cNvPr id="2" name="Text Box 6">
            <a:extLst>
              <a:ext uri="{FF2B5EF4-FFF2-40B4-BE49-F238E27FC236}">
                <a16:creationId xmlns:a16="http://schemas.microsoft.com/office/drawing/2014/main" id="{CBC51318-0DEF-CCE2-F21D-E0EC7DAD5DEF}"/>
              </a:ext>
            </a:extLst>
          </p:cNvPr>
          <p:cNvSpPr txBox="1">
            <a:spLocks noChangeArrowheads="1"/>
          </p:cNvSpPr>
          <p:nvPr/>
        </p:nvSpPr>
        <p:spPr bwMode="auto">
          <a:xfrm>
            <a:off x="204369" y="485384"/>
            <a:ext cx="2971800" cy="581057"/>
          </a:xfrm>
          <a:prstGeom prst="rect">
            <a:avLst/>
          </a:prstGeom>
          <a:noFill/>
        </p:spPr>
        <p:txBody>
          <a:bodyPr vert="horz" wrap="square" lIns="91440" tIns="45720" rIns="91440" bIns="45720" rtlCol="0" anchor="ctr">
            <a:spAutoFit/>
          </a:bodyPr>
          <a:lstStyle>
            <a:defPPr>
              <a:defRPr lang="zh-CN"/>
            </a:defPPr>
            <a:lvl1pPr>
              <a:lnSpc>
                <a:spcPct val="150000"/>
              </a:lnSpc>
              <a:spcBef>
                <a:spcPct val="0"/>
              </a:spcBef>
              <a:buNone/>
              <a:defRPr sz="2400" b="1">
                <a:solidFill>
                  <a:srgbClr val="FF0000"/>
                </a:solidFill>
                <a:latin typeface="微软雅黑" panose="020B0503020204020204" pitchFamily="34" charset="-122"/>
                <a:ea typeface="微软雅黑" panose="020B0503020204020204" pitchFamily="34" charset="-122"/>
              </a:defRPr>
            </a:lvl1pPr>
          </a:lstStyle>
          <a:p>
            <a:r>
              <a:rPr lang="en-US" altLang="zh-CN" dirty="0"/>
              <a:t>1. </a:t>
            </a:r>
            <a:r>
              <a:rPr lang="zh-CN" altLang="en-US" dirty="0"/>
              <a:t>稳态开关特性</a:t>
            </a:r>
          </a:p>
        </p:txBody>
      </p:sp>
      <p:grpSp>
        <p:nvGrpSpPr>
          <p:cNvPr id="3" name="Group 21">
            <a:extLst>
              <a:ext uri="{FF2B5EF4-FFF2-40B4-BE49-F238E27FC236}">
                <a16:creationId xmlns:a16="http://schemas.microsoft.com/office/drawing/2014/main" id="{DDA5B3DF-D54F-558B-4667-48BBB9245926}"/>
              </a:ext>
            </a:extLst>
          </p:cNvPr>
          <p:cNvGrpSpPr>
            <a:grpSpLocks/>
          </p:cNvGrpSpPr>
          <p:nvPr/>
        </p:nvGrpSpPr>
        <p:grpSpPr bwMode="auto">
          <a:xfrm>
            <a:off x="1906184" y="2494783"/>
            <a:ext cx="3990974" cy="3956050"/>
            <a:chOff x="3599" y="1857"/>
            <a:chExt cx="2514" cy="2492"/>
          </a:xfrm>
        </p:grpSpPr>
        <p:pic>
          <p:nvPicPr>
            <p:cNvPr id="4" name="Picture 13">
              <a:extLst>
                <a:ext uri="{FF2B5EF4-FFF2-40B4-BE49-F238E27FC236}">
                  <a16:creationId xmlns:a16="http://schemas.microsoft.com/office/drawing/2014/main" id="{A6ACCA95-6D9D-DB64-E2DA-4C6B405A5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 y="1857"/>
              <a:ext cx="1829" cy="199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14">
              <a:extLst>
                <a:ext uri="{FF2B5EF4-FFF2-40B4-BE49-F238E27FC236}">
                  <a16:creationId xmlns:a16="http://schemas.microsoft.com/office/drawing/2014/main" id="{DBDBF5AB-B3D1-2B11-7E72-F7D5BBA851FC}"/>
                </a:ext>
              </a:extLst>
            </p:cNvPr>
            <p:cNvSpPr txBox="1">
              <a:spLocks noChangeArrowheads="1"/>
            </p:cNvSpPr>
            <p:nvPr/>
          </p:nvSpPr>
          <p:spPr bwMode="auto">
            <a:xfrm>
              <a:off x="3660" y="3983"/>
              <a:ext cx="2453" cy="366"/>
            </a:xfrm>
            <a:prstGeom prst="rect">
              <a:avLst/>
            </a:prstGeom>
            <a:noFill/>
          </p:spPr>
          <p:txBody>
            <a:bodyPr wrap="square">
              <a:spAutoFit/>
            </a:bodyPr>
            <a:lstStyle>
              <a:defPPr>
                <a:defRPr lang="zh-CN"/>
              </a:defPPr>
              <a:lvl1pPr algn="just">
                <a:lnSpc>
                  <a:spcPct val="150000"/>
                </a:lnSpc>
                <a:defRPr sz="2400" b="1">
                  <a:latin typeface="微软雅黑" panose="020B0503020204020204" pitchFamily="34" charset="-122"/>
                  <a:ea typeface="微软雅黑" panose="020B0503020204020204" pitchFamily="34" charset="-122"/>
                </a:defRPr>
              </a:lvl1pPr>
            </a:lstStyle>
            <a:p>
              <a:r>
                <a:rPr lang="zh-CN" altLang="en-US" dirty="0"/>
                <a:t>二极管的开关电路</a:t>
              </a:r>
            </a:p>
          </p:txBody>
        </p:sp>
      </p:grpSp>
      <p:grpSp>
        <p:nvGrpSpPr>
          <p:cNvPr id="6" name="Group 20">
            <a:extLst>
              <a:ext uri="{FF2B5EF4-FFF2-40B4-BE49-F238E27FC236}">
                <a16:creationId xmlns:a16="http://schemas.microsoft.com/office/drawing/2014/main" id="{ED64C0AD-7C59-087C-158A-8E252E23B362}"/>
              </a:ext>
            </a:extLst>
          </p:cNvPr>
          <p:cNvGrpSpPr>
            <a:grpSpLocks/>
          </p:cNvGrpSpPr>
          <p:nvPr/>
        </p:nvGrpSpPr>
        <p:grpSpPr bwMode="auto">
          <a:xfrm>
            <a:off x="6419588" y="2494783"/>
            <a:ext cx="4321175" cy="3435350"/>
            <a:chOff x="394" y="2145"/>
            <a:chExt cx="2722" cy="2164"/>
          </a:xfrm>
        </p:grpSpPr>
        <p:pic>
          <p:nvPicPr>
            <p:cNvPr id="7" name="Picture 17">
              <a:extLst>
                <a:ext uri="{FF2B5EF4-FFF2-40B4-BE49-F238E27FC236}">
                  <a16:creationId xmlns:a16="http://schemas.microsoft.com/office/drawing/2014/main" id="{281B9974-FF95-DF4A-8101-6D38F6076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34" b="3891"/>
            <a:stretch>
              <a:fillRect/>
            </a:stretch>
          </p:blipFill>
          <p:spPr bwMode="auto">
            <a:xfrm>
              <a:off x="776" y="2145"/>
              <a:ext cx="1833" cy="1798"/>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18">
              <a:extLst>
                <a:ext uri="{FF2B5EF4-FFF2-40B4-BE49-F238E27FC236}">
                  <a16:creationId xmlns:a16="http://schemas.microsoft.com/office/drawing/2014/main" id="{83246BCD-B3B5-415C-9917-774C4054DEFD}"/>
                </a:ext>
              </a:extLst>
            </p:cNvPr>
            <p:cNvSpPr txBox="1">
              <a:spLocks noChangeArrowheads="1"/>
            </p:cNvSpPr>
            <p:nvPr/>
          </p:nvSpPr>
          <p:spPr bwMode="auto">
            <a:xfrm>
              <a:off x="394" y="3943"/>
              <a:ext cx="2722" cy="366"/>
            </a:xfrm>
            <a:prstGeom prst="rect">
              <a:avLst/>
            </a:prstGeom>
            <a:noFill/>
          </p:spPr>
          <p:txBody>
            <a:bodyPr wrap="square">
              <a:spAutoFit/>
            </a:bodyPr>
            <a:lstStyle>
              <a:defPPr>
                <a:defRPr lang="zh-CN"/>
              </a:defPPr>
              <a:lvl1pPr algn="just">
                <a:lnSpc>
                  <a:spcPct val="150000"/>
                </a:lnSpc>
                <a:defRPr sz="2400" b="1">
                  <a:latin typeface="微软雅黑" panose="020B0503020204020204" pitchFamily="34" charset="-122"/>
                  <a:ea typeface="微软雅黑" panose="020B0503020204020204" pitchFamily="34" charset="-122"/>
                </a:defRPr>
              </a:lvl1pPr>
            </a:lstStyle>
            <a:p>
              <a:r>
                <a:rPr lang="zh-CN" altLang="en-US" dirty="0"/>
                <a:t>     高低电平实现原理电路</a:t>
              </a:r>
            </a:p>
          </p:txBody>
        </p:sp>
      </p:grpSp>
      <p:sp>
        <p:nvSpPr>
          <p:cNvPr id="9" name="Text Box 19">
            <a:extLst>
              <a:ext uri="{FF2B5EF4-FFF2-40B4-BE49-F238E27FC236}">
                <a16:creationId xmlns:a16="http://schemas.microsoft.com/office/drawing/2014/main" id="{C1E0A6F0-11DC-5885-7213-2216B5351775}"/>
              </a:ext>
            </a:extLst>
          </p:cNvPr>
          <p:cNvSpPr txBox="1">
            <a:spLocks noChangeArrowheads="1"/>
          </p:cNvSpPr>
          <p:nvPr/>
        </p:nvSpPr>
        <p:spPr bwMode="auto">
          <a:xfrm>
            <a:off x="843678" y="1274403"/>
            <a:ext cx="9315206" cy="581057"/>
          </a:xfrm>
          <a:prstGeom prst="rect">
            <a:avLst/>
          </a:prstGeom>
          <a:noFill/>
        </p:spPr>
        <p:txBody>
          <a:bodyPr wrap="square">
            <a:spAutoFit/>
          </a:bodyPr>
          <a:lstStyle>
            <a:defPPr>
              <a:defRPr lang="zh-CN"/>
            </a:defPPr>
            <a:lvl1pPr algn="just">
              <a:lnSpc>
                <a:spcPct val="150000"/>
              </a:lnSpc>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将图中开关用二极管代替，则可得到半导体二极管开关电路 </a:t>
            </a:r>
          </a:p>
        </p:txBody>
      </p:sp>
    </p:spTree>
    <p:extLst>
      <p:ext uri="{BB962C8B-B14F-4D97-AF65-F5344CB8AC3E}">
        <p14:creationId xmlns:p14="http://schemas.microsoft.com/office/powerpoint/2010/main" val="14123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97A5-9DC9-D0C9-64A6-54049CB9FBAD}"/>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AAF52B66-2164-D53E-441B-9859E5A889B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sp>
        <p:nvSpPr>
          <p:cNvPr id="2" name="Rectangle 2">
            <a:extLst>
              <a:ext uri="{FF2B5EF4-FFF2-40B4-BE49-F238E27FC236}">
                <a16:creationId xmlns:a16="http://schemas.microsoft.com/office/drawing/2014/main" id="{8F5BCF6A-0E69-3E05-E480-0DF0F06B68AA}"/>
              </a:ext>
            </a:extLst>
          </p:cNvPr>
          <p:cNvSpPr>
            <a:spLocks noGrp="1" noChangeArrowheads="1"/>
          </p:cNvSpPr>
          <p:nvPr>
            <p:ph type="title"/>
          </p:nvPr>
        </p:nvSpPr>
        <p:spPr>
          <a:xfrm>
            <a:off x="725935" y="1416425"/>
            <a:ext cx="5688012" cy="1689052"/>
          </a:xfrm>
          <a:noFill/>
        </p:spPr>
        <p:txBody>
          <a:bodyPr wrap="square">
            <a:spAutoFit/>
          </a:bodyPr>
          <a:lstStyle/>
          <a:p>
            <a:pPr algn="just">
              <a:lnSpc>
                <a:spcPct val="150000"/>
              </a:lnSpc>
            </a:pPr>
            <a:r>
              <a:rPr lang="en-US" altLang="zh-CN" sz="2400" b="1" dirty="0">
                <a:latin typeface="微软雅黑" panose="020B0503020204020204" pitchFamily="34" charset="-122"/>
                <a:ea typeface="微软雅黑" panose="020B0503020204020204" pitchFamily="34" charset="-122"/>
                <a:cs typeface="+mn-cs"/>
              </a:rPr>
              <a:t>       </a:t>
            </a:r>
            <a:r>
              <a:rPr lang="zh-CN" altLang="en-US" sz="2400" b="1" dirty="0">
                <a:latin typeface="微软雅黑" panose="020B0503020204020204" pitchFamily="34" charset="-122"/>
                <a:ea typeface="微软雅黑" panose="020B0503020204020204" pitchFamily="34" charset="-122"/>
                <a:cs typeface="+mn-cs"/>
              </a:rPr>
              <a:t>对于图中所示二极管开关电路，由于二极管具有单向导电性，故它可相当受外加电压控制的开关。</a:t>
            </a:r>
          </a:p>
        </p:txBody>
      </p:sp>
      <p:sp>
        <p:nvSpPr>
          <p:cNvPr id="4" name="Text Box 5">
            <a:extLst>
              <a:ext uri="{FF2B5EF4-FFF2-40B4-BE49-F238E27FC236}">
                <a16:creationId xmlns:a16="http://schemas.microsoft.com/office/drawing/2014/main" id="{95CAEC7F-8169-4679-425D-93F98EE9BE7F}"/>
              </a:ext>
            </a:extLst>
          </p:cNvPr>
          <p:cNvSpPr txBox="1">
            <a:spLocks noChangeArrowheads="1"/>
          </p:cNvSpPr>
          <p:nvPr/>
        </p:nvSpPr>
        <p:spPr bwMode="auto">
          <a:xfrm>
            <a:off x="725935" y="3128598"/>
            <a:ext cx="5688012" cy="1689052"/>
          </a:xfrm>
          <a:prstGeom prst="rect">
            <a:avLst/>
          </a:prstGeom>
          <a:noFill/>
        </p:spPr>
        <p:txBody>
          <a:bodyPr vert="horz" wrap="square" lIns="91440" tIns="45720" rIns="91440" bIns="45720" rtlCol="0" anchor="ctr">
            <a:spAutoFit/>
          </a:bodyPr>
          <a:lstStyle>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将电路处于相对稳定状态下，晶体二极管所呈现的开关特性称为</a:t>
            </a:r>
            <a:r>
              <a:rPr lang="zh-CN" altLang="en-US" dirty="0">
                <a:solidFill>
                  <a:srgbClr val="C00000"/>
                </a:solidFill>
              </a:rPr>
              <a:t>稳态</a:t>
            </a:r>
            <a:r>
              <a:rPr lang="zh-CN" altLang="en-US" dirty="0"/>
              <a:t>开关特性</a:t>
            </a:r>
          </a:p>
        </p:txBody>
      </p:sp>
      <p:grpSp>
        <p:nvGrpSpPr>
          <p:cNvPr id="5" name="Group 7">
            <a:extLst>
              <a:ext uri="{FF2B5EF4-FFF2-40B4-BE49-F238E27FC236}">
                <a16:creationId xmlns:a16="http://schemas.microsoft.com/office/drawing/2014/main" id="{A496BFDA-79B3-9623-97FC-CC7291CA74E9}"/>
              </a:ext>
            </a:extLst>
          </p:cNvPr>
          <p:cNvGrpSpPr>
            <a:grpSpLocks/>
          </p:cNvGrpSpPr>
          <p:nvPr/>
        </p:nvGrpSpPr>
        <p:grpSpPr bwMode="auto">
          <a:xfrm>
            <a:off x="6626052" y="1471988"/>
            <a:ext cx="3671887" cy="3821113"/>
            <a:chOff x="3198" y="1752"/>
            <a:chExt cx="2313" cy="2407"/>
          </a:xfrm>
        </p:grpSpPr>
        <p:pic>
          <p:nvPicPr>
            <p:cNvPr id="6" name="Picture 8">
              <a:extLst>
                <a:ext uri="{FF2B5EF4-FFF2-40B4-BE49-F238E27FC236}">
                  <a16:creationId xmlns:a16="http://schemas.microsoft.com/office/drawing/2014/main" id="{3236A748-DF81-C55A-9F6C-C9A349A67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 y="1752"/>
              <a:ext cx="1829" cy="199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7EAFF035-E63F-6521-FFD2-F06F699F2142}"/>
                </a:ext>
              </a:extLst>
            </p:cNvPr>
            <p:cNvSpPr txBox="1">
              <a:spLocks noChangeArrowheads="1"/>
            </p:cNvSpPr>
            <p:nvPr/>
          </p:nvSpPr>
          <p:spPr bwMode="auto">
            <a:xfrm>
              <a:off x="3198" y="3793"/>
              <a:ext cx="2313"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zh-CN" altLang="en-US" dirty="0"/>
                <a:t>        二极管的开关电路</a:t>
              </a:r>
            </a:p>
          </p:txBody>
        </p:sp>
      </p:grpSp>
    </p:spTree>
    <p:extLst>
      <p:ext uri="{BB962C8B-B14F-4D97-AF65-F5344CB8AC3E}">
        <p14:creationId xmlns:p14="http://schemas.microsoft.com/office/powerpoint/2010/main" val="121286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31F4-42AF-B3A2-3AE2-548E5AD2AB5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44C4B7C-EC7F-1026-31F4-07415B7953FD}"/>
              </a:ext>
            </a:extLst>
          </p:cNvPr>
          <p:cNvSpPr/>
          <p:nvPr/>
        </p:nvSpPr>
        <p:spPr>
          <a:xfrm>
            <a:off x="0"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5B0F400A-B5FE-F8B8-361F-93A9651A37E0}"/>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3C7B3E04-99DA-DBA7-1B56-849AB4A424E0}"/>
              </a:ext>
            </a:extLst>
          </p:cNvPr>
          <p:cNvSpPr/>
          <p:nvPr/>
        </p:nvSpPr>
        <p:spPr>
          <a:xfrm>
            <a:off x="4923781" y="1492138"/>
            <a:ext cx="6035894" cy="3140155"/>
          </a:xfrm>
          <a:prstGeom prst="rect">
            <a:avLst/>
          </a:prstGeom>
        </p:spPr>
        <p:txBody>
          <a:bodyPr wrap="square">
            <a:spAutoFit/>
          </a:bodyPr>
          <a:lstStyle/>
          <a:p>
            <a:pPr marL="0" lvl="2" indent="0" algn="l" fontAlgn="auto">
              <a:lnSpc>
                <a:spcPct val="250000"/>
              </a:lnSpc>
              <a:spcBef>
                <a:spcPts val="0"/>
              </a:spcBef>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一、逻辑变量与逻辑函数</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二、逻辑代数中的三种基本运算</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三、最常见的复合逻辑运算</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5">
            <a:extLst>
              <a:ext uri="{FF2B5EF4-FFF2-40B4-BE49-F238E27FC236}">
                <a16:creationId xmlns:a16="http://schemas.microsoft.com/office/drawing/2014/main" id="{28E82165-DF6A-1C40-FEAF-5824BB4E06BF}"/>
              </a:ext>
            </a:extLst>
          </p:cNvPr>
          <p:cNvSpPr txBox="1"/>
          <p:nvPr/>
        </p:nvSpPr>
        <p:spPr>
          <a:xfrm>
            <a:off x="247433" y="1169389"/>
            <a:ext cx="2480061" cy="3785652"/>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逻辑代数中的三种基本运算</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10" name="图片 27">
            <a:extLst>
              <a:ext uri="{FF2B5EF4-FFF2-40B4-BE49-F238E27FC236}">
                <a16:creationId xmlns:a16="http://schemas.microsoft.com/office/drawing/2014/main" id="{AE244BD5-FCBE-6CBC-F518-60F050F72E9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1974387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6288D-9A7C-0E62-ED7C-A98015867150}"/>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C3C4CA90-39F4-C875-27BB-C443329CEA4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grpSp>
        <p:nvGrpSpPr>
          <p:cNvPr id="5" name="Group 7">
            <a:extLst>
              <a:ext uri="{FF2B5EF4-FFF2-40B4-BE49-F238E27FC236}">
                <a16:creationId xmlns:a16="http://schemas.microsoft.com/office/drawing/2014/main" id="{D18343C3-8518-8699-EA7F-DF79A6EBB10C}"/>
              </a:ext>
            </a:extLst>
          </p:cNvPr>
          <p:cNvGrpSpPr>
            <a:grpSpLocks/>
          </p:cNvGrpSpPr>
          <p:nvPr/>
        </p:nvGrpSpPr>
        <p:grpSpPr bwMode="auto">
          <a:xfrm>
            <a:off x="6626052" y="1471988"/>
            <a:ext cx="3671887" cy="3821113"/>
            <a:chOff x="3198" y="1752"/>
            <a:chExt cx="2313" cy="2407"/>
          </a:xfrm>
        </p:grpSpPr>
        <p:pic>
          <p:nvPicPr>
            <p:cNvPr id="6" name="Picture 8">
              <a:extLst>
                <a:ext uri="{FF2B5EF4-FFF2-40B4-BE49-F238E27FC236}">
                  <a16:creationId xmlns:a16="http://schemas.microsoft.com/office/drawing/2014/main" id="{6EF2AA2D-08F3-5CEF-202B-9E8548A80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 y="1752"/>
              <a:ext cx="1829" cy="1995"/>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D6CA53CC-B704-B135-DB24-B1C03066A3BF}"/>
                </a:ext>
              </a:extLst>
            </p:cNvPr>
            <p:cNvSpPr txBox="1">
              <a:spLocks noChangeArrowheads="1"/>
            </p:cNvSpPr>
            <p:nvPr/>
          </p:nvSpPr>
          <p:spPr bwMode="auto">
            <a:xfrm>
              <a:off x="3198" y="3793"/>
              <a:ext cx="2313"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zh-CN" altLang="en-US" dirty="0"/>
                <a:t>        二极管的开关电路</a:t>
              </a:r>
            </a:p>
          </p:txBody>
        </p:sp>
      </p:grpSp>
      <p:sp>
        <p:nvSpPr>
          <p:cNvPr id="9" name="Text Box 4">
            <a:extLst>
              <a:ext uri="{FF2B5EF4-FFF2-40B4-BE49-F238E27FC236}">
                <a16:creationId xmlns:a16="http://schemas.microsoft.com/office/drawing/2014/main" id="{04E0E636-4CF9-E2C0-6156-5A1DBAF4C5BC}"/>
              </a:ext>
            </a:extLst>
          </p:cNvPr>
          <p:cNvSpPr txBox="1">
            <a:spLocks noChangeArrowheads="1"/>
          </p:cNvSpPr>
          <p:nvPr/>
        </p:nvSpPr>
        <p:spPr bwMode="auto">
          <a:xfrm>
            <a:off x="103659" y="1185950"/>
            <a:ext cx="6789511" cy="2243050"/>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spcBef>
                <a:spcPct val="50000"/>
              </a:spcBef>
            </a:pPr>
            <a:r>
              <a:rPr kumimoji="1" lang="zh-CN" altLang="en-US" sz="2400" b="1" dirty="0">
                <a:latin typeface="微软雅黑" panose="020B0503020204020204" pitchFamily="34" charset="-122"/>
                <a:ea typeface="微软雅黑" panose="020B0503020204020204" pitchFamily="34" charset="-122"/>
              </a:rPr>
              <a:t>设</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 </a:t>
            </a:r>
            <a:r>
              <a:rPr kumimoji="1" lang="zh-CN" altLang="en-US" sz="2400" b="1" dirty="0">
                <a:latin typeface="微软雅黑" panose="020B0503020204020204" pitchFamily="34" charset="-122"/>
                <a:ea typeface="微软雅黑" panose="020B0503020204020204" pitchFamily="34" charset="-122"/>
              </a:rPr>
              <a:t>的高电平为</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IH</a:t>
            </a:r>
            <a:r>
              <a:rPr kumimoji="1" lang="zh-CN" altLang="en-US" sz="2400" b="1" i="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CC</a:t>
            </a:r>
            <a:r>
              <a:rPr kumimoji="1" lang="zh-CN" altLang="en-US" sz="2400" b="1" baseline="-25000" dirty="0">
                <a:latin typeface="微软雅黑" panose="020B0503020204020204" pitchFamily="34" charset="-122"/>
                <a:ea typeface="微软雅黑" panose="020B0503020204020204" pitchFamily="34" charset="-122"/>
              </a:rPr>
              <a:t>，</a:t>
            </a:r>
            <a:r>
              <a:rPr kumimoji="1" lang="en-US" altLang="zh-CN" sz="2400" b="1" dirty="0">
                <a:latin typeface="微软雅黑" panose="020B0503020204020204" pitchFamily="34" charset="-122"/>
                <a:ea typeface="微软雅黑" panose="020B0503020204020204" pitchFamily="34" charset="-122"/>
              </a:rPr>
              <a:t> </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 </a:t>
            </a:r>
            <a:r>
              <a:rPr kumimoji="1" lang="zh-CN" altLang="en-US" sz="2400" b="1" dirty="0">
                <a:latin typeface="微软雅黑" panose="020B0503020204020204" pitchFamily="34" charset="-122"/>
                <a:ea typeface="微软雅黑" panose="020B0503020204020204" pitchFamily="34" charset="-122"/>
              </a:rPr>
              <a:t>的低电平为</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IL</a:t>
            </a:r>
            <a:r>
              <a:rPr kumimoji="1" lang="zh-CN" altLang="en-US" sz="2400" b="1" i="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0</a:t>
            </a:r>
            <a:r>
              <a:rPr kumimoji="1" lang="zh-CN" altLang="en-US" sz="2400" b="1" dirty="0">
                <a:latin typeface="微软雅黑" panose="020B0503020204020204" pitchFamily="34" charset="-122"/>
                <a:ea typeface="微软雅黑" panose="020B0503020204020204" pitchFamily="34" charset="-122"/>
              </a:rPr>
              <a:t>，且</a:t>
            </a:r>
            <a:r>
              <a:rPr kumimoji="1" lang="en-US" altLang="zh-CN" sz="2400" b="1" dirty="0">
                <a:latin typeface="微软雅黑" panose="020B0503020204020204" pitchFamily="34" charset="-122"/>
                <a:ea typeface="微软雅黑" panose="020B0503020204020204" pitchFamily="34" charset="-122"/>
              </a:rPr>
              <a:t>D</a:t>
            </a:r>
            <a:r>
              <a:rPr kumimoji="1" lang="zh-CN" altLang="en-US" sz="2400" b="1" dirty="0">
                <a:latin typeface="微软雅黑" panose="020B0503020204020204" pitchFamily="34" charset="-122"/>
                <a:ea typeface="微软雅黑" panose="020B0503020204020204" pitchFamily="34" charset="-122"/>
              </a:rPr>
              <a:t>为理想元件，即正向导通电阻为</a:t>
            </a:r>
            <a:r>
              <a:rPr kumimoji="1" lang="en-US" altLang="zh-CN" sz="2400" b="1" dirty="0">
                <a:latin typeface="微软雅黑" panose="020B0503020204020204" pitchFamily="34" charset="-122"/>
                <a:ea typeface="微软雅黑" panose="020B0503020204020204" pitchFamily="34" charset="-122"/>
              </a:rPr>
              <a:t>0</a:t>
            </a:r>
            <a:r>
              <a:rPr kumimoji="1" lang="zh-CN" altLang="en-US" sz="2400" b="1" dirty="0">
                <a:latin typeface="微软雅黑" panose="020B0503020204020204" pitchFamily="34" charset="-122"/>
                <a:ea typeface="微软雅黑" panose="020B0503020204020204" pitchFamily="34" charset="-122"/>
              </a:rPr>
              <a:t>，反向电阻无穷大，则</a:t>
            </a:r>
            <a:r>
              <a:rPr lang="zh-CN" altLang="en-US" sz="2400" b="1" dirty="0">
                <a:latin typeface="微软雅黑" panose="020B0503020204020204" pitchFamily="34" charset="-122"/>
                <a:ea typeface="微软雅黑" panose="020B0503020204020204" pitchFamily="34" charset="-122"/>
              </a:rPr>
              <a:t>稳态时当</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 </a:t>
            </a:r>
            <a:r>
              <a:rPr lang="zh-CN" altLang="en-US" sz="2400" b="1" dirty="0">
                <a:latin typeface="微软雅黑" panose="020B0503020204020204" pitchFamily="34" charset="-122"/>
                <a:ea typeface="微软雅黑" panose="020B0503020204020204" pitchFamily="34" charset="-122"/>
              </a:rPr>
              <a:t>＝</a:t>
            </a:r>
            <a:r>
              <a:rPr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IH</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a:t>
            </a:r>
            <a:r>
              <a:rPr lang="en-US" altLang="zh-CN" sz="2400" b="1" baseline="-25000" dirty="0">
                <a:latin typeface="微软雅黑" panose="020B0503020204020204" pitchFamily="34" charset="-122"/>
                <a:ea typeface="微软雅黑" panose="020B0503020204020204" pitchFamily="34" charset="-122"/>
              </a:rPr>
              <a:t>CC</a:t>
            </a:r>
            <a:r>
              <a:rPr lang="zh-CN" altLang="en-US" sz="2400" b="1" dirty="0">
                <a:latin typeface="微软雅黑" panose="020B0503020204020204" pitchFamily="34" charset="-122"/>
                <a:ea typeface="微软雅黑" panose="020B0503020204020204" pitchFamily="34" charset="-122"/>
              </a:rPr>
              <a:t>时，</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截止，输出电压</a:t>
            </a:r>
            <a:r>
              <a:rPr kumimoji="1"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OH</a:t>
            </a:r>
            <a:r>
              <a:rPr lang="zh-CN" altLang="en-US" sz="2400" b="1" dirty="0">
                <a:latin typeface="微软雅黑" panose="020B0503020204020204" pitchFamily="34" charset="-122"/>
                <a:ea typeface="微软雅黑" panose="020B0503020204020204" pitchFamily="34" charset="-122"/>
              </a:rPr>
              <a:t>＝ </a:t>
            </a:r>
            <a:r>
              <a:rPr lang="en-US" altLang="zh-CN" sz="2400" b="1" i="1" dirty="0">
                <a:latin typeface="微软雅黑" panose="020B0503020204020204" pitchFamily="34" charset="-122"/>
                <a:ea typeface="微软雅黑" panose="020B0503020204020204" pitchFamily="34" charset="-122"/>
              </a:rPr>
              <a:t>V</a:t>
            </a:r>
            <a:r>
              <a:rPr lang="en-US" altLang="zh-CN" sz="2400" b="1" baseline="-25000" dirty="0">
                <a:latin typeface="微软雅黑" panose="020B0503020204020204" pitchFamily="34" charset="-122"/>
                <a:ea typeface="微软雅黑" panose="020B0503020204020204" pitchFamily="34" charset="-122"/>
              </a:rPr>
              <a:t>CC</a:t>
            </a:r>
          </a:p>
        </p:txBody>
      </p:sp>
      <p:sp>
        <p:nvSpPr>
          <p:cNvPr id="10" name="Text Box 4">
            <a:extLst>
              <a:ext uri="{FF2B5EF4-FFF2-40B4-BE49-F238E27FC236}">
                <a16:creationId xmlns:a16="http://schemas.microsoft.com/office/drawing/2014/main" id="{35C840F1-B976-0F92-0D81-1B28EC08B785}"/>
              </a:ext>
            </a:extLst>
          </p:cNvPr>
          <p:cNvSpPr txBox="1">
            <a:spLocks noChangeArrowheads="1"/>
          </p:cNvSpPr>
          <p:nvPr/>
        </p:nvSpPr>
        <p:spPr bwMode="auto">
          <a:xfrm>
            <a:off x="103658" y="4387547"/>
            <a:ext cx="6789511" cy="581057"/>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400" b="1" dirty="0">
                <a:latin typeface="微软雅黑" panose="020B0503020204020204" pitchFamily="34" charset="-122"/>
                <a:ea typeface="微软雅黑" panose="020B0503020204020204" pitchFamily="34" charset="-122"/>
              </a:rPr>
              <a:t>当</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 </a:t>
            </a:r>
            <a:r>
              <a:rPr lang="zh-CN" altLang="en-US" sz="2400" b="1" dirty="0">
                <a:latin typeface="微软雅黑" panose="020B0503020204020204" pitchFamily="34" charset="-122"/>
                <a:ea typeface="微软雅黑" panose="020B0503020204020204" pitchFamily="34" charset="-122"/>
              </a:rPr>
              <a:t>＝</a:t>
            </a:r>
            <a:r>
              <a:rPr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IL</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时，</a:t>
            </a:r>
            <a:r>
              <a:rPr kumimoji="1" lang="en-US" altLang="zh-CN" sz="2400" b="1" dirty="0">
                <a:latin typeface="微软雅黑" panose="020B0503020204020204" pitchFamily="34" charset="-122"/>
                <a:ea typeface="微软雅黑" panose="020B0503020204020204" pitchFamily="34" charset="-122"/>
              </a:rPr>
              <a:t> D</a:t>
            </a:r>
            <a:r>
              <a:rPr kumimoji="1" lang="zh-CN" altLang="en-US" sz="2400" b="1" dirty="0">
                <a:latin typeface="微软雅黑" panose="020B0503020204020204" pitchFamily="34" charset="-122"/>
                <a:ea typeface="微软雅黑" panose="020B0503020204020204" pitchFamily="34" charset="-122"/>
              </a:rPr>
              <a:t>导通，</a:t>
            </a:r>
            <a:r>
              <a:rPr lang="zh-CN" altLang="en-US" sz="2400" b="1" dirty="0">
                <a:latin typeface="微软雅黑" panose="020B0503020204020204" pitchFamily="34" charset="-122"/>
                <a:ea typeface="微软雅黑" panose="020B0503020204020204" pitchFamily="34" charset="-122"/>
              </a:rPr>
              <a:t>输出电压</a:t>
            </a:r>
            <a:r>
              <a:rPr kumimoji="1"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lang="en-US" altLang="zh-CN" sz="2400" b="1" i="1" baseline="-25000" dirty="0">
                <a:latin typeface="微软雅黑" panose="020B0503020204020204" pitchFamily="34" charset="-122"/>
                <a:ea typeface="微软雅黑" panose="020B0503020204020204" pitchFamily="34" charset="-122"/>
              </a:rPr>
              <a:t>OL</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0</a:t>
            </a:r>
            <a:endParaRPr lang="en-US" altLang="zh-CN" sz="2400" b="1" baseline="-25000" dirty="0">
              <a:latin typeface="微软雅黑" panose="020B0503020204020204" pitchFamily="34" charset="-122"/>
              <a:ea typeface="微软雅黑" panose="020B0503020204020204" pitchFamily="34" charset="-122"/>
            </a:endParaRPr>
          </a:p>
        </p:txBody>
      </p:sp>
      <p:sp>
        <p:nvSpPr>
          <p:cNvPr id="11" name="Text Box 22">
            <a:extLst>
              <a:ext uri="{FF2B5EF4-FFF2-40B4-BE49-F238E27FC236}">
                <a16:creationId xmlns:a16="http://schemas.microsoft.com/office/drawing/2014/main" id="{CE1DF776-8926-142C-0646-9218C39A3F83}"/>
              </a:ext>
            </a:extLst>
          </p:cNvPr>
          <p:cNvSpPr txBox="1">
            <a:spLocks noChangeArrowheads="1"/>
          </p:cNvSpPr>
          <p:nvPr/>
        </p:nvSpPr>
        <p:spPr bwMode="auto">
          <a:xfrm>
            <a:off x="314587" y="5441123"/>
            <a:ext cx="9838819" cy="1135054"/>
          </a:xfrm>
          <a:prstGeom prst="rect">
            <a:avLst/>
          </a:prstGeom>
          <a:noFill/>
        </p:spPr>
        <p:txBody>
          <a:bodyPr vert="horz" wrap="square" lIns="91440" tIns="45720" rIns="91440" bIns="45720" rtlCol="0" anchor="ctr">
            <a:spAutoFit/>
          </a:bodyPr>
          <a:lstStyle>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即可以用输入电压</a:t>
            </a:r>
            <a:r>
              <a:rPr kumimoji="1" lang="en-US" altLang="zh-CN" i="1" dirty="0"/>
              <a:t>V</a:t>
            </a:r>
            <a:r>
              <a:rPr kumimoji="1" lang="en-US" altLang="zh-CN" i="1" baseline="-25000" dirty="0"/>
              <a:t>I </a:t>
            </a:r>
            <a:r>
              <a:rPr lang="zh-CN" altLang="en-US" dirty="0"/>
              <a:t>的高低电平控制二极管的开关状态，并在输出端得到相应的高低电平</a:t>
            </a:r>
          </a:p>
        </p:txBody>
      </p:sp>
    </p:spTree>
    <p:extLst>
      <p:ext uri="{BB962C8B-B14F-4D97-AF65-F5344CB8AC3E}">
        <p14:creationId xmlns:p14="http://schemas.microsoft.com/office/powerpoint/2010/main" val="6325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nimBg="1" autoUpdateAnimBg="0"/>
      <p:bldP spid="1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AFC0-18D0-09E6-3218-FFAA7C68DF86}"/>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0B7B181D-333E-331C-E4A2-245B1CBCE98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sp>
        <p:nvSpPr>
          <p:cNvPr id="7" name="Rectangle 24">
            <a:extLst>
              <a:ext uri="{FF2B5EF4-FFF2-40B4-BE49-F238E27FC236}">
                <a16:creationId xmlns:a16="http://schemas.microsoft.com/office/drawing/2014/main" id="{45BE6655-5E3D-4672-0C87-FBB8B7372795}"/>
              </a:ext>
            </a:extLst>
          </p:cNvPr>
          <p:cNvSpPr>
            <a:spLocks noRot="1" noChangeArrowheads="1"/>
          </p:cNvSpPr>
          <p:nvPr/>
        </p:nvSpPr>
        <p:spPr bwMode="auto">
          <a:xfrm>
            <a:off x="234515" y="471758"/>
            <a:ext cx="4249737" cy="581057"/>
          </a:xfrm>
          <a:prstGeom prst="rect">
            <a:avLst/>
          </a:prstGeom>
          <a:noFill/>
        </p:spPr>
        <p:txBody>
          <a:bodyPr vert="horz" wrap="square" lIns="91440" tIns="45720" rIns="91440" bIns="45720" rtlCol="0" anchor="ctr">
            <a:spAutoFit/>
          </a:bodyPr>
          <a:lstStyle/>
          <a:p>
            <a:pPr>
              <a:lnSpc>
                <a:spcPct val="150000"/>
              </a:lnSpc>
              <a:spcBef>
                <a:spcPct val="0"/>
              </a:spcBef>
            </a:pPr>
            <a:r>
              <a:rPr lang="en-US" altLang="zh-CN" sz="2400" b="1" dirty="0">
                <a:solidFill>
                  <a:srgbClr val="FF0000"/>
                </a:solidFill>
                <a:latin typeface="微软雅黑" panose="020B0503020204020204" pitchFamily="34" charset="-122"/>
                <a:ea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rPr>
              <a:t>二极管动态特性：</a:t>
            </a:r>
          </a:p>
        </p:txBody>
      </p:sp>
      <p:sp>
        <p:nvSpPr>
          <p:cNvPr id="8" name="Text Box 25">
            <a:extLst>
              <a:ext uri="{FF2B5EF4-FFF2-40B4-BE49-F238E27FC236}">
                <a16:creationId xmlns:a16="http://schemas.microsoft.com/office/drawing/2014/main" id="{55512B12-A7CB-CE70-5CCA-B72633E93782}"/>
              </a:ext>
            </a:extLst>
          </p:cNvPr>
          <p:cNvSpPr txBox="1">
            <a:spLocks noChangeArrowheads="1"/>
          </p:cNvSpPr>
          <p:nvPr/>
        </p:nvSpPr>
        <p:spPr bwMode="auto">
          <a:xfrm>
            <a:off x="706309" y="943130"/>
            <a:ext cx="11029108" cy="1135054"/>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当电路处于动态状态，即二极管两端电压突然反向时，半导体二极管所呈现的开关特性称为动态开关特性（简称动态特性）</a:t>
            </a:r>
          </a:p>
        </p:txBody>
      </p:sp>
      <p:grpSp>
        <p:nvGrpSpPr>
          <p:cNvPr id="11" name="Group 7">
            <a:extLst>
              <a:ext uri="{FF2B5EF4-FFF2-40B4-BE49-F238E27FC236}">
                <a16:creationId xmlns:a16="http://schemas.microsoft.com/office/drawing/2014/main" id="{A659DDDD-CCA2-8F5D-6D1B-1AEE908E4E29}"/>
              </a:ext>
            </a:extLst>
          </p:cNvPr>
          <p:cNvGrpSpPr>
            <a:grpSpLocks/>
          </p:cNvGrpSpPr>
          <p:nvPr/>
        </p:nvGrpSpPr>
        <p:grpSpPr bwMode="auto">
          <a:xfrm>
            <a:off x="7647563" y="1774271"/>
            <a:ext cx="3570288" cy="4854574"/>
            <a:chOff x="3152" y="1162"/>
            <a:chExt cx="2249" cy="3058"/>
          </a:xfrm>
        </p:grpSpPr>
        <p:pic>
          <p:nvPicPr>
            <p:cNvPr id="12" name="Picture 4">
              <a:extLst>
                <a:ext uri="{FF2B5EF4-FFF2-40B4-BE49-F238E27FC236}">
                  <a16:creationId xmlns:a16="http://schemas.microsoft.com/office/drawing/2014/main" id="{AB44CCA7-25A4-95DE-A9BB-74E3A89D3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215" t="4475" r="4778" b="2994"/>
            <a:stretch>
              <a:fillRect/>
            </a:stretch>
          </p:blipFill>
          <p:spPr bwMode="auto">
            <a:xfrm>
              <a:off x="3152" y="1162"/>
              <a:ext cx="2249" cy="2631"/>
            </a:xfrm>
            <a:prstGeom prst="rect">
              <a:avLst/>
            </a:prstGeom>
            <a:solidFill>
              <a:schemeClr val="bg1"/>
            </a:solidFill>
            <a:ln w="57150" cmpd="thickThin">
              <a:solidFill>
                <a:srgbClr val="FF3300"/>
              </a:solidFill>
              <a:miter lim="800000"/>
              <a:headEnd/>
              <a:tailEnd/>
            </a:ln>
          </p:spPr>
        </p:pic>
        <p:sp>
          <p:nvSpPr>
            <p:cNvPr id="13" name="Rectangle 6">
              <a:extLst>
                <a:ext uri="{FF2B5EF4-FFF2-40B4-BE49-F238E27FC236}">
                  <a16:creationId xmlns:a16="http://schemas.microsoft.com/office/drawing/2014/main" id="{8EE7B43E-6D4D-CA56-3DAE-2DBF2C7A7E9A}"/>
                </a:ext>
              </a:extLst>
            </p:cNvPr>
            <p:cNvSpPr>
              <a:spLocks noChangeArrowheads="1"/>
            </p:cNvSpPr>
            <p:nvPr/>
          </p:nvSpPr>
          <p:spPr bwMode="auto">
            <a:xfrm>
              <a:off x="3435" y="3854"/>
              <a:ext cx="1894" cy="366"/>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二极管动态电流波形</a:t>
              </a:r>
            </a:p>
          </p:txBody>
        </p:sp>
      </p:grpSp>
      <p:sp>
        <p:nvSpPr>
          <p:cNvPr id="14" name="Text Box 8">
            <a:extLst>
              <a:ext uri="{FF2B5EF4-FFF2-40B4-BE49-F238E27FC236}">
                <a16:creationId xmlns:a16="http://schemas.microsoft.com/office/drawing/2014/main" id="{C01222A8-5F29-FF52-7E81-DD62E4D88E0E}"/>
              </a:ext>
            </a:extLst>
          </p:cNvPr>
          <p:cNvSpPr txBox="1">
            <a:spLocks noChangeArrowheads="1"/>
          </p:cNvSpPr>
          <p:nvPr/>
        </p:nvSpPr>
        <p:spPr bwMode="auto">
          <a:xfrm>
            <a:off x="351985" y="2267214"/>
            <a:ext cx="6610517" cy="335104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这是由于在输入电压转换状态的瞬间，</a:t>
            </a:r>
            <a:r>
              <a:rPr lang="zh-CN" altLang="en-US" dirty="0">
                <a:solidFill>
                  <a:srgbClr val="C00000"/>
                </a:solidFill>
              </a:rPr>
              <a:t>二极管由反向截止到正向导通时，内电场的建立需要一定的时间</a:t>
            </a:r>
            <a:r>
              <a:rPr lang="zh-CN" altLang="en-US" dirty="0"/>
              <a:t>，所以二极管电流的上升是缓慢的；当二极管由正向导通到反向截止时，二极管的电流迅速衰减并趋向饱和电流也需要一定的时间。由于时间很短，在示波器是无法看到的。</a:t>
            </a:r>
          </a:p>
        </p:txBody>
      </p:sp>
    </p:spTree>
    <p:extLst>
      <p:ext uri="{BB962C8B-B14F-4D97-AF65-F5344CB8AC3E}">
        <p14:creationId xmlns:p14="http://schemas.microsoft.com/office/powerpoint/2010/main" val="1693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D6B33-98C3-D575-0273-6F5A9C5BB51C}"/>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26015942-6D88-9A4D-0E2D-9FE46437321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半导体二极管的开关特性</a:t>
            </a:r>
          </a:p>
        </p:txBody>
      </p:sp>
      <p:sp>
        <p:nvSpPr>
          <p:cNvPr id="2" name="Text Box 5">
            <a:extLst>
              <a:ext uri="{FF2B5EF4-FFF2-40B4-BE49-F238E27FC236}">
                <a16:creationId xmlns:a16="http://schemas.microsoft.com/office/drawing/2014/main" id="{A75EDAD2-799B-9A0F-6FCD-57408A8BDD39}"/>
              </a:ext>
            </a:extLst>
          </p:cNvPr>
          <p:cNvSpPr txBox="1">
            <a:spLocks noChangeArrowheads="1"/>
          </p:cNvSpPr>
          <p:nvPr/>
        </p:nvSpPr>
        <p:spPr bwMode="auto">
          <a:xfrm>
            <a:off x="179388" y="833189"/>
            <a:ext cx="6617368" cy="1689052"/>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在输入信号频率较低时，二极管的导通和截止的转换时间可以认为是瞬间完成的。但在输入信号频率较高时，此时间就不能忽略了。</a:t>
            </a:r>
          </a:p>
        </p:txBody>
      </p:sp>
      <p:sp>
        <p:nvSpPr>
          <p:cNvPr id="3" name="Text Box 15">
            <a:extLst>
              <a:ext uri="{FF2B5EF4-FFF2-40B4-BE49-F238E27FC236}">
                <a16:creationId xmlns:a16="http://schemas.microsoft.com/office/drawing/2014/main" id="{745DD88A-1202-8810-1FB5-4867C21C56F7}"/>
              </a:ext>
            </a:extLst>
          </p:cNvPr>
          <p:cNvSpPr txBox="1">
            <a:spLocks noChangeArrowheads="1"/>
          </p:cNvSpPr>
          <p:nvPr/>
        </p:nvSpPr>
        <p:spPr bwMode="auto">
          <a:xfrm>
            <a:off x="179388" y="2749614"/>
            <a:ext cx="6617368" cy="2797048"/>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将二极管由截止转向导通所需的时间称为正向恢复时间（开通时间）</a:t>
            </a:r>
            <a:r>
              <a:rPr lang="en-US" altLang="zh-CN" dirty="0"/>
              <a:t>t</a:t>
            </a:r>
            <a:r>
              <a:rPr lang="en-US" altLang="zh-CN" baseline="-25000" dirty="0"/>
              <a:t>on</a:t>
            </a:r>
            <a:r>
              <a:rPr lang="zh-CN" altLang="en-US" dirty="0"/>
              <a:t>；二极管由导通转向截止所需的时间称为反向恢复时间（关断时间）</a:t>
            </a:r>
            <a:r>
              <a:rPr lang="en-US" altLang="zh-CN" dirty="0" err="1"/>
              <a:t>t</a:t>
            </a:r>
            <a:r>
              <a:rPr lang="en-US" altLang="zh-CN" baseline="-25000" dirty="0" err="1"/>
              <a:t>re</a:t>
            </a:r>
            <a:r>
              <a:rPr lang="zh-CN" altLang="en-US" dirty="0"/>
              <a:t>，两者统称为二极管的开关时间，一般</a:t>
            </a:r>
            <a:r>
              <a:rPr lang="en-US" altLang="zh-CN" dirty="0"/>
              <a:t>t</a:t>
            </a:r>
            <a:r>
              <a:rPr lang="en-US" altLang="zh-CN" baseline="-25000" dirty="0"/>
              <a:t>on</a:t>
            </a:r>
            <a:r>
              <a:rPr lang="en-US" altLang="zh-CN" dirty="0"/>
              <a:t>&lt;&lt; </a:t>
            </a:r>
            <a:r>
              <a:rPr lang="en-US" altLang="zh-CN" dirty="0" err="1"/>
              <a:t>t</a:t>
            </a:r>
            <a:r>
              <a:rPr lang="en-US" altLang="zh-CN" baseline="-25000" dirty="0" err="1"/>
              <a:t>re</a:t>
            </a:r>
            <a:endParaRPr lang="en-US" altLang="zh-CN" dirty="0"/>
          </a:p>
        </p:txBody>
      </p:sp>
      <p:grpSp>
        <p:nvGrpSpPr>
          <p:cNvPr id="4" name="Group 16">
            <a:extLst>
              <a:ext uri="{FF2B5EF4-FFF2-40B4-BE49-F238E27FC236}">
                <a16:creationId xmlns:a16="http://schemas.microsoft.com/office/drawing/2014/main" id="{FA6CE3D4-FF48-AAB2-A5A4-341999F68254}"/>
              </a:ext>
            </a:extLst>
          </p:cNvPr>
          <p:cNvGrpSpPr>
            <a:grpSpLocks/>
          </p:cNvGrpSpPr>
          <p:nvPr/>
        </p:nvGrpSpPr>
        <p:grpSpPr bwMode="auto">
          <a:xfrm>
            <a:off x="7727769" y="966787"/>
            <a:ext cx="5132388" cy="4786313"/>
            <a:chOff x="3152" y="1162"/>
            <a:chExt cx="3233" cy="3015"/>
          </a:xfrm>
        </p:grpSpPr>
        <p:pic>
          <p:nvPicPr>
            <p:cNvPr id="5" name="Picture 17">
              <a:extLst>
                <a:ext uri="{FF2B5EF4-FFF2-40B4-BE49-F238E27FC236}">
                  <a16:creationId xmlns:a16="http://schemas.microsoft.com/office/drawing/2014/main" id="{F6B1897A-7BDC-3F18-B830-432630E42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215" t="4475" r="4778" b="2994"/>
            <a:stretch>
              <a:fillRect/>
            </a:stretch>
          </p:blipFill>
          <p:spPr bwMode="auto">
            <a:xfrm>
              <a:off x="3152" y="1162"/>
              <a:ext cx="2249" cy="2631"/>
            </a:xfrm>
            <a:prstGeom prst="rect">
              <a:avLst/>
            </a:prstGeom>
            <a:solidFill>
              <a:schemeClr val="bg1"/>
            </a:solidFill>
            <a:ln w="57150" cmpd="thickThin">
              <a:solidFill>
                <a:srgbClr val="FF3300"/>
              </a:solidFill>
              <a:miter lim="800000"/>
              <a:headEnd/>
              <a:tailEnd/>
            </a:ln>
          </p:spPr>
        </p:pic>
        <p:sp>
          <p:nvSpPr>
            <p:cNvPr id="6" name="Rectangle 18">
              <a:extLst>
                <a:ext uri="{FF2B5EF4-FFF2-40B4-BE49-F238E27FC236}">
                  <a16:creationId xmlns:a16="http://schemas.microsoft.com/office/drawing/2014/main" id="{61B1C240-9DC5-97CD-3130-63CAC8491035}"/>
                </a:ext>
              </a:extLst>
            </p:cNvPr>
            <p:cNvSpPr>
              <a:spLocks noChangeArrowheads="1"/>
            </p:cNvSpPr>
            <p:nvPr/>
          </p:nvSpPr>
          <p:spPr bwMode="auto">
            <a:xfrm>
              <a:off x="3369" y="3811"/>
              <a:ext cx="3016" cy="366"/>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二极管动态电流波形</a:t>
              </a:r>
            </a:p>
          </p:txBody>
        </p:sp>
      </p:grpSp>
      <p:sp>
        <p:nvSpPr>
          <p:cNvPr id="7" name="AutoShape 19">
            <a:extLst>
              <a:ext uri="{FF2B5EF4-FFF2-40B4-BE49-F238E27FC236}">
                <a16:creationId xmlns:a16="http://schemas.microsoft.com/office/drawing/2014/main" id="{72569C36-6CE0-B85C-09E6-BAE201C5FB65}"/>
              </a:ext>
            </a:extLst>
          </p:cNvPr>
          <p:cNvSpPr>
            <a:spLocks noChangeArrowheads="1"/>
          </p:cNvSpPr>
          <p:nvPr/>
        </p:nvSpPr>
        <p:spPr bwMode="auto">
          <a:xfrm>
            <a:off x="11130778" y="5693229"/>
            <a:ext cx="678045" cy="674235"/>
          </a:xfrm>
          <a:prstGeom prst="wedgeRoundRectCallout">
            <a:avLst>
              <a:gd name="adj1" fmla="val -184995"/>
              <a:gd name="adj2" fmla="val -216273"/>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600" i="1" dirty="0" err="1">
                <a:solidFill>
                  <a:schemeClr val="bg1"/>
                </a:solidFill>
              </a:rPr>
              <a:t>t</a:t>
            </a:r>
            <a:r>
              <a:rPr kumimoji="1" lang="en-US" altLang="zh-CN" baseline="-25000" dirty="0" err="1">
                <a:solidFill>
                  <a:schemeClr val="bg1"/>
                </a:solidFill>
              </a:rPr>
              <a:t>re</a:t>
            </a:r>
            <a:endParaRPr lang="en-US" altLang="zh-CN" dirty="0">
              <a:solidFill>
                <a:schemeClr val="bg1"/>
              </a:solidFill>
            </a:endParaRPr>
          </a:p>
        </p:txBody>
      </p:sp>
      <p:sp>
        <p:nvSpPr>
          <p:cNvPr id="8" name="AutoShape 20">
            <a:extLst>
              <a:ext uri="{FF2B5EF4-FFF2-40B4-BE49-F238E27FC236}">
                <a16:creationId xmlns:a16="http://schemas.microsoft.com/office/drawing/2014/main" id="{2135A287-75EF-9CF2-44B4-0C1B82C9740A}"/>
              </a:ext>
            </a:extLst>
          </p:cNvPr>
          <p:cNvSpPr>
            <a:spLocks noChangeArrowheads="1"/>
          </p:cNvSpPr>
          <p:nvPr/>
        </p:nvSpPr>
        <p:spPr bwMode="auto">
          <a:xfrm>
            <a:off x="7080252" y="3429000"/>
            <a:ext cx="647700" cy="719138"/>
          </a:xfrm>
          <a:prstGeom prst="wedgeRoundRectCallout">
            <a:avLst>
              <a:gd name="adj1" fmla="val 158579"/>
              <a:gd name="adj2" fmla="val 8200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3600" i="1" dirty="0">
                <a:solidFill>
                  <a:schemeClr val="bg1"/>
                </a:solidFill>
              </a:rPr>
              <a:t>t</a:t>
            </a:r>
            <a:r>
              <a:rPr kumimoji="1" lang="en-US" altLang="zh-CN" baseline="-25000" dirty="0">
                <a:solidFill>
                  <a:schemeClr val="bg1"/>
                </a:solidFill>
              </a:rPr>
              <a:t>on</a:t>
            </a:r>
            <a:endParaRPr lang="en-US" altLang="zh-CN" dirty="0">
              <a:solidFill>
                <a:schemeClr val="bg1"/>
              </a:solidFill>
            </a:endParaRPr>
          </a:p>
        </p:txBody>
      </p:sp>
      <p:grpSp>
        <p:nvGrpSpPr>
          <p:cNvPr id="9" name="Group 388">
            <a:extLst>
              <a:ext uri="{FF2B5EF4-FFF2-40B4-BE49-F238E27FC236}">
                <a16:creationId xmlns:a16="http://schemas.microsoft.com/office/drawing/2014/main" id="{7C37ABB1-1D66-A373-F23A-44E5CB1E146F}"/>
              </a:ext>
            </a:extLst>
          </p:cNvPr>
          <p:cNvGrpSpPr>
            <a:grpSpLocks/>
          </p:cNvGrpSpPr>
          <p:nvPr/>
        </p:nvGrpSpPr>
        <p:grpSpPr bwMode="auto">
          <a:xfrm>
            <a:off x="1975168" y="5989886"/>
            <a:ext cx="3543299" cy="625475"/>
            <a:chOff x="700" y="3331"/>
            <a:chExt cx="2232" cy="394"/>
          </a:xfrm>
        </p:grpSpPr>
        <p:graphicFrame>
          <p:nvGraphicFramePr>
            <p:cNvPr id="10" name="Object 389">
              <a:extLst>
                <a:ext uri="{FF2B5EF4-FFF2-40B4-BE49-F238E27FC236}">
                  <a16:creationId xmlns:a16="http://schemas.microsoft.com/office/drawing/2014/main" id="{40B0347F-AAD1-C80C-69BF-479698B4E3C9}"/>
                </a:ext>
              </a:extLst>
            </p:cNvPr>
            <p:cNvGraphicFramePr>
              <a:graphicFrameLocks noChangeAspect="1"/>
            </p:cNvGraphicFramePr>
            <p:nvPr>
              <p:extLst>
                <p:ext uri="{D42A27DB-BD31-4B8C-83A1-F6EECF244321}">
                  <p14:modId xmlns:p14="http://schemas.microsoft.com/office/powerpoint/2010/main" val="3509938315"/>
                </p:ext>
              </p:extLst>
            </p:nvPr>
          </p:nvGraphicFramePr>
          <p:xfrm>
            <a:off x="700" y="3331"/>
            <a:ext cx="2232" cy="394"/>
          </p:xfrm>
          <a:graphic>
            <a:graphicData uri="http://schemas.openxmlformats.org/presentationml/2006/ole">
              <mc:AlternateContent xmlns:mc="http://schemas.openxmlformats.org/markup-compatibility/2006">
                <mc:Choice xmlns:v="urn:schemas-microsoft-com:vml" Requires="v">
                  <p:oleObj spid="_x0000_s4099" name="Equation" r:id="rId5" imgW="1295280" imgH="228600" progId="Equation.DSMT4">
                    <p:embed/>
                  </p:oleObj>
                </mc:Choice>
                <mc:Fallback>
                  <p:oleObj name="Equation" r:id="rId5" imgW="1295280" imgH="228600" progId="Equation.DSMT4">
                    <p:embed/>
                    <p:pic>
                      <p:nvPicPr>
                        <p:cNvPr id="10" name="Object 389">
                          <a:extLst>
                            <a:ext uri="{FF2B5EF4-FFF2-40B4-BE49-F238E27FC236}">
                              <a16:creationId xmlns:a16="http://schemas.microsoft.com/office/drawing/2014/main" id="{40B0347F-AAD1-C80C-69BF-479698B4E3C9}"/>
                            </a:ext>
                          </a:extLst>
                        </p:cNvPr>
                        <p:cNvPicPr>
                          <a:picLocks noChangeAspect="1" noChangeArrowheads="1"/>
                        </p:cNvPicPr>
                        <p:nvPr/>
                      </p:nvPicPr>
                      <p:blipFill>
                        <a:blip r:embed="rId6"/>
                        <a:srcRect/>
                        <a:stretch>
                          <a:fillRect/>
                        </a:stretch>
                      </p:blipFill>
                      <p:spPr bwMode="auto">
                        <a:xfrm>
                          <a:off x="700" y="3331"/>
                          <a:ext cx="2232"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1" name="Rectangle 390">
              <a:extLst>
                <a:ext uri="{FF2B5EF4-FFF2-40B4-BE49-F238E27FC236}">
                  <a16:creationId xmlns:a16="http://schemas.microsoft.com/office/drawing/2014/main" id="{F640F09B-B86A-06BF-C253-E2808017E91F}"/>
                </a:ext>
              </a:extLst>
            </p:cNvPr>
            <p:cNvSpPr>
              <a:spLocks noChangeArrowheads="1"/>
            </p:cNvSpPr>
            <p:nvPr/>
          </p:nvSpPr>
          <p:spPr bwMode="auto">
            <a:xfrm>
              <a:off x="2107" y="3393"/>
              <a:ext cx="3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2400" b="1">
                  <a:latin typeface="Times New Roman" panose="02020603050405020304" pitchFamily="18" charset="0"/>
                  <a:ea typeface="方正姚体" charset="-122"/>
                </a:rPr>
                <a:t>≤</a:t>
              </a:r>
            </a:p>
          </p:txBody>
        </p:sp>
      </p:grpSp>
    </p:spTree>
    <p:extLst>
      <p:ext uri="{BB962C8B-B14F-4D97-AF65-F5344CB8AC3E}">
        <p14:creationId xmlns:p14="http://schemas.microsoft.com/office/powerpoint/2010/main" val="14035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childTnLst>
                                    <p:set>
                                      <p:cBhvr additive="base">
                                        <p:cTn id="31" dur="1" fill="hold">
                                          <p:stCondLst>
                                            <p:cond delay="0"/>
                                          </p:stCondLst>
                                        </p:cTn>
                                        <p:tgtEl>
                                          <p:spTgt spid="9"/>
                                        </p:tgtEl>
                                        <p:attrNameLst>
                                          <p:attrName>style.visibility</p:attrName>
                                        </p:attrNameLst>
                                      </p:cBhvr>
                                      <p:to>
                                        <p:strVal val="visible"/>
                                      </p:to>
                                    </p:set>
                                    <p:animEffect transition="in" filter="wipe(up)">
                                      <p:cBhvr additive="base">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78E5-C680-5B3F-1B1F-643239AC63DF}"/>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A789C303-A548-709C-F950-71FF902D744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二极管与门</a:t>
            </a:r>
          </a:p>
        </p:txBody>
      </p:sp>
      <p:grpSp>
        <p:nvGrpSpPr>
          <p:cNvPr id="4" name="Group 8">
            <a:extLst>
              <a:ext uri="{FF2B5EF4-FFF2-40B4-BE49-F238E27FC236}">
                <a16:creationId xmlns:a16="http://schemas.microsoft.com/office/drawing/2014/main" id="{B462910A-877D-F50D-7D4B-9DD5094BCB20}"/>
              </a:ext>
            </a:extLst>
          </p:cNvPr>
          <p:cNvGrpSpPr>
            <a:grpSpLocks/>
          </p:cNvGrpSpPr>
          <p:nvPr/>
        </p:nvGrpSpPr>
        <p:grpSpPr bwMode="auto">
          <a:xfrm>
            <a:off x="6617368" y="672725"/>
            <a:ext cx="4968875" cy="3571875"/>
            <a:chOff x="2472" y="572"/>
            <a:chExt cx="3130" cy="2250"/>
          </a:xfrm>
        </p:grpSpPr>
        <p:pic>
          <p:nvPicPr>
            <p:cNvPr id="5" name="Picture 5">
              <a:extLst>
                <a:ext uri="{FF2B5EF4-FFF2-40B4-BE49-F238E27FC236}">
                  <a16:creationId xmlns:a16="http://schemas.microsoft.com/office/drawing/2014/main" id="{C51FC1B6-9194-FF96-8F35-81131E41C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 y="572"/>
              <a:ext cx="3130" cy="1884"/>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963B8E85-19C5-C642-DCDA-29E23615002E}"/>
                </a:ext>
              </a:extLst>
            </p:cNvPr>
            <p:cNvSpPr>
              <a:spLocks noChangeArrowheads="1"/>
            </p:cNvSpPr>
            <p:nvPr/>
          </p:nvSpPr>
          <p:spPr bwMode="auto">
            <a:xfrm>
              <a:off x="3360" y="2456"/>
              <a:ext cx="1897" cy="366"/>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二极管与门电路</a:t>
              </a:r>
            </a:p>
          </p:txBody>
        </p:sp>
      </p:grpSp>
      <p:sp>
        <p:nvSpPr>
          <p:cNvPr id="7" name="Text Box 9">
            <a:extLst>
              <a:ext uri="{FF2B5EF4-FFF2-40B4-BE49-F238E27FC236}">
                <a16:creationId xmlns:a16="http://schemas.microsoft.com/office/drawing/2014/main" id="{14B942E1-EEB7-8BCF-728B-F53F9D5FA729}"/>
              </a:ext>
            </a:extLst>
          </p:cNvPr>
          <p:cNvSpPr txBox="1">
            <a:spLocks noChangeArrowheads="1"/>
          </p:cNvSpPr>
          <p:nvPr/>
        </p:nvSpPr>
        <p:spPr bwMode="auto">
          <a:xfrm>
            <a:off x="560268" y="1323624"/>
            <a:ext cx="5496832" cy="1689052"/>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设</a:t>
            </a:r>
            <a:r>
              <a:rPr lang="en-US" altLang="zh-CN" i="1" dirty="0"/>
              <a:t>V</a:t>
            </a:r>
            <a:r>
              <a:rPr lang="en-US" altLang="zh-CN" i="1" baseline="-25000" dirty="0"/>
              <a:t>CC</a:t>
            </a:r>
            <a:r>
              <a:rPr lang="zh-CN" altLang="en-US" dirty="0"/>
              <a:t>＝</a:t>
            </a:r>
            <a:r>
              <a:rPr lang="en-US" altLang="zh-CN" dirty="0"/>
              <a:t>5V</a:t>
            </a:r>
            <a:r>
              <a:rPr lang="zh-CN" altLang="en-US" dirty="0"/>
              <a:t>，输入端</a:t>
            </a:r>
            <a:r>
              <a:rPr lang="en-US" altLang="zh-CN" dirty="0"/>
              <a:t>A</a:t>
            </a:r>
            <a:r>
              <a:rPr lang="zh-CN" altLang="en-US" dirty="0"/>
              <a:t>、</a:t>
            </a:r>
            <a:r>
              <a:rPr lang="en-US" altLang="zh-CN" dirty="0"/>
              <a:t>B</a:t>
            </a:r>
            <a:r>
              <a:rPr lang="zh-CN" altLang="en-US" dirty="0"/>
              <a:t>的高低电平为</a:t>
            </a:r>
            <a:r>
              <a:rPr lang="en-US" altLang="zh-CN" i="1" dirty="0"/>
              <a:t>V</a:t>
            </a:r>
            <a:r>
              <a:rPr lang="en-US" altLang="zh-CN" i="1" baseline="-25000" dirty="0"/>
              <a:t>IH</a:t>
            </a:r>
            <a:r>
              <a:rPr lang="zh-CN" altLang="en-US" dirty="0"/>
              <a:t>＝</a:t>
            </a:r>
            <a:r>
              <a:rPr lang="en-US" altLang="zh-CN" dirty="0"/>
              <a:t>3V</a:t>
            </a:r>
            <a:r>
              <a:rPr lang="zh-CN" altLang="en-US" dirty="0"/>
              <a:t>，</a:t>
            </a:r>
            <a:r>
              <a:rPr lang="en-US" altLang="zh-CN" i="1" dirty="0"/>
              <a:t>V</a:t>
            </a:r>
            <a:r>
              <a:rPr lang="en-US" altLang="zh-CN" i="1" baseline="-25000" dirty="0"/>
              <a:t>IL</a:t>
            </a:r>
            <a:r>
              <a:rPr lang="zh-CN" altLang="en-US" dirty="0"/>
              <a:t>＝</a:t>
            </a:r>
            <a:r>
              <a:rPr lang="en-US" altLang="zh-CN" dirty="0"/>
              <a:t>0V</a:t>
            </a:r>
            <a:r>
              <a:rPr lang="zh-CN" altLang="en-US" dirty="0"/>
              <a:t>，二极管的正向导通压降为</a:t>
            </a:r>
            <a:r>
              <a:rPr lang="en-US" altLang="zh-CN" i="1" dirty="0"/>
              <a:t>V</a:t>
            </a:r>
            <a:r>
              <a:rPr lang="en-US" altLang="zh-CN" i="1" baseline="-25000" dirty="0"/>
              <a:t>DF</a:t>
            </a:r>
            <a:r>
              <a:rPr lang="zh-CN" altLang="en-US" dirty="0"/>
              <a:t>＝</a:t>
            </a:r>
            <a:r>
              <a:rPr lang="en-US" altLang="zh-CN" dirty="0"/>
              <a:t>0.7V</a:t>
            </a:r>
            <a:r>
              <a:rPr lang="zh-CN" altLang="en-US" dirty="0"/>
              <a:t>，则：</a:t>
            </a:r>
          </a:p>
        </p:txBody>
      </p:sp>
      <p:sp>
        <p:nvSpPr>
          <p:cNvPr id="8" name="Text Box 10">
            <a:extLst>
              <a:ext uri="{FF2B5EF4-FFF2-40B4-BE49-F238E27FC236}">
                <a16:creationId xmlns:a16="http://schemas.microsoft.com/office/drawing/2014/main" id="{6020A0DF-C68A-BB72-93A5-ECCCD673A3F3}"/>
              </a:ext>
            </a:extLst>
          </p:cNvPr>
          <p:cNvSpPr txBox="1">
            <a:spLocks noChangeArrowheads="1"/>
          </p:cNvSpPr>
          <p:nvPr/>
        </p:nvSpPr>
        <p:spPr bwMode="auto">
          <a:xfrm>
            <a:off x="388394" y="4501775"/>
            <a:ext cx="11247946" cy="1689052"/>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50000"/>
              </a:lnSpc>
              <a:spcBef>
                <a:spcPct val="50000"/>
              </a:spcBef>
              <a:defRPr kumimoji="1" sz="2400" b="1">
                <a:latin typeface="微软雅黑" panose="020B0503020204020204" pitchFamily="34" charset="-122"/>
                <a:ea typeface="微软雅黑" panose="020B0503020204020204" pitchFamily="34" charset="-122"/>
              </a:defRPr>
            </a:lvl1pPr>
          </a:lstStyle>
          <a:p>
            <a:r>
              <a:rPr lang="zh-CN" altLang="en-US"/>
              <a:t>当</a:t>
            </a:r>
            <a:r>
              <a:rPr lang="en-US" altLang="zh-CN"/>
              <a:t>A</a:t>
            </a:r>
            <a:r>
              <a:rPr lang="zh-CN" altLang="en-US"/>
              <a:t>、</a:t>
            </a:r>
            <a:r>
              <a:rPr lang="en-US" altLang="zh-CN"/>
              <a:t>B</a:t>
            </a:r>
            <a:r>
              <a:rPr lang="zh-CN" altLang="en-US"/>
              <a:t>中有一个是低电平</a:t>
            </a:r>
            <a:r>
              <a:rPr lang="en-US" altLang="zh-CN"/>
              <a:t>0V</a:t>
            </a:r>
            <a:r>
              <a:rPr lang="zh-CN" altLang="en-US"/>
              <a:t>时，至少有一个二极管导通，使得输出</a:t>
            </a:r>
            <a:r>
              <a:rPr lang="en-US" altLang="zh-CN"/>
              <a:t>Y</a:t>
            </a:r>
            <a:r>
              <a:rPr lang="zh-CN" altLang="en-US"/>
              <a:t>的电压为</a:t>
            </a:r>
            <a:r>
              <a:rPr lang="en-US" altLang="zh-CN"/>
              <a:t>0.7V</a:t>
            </a:r>
            <a:r>
              <a:rPr lang="zh-CN" altLang="en-US"/>
              <a:t>，为低电平；只有</a:t>
            </a:r>
            <a:r>
              <a:rPr lang="en-US" altLang="zh-CN"/>
              <a:t>A</a:t>
            </a:r>
            <a:r>
              <a:rPr lang="zh-CN" altLang="en-US"/>
              <a:t>、</a:t>
            </a:r>
            <a:r>
              <a:rPr lang="en-US" altLang="zh-CN"/>
              <a:t>B</a:t>
            </a:r>
            <a:r>
              <a:rPr lang="zh-CN" altLang="en-US"/>
              <a:t>中都加高电平</a:t>
            </a:r>
            <a:r>
              <a:rPr lang="en-US" altLang="zh-CN"/>
              <a:t>3V</a:t>
            </a:r>
            <a:r>
              <a:rPr lang="zh-CN" altLang="en-US"/>
              <a:t>时，两个二极管同时导通，使得输出</a:t>
            </a:r>
            <a:r>
              <a:rPr lang="en-US" altLang="zh-CN"/>
              <a:t>Y</a:t>
            </a:r>
            <a:r>
              <a:rPr lang="zh-CN" altLang="en-US"/>
              <a:t>为</a:t>
            </a:r>
            <a:r>
              <a:rPr lang="en-US" altLang="zh-CN"/>
              <a:t>3.7V</a:t>
            </a:r>
            <a:r>
              <a:rPr lang="zh-CN" altLang="en-US"/>
              <a:t>，为高电平。</a:t>
            </a:r>
          </a:p>
        </p:txBody>
      </p:sp>
    </p:spTree>
    <p:extLst>
      <p:ext uri="{BB962C8B-B14F-4D97-AF65-F5344CB8AC3E}">
        <p14:creationId xmlns:p14="http://schemas.microsoft.com/office/powerpoint/2010/main" val="403686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amond(in)">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FB930-CDBD-31C1-913E-FF2B6F4E6D30}"/>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DD23A8C9-22F3-7C13-44F9-1770819298D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二极管与门</a:t>
            </a:r>
          </a:p>
        </p:txBody>
      </p:sp>
      <p:sp>
        <p:nvSpPr>
          <p:cNvPr id="6" name="Rectangle 7">
            <a:extLst>
              <a:ext uri="{FF2B5EF4-FFF2-40B4-BE49-F238E27FC236}">
                <a16:creationId xmlns:a16="http://schemas.microsoft.com/office/drawing/2014/main" id="{F23FDCBB-6800-B0E9-71BB-4ECD4A74ABB4}"/>
              </a:ext>
            </a:extLst>
          </p:cNvPr>
          <p:cNvSpPr>
            <a:spLocks noChangeArrowheads="1"/>
          </p:cNvSpPr>
          <p:nvPr/>
        </p:nvSpPr>
        <p:spPr bwMode="auto">
          <a:xfrm>
            <a:off x="8027069" y="3663575"/>
            <a:ext cx="3011488" cy="581025"/>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二极管与门电路</a:t>
            </a:r>
          </a:p>
        </p:txBody>
      </p:sp>
      <p:sp>
        <p:nvSpPr>
          <p:cNvPr id="7" name="Text Box 9">
            <a:extLst>
              <a:ext uri="{FF2B5EF4-FFF2-40B4-BE49-F238E27FC236}">
                <a16:creationId xmlns:a16="http://schemas.microsoft.com/office/drawing/2014/main" id="{080E4CE1-FCA5-C744-28FF-B3F23EAC9C2C}"/>
              </a:ext>
            </a:extLst>
          </p:cNvPr>
          <p:cNvSpPr txBox="1">
            <a:spLocks noChangeArrowheads="1"/>
          </p:cNvSpPr>
          <p:nvPr/>
        </p:nvSpPr>
        <p:spPr bwMode="auto">
          <a:xfrm>
            <a:off x="560268" y="1323624"/>
            <a:ext cx="5496832" cy="1689052"/>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设</a:t>
            </a:r>
            <a:r>
              <a:rPr lang="en-US" altLang="zh-CN" i="1" dirty="0"/>
              <a:t>V</a:t>
            </a:r>
            <a:r>
              <a:rPr lang="en-US" altLang="zh-CN" i="1" baseline="-25000" dirty="0"/>
              <a:t>CC</a:t>
            </a:r>
            <a:r>
              <a:rPr lang="zh-CN" altLang="en-US" dirty="0"/>
              <a:t>＝</a:t>
            </a:r>
            <a:r>
              <a:rPr lang="en-US" altLang="zh-CN" dirty="0"/>
              <a:t>5V</a:t>
            </a:r>
            <a:r>
              <a:rPr lang="zh-CN" altLang="en-US" dirty="0"/>
              <a:t>，输入端</a:t>
            </a:r>
            <a:r>
              <a:rPr lang="en-US" altLang="zh-CN" dirty="0"/>
              <a:t>A</a:t>
            </a:r>
            <a:r>
              <a:rPr lang="zh-CN" altLang="en-US" dirty="0"/>
              <a:t>、</a:t>
            </a:r>
            <a:r>
              <a:rPr lang="en-US" altLang="zh-CN" dirty="0"/>
              <a:t>B</a:t>
            </a:r>
            <a:r>
              <a:rPr lang="zh-CN" altLang="en-US" dirty="0"/>
              <a:t>的高低电平为</a:t>
            </a:r>
            <a:r>
              <a:rPr lang="en-US" altLang="zh-CN" i="1" dirty="0"/>
              <a:t>V</a:t>
            </a:r>
            <a:r>
              <a:rPr lang="en-US" altLang="zh-CN" i="1" baseline="-25000" dirty="0"/>
              <a:t>IH</a:t>
            </a:r>
            <a:r>
              <a:rPr lang="zh-CN" altLang="en-US" dirty="0"/>
              <a:t>＝</a:t>
            </a:r>
            <a:r>
              <a:rPr lang="en-US" altLang="zh-CN" dirty="0"/>
              <a:t>3V</a:t>
            </a:r>
            <a:r>
              <a:rPr lang="zh-CN" altLang="en-US" dirty="0"/>
              <a:t>，</a:t>
            </a:r>
            <a:r>
              <a:rPr lang="en-US" altLang="zh-CN" i="1" dirty="0"/>
              <a:t>V</a:t>
            </a:r>
            <a:r>
              <a:rPr lang="en-US" altLang="zh-CN" i="1" baseline="-25000" dirty="0"/>
              <a:t>IL</a:t>
            </a:r>
            <a:r>
              <a:rPr lang="zh-CN" altLang="en-US" dirty="0"/>
              <a:t>＝</a:t>
            </a:r>
            <a:r>
              <a:rPr lang="en-US" altLang="zh-CN" dirty="0"/>
              <a:t>0V</a:t>
            </a:r>
            <a:r>
              <a:rPr lang="zh-CN" altLang="en-US" dirty="0"/>
              <a:t>，二极管的正向导通压降为</a:t>
            </a:r>
            <a:r>
              <a:rPr lang="en-US" altLang="zh-CN" i="1" dirty="0"/>
              <a:t>V</a:t>
            </a:r>
            <a:r>
              <a:rPr lang="en-US" altLang="zh-CN" i="1" baseline="-25000" dirty="0"/>
              <a:t>DF</a:t>
            </a:r>
            <a:r>
              <a:rPr lang="zh-CN" altLang="en-US" dirty="0"/>
              <a:t>＝</a:t>
            </a:r>
            <a:r>
              <a:rPr lang="en-US" altLang="zh-CN" dirty="0"/>
              <a:t>0.7V</a:t>
            </a:r>
            <a:r>
              <a:rPr lang="zh-CN" altLang="en-US" dirty="0"/>
              <a:t>，则：</a:t>
            </a:r>
          </a:p>
        </p:txBody>
      </p:sp>
      <p:sp>
        <p:nvSpPr>
          <p:cNvPr id="8" name="Text Box 10">
            <a:extLst>
              <a:ext uri="{FF2B5EF4-FFF2-40B4-BE49-F238E27FC236}">
                <a16:creationId xmlns:a16="http://schemas.microsoft.com/office/drawing/2014/main" id="{D28AA81A-C2EA-A851-C6BD-7B5EADB6F649}"/>
              </a:ext>
            </a:extLst>
          </p:cNvPr>
          <p:cNvSpPr txBox="1">
            <a:spLocks noChangeArrowheads="1"/>
          </p:cNvSpPr>
          <p:nvPr/>
        </p:nvSpPr>
        <p:spPr bwMode="auto">
          <a:xfrm>
            <a:off x="388394" y="4501775"/>
            <a:ext cx="11247946" cy="1689052"/>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50000"/>
              </a:lnSpc>
              <a:spcBef>
                <a:spcPct val="50000"/>
              </a:spcBef>
              <a:defRPr kumimoji="1" sz="2400" b="1">
                <a:latin typeface="微软雅黑" panose="020B0503020204020204" pitchFamily="34" charset="-122"/>
                <a:ea typeface="微软雅黑" panose="020B0503020204020204" pitchFamily="34" charset="-122"/>
              </a:defRPr>
            </a:lvl1pPr>
          </a:lstStyle>
          <a:p>
            <a:r>
              <a:rPr lang="zh-CN" altLang="en-US" dirty="0"/>
              <a:t>当</a:t>
            </a:r>
            <a:r>
              <a:rPr lang="en-US" altLang="zh-CN" dirty="0"/>
              <a:t>A</a:t>
            </a:r>
            <a:r>
              <a:rPr lang="zh-CN" altLang="en-US" dirty="0"/>
              <a:t>、</a:t>
            </a:r>
            <a:r>
              <a:rPr lang="en-US" altLang="zh-CN" dirty="0"/>
              <a:t>B</a:t>
            </a:r>
            <a:r>
              <a:rPr lang="zh-CN" altLang="en-US" dirty="0"/>
              <a:t>中有一个是低电平</a:t>
            </a:r>
            <a:r>
              <a:rPr lang="en-US" altLang="zh-CN" dirty="0"/>
              <a:t>0V</a:t>
            </a:r>
            <a:r>
              <a:rPr lang="zh-CN" altLang="en-US" dirty="0"/>
              <a:t>时，至少有一个二极管导通，使得输出</a:t>
            </a:r>
            <a:r>
              <a:rPr lang="en-US" altLang="zh-CN" dirty="0"/>
              <a:t>Y</a:t>
            </a:r>
            <a:r>
              <a:rPr lang="zh-CN" altLang="en-US" dirty="0"/>
              <a:t>的电压为</a:t>
            </a:r>
            <a:r>
              <a:rPr lang="en-US" altLang="zh-CN" dirty="0"/>
              <a:t>0.7V</a:t>
            </a:r>
            <a:r>
              <a:rPr lang="zh-CN" altLang="en-US" dirty="0"/>
              <a:t>，为低电平；只有</a:t>
            </a:r>
            <a:r>
              <a:rPr lang="en-US" altLang="zh-CN" dirty="0"/>
              <a:t>A</a:t>
            </a:r>
            <a:r>
              <a:rPr lang="zh-CN" altLang="en-US" dirty="0"/>
              <a:t>、</a:t>
            </a:r>
            <a:r>
              <a:rPr lang="en-US" altLang="zh-CN" dirty="0"/>
              <a:t>B</a:t>
            </a:r>
            <a:r>
              <a:rPr lang="zh-CN" altLang="en-US" dirty="0"/>
              <a:t>中都加高电平</a:t>
            </a:r>
            <a:r>
              <a:rPr lang="en-US" altLang="zh-CN" dirty="0"/>
              <a:t>3V</a:t>
            </a:r>
            <a:r>
              <a:rPr lang="zh-CN" altLang="en-US" dirty="0"/>
              <a:t>时，两个二极管同时导通，使得输出</a:t>
            </a:r>
            <a:r>
              <a:rPr lang="en-US" altLang="zh-CN" dirty="0"/>
              <a:t>Y</a:t>
            </a:r>
            <a:r>
              <a:rPr lang="zh-CN" altLang="en-US" dirty="0"/>
              <a:t>为</a:t>
            </a:r>
            <a:r>
              <a:rPr lang="en-US" altLang="zh-CN" dirty="0"/>
              <a:t>3.7V</a:t>
            </a:r>
            <a:r>
              <a:rPr lang="zh-CN" altLang="en-US" dirty="0"/>
              <a:t>，为高电平。</a:t>
            </a:r>
          </a:p>
        </p:txBody>
      </p:sp>
      <p:pic>
        <p:nvPicPr>
          <p:cNvPr id="2" name="图片 464899">
            <a:extLst>
              <a:ext uri="{FF2B5EF4-FFF2-40B4-BE49-F238E27FC236}">
                <a16:creationId xmlns:a16="http://schemas.microsoft.com/office/drawing/2014/main" id="{A728CDAC-8A8E-8774-3B69-6ED56C4153F0}"/>
              </a:ext>
            </a:extLst>
          </p:cNvPr>
          <p:cNvPicPr/>
          <p:nvPr/>
        </p:nvPicPr>
        <p:blipFill>
          <a:blip r:embed="rId3"/>
          <a:stretch>
            <a:fillRect/>
          </a:stretch>
        </p:blipFill>
        <p:spPr>
          <a:xfrm>
            <a:off x="7389223" y="568645"/>
            <a:ext cx="3962399" cy="3094930"/>
          </a:xfrm>
          <a:prstGeom prst="rect">
            <a:avLst/>
          </a:prstGeom>
          <a:noFill/>
          <a:ln>
            <a:noFill/>
            <a:miter lim="800000"/>
            <a:headEnd/>
            <a:tailEnd/>
          </a:ln>
          <a:effectLst/>
        </p:spPr>
      </p:pic>
    </p:spTree>
    <p:extLst>
      <p:ext uri="{BB962C8B-B14F-4D97-AF65-F5344CB8AC3E}">
        <p14:creationId xmlns:p14="http://schemas.microsoft.com/office/powerpoint/2010/main" val="310047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45B0-2C8A-7B2E-C4C5-54FFEEE009CD}"/>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C14EFCF7-FEA3-7A15-FBFC-E5D0F1D8E68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二极管与门</a:t>
            </a:r>
          </a:p>
        </p:txBody>
      </p:sp>
      <p:pic>
        <p:nvPicPr>
          <p:cNvPr id="8" name="Picture 87">
            <a:extLst>
              <a:ext uri="{FF2B5EF4-FFF2-40B4-BE49-F238E27FC236}">
                <a16:creationId xmlns:a16="http://schemas.microsoft.com/office/drawing/2014/main" id="{1FD8C000-522C-C427-D8BD-A7B558513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1278"/>
          <a:stretch>
            <a:fillRect/>
          </a:stretch>
        </p:blipFill>
        <p:spPr bwMode="auto">
          <a:xfrm>
            <a:off x="8391524" y="816418"/>
            <a:ext cx="2917825" cy="2990850"/>
          </a:xfrm>
          <a:prstGeom prst="rect">
            <a:avLst/>
          </a:prstGeom>
          <a:noFill/>
          <a:ln w="57150" cmpd="thickThin">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9" name="Rectangle 98">
            <a:extLst>
              <a:ext uri="{FF2B5EF4-FFF2-40B4-BE49-F238E27FC236}">
                <a16:creationId xmlns:a16="http://schemas.microsoft.com/office/drawing/2014/main" id="{BE3866D1-4305-4393-7B63-1F0DF2B12147}"/>
              </a:ext>
            </a:extLst>
          </p:cNvPr>
          <p:cNvSpPr>
            <a:spLocks noChangeArrowheads="1"/>
          </p:cNvSpPr>
          <p:nvPr/>
        </p:nvSpPr>
        <p:spPr bwMode="auto">
          <a:xfrm>
            <a:off x="764620" y="3992671"/>
            <a:ext cx="5546725" cy="581057"/>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其输出</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和输入</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是与的关系，即</a:t>
            </a:r>
          </a:p>
        </p:txBody>
      </p:sp>
      <p:grpSp>
        <p:nvGrpSpPr>
          <p:cNvPr id="80" name="Group 92">
            <a:extLst>
              <a:ext uri="{FF2B5EF4-FFF2-40B4-BE49-F238E27FC236}">
                <a16:creationId xmlns:a16="http://schemas.microsoft.com/office/drawing/2014/main" id="{613BC3B3-6786-FFA2-95BB-142686B740D2}"/>
              </a:ext>
            </a:extLst>
          </p:cNvPr>
          <p:cNvGrpSpPr>
            <a:grpSpLocks/>
          </p:cNvGrpSpPr>
          <p:nvPr/>
        </p:nvGrpSpPr>
        <p:grpSpPr bwMode="auto">
          <a:xfrm>
            <a:off x="764620" y="1150745"/>
            <a:ext cx="2447925" cy="2587625"/>
            <a:chOff x="339" y="2386"/>
            <a:chExt cx="1542" cy="1630"/>
          </a:xfrm>
        </p:grpSpPr>
        <p:sp>
          <p:nvSpPr>
            <p:cNvPr id="81" name="Rectangle 14">
              <a:extLst>
                <a:ext uri="{FF2B5EF4-FFF2-40B4-BE49-F238E27FC236}">
                  <a16:creationId xmlns:a16="http://schemas.microsoft.com/office/drawing/2014/main" id="{7F3D58D7-B009-C6DF-E200-2D8F6E400372}"/>
                </a:ext>
              </a:extLst>
            </p:cNvPr>
            <p:cNvSpPr>
              <a:spLocks noChangeArrowheads="1"/>
            </p:cNvSpPr>
            <p:nvPr/>
          </p:nvSpPr>
          <p:spPr bwMode="auto">
            <a:xfrm>
              <a:off x="1303" y="3690"/>
              <a:ext cx="578"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3.7V</a:t>
              </a:r>
            </a:p>
          </p:txBody>
        </p:sp>
        <p:sp>
          <p:nvSpPr>
            <p:cNvPr id="82" name="Rectangle 15">
              <a:extLst>
                <a:ext uri="{FF2B5EF4-FFF2-40B4-BE49-F238E27FC236}">
                  <a16:creationId xmlns:a16="http://schemas.microsoft.com/office/drawing/2014/main" id="{C2531C95-53D7-3C12-AB63-098EEF905F6D}"/>
                </a:ext>
              </a:extLst>
            </p:cNvPr>
            <p:cNvSpPr>
              <a:spLocks noChangeArrowheads="1"/>
            </p:cNvSpPr>
            <p:nvPr/>
          </p:nvSpPr>
          <p:spPr bwMode="auto">
            <a:xfrm>
              <a:off x="854" y="3690"/>
              <a:ext cx="44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3" name="Rectangle 16">
              <a:extLst>
                <a:ext uri="{FF2B5EF4-FFF2-40B4-BE49-F238E27FC236}">
                  <a16:creationId xmlns:a16="http://schemas.microsoft.com/office/drawing/2014/main" id="{63E506E3-421E-C894-F65F-5711A39B72F6}"/>
                </a:ext>
              </a:extLst>
            </p:cNvPr>
            <p:cNvSpPr>
              <a:spLocks noChangeArrowheads="1"/>
            </p:cNvSpPr>
            <p:nvPr/>
          </p:nvSpPr>
          <p:spPr bwMode="auto">
            <a:xfrm>
              <a:off x="339" y="3690"/>
              <a:ext cx="51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4" name="Rectangle 17">
              <a:extLst>
                <a:ext uri="{FF2B5EF4-FFF2-40B4-BE49-F238E27FC236}">
                  <a16:creationId xmlns:a16="http://schemas.microsoft.com/office/drawing/2014/main" id="{F91692FA-9D1E-BABC-5F71-C779A1FC9147}"/>
                </a:ext>
              </a:extLst>
            </p:cNvPr>
            <p:cNvSpPr>
              <a:spLocks noChangeArrowheads="1"/>
            </p:cNvSpPr>
            <p:nvPr/>
          </p:nvSpPr>
          <p:spPr bwMode="auto">
            <a:xfrm>
              <a:off x="1303" y="3364"/>
              <a:ext cx="578"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0.7V</a:t>
              </a:r>
            </a:p>
          </p:txBody>
        </p:sp>
        <p:sp>
          <p:nvSpPr>
            <p:cNvPr id="85" name="Rectangle 18">
              <a:extLst>
                <a:ext uri="{FF2B5EF4-FFF2-40B4-BE49-F238E27FC236}">
                  <a16:creationId xmlns:a16="http://schemas.microsoft.com/office/drawing/2014/main" id="{C25EBAFE-2086-6353-CF72-4FE4092AF1A4}"/>
                </a:ext>
              </a:extLst>
            </p:cNvPr>
            <p:cNvSpPr>
              <a:spLocks noChangeArrowheads="1"/>
            </p:cNvSpPr>
            <p:nvPr/>
          </p:nvSpPr>
          <p:spPr bwMode="auto">
            <a:xfrm>
              <a:off x="854" y="3364"/>
              <a:ext cx="44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86" name="Rectangle 19">
              <a:extLst>
                <a:ext uri="{FF2B5EF4-FFF2-40B4-BE49-F238E27FC236}">
                  <a16:creationId xmlns:a16="http://schemas.microsoft.com/office/drawing/2014/main" id="{029720F9-39A1-7587-89C9-42DD992FDA35}"/>
                </a:ext>
              </a:extLst>
            </p:cNvPr>
            <p:cNvSpPr>
              <a:spLocks noChangeArrowheads="1"/>
            </p:cNvSpPr>
            <p:nvPr/>
          </p:nvSpPr>
          <p:spPr bwMode="auto">
            <a:xfrm>
              <a:off x="339" y="3364"/>
              <a:ext cx="51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7" name="Rectangle 20">
              <a:extLst>
                <a:ext uri="{FF2B5EF4-FFF2-40B4-BE49-F238E27FC236}">
                  <a16:creationId xmlns:a16="http://schemas.microsoft.com/office/drawing/2014/main" id="{46A6E34F-6DF3-6EEE-FE1F-1CF4607E454F}"/>
                </a:ext>
              </a:extLst>
            </p:cNvPr>
            <p:cNvSpPr>
              <a:spLocks noChangeArrowheads="1"/>
            </p:cNvSpPr>
            <p:nvPr/>
          </p:nvSpPr>
          <p:spPr bwMode="auto">
            <a:xfrm>
              <a:off x="1303" y="3038"/>
              <a:ext cx="578"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0.7V</a:t>
              </a:r>
            </a:p>
          </p:txBody>
        </p:sp>
        <p:sp>
          <p:nvSpPr>
            <p:cNvPr id="88" name="Rectangle 21">
              <a:extLst>
                <a:ext uri="{FF2B5EF4-FFF2-40B4-BE49-F238E27FC236}">
                  <a16:creationId xmlns:a16="http://schemas.microsoft.com/office/drawing/2014/main" id="{7AEB1370-4A46-BA06-00A0-E2A18D8A383B}"/>
                </a:ext>
              </a:extLst>
            </p:cNvPr>
            <p:cNvSpPr>
              <a:spLocks noChangeArrowheads="1"/>
            </p:cNvSpPr>
            <p:nvPr/>
          </p:nvSpPr>
          <p:spPr bwMode="auto">
            <a:xfrm>
              <a:off x="854" y="3038"/>
              <a:ext cx="44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9" name="Rectangle 22">
              <a:extLst>
                <a:ext uri="{FF2B5EF4-FFF2-40B4-BE49-F238E27FC236}">
                  <a16:creationId xmlns:a16="http://schemas.microsoft.com/office/drawing/2014/main" id="{B75384DE-ACB5-3A02-98F8-0D59671984FE}"/>
                </a:ext>
              </a:extLst>
            </p:cNvPr>
            <p:cNvSpPr>
              <a:spLocks noChangeArrowheads="1"/>
            </p:cNvSpPr>
            <p:nvPr/>
          </p:nvSpPr>
          <p:spPr bwMode="auto">
            <a:xfrm>
              <a:off x="339" y="3038"/>
              <a:ext cx="51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0" name="Rectangle 23">
              <a:extLst>
                <a:ext uri="{FF2B5EF4-FFF2-40B4-BE49-F238E27FC236}">
                  <a16:creationId xmlns:a16="http://schemas.microsoft.com/office/drawing/2014/main" id="{F3ADA319-B68F-0367-4F19-038E21B9F84D}"/>
                </a:ext>
              </a:extLst>
            </p:cNvPr>
            <p:cNvSpPr>
              <a:spLocks noChangeArrowheads="1"/>
            </p:cNvSpPr>
            <p:nvPr/>
          </p:nvSpPr>
          <p:spPr bwMode="auto">
            <a:xfrm>
              <a:off x="1303" y="2712"/>
              <a:ext cx="578"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0.7V</a:t>
              </a:r>
            </a:p>
          </p:txBody>
        </p:sp>
        <p:sp>
          <p:nvSpPr>
            <p:cNvPr id="91" name="Rectangle 24">
              <a:extLst>
                <a:ext uri="{FF2B5EF4-FFF2-40B4-BE49-F238E27FC236}">
                  <a16:creationId xmlns:a16="http://schemas.microsoft.com/office/drawing/2014/main" id="{A23202AA-2C31-27D2-7767-7ECCEAD61F86}"/>
                </a:ext>
              </a:extLst>
            </p:cNvPr>
            <p:cNvSpPr>
              <a:spLocks noChangeArrowheads="1"/>
            </p:cNvSpPr>
            <p:nvPr/>
          </p:nvSpPr>
          <p:spPr bwMode="auto">
            <a:xfrm>
              <a:off x="854" y="2712"/>
              <a:ext cx="44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2" name="Rectangle 25">
              <a:extLst>
                <a:ext uri="{FF2B5EF4-FFF2-40B4-BE49-F238E27FC236}">
                  <a16:creationId xmlns:a16="http://schemas.microsoft.com/office/drawing/2014/main" id="{2B64E17D-F745-2703-9BF2-6261E65372B5}"/>
                </a:ext>
              </a:extLst>
            </p:cNvPr>
            <p:cNvSpPr>
              <a:spLocks noChangeArrowheads="1"/>
            </p:cNvSpPr>
            <p:nvPr/>
          </p:nvSpPr>
          <p:spPr bwMode="auto">
            <a:xfrm>
              <a:off x="339" y="2712"/>
              <a:ext cx="51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3" name="Rectangle 26">
              <a:extLst>
                <a:ext uri="{FF2B5EF4-FFF2-40B4-BE49-F238E27FC236}">
                  <a16:creationId xmlns:a16="http://schemas.microsoft.com/office/drawing/2014/main" id="{0CFDC913-38EC-D7C2-41CE-A69426060EA4}"/>
                </a:ext>
              </a:extLst>
            </p:cNvPr>
            <p:cNvSpPr>
              <a:spLocks noChangeArrowheads="1"/>
            </p:cNvSpPr>
            <p:nvPr/>
          </p:nvSpPr>
          <p:spPr bwMode="auto">
            <a:xfrm>
              <a:off x="1303" y="2386"/>
              <a:ext cx="578"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Y</a:t>
              </a:r>
            </a:p>
          </p:txBody>
        </p:sp>
        <p:sp>
          <p:nvSpPr>
            <p:cNvPr id="94" name="Rectangle 27">
              <a:extLst>
                <a:ext uri="{FF2B5EF4-FFF2-40B4-BE49-F238E27FC236}">
                  <a16:creationId xmlns:a16="http://schemas.microsoft.com/office/drawing/2014/main" id="{B04862E9-68D3-A7D9-2372-F7CBF4113144}"/>
                </a:ext>
              </a:extLst>
            </p:cNvPr>
            <p:cNvSpPr>
              <a:spLocks noChangeArrowheads="1"/>
            </p:cNvSpPr>
            <p:nvPr/>
          </p:nvSpPr>
          <p:spPr bwMode="auto">
            <a:xfrm>
              <a:off x="854" y="2386"/>
              <a:ext cx="44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B</a:t>
              </a:r>
            </a:p>
          </p:txBody>
        </p:sp>
        <p:sp>
          <p:nvSpPr>
            <p:cNvPr id="95" name="Rectangle 28">
              <a:extLst>
                <a:ext uri="{FF2B5EF4-FFF2-40B4-BE49-F238E27FC236}">
                  <a16:creationId xmlns:a16="http://schemas.microsoft.com/office/drawing/2014/main" id="{3B782A14-B415-1B14-80B2-26D20EE53648}"/>
                </a:ext>
              </a:extLst>
            </p:cNvPr>
            <p:cNvSpPr>
              <a:spLocks noChangeArrowheads="1"/>
            </p:cNvSpPr>
            <p:nvPr/>
          </p:nvSpPr>
          <p:spPr bwMode="auto">
            <a:xfrm>
              <a:off x="339" y="2386"/>
              <a:ext cx="51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A</a:t>
              </a:r>
            </a:p>
          </p:txBody>
        </p:sp>
        <p:sp>
          <p:nvSpPr>
            <p:cNvPr id="96" name="Line 29">
              <a:extLst>
                <a:ext uri="{FF2B5EF4-FFF2-40B4-BE49-F238E27FC236}">
                  <a16:creationId xmlns:a16="http://schemas.microsoft.com/office/drawing/2014/main" id="{65DF6958-E43F-6752-C193-83C3C7915C3E}"/>
                </a:ext>
              </a:extLst>
            </p:cNvPr>
            <p:cNvSpPr>
              <a:spLocks noChangeShapeType="1"/>
            </p:cNvSpPr>
            <p:nvPr/>
          </p:nvSpPr>
          <p:spPr bwMode="auto">
            <a:xfrm>
              <a:off x="339" y="2386"/>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97" name="Line 30">
              <a:extLst>
                <a:ext uri="{FF2B5EF4-FFF2-40B4-BE49-F238E27FC236}">
                  <a16:creationId xmlns:a16="http://schemas.microsoft.com/office/drawing/2014/main" id="{ED043840-D81E-36CF-7BF2-DE16DC481A51}"/>
                </a:ext>
              </a:extLst>
            </p:cNvPr>
            <p:cNvSpPr>
              <a:spLocks noChangeShapeType="1"/>
            </p:cNvSpPr>
            <p:nvPr/>
          </p:nvSpPr>
          <p:spPr bwMode="auto">
            <a:xfrm>
              <a:off x="339" y="2712"/>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98" name="Line 31">
              <a:extLst>
                <a:ext uri="{FF2B5EF4-FFF2-40B4-BE49-F238E27FC236}">
                  <a16:creationId xmlns:a16="http://schemas.microsoft.com/office/drawing/2014/main" id="{1403D9C3-4D67-44FC-427D-C7B8B9D65D54}"/>
                </a:ext>
              </a:extLst>
            </p:cNvPr>
            <p:cNvSpPr>
              <a:spLocks noChangeShapeType="1"/>
            </p:cNvSpPr>
            <p:nvPr/>
          </p:nvSpPr>
          <p:spPr bwMode="auto">
            <a:xfrm>
              <a:off x="339" y="3038"/>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99" name="Line 32">
              <a:extLst>
                <a:ext uri="{FF2B5EF4-FFF2-40B4-BE49-F238E27FC236}">
                  <a16:creationId xmlns:a16="http://schemas.microsoft.com/office/drawing/2014/main" id="{815CE7E1-8C72-F95F-A7CB-3EBB9899261B}"/>
                </a:ext>
              </a:extLst>
            </p:cNvPr>
            <p:cNvSpPr>
              <a:spLocks noChangeShapeType="1"/>
            </p:cNvSpPr>
            <p:nvPr/>
          </p:nvSpPr>
          <p:spPr bwMode="auto">
            <a:xfrm>
              <a:off x="339" y="3364"/>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0" name="Line 33">
              <a:extLst>
                <a:ext uri="{FF2B5EF4-FFF2-40B4-BE49-F238E27FC236}">
                  <a16:creationId xmlns:a16="http://schemas.microsoft.com/office/drawing/2014/main" id="{99437764-4FB2-187D-240D-007C189C1711}"/>
                </a:ext>
              </a:extLst>
            </p:cNvPr>
            <p:cNvSpPr>
              <a:spLocks noChangeShapeType="1"/>
            </p:cNvSpPr>
            <p:nvPr/>
          </p:nvSpPr>
          <p:spPr bwMode="auto">
            <a:xfrm>
              <a:off x="339" y="3690"/>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1" name="Line 34">
              <a:extLst>
                <a:ext uri="{FF2B5EF4-FFF2-40B4-BE49-F238E27FC236}">
                  <a16:creationId xmlns:a16="http://schemas.microsoft.com/office/drawing/2014/main" id="{486E2E86-3FFC-A9F6-19FF-7AB938720A21}"/>
                </a:ext>
              </a:extLst>
            </p:cNvPr>
            <p:cNvSpPr>
              <a:spLocks noChangeShapeType="1"/>
            </p:cNvSpPr>
            <p:nvPr/>
          </p:nvSpPr>
          <p:spPr bwMode="auto">
            <a:xfrm>
              <a:off x="339" y="4016"/>
              <a:ext cx="1542"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2" name="Line 35">
              <a:extLst>
                <a:ext uri="{FF2B5EF4-FFF2-40B4-BE49-F238E27FC236}">
                  <a16:creationId xmlns:a16="http://schemas.microsoft.com/office/drawing/2014/main" id="{58A53BBB-3B09-7C0B-E0E6-C93343C7BF0E}"/>
                </a:ext>
              </a:extLst>
            </p:cNvPr>
            <p:cNvSpPr>
              <a:spLocks noChangeShapeType="1"/>
            </p:cNvSpPr>
            <p:nvPr/>
          </p:nvSpPr>
          <p:spPr bwMode="auto">
            <a:xfrm>
              <a:off x="339" y="2386"/>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3" name="Line 36">
              <a:extLst>
                <a:ext uri="{FF2B5EF4-FFF2-40B4-BE49-F238E27FC236}">
                  <a16:creationId xmlns:a16="http://schemas.microsoft.com/office/drawing/2014/main" id="{A641C898-BF34-4B43-215A-5F7179D0FC5A}"/>
                </a:ext>
              </a:extLst>
            </p:cNvPr>
            <p:cNvSpPr>
              <a:spLocks noChangeShapeType="1"/>
            </p:cNvSpPr>
            <p:nvPr/>
          </p:nvSpPr>
          <p:spPr bwMode="auto">
            <a:xfrm>
              <a:off x="1303" y="2386"/>
              <a:ext cx="0" cy="163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4" name="Line 37">
              <a:extLst>
                <a:ext uri="{FF2B5EF4-FFF2-40B4-BE49-F238E27FC236}">
                  <a16:creationId xmlns:a16="http://schemas.microsoft.com/office/drawing/2014/main" id="{FEA1C511-4FAC-7689-03BB-11F82DC1BDC1}"/>
                </a:ext>
              </a:extLst>
            </p:cNvPr>
            <p:cNvSpPr>
              <a:spLocks noChangeShapeType="1"/>
            </p:cNvSpPr>
            <p:nvPr/>
          </p:nvSpPr>
          <p:spPr bwMode="auto">
            <a:xfrm>
              <a:off x="1881" y="2386"/>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5" name="Line 38">
              <a:extLst>
                <a:ext uri="{FF2B5EF4-FFF2-40B4-BE49-F238E27FC236}">
                  <a16:creationId xmlns:a16="http://schemas.microsoft.com/office/drawing/2014/main" id="{BA5A5972-DC6A-DE75-3AEC-1AC0FE81135A}"/>
                </a:ext>
              </a:extLst>
            </p:cNvPr>
            <p:cNvSpPr>
              <a:spLocks noChangeShapeType="1"/>
            </p:cNvSpPr>
            <p:nvPr/>
          </p:nvSpPr>
          <p:spPr bwMode="auto">
            <a:xfrm>
              <a:off x="339" y="303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6" name="Line 39">
              <a:extLst>
                <a:ext uri="{FF2B5EF4-FFF2-40B4-BE49-F238E27FC236}">
                  <a16:creationId xmlns:a16="http://schemas.microsoft.com/office/drawing/2014/main" id="{ABC231BF-CD86-A97E-E94C-C43952AA6C51}"/>
                </a:ext>
              </a:extLst>
            </p:cNvPr>
            <p:cNvSpPr>
              <a:spLocks noChangeShapeType="1"/>
            </p:cNvSpPr>
            <p:nvPr/>
          </p:nvSpPr>
          <p:spPr bwMode="auto">
            <a:xfrm>
              <a:off x="339" y="2712"/>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7" name="Line 40">
              <a:extLst>
                <a:ext uri="{FF2B5EF4-FFF2-40B4-BE49-F238E27FC236}">
                  <a16:creationId xmlns:a16="http://schemas.microsoft.com/office/drawing/2014/main" id="{955D8FF9-55E0-B46F-C924-51D81D0376FB}"/>
                </a:ext>
              </a:extLst>
            </p:cNvPr>
            <p:cNvSpPr>
              <a:spLocks noChangeShapeType="1"/>
            </p:cNvSpPr>
            <p:nvPr/>
          </p:nvSpPr>
          <p:spPr bwMode="auto">
            <a:xfrm>
              <a:off x="339" y="336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8" name="Line 41">
              <a:extLst>
                <a:ext uri="{FF2B5EF4-FFF2-40B4-BE49-F238E27FC236}">
                  <a16:creationId xmlns:a16="http://schemas.microsoft.com/office/drawing/2014/main" id="{CB4977FE-EED7-0011-65CC-3EBDEA0B55DB}"/>
                </a:ext>
              </a:extLst>
            </p:cNvPr>
            <p:cNvSpPr>
              <a:spLocks noChangeShapeType="1"/>
            </p:cNvSpPr>
            <p:nvPr/>
          </p:nvSpPr>
          <p:spPr bwMode="auto">
            <a:xfrm>
              <a:off x="339" y="369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9" name="Line 42">
              <a:extLst>
                <a:ext uri="{FF2B5EF4-FFF2-40B4-BE49-F238E27FC236}">
                  <a16:creationId xmlns:a16="http://schemas.microsoft.com/office/drawing/2014/main" id="{149BADEB-3E1D-20C3-A719-0E898371BD28}"/>
                </a:ext>
              </a:extLst>
            </p:cNvPr>
            <p:cNvSpPr>
              <a:spLocks noChangeShapeType="1"/>
            </p:cNvSpPr>
            <p:nvPr/>
          </p:nvSpPr>
          <p:spPr bwMode="auto">
            <a:xfrm>
              <a:off x="1881" y="303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0" name="Line 43">
              <a:extLst>
                <a:ext uri="{FF2B5EF4-FFF2-40B4-BE49-F238E27FC236}">
                  <a16:creationId xmlns:a16="http://schemas.microsoft.com/office/drawing/2014/main" id="{34643088-A49E-18AC-DD6B-0435FB7E003A}"/>
                </a:ext>
              </a:extLst>
            </p:cNvPr>
            <p:cNvSpPr>
              <a:spLocks noChangeShapeType="1"/>
            </p:cNvSpPr>
            <p:nvPr/>
          </p:nvSpPr>
          <p:spPr bwMode="auto">
            <a:xfrm>
              <a:off x="1881" y="2712"/>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1" name="Line 44">
              <a:extLst>
                <a:ext uri="{FF2B5EF4-FFF2-40B4-BE49-F238E27FC236}">
                  <a16:creationId xmlns:a16="http://schemas.microsoft.com/office/drawing/2014/main" id="{6F5CE908-432A-1C75-DCFD-083F1F762285}"/>
                </a:ext>
              </a:extLst>
            </p:cNvPr>
            <p:cNvSpPr>
              <a:spLocks noChangeShapeType="1"/>
            </p:cNvSpPr>
            <p:nvPr/>
          </p:nvSpPr>
          <p:spPr bwMode="auto">
            <a:xfrm>
              <a:off x="1881" y="336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2" name="Line 45">
              <a:extLst>
                <a:ext uri="{FF2B5EF4-FFF2-40B4-BE49-F238E27FC236}">
                  <a16:creationId xmlns:a16="http://schemas.microsoft.com/office/drawing/2014/main" id="{17F5628F-D9D9-EFED-F8E0-F7447C22A9C7}"/>
                </a:ext>
              </a:extLst>
            </p:cNvPr>
            <p:cNvSpPr>
              <a:spLocks noChangeShapeType="1"/>
            </p:cNvSpPr>
            <p:nvPr/>
          </p:nvSpPr>
          <p:spPr bwMode="auto">
            <a:xfrm>
              <a:off x="1881" y="369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grpSp>
      <p:grpSp>
        <p:nvGrpSpPr>
          <p:cNvPr id="114" name="Group 97">
            <a:extLst>
              <a:ext uri="{FF2B5EF4-FFF2-40B4-BE49-F238E27FC236}">
                <a16:creationId xmlns:a16="http://schemas.microsoft.com/office/drawing/2014/main" id="{EB2D7D41-B0B0-D6EB-D64D-C581CA0554E5}"/>
              </a:ext>
            </a:extLst>
          </p:cNvPr>
          <p:cNvGrpSpPr>
            <a:grpSpLocks/>
          </p:cNvGrpSpPr>
          <p:nvPr/>
        </p:nvGrpSpPr>
        <p:grpSpPr bwMode="auto">
          <a:xfrm>
            <a:off x="3355556" y="1619058"/>
            <a:ext cx="2940049" cy="1436688"/>
            <a:chOff x="2004" y="2650"/>
            <a:chExt cx="1852" cy="905"/>
          </a:xfrm>
        </p:grpSpPr>
        <p:sp>
          <p:nvSpPr>
            <p:cNvPr id="115" name="AutoShape 79">
              <a:extLst>
                <a:ext uri="{FF2B5EF4-FFF2-40B4-BE49-F238E27FC236}">
                  <a16:creationId xmlns:a16="http://schemas.microsoft.com/office/drawing/2014/main" id="{49CC70B7-CCB2-7C8D-4161-0692EB313BBB}"/>
                </a:ext>
              </a:extLst>
            </p:cNvPr>
            <p:cNvSpPr>
              <a:spLocks noChangeArrowheads="1"/>
            </p:cNvSpPr>
            <p:nvPr/>
          </p:nvSpPr>
          <p:spPr bwMode="auto">
            <a:xfrm>
              <a:off x="2109" y="3022"/>
              <a:ext cx="1611" cy="227"/>
            </a:xfrm>
            <a:prstGeom prst="rightArrow">
              <a:avLst>
                <a:gd name="adj1" fmla="val 50000"/>
                <a:gd name="adj2" fmla="val 134802"/>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a:extLst>
                <a:ext uri="{FF2B5EF4-FFF2-40B4-BE49-F238E27FC236}">
                  <a16:creationId xmlns:a16="http://schemas.microsoft.com/office/drawing/2014/main" id="{2BCD9D63-AA44-A010-D5D7-12FDB83B98C5}"/>
                </a:ext>
              </a:extLst>
            </p:cNvPr>
            <p:cNvSpPr txBox="1">
              <a:spLocks noChangeArrowheads="1"/>
            </p:cNvSpPr>
            <p:nvPr/>
          </p:nvSpPr>
          <p:spPr bwMode="auto">
            <a:xfrm>
              <a:off x="2004" y="2650"/>
              <a:ext cx="1852"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zh-CN" altLang="en-US" dirty="0"/>
                <a:t>规定</a:t>
              </a:r>
              <a:r>
                <a:rPr lang="en-US" altLang="zh-CN" dirty="0"/>
                <a:t>3V</a:t>
              </a:r>
              <a:r>
                <a:rPr lang="zh-CN" altLang="en-US" dirty="0"/>
                <a:t>以上为“</a:t>
              </a:r>
              <a:r>
                <a:rPr lang="en-US" altLang="zh-CN" dirty="0"/>
                <a:t>1”</a:t>
              </a:r>
            </a:p>
          </p:txBody>
        </p:sp>
        <p:sp>
          <p:nvSpPr>
            <p:cNvPr id="117" name="Text Box 81">
              <a:extLst>
                <a:ext uri="{FF2B5EF4-FFF2-40B4-BE49-F238E27FC236}">
                  <a16:creationId xmlns:a16="http://schemas.microsoft.com/office/drawing/2014/main" id="{CF4D9D78-C5B0-2FA1-B81B-D79A6A62B636}"/>
                </a:ext>
              </a:extLst>
            </p:cNvPr>
            <p:cNvSpPr txBox="1">
              <a:spLocks noChangeArrowheads="1"/>
            </p:cNvSpPr>
            <p:nvPr/>
          </p:nvSpPr>
          <p:spPr bwMode="auto">
            <a:xfrm>
              <a:off x="2086" y="3189"/>
              <a:ext cx="1656"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en-US" altLang="zh-CN" dirty="0"/>
                <a:t>0.7V</a:t>
              </a:r>
              <a:r>
                <a:rPr lang="zh-CN" altLang="en-US" dirty="0"/>
                <a:t>以下为“</a:t>
              </a:r>
              <a:r>
                <a:rPr lang="en-US" altLang="zh-CN" dirty="0"/>
                <a:t>0”</a:t>
              </a:r>
            </a:p>
          </p:txBody>
        </p:sp>
      </p:grpSp>
      <p:grpSp>
        <p:nvGrpSpPr>
          <p:cNvPr id="118" name="Group 95">
            <a:extLst>
              <a:ext uri="{FF2B5EF4-FFF2-40B4-BE49-F238E27FC236}">
                <a16:creationId xmlns:a16="http://schemas.microsoft.com/office/drawing/2014/main" id="{F77C5C6E-0014-3C2A-67F0-DE1FFD3B4C8F}"/>
              </a:ext>
            </a:extLst>
          </p:cNvPr>
          <p:cNvGrpSpPr>
            <a:grpSpLocks/>
          </p:cNvGrpSpPr>
          <p:nvPr/>
        </p:nvGrpSpPr>
        <p:grpSpPr bwMode="auto">
          <a:xfrm>
            <a:off x="6223441" y="1219643"/>
            <a:ext cx="1800225" cy="2587625"/>
            <a:chOff x="3696" y="2478"/>
            <a:chExt cx="1134" cy="1630"/>
          </a:xfrm>
        </p:grpSpPr>
        <p:sp>
          <p:nvSpPr>
            <p:cNvPr id="119" name="Rectangle 47">
              <a:extLst>
                <a:ext uri="{FF2B5EF4-FFF2-40B4-BE49-F238E27FC236}">
                  <a16:creationId xmlns:a16="http://schemas.microsoft.com/office/drawing/2014/main" id="{514962A4-91B6-59BF-0BF2-DAF8A24EE4A9}"/>
                </a:ext>
              </a:extLst>
            </p:cNvPr>
            <p:cNvSpPr>
              <a:spLocks noChangeArrowheads="1"/>
            </p:cNvSpPr>
            <p:nvPr/>
          </p:nvSpPr>
          <p:spPr bwMode="auto">
            <a:xfrm>
              <a:off x="4405" y="3782"/>
              <a:ext cx="42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0" name="Rectangle 48">
              <a:extLst>
                <a:ext uri="{FF2B5EF4-FFF2-40B4-BE49-F238E27FC236}">
                  <a16:creationId xmlns:a16="http://schemas.microsoft.com/office/drawing/2014/main" id="{84D39546-EB13-B5DD-3D5A-5AC559176B70}"/>
                </a:ext>
              </a:extLst>
            </p:cNvPr>
            <p:cNvSpPr>
              <a:spLocks noChangeArrowheads="1"/>
            </p:cNvSpPr>
            <p:nvPr/>
          </p:nvSpPr>
          <p:spPr bwMode="auto">
            <a:xfrm>
              <a:off x="4075" y="3782"/>
              <a:ext cx="330"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1" name="Rectangle 49">
              <a:extLst>
                <a:ext uri="{FF2B5EF4-FFF2-40B4-BE49-F238E27FC236}">
                  <a16:creationId xmlns:a16="http://schemas.microsoft.com/office/drawing/2014/main" id="{5C15C042-50D3-C1D1-CBEA-E7090942BB2C}"/>
                </a:ext>
              </a:extLst>
            </p:cNvPr>
            <p:cNvSpPr>
              <a:spLocks noChangeArrowheads="1"/>
            </p:cNvSpPr>
            <p:nvPr/>
          </p:nvSpPr>
          <p:spPr bwMode="auto">
            <a:xfrm>
              <a:off x="3696" y="3782"/>
              <a:ext cx="37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2" name="Rectangle 50">
              <a:extLst>
                <a:ext uri="{FF2B5EF4-FFF2-40B4-BE49-F238E27FC236}">
                  <a16:creationId xmlns:a16="http://schemas.microsoft.com/office/drawing/2014/main" id="{98322790-0F17-077C-0F78-D1CE09A1267B}"/>
                </a:ext>
              </a:extLst>
            </p:cNvPr>
            <p:cNvSpPr>
              <a:spLocks noChangeArrowheads="1"/>
            </p:cNvSpPr>
            <p:nvPr/>
          </p:nvSpPr>
          <p:spPr bwMode="auto">
            <a:xfrm>
              <a:off x="4405" y="3456"/>
              <a:ext cx="42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3" name="Rectangle 51">
              <a:extLst>
                <a:ext uri="{FF2B5EF4-FFF2-40B4-BE49-F238E27FC236}">
                  <a16:creationId xmlns:a16="http://schemas.microsoft.com/office/drawing/2014/main" id="{ACC5C24C-4979-26AF-15EB-55431FE220A8}"/>
                </a:ext>
              </a:extLst>
            </p:cNvPr>
            <p:cNvSpPr>
              <a:spLocks noChangeArrowheads="1"/>
            </p:cNvSpPr>
            <p:nvPr/>
          </p:nvSpPr>
          <p:spPr bwMode="auto">
            <a:xfrm>
              <a:off x="4075" y="3456"/>
              <a:ext cx="330"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4" name="Rectangle 52">
              <a:extLst>
                <a:ext uri="{FF2B5EF4-FFF2-40B4-BE49-F238E27FC236}">
                  <a16:creationId xmlns:a16="http://schemas.microsoft.com/office/drawing/2014/main" id="{615C3C6F-9E96-9F28-3EFE-0AF7844589D1}"/>
                </a:ext>
              </a:extLst>
            </p:cNvPr>
            <p:cNvSpPr>
              <a:spLocks noChangeArrowheads="1"/>
            </p:cNvSpPr>
            <p:nvPr/>
          </p:nvSpPr>
          <p:spPr bwMode="auto">
            <a:xfrm>
              <a:off x="3696" y="3456"/>
              <a:ext cx="37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5" name="Rectangle 53">
              <a:extLst>
                <a:ext uri="{FF2B5EF4-FFF2-40B4-BE49-F238E27FC236}">
                  <a16:creationId xmlns:a16="http://schemas.microsoft.com/office/drawing/2014/main" id="{224A5AFE-11D8-76B5-1F64-E30430805903}"/>
                </a:ext>
              </a:extLst>
            </p:cNvPr>
            <p:cNvSpPr>
              <a:spLocks noChangeArrowheads="1"/>
            </p:cNvSpPr>
            <p:nvPr/>
          </p:nvSpPr>
          <p:spPr bwMode="auto">
            <a:xfrm>
              <a:off x="4405" y="3130"/>
              <a:ext cx="42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6" name="Rectangle 54">
              <a:extLst>
                <a:ext uri="{FF2B5EF4-FFF2-40B4-BE49-F238E27FC236}">
                  <a16:creationId xmlns:a16="http://schemas.microsoft.com/office/drawing/2014/main" id="{A68BECEE-1FE8-216B-36E9-D92F2FA6CE90}"/>
                </a:ext>
              </a:extLst>
            </p:cNvPr>
            <p:cNvSpPr>
              <a:spLocks noChangeArrowheads="1"/>
            </p:cNvSpPr>
            <p:nvPr/>
          </p:nvSpPr>
          <p:spPr bwMode="auto">
            <a:xfrm>
              <a:off x="4075" y="3130"/>
              <a:ext cx="330"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7" name="Rectangle 55">
              <a:extLst>
                <a:ext uri="{FF2B5EF4-FFF2-40B4-BE49-F238E27FC236}">
                  <a16:creationId xmlns:a16="http://schemas.microsoft.com/office/drawing/2014/main" id="{28888193-DFCF-A0F2-BEFB-F2DA75FB8599}"/>
                </a:ext>
              </a:extLst>
            </p:cNvPr>
            <p:cNvSpPr>
              <a:spLocks noChangeArrowheads="1"/>
            </p:cNvSpPr>
            <p:nvPr/>
          </p:nvSpPr>
          <p:spPr bwMode="auto">
            <a:xfrm>
              <a:off x="3696" y="3130"/>
              <a:ext cx="37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8" name="Rectangle 56">
              <a:extLst>
                <a:ext uri="{FF2B5EF4-FFF2-40B4-BE49-F238E27FC236}">
                  <a16:creationId xmlns:a16="http://schemas.microsoft.com/office/drawing/2014/main" id="{E39E002A-A71F-F6CE-1DE4-47A4C17FB0E5}"/>
                </a:ext>
              </a:extLst>
            </p:cNvPr>
            <p:cNvSpPr>
              <a:spLocks noChangeArrowheads="1"/>
            </p:cNvSpPr>
            <p:nvPr/>
          </p:nvSpPr>
          <p:spPr bwMode="auto">
            <a:xfrm>
              <a:off x="4405" y="2804"/>
              <a:ext cx="42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9" name="Rectangle 57">
              <a:extLst>
                <a:ext uri="{FF2B5EF4-FFF2-40B4-BE49-F238E27FC236}">
                  <a16:creationId xmlns:a16="http://schemas.microsoft.com/office/drawing/2014/main" id="{8DF16666-81EF-FBF3-8DE4-C873DFD0D95D}"/>
                </a:ext>
              </a:extLst>
            </p:cNvPr>
            <p:cNvSpPr>
              <a:spLocks noChangeArrowheads="1"/>
            </p:cNvSpPr>
            <p:nvPr/>
          </p:nvSpPr>
          <p:spPr bwMode="auto">
            <a:xfrm>
              <a:off x="4075" y="2804"/>
              <a:ext cx="330"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dirty="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30" name="Rectangle 58">
              <a:extLst>
                <a:ext uri="{FF2B5EF4-FFF2-40B4-BE49-F238E27FC236}">
                  <a16:creationId xmlns:a16="http://schemas.microsoft.com/office/drawing/2014/main" id="{80ADB41C-7D7B-4189-2526-CB6A6A76A323}"/>
                </a:ext>
              </a:extLst>
            </p:cNvPr>
            <p:cNvSpPr>
              <a:spLocks noChangeArrowheads="1"/>
            </p:cNvSpPr>
            <p:nvPr/>
          </p:nvSpPr>
          <p:spPr bwMode="auto">
            <a:xfrm>
              <a:off x="3696" y="2804"/>
              <a:ext cx="37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31" name="Rectangle 59">
              <a:extLst>
                <a:ext uri="{FF2B5EF4-FFF2-40B4-BE49-F238E27FC236}">
                  <a16:creationId xmlns:a16="http://schemas.microsoft.com/office/drawing/2014/main" id="{790C17AB-2338-9DB4-A892-622AF4DBFAF0}"/>
                </a:ext>
              </a:extLst>
            </p:cNvPr>
            <p:cNvSpPr>
              <a:spLocks noChangeArrowheads="1"/>
            </p:cNvSpPr>
            <p:nvPr/>
          </p:nvSpPr>
          <p:spPr bwMode="auto">
            <a:xfrm>
              <a:off x="4405" y="2478"/>
              <a:ext cx="42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Y</a:t>
              </a:r>
            </a:p>
          </p:txBody>
        </p:sp>
        <p:sp>
          <p:nvSpPr>
            <p:cNvPr id="132" name="Rectangle 60">
              <a:extLst>
                <a:ext uri="{FF2B5EF4-FFF2-40B4-BE49-F238E27FC236}">
                  <a16:creationId xmlns:a16="http://schemas.microsoft.com/office/drawing/2014/main" id="{3EF4EC8B-EF58-50DF-4326-312FA5A9B3AA}"/>
                </a:ext>
              </a:extLst>
            </p:cNvPr>
            <p:cNvSpPr>
              <a:spLocks noChangeArrowheads="1"/>
            </p:cNvSpPr>
            <p:nvPr/>
          </p:nvSpPr>
          <p:spPr bwMode="auto">
            <a:xfrm>
              <a:off x="4075" y="2478"/>
              <a:ext cx="330"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B</a:t>
              </a:r>
            </a:p>
          </p:txBody>
        </p:sp>
        <p:sp>
          <p:nvSpPr>
            <p:cNvPr id="133" name="Rectangle 61">
              <a:extLst>
                <a:ext uri="{FF2B5EF4-FFF2-40B4-BE49-F238E27FC236}">
                  <a16:creationId xmlns:a16="http://schemas.microsoft.com/office/drawing/2014/main" id="{8600A57A-F3BA-8703-FA24-432E220E7D70}"/>
                </a:ext>
              </a:extLst>
            </p:cNvPr>
            <p:cNvSpPr>
              <a:spLocks noChangeArrowheads="1"/>
            </p:cNvSpPr>
            <p:nvPr/>
          </p:nvSpPr>
          <p:spPr bwMode="auto">
            <a:xfrm>
              <a:off x="3696" y="2478"/>
              <a:ext cx="379"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A</a:t>
              </a:r>
            </a:p>
          </p:txBody>
        </p:sp>
        <p:sp>
          <p:nvSpPr>
            <p:cNvPr id="134" name="Line 62">
              <a:extLst>
                <a:ext uri="{FF2B5EF4-FFF2-40B4-BE49-F238E27FC236}">
                  <a16:creationId xmlns:a16="http://schemas.microsoft.com/office/drawing/2014/main" id="{8C426C9D-6C4E-F39E-1CBF-849A75719773}"/>
                </a:ext>
              </a:extLst>
            </p:cNvPr>
            <p:cNvSpPr>
              <a:spLocks noChangeShapeType="1"/>
            </p:cNvSpPr>
            <p:nvPr/>
          </p:nvSpPr>
          <p:spPr bwMode="auto">
            <a:xfrm>
              <a:off x="3696" y="2478"/>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5" name="Line 63">
              <a:extLst>
                <a:ext uri="{FF2B5EF4-FFF2-40B4-BE49-F238E27FC236}">
                  <a16:creationId xmlns:a16="http://schemas.microsoft.com/office/drawing/2014/main" id="{31ED5C89-77D2-CF53-E26E-8CD1AE08AD7C}"/>
                </a:ext>
              </a:extLst>
            </p:cNvPr>
            <p:cNvSpPr>
              <a:spLocks noChangeShapeType="1"/>
            </p:cNvSpPr>
            <p:nvPr/>
          </p:nvSpPr>
          <p:spPr bwMode="auto">
            <a:xfrm>
              <a:off x="3696" y="2804"/>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6" name="Line 64">
              <a:extLst>
                <a:ext uri="{FF2B5EF4-FFF2-40B4-BE49-F238E27FC236}">
                  <a16:creationId xmlns:a16="http://schemas.microsoft.com/office/drawing/2014/main" id="{F8710BE3-3DB9-5B71-3CBF-F07AD14E6898}"/>
                </a:ext>
              </a:extLst>
            </p:cNvPr>
            <p:cNvSpPr>
              <a:spLocks noChangeShapeType="1"/>
            </p:cNvSpPr>
            <p:nvPr/>
          </p:nvSpPr>
          <p:spPr bwMode="auto">
            <a:xfrm>
              <a:off x="3696" y="3130"/>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7" name="Line 65">
              <a:extLst>
                <a:ext uri="{FF2B5EF4-FFF2-40B4-BE49-F238E27FC236}">
                  <a16:creationId xmlns:a16="http://schemas.microsoft.com/office/drawing/2014/main" id="{961BDCCD-6754-BD1C-4CD6-7BB48A4B1222}"/>
                </a:ext>
              </a:extLst>
            </p:cNvPr>
            <p:cNvSpPr>
              <a:spLocks noChangeShapeType="1"/>
            </p:cNvSpPr>
            <p:nvPr/>
          </p:nvSpPr>
          <p:spPr bwMode="auto">
            <a:xfrm>
              <a:off x="3696" y="3456"/>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8" name="Line 66">
              <a:extLst>
                <a:ext uri="{FF2B5EF4-FFF2-40B4-BE49-F238E27FC236}">
                  <a16:creationId xmlns:a16="http://schemas.microsoft.com/office/drawing/2014/main" id="{F03D4694-6C44-BBC7-09CE-5C03E96DD8F3}"/>
                </a:ext>
              </a:extLst>
            </p:cNvPr>
            <p:cNvSpPr>
              <a:spLocks noChangeShapeType="1"/>
            </p:cNvSpPr>
            <p:nvPr/>
          </p:nvSpPr>
          <p:spPr bwMode="auto">
            <a:xfrm>
              <a:off x="3696" y="3782"/>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9" name="Line 67">
              <a:extLst>
                <a:ext uri="{FF2B5EF4-FFF2-40B4-BE49-F238E27FC236}">
                  <a16:creationId xmlns:a16="http://schemas.microsoft.com/office/drawing/2014/main" id="{4FFBFCC2-599A-A02A-CB8B-33D0A359D826}"/>
                </a:ext>
              </a:extLst>
            </p:cNvPr>
            <p:cNvSpPr>
              <a:spLocks noChangeShapeType="1"/>
            </p:cNvSpPr>
            <p:nvPr/>
          </p:nvSpPr>
          <p:spPr bwMode="auto">
            <a:xfrm>
              <a:off x="3696" y="4108"/>
              <a:ext cx="1134"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0" name="Line 68">
              <a:extLst>
                <a:ext uri="{FF2B5EF4-FFF2-40B4-BE49-F238E27FC236}">
                  <a16:creationId xmlns:a16="http://schemas.microsoft.com/office/drawing/2014/main" id="{4E68CF47-F2C6-46AF-7720-831022C99EDE}"/>
                </a:ext>
              </a:extLst>
            </p:cNvPr>
            <p:cNvSpPr>
              <a:spLocks noChangeShapeType="1"/>
            </p:cNvSpPr>
            <p:nvPr/>
          </p:nvSpPr>
          <p:spPr bwMode="auto">
            <a:xfrm>
              <a:off x="3696" y="247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1" name="Line 69">
              <a:extLst>
                <a:ext uri="{FF2B5EF4-FFF2-40B4-BE49-F238E27FC236}">
                  <a16:creationId xmlns:a16="http://schemas.microsoft.com/office/drawing/2014/main" id="{E24B88D2-E65F-FD53-E26A-E6C67C58590B}"/>
                </a:ext>
              </a:extLst>
            </p:cNvPr>
            <p:cNvSpPr>
              <a:spLocks noChangeShapeType="1"/>
            </p:cNvSpPr>
            <p:nvPr/>
          </p:nvSpPr>
          <p:spPr bwMode="auto">
            <a:xfrm>
              <a:off x="4405" y="2478"/>
              <a:ext cx="0" cy="163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2" name="Line 70">
              <a:extLst>
                <a:ext uri="{FF2B5EF4-FFF2-40B4-BE49-F238E27FC236}">
                  <a16:creationId xmlns:a16="http://schemas.microsoft.com/office/drawing/2014/main" id="{9200DF35-ED9B-812B-0358-EB7CD99B5F5D}"/>
                </a:ext>
              </a:extLst>
            </p:cNvPr>
            <p:cNvSpPr>
              <a:spLocks noChangeShapeType="1"/>
            </p:cNvSpPr>
            <p:nvPr/>
          </p:nvSpPr>
          <p:spPr bwMode="auto">
            <a:xfrm>
              <a:off x="4830" y="247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3" name="Line 71">
              <a:extLst>
                <a:ext uri="{FF2B5EF4-FFF2-40B4-BE49-F238E27FC236}">
                  <a16:creationId xmlns:a16="http://schemas.microsoft.com/office/drawing/2014/main" id="{1D39FE64-98AA-693C-A496-3102D5B86E4D}"/>
                </a:ext>
              </a:extLst>
            </p:cNvPr>
            <p:cNvSpPr>
              <a:spLocks noChangeShapeType="1"/>
            </p:cNvSpPr>
            <p:nvPr/>
          </p:nvSpPr>
          <p:spPr bwMode="auto">
            <a:xfrm>
              <a:off x="3696" y="313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4" name="Line 72">
              <a:extLst>
                <a:ext uri="{FF2B5EF4-FFF2-40B4-BE49-F238E27FC236}">
                  <a16:creationId xmlns:a16="http://schemas.microsoft.com/office/drawing/2014/main" id="{4C3035FE-E6AD-0AE9-332F-CEC0C1933435}"/>
                </a:ext>
              </a:extLst>
            </p:cNvPr>
            <p:cNvSpPr>
              <a:spLocks noChangeShapeType="1"/>
            </p:cNvSpPr>
            <p:nvPr/>
          </p:nvSpPr>
          <p:spPr bwMode="auto">
            <a:xfrm>
              <a:off x="3696" y="280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5" name="Line 73">
              <a:extLst>
                <a:ext uri="{FF2B5EF4-FFF2-40B4-BE49-F238E27FC236}">
                  <a16:creationId xmlns:a16="http://schemas.microsoft.com/office/drawing/2014/main" id="{5637ECC6-7B1D-D85A-6801-182A63D5DD91}"/>
                </a:ext>
              </a:extLst>
            </p:cNvPr>
            <p:cNvSpPr>
              <a:spLocks noChangeShapeType="1"/>
            </p:cNvSpPr>
            <p:nvPr/>
          </p:nvSpPr>
          <p:spPr bwMode="auto">
            <a:xfrm>
              <a:off x="3696" y="3456"/>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6" name="Line 74">
              <a:extLst>
                <a:ext uri="{FF2B5EF4-FFF2-40B4-BE49-F238E27FC236}">
                  <a16:creationId xmlns:a16="http://schemas.microsoft.com/office/drawing/2014/main" id="{0451C78A-0A7C-1B83-8D63-8D225612EE71}"/>
                </a:ext>
              </a:extLst>
            </p:cNvPr>
            <p:cNvSpPr>
              <a:spLocks noChangeShapeType="1"/>
            </p:cNvSpPr>
            <p:nvPr/>
          </p:nvSpPr>
          <p:spPr bwMode="auto">
            <a:xfrm>
              <a:off x="3696" y="3782"/>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7" name="Line 75">
              <a:extLst>
                <a:ext uri="{FF2B5EF4-FFF2-40B4-BE49-F238E27FC236}">
                  <a16:creationId xmlns:a16="http://schemas.microsoft.com/office/drawing/2014/main" id="{4D944D4A-EBC2-94DB-C5CB-B7B41E17FF26}"/>
                </a:ext>
              </a:extLst>
            </p:cNvPr>
            <p:cNvSpPr>
              <a:spLocks noChangeShapeType="1"/>
            </p:cNvSpPr>
            <p:nvPr/>
          </p:nvSpPr>
          <p:spPr bwMode="auto">
            <a:xfrm>
              <a:off x="4830" y="313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8" name="Line 76">
              <a:extLst>
                <a:ext uri="{FF2B5EF4-FFF2-40B4-BE49-F238E27FC236}">
                  <a16:creationId xmlns:a16="http://schemas.microsoft.com/office/drawing/2014/main" id="{5591E526-3AFA-99F1-89EF-AA01F0E25E03}"/>
                </a:ext>
              </a:extLst>
            </p:cNvPr>
            <p:cNvSpPr>
              <a:spLocks noChangeShapeType="1"/>
            </p:cNvSpPr>
            <p:nvPr/>
          </p:nvSpPr>
          <p:spPr bwMode="auto">
            <a:xfrm>
              <a:off x="4830" y="280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9" name="Line 77">
              <a:extLst>
                <a:ext uri="{FF2B5EF4-FFF2-40B4-BE49-F238E27FC236}">
                  <a16:creationId xmlns:a16="http://schemas.microsoft.com/office/drawing/2014/main" id="{4A62F656-9838-4689-017A-105DC4A3A1F1}"/>
                </a:ext>
              </a:extLst>
            </p:cNvPr>
            <p:cNvSpPr>
              <a:spLocks noChangeShapeType="1"/>
            </p:cNvSpPr>
            <p:nvPr/>
          </p:nvSpPr>
          <p:spPr bwMode="auto">
            <a:xfrm>
              <a:off x="4830" y="3456"/>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50" name="Line 78">
              <a:extLst>
                <a:ext uri="{FF2B5EF4-FFF2-40B4-BE49-F238E27FC236}">
                  <a16:creationId xmlns:a16="http://schemas.microsoft.com/office/drawing/2014/main" id="{BB06FBDF-53D9-3C9B-208F-9A9BA7CFA05B}"/>
                </a:ext>
              </a:extLst>
            </p:cNvPr>
            <p:cNvSpPr>
              <a:spLocks noChangeShapeType="1"/>
            </p:cNvSpPr>
            <p:nvPr/>
          </p:nvSpPr>
          <p:spPr bwMode="auto">
            <a:xfrm>
              <a:off x="4830" y="3782"/>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grpSp>
      <p:graphicFrame>
        <p:nvGraphicFramePr>
          <p:cNvPr id="154" name="Object 96">
            <a:extLst>
              <a:ext uri="{FF2B5EF4-FFF2-40B4-BE49-F238E27FC236}">
                <a16:creationId xmlns:a16="http://schemas.microsoft.com/office/drawing/2014/main" id="{008EF434-75FB-1412-0DD4-5E24F9F07981}"/>
              </a:ext>
            </a:extLst>
          </p:cNvPr>
          <p:cNvGraphicFramePr>
            <a:graphicFrameLocks noChangeAspect="1"/>
          </p:cNvGraphicFramePr>
          <p:nvPr>
            <p:extLst>
              <p:ext uri="{D42A27DB-BD31-4B8C-83A1-F6EECF244321}">
                <p14:modId xmlns:p14="http://schemas.microsoft.com/office/powerpoint/2010/main" val="1634220688"/>
              </p:ext>
            </p:extLst>
          </p:nvPr>
        </p:nvGraphicFramePr>
        <p:xfrm>
          <a:off x="5143080" y="5080550"/>
          <a:ext cx="1873250" cy="541337"/>
        </p:xfrm>
        <a:graphic>
          <a:graphicData uri="http://schemas.openxmlformats.org/presentationml/2006/ole">
            <mc:AlternateContent xmlns:mc="http://schemas.openxmlformats.org/markup-compatibility/2006">
              <mc:Choice xmlns:v="urn:schemas-microsoft-com:vml" Requires="v">
                <p:oleObj spid="_x0000_s5123" name="公式" r:id="rId5" imgW="571320" imgH="164880" progId="Equation.3">
                  <p:embed/>
                </p:oleObj>
              </mc:Choice>
              <mc:Fallback>
                <p:oleObj name="公式" r:id="rId5" imgW="571320" imgH="164880" progId="Equation.3">
                  <p:embed/>
                  <p:pic>
                    <p:nvPicPr>
                      <p:cNvPr id="154" name="Object 96">
                        <a:extLst>
                          <a:ext uri="{FF2B5EF4-FFF2-40B4-BE49-F238E27FC236}">
                            <a16:creationId xmlns:a16="http://schemas.microsoft.com/office/drawing/2014/main" id="{008EF434-75FB-1412-0DD4-5E24F9F079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80" y="5080550"/>
                        <a:ext cx="1873250" cy="541337"/>
                      </a:xfrm>
                      <a:prstGeom prst="rect">
                        <a:avLst/>
                      </a:prstGeom>
                      <a:solidFill>
                        <a:srgbClr val="FFFFFF"/>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0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checkerboard(across)">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dissolve">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box(in)">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dissolve">
                                      <p:cBhvr>
                                        <p:cTn id="2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B5F78-A1B9-370C-65CB-2CEF50B605C6}"/>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05398F9C-6124-0EF1-7715-CE8495B453E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二极管或门</a:t>
            </a:r>
          </a:p>
        </p:txBody>
      </p:sp>
      <p:grpSp>
        <p:nvGrpSpPr>
          <p:cNvPr id="4" name="Group 7">
            <a:extLst>
              <a:ext uri="{FF2B5EF4-FFF2-40B4-BE49-F238E27FC236}">
                <a16:creationId xmlns:a16="http://schemas.microsoft.com/office/drawing/2014/main" id="{7279F45A-C53B-B7BB-A77A-508CB2F3D2E5}"/>
              </a:ext>
            </a:extLst>
          </p:cNvPr>
          <p:cNvGrpSpPr>
            <a:grpSpLocks/>
          </p:cNvGrpSpPr>
          <p:nvPr/>
        </p:nvGrpSpPr>
        <p:grpSpPr bwMode="auto">
          <a:xfrm>
            <a:off x="6797131" y="829481"/>
            <a:ext cx="4752975" cy="2879726"/>
            <a:chOff x="2517" y="527"/>
            <a:chExt cx="2994" cy="1814"/>
          </a:xfrm>
        </p:grpSpPr>
        <p:pic>
          <p:nvPicPr>
            <p:cNvPr id="5" name="Picture 5">
              <a:extLst>
                <a:ext uri="{FF2B5EF4-FFF2-40B4-BE49-F238E27FC236}">
                  <a16:creationId xmlns:a16="http://schemas.microsoft.com/office/drawing/2014/main" id="{18B3CF71-4387-94C8-4F85-0ACFB21F6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 y="527"/>
              <a:ext cx="2994" cy="14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217759E-680A-BD99-A372-A6FE6049DAA4}"/>
                </a:ext>
              </a:extLst>
            </p:cNvPr>
            <p:cNvSpPr>
              <a:spLocks noChangeArrowheads="1"/>
            </p:cNvSpPr>
            <p:nvPr/>
          </p:nvSpPr>
          <p:spPr bwMode="auto">
            <a:xfrm>
              <a:off x="3414" y="1975"/>
              <a:ext cx="1535" cy="366"/>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二极管或门电路</a:t>
              </a:r>
            </a:p>
          </p:txBody>
        </p:sp>
      </p:grpSp>
      <p:sp>
        <p:nvSpPr>
          <p:cNvPr id="7" name="Text Box 8">
            <a:extLst>
              <a:ext uri="{FF2B5EF4-FFF2-40B4-BE49-F238E27FC236}">
                <a16:creationId xmlns:a16="http://schemas.microsoft.com/office/drawing/2014/main" id="{248C5DA8-0BC4-1B77-D547-89C086CA8BD5}"/>
              </a:ext>
            </a:extLst>
          </p:cNvPr>
          <p:cNvSpPr txBox="1">
            <a:spLocks noChangeArrowheads="1"/>
          </p:cNvSpPr>
          <p:nvPr/>
        </p:nvSpPr>
        <p:spPr bwMode="auto">
          <a:xfrm>
            <a:off x="641894" y="1169605"/>
            <a:ext cx="5454106" cy="1689052"/>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buNone/>
              <a:defRPr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设输入端</a:t>
            </a:r>
            <a:r>
              <a:rPr lang="en-US" altLang="zh-CN" dirty="0"/>
              <a:t>A</a:t>
            </a:r>
            <a:r>
              <a:rPr lang="zh-CN" altLang="en-US" dirty="0"/>
              <a:t>、</a:t>
            </a:r>
            <a:r>
              <a:rPr lang="en-US" altLang="zh-CN" dirty="0"/>
              <a:t>B</a:t>
            </a:r>
            <a:r>
              <a:rPr lang="zh-CN" altLang="en-US" dirty="0"/>
              <a:t>的高低电平为</a:t>
            </a:r>
            <a:r>
              <a:rPr lang="en-US" altLang="zh-CN" i="1" dirty="0"/>
              <a:t>V</a:t>
            </a:r>
            <a:r>
              <a:rPr lang="en-US" altLang="zh-CN" i="1" baseline="-25000" dirty="0"/>
              <a:t>IH</a:t>
            </a:r>
            <a:r>
              <a:rPr lang="zh-CN" altLang="en-US" dirty="0"/>
              <a:t>＝</a:t>
            </a:r>
            <a:r>
              <a:rPr lang="en-US" altLang="zh-CN" dirty="0"/>
              <a:t>3V</a:t>
            </a:r>
            <a:r>
              <a:rPr lang="zh-CN" altLang="en-US" dirty="0"/>
              <a:t>，</a:t>
            </a:r>
            <a:r>
              <a:rPr lang="en-US" altLang="zh-CN" i="1" dirty="0"/>
              <a:t>V</a:t>
            </a:r>
            <a:r>
              <a:rPr lang="en-US" altLang="zh-CN" i="1" baseline="-25000" dirty="0"/>
              <a:t>IL</a:t>
            </a:r>
            <a:r>
              <a:rPr lang="zh-CN" altLang="en-US" dirty="0"/>
              <a:t>＝</a:t>
            </a:r>
            <a:r>
              <a:rPr lang="en-US" altLang="zh-CN" dirty="0"/>
              <a:t>0V</a:t>
            </a:r>
            <a:r>
              <a:rPr lang="zh-CN" altLang="en-US" dirty="0"/>
              <a:t>，二极管的正向导通压降为</a:t>
            </a:r>
            <a:r>
              <a:rPr lang="en-US" altLang="zh-CN" i="1" dirty="0"/>
              <a:t>V</a:t>
            </a:r>
            <a:r>
              <a:rPr lang="en-US" altLang="zh-CN" i="1" baseline="-25000" dirty="0"/>
              <a:t>DF</a:t>
            </a:r>
            <a:r>
              <a:rPr lang="zh-CN" altLang="en-US" dirty="0"/>
              <a:t>＝</a:t>
            </a:r>
            <a:r>
              <a:rPr lang="en-US" altLang="zh-CN" dirty="0"/>
              <a:t>0.7V</a:t>
            </a:r>
            <a:r>
              <a:rPr lang="zh-CN" altLang="en-US" dirty="0"/>
              <a:t>，则：</a:t>
            </a:r>
          </a:p>
        </p:txBody>
      </p:sp>
      <p:sp>
        <p:nvSpPr>
          <p:cNvPr id="8" name="Text Box 9">
            <a:extLst>
              <a:ext uri="{FF2B5EF4-FFF2-40B4-BE49-F238E27FC236}">
                <a16:creationId xmlns:a16="http://schemas.microsoft.com/office/drawing/2014/main" id="{1615726B-5F46-21AA-5584-765A21D894D9}"/>
              </a:ext>
            </a:extLst>
          </p:cNvPr>
          <p:cNvSpPr txBox="1">
            <a:spLocks noChangeArrowheads="1"/>
          </p:cNvSpPr>
          <p:nvPr/>
        </p:nvSpPr>
        <p:spPr bwMode="auto">
          <a:xfrm>
            <a:off x="722901" y="4138479"/>
            <a:ext cx="10827205" cy="1689052"/>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50000"/>
              </a:lnSpc>
              <a:spcBef>
                <a:spcPct val="50000"/>
              </a:spcBef>
              <a:defRPr kumimoji="1" sz="2400" b="1">
                <a:latin typeface="微软雅黑" panose="020B0503020204020204" pitchFamily="34" charset="-122"/>
                <a:ea typeface="微软雅黑" panose="020B0503020204020204" pitchFamily="34" charset="-122"/>
              </a:defRPr>
            </a:lvl1pPr>
          </a:lstStyle>
          <a:p>
            <a:r>
              <a:rPr lang="zh-CN" altLang="en-US" dirty="0"/>
              <a:t>当</a:t>
            </a:r>
            <a:r>
              <a:rPr lang="en-US" altLang="zh-CN" dirty="0"/>
              <a:t>A</a:t>
            </a:r>
            <a:r>
              <a:rPr lang="zh-CN" altLang="en-US" dirty="0"/>
              <a:t>、</a:t>
            </a:r>
            <a:r>
              <a:rPr lang="en-US" altLang="zh-CN" dirty="0"/>
              <a:t>B</a:t>
            </a:r>
            <a:r>
              <a:rPr lang="zh-CN" altLang="en-US" dirty="0"/>
              <a:t>中有一个是低电平</a:t>
            </a:r>
            <a:r>
              <a:rPr lang="en-US" altLang="zh-CN" dirty="0"/>
              <a:t>0V</a:t>
            </a:r>
            <a:r>
              <a:rPr lang="zh-CN" altLang="en-US" dirty="0"/>
              <a:t>时，至少有一个二极管导通，使得输出</a:t>
            </a:r>
            <a:r>
              <a:rPr lang="en-US" altLang="zh-CN" dirty="0"/>
              <a:t>Y</a:t>
            </a:r>
            <a:r>
              <a:rPr lang="zh-CN" altLang="en-US" dirty="0"/>
              <a:t>的电压为</a:t>
            </a:r>
            <a:r>
              <a:rPr lang="en-US" altLang="zh-CN" dirty="0"/>
              <a:t>0.7V</a:t>
            </a:r>
            <a:r>
              <a:rPr lang="zh-CN" altLang="en-US" dirty="0"/>
              <a:t>，为低电平；只有</a:t>
            </a:r>
            <a:r>
              <a:rPr lang="en-US" altLang="zh-CN" dirty="0"/>
              <a:t>A</a:t>
            </a:r>
            <a:r>
              <a:rPr lang="zh-CN" altLang="en-US" dirty="0"/>
              <a:t>、</a:t>
            </a:r>
            <a:r>
              <a:rPr lang="en-US" altLang="zh-CN" dirty="0"/>
              <a:t>B</a:t>
            </a:r>
            <a:r>
              <a:rPr lang="zh-CN" altLang="en-US" dirty="0"/>
              <a:t>中都加高电平</a:t>
            </a:r>
            <a:r>
              <a:rPr lang="en-US" altLang="zh-CN" dirty="0"/>
              <a:t>3V</a:t>
            </a:r>
            <a:r>
              <a:rPr lang="zh-CN" altLang="en-US" dirty="0"/>
              <a:t>时，两个二极管同时导通，使得输出</a:t>
            </a:r>
            <a:r>
              <a:rPr lang="en-US" altLang="zh-CN" dirty="0"/>
              <a:t>Y</a:t>
            </a:r>
            <a:r>
              <a:rPr lang="zh-CN" altLang="en-US" dirty="0"/>
              <a:t>为</a:t>
            </a:r>
            <a:r>
              <a:rPr lang="en-US" altLang="zh-CN" dirty="0"/>
              <a:t>3.7V</a:t>
            </a:r>
            <a:r>
              <a:rPr lang="zh-CN" altLang="en-US" dirty="0"/>
              <a:t>，为高电平。</a:t>
            </a:r>
          </a:p>
        </p:txBody>
      </p:sp>
    </p:spTree>
    <p:extLst>
      <p:ext uri="{BB962C8B-B14F-4D97-AF65-F5344CB8AC3E}">
        <p14:creationId xmlns:p14="http://schemas.microsoft.com/office/powerpoint/2010/main" val="14618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amond(in)">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829E4-A54D-A587-7B2F-DB7CC88667EE}"/>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1B3342A9-3360-AFF1-D176-FCBBCECF5D4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二极管或门</a:t>
            </a:r>
          </a:p>
        </p:txBody>
      </p:sp>
      <p:grpSp>
        <p:nvGrpSpPr>
          <p:cNvPr id="78" name="Group 86">
            <a:extLst>
              <a:ext uri="{FF2B5EF4-FFF2-40B4-BE49-F238E27FC236}">
                <a16:creationId xmlns:a16="http://schemas.microsoft.com/office/drawing/2014/main" id="{4737039A-D88C-527E-666E-9D288CDE5383}"/>
              </a:ext>
            </a:extLst>
          </p:cNvPr>
          <p:cNvGrpSpPr>
            <a:grpSpLocks/>
          </p:cNvGrpSpPr>
          <p:nvPr/>
        </p:nvGrpSpPr>
        <p:grpSpPr bwMode="auto">
          <a:xfrm>
            <a:off x="3192600" y="1336996"/>
            <a:ext cx="2803524" cy="1460502"/>
            <a:chOff x="2014" y="2879"/>
            <a:chExt cx="1766" cy="920"/>
          </a:xfrm>
        </p:grpSpPr>
        <p:sp>
          <p:nvSpPr>
            <p:cNvPr id="79" name="AutoShape 77">
              <a:extLst>
                <a:ext uri="{FF2B5EF4-FFF2-40B4-BE49-F238E27FC236}">
                  <a16:creationId xmlns:a16="http://schemas.microsoft.com/office/drawing/2014/main" id="{874E3EAF-6315-AAB5-CAB1-C0CE26713BA2}"/>
                </a:ext>
              </a:extLst>
            </p:cNvPr>
            <p:cNvSpPr>
              <a:spLocks noChangeArrowheads="1"/>
            </p:cNvSpPr>
            <p:nvPr/>
          </p:nvSpPr>
          <p:spPr bwMode="auto">
            <a:xfrm>
              <a:off x="2154" y="3203"/>
              <a:ext cx="1134" cy="318"/>
            </a:xfrm>
            <a:prstGeom prst="rightArrow">
              <a:avLst>
                <a:gd name="adj1" fmla="val 50000"/>
                <a:gd name="adj2" fmla="val 89151"/>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800" b="1">
                <a:solidFill>
                  <a:srgbClr val="FFFFFF"/>
                </a:solidFill>
                <a:latin typeface="Times New Roman" panose="02020603050405020304" pitchFamily="18" charset="0"/>
                <a:ea typeface="楷体_GB2312" panose="02010609030101010101" pitchFamily="49" charset="-122"/>
              </a:endParaRPr>
            </a:p>
          </p:txBody>
        </p:sp>
        <p:sp>
          <p:nvSpPr>
            <p:cNvPr id="80" name="Text Box 78">
              <a:extLst>
                <a:ext uri="{FF2B5EF4-FFF2-40B4-BE49-F238E27FC236}">
                  <a16:creationId xmlns:a16="http://schemas.microsoft.com/office/drawing/2014/main" id="{F494B65E-D91E-444C-B0B9-2D6445AB306A}"/>
                </a:ext>
              </a:extLst>
            </p:cNvPr>
            <p:cNvSpPr txBox="1">
              <a:spLocks noChangeArrowheads="1"/>
            </p:cNvSpPr>
            <p:nvPr/>
          </p:nvSpPr>
          <p:spPr bwMode="auto">
            <a:xfrm>
              <a:off x="2014" y="2879"/>
              <a:ext cx="1766"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zh-CN" altLang="en-US" dirty="0"/>
                <a:t>规定</a:t>
              </a:r>
              <a:r>
                <a:rPr lang="en-US" altLang="zh-CN" dirty="0"/>
                <a:t>2.3V</a:t>
              </a:r>
              <a:r>
                <a:rPr lang="zh-CN" altLang="en-US" dirty="0"/>
                <a:t>以上为</a:t>
              </a:r>
              <a:r>
                <a:rPr lang="en-US" altLang="zh-CN" dirty="0"/>
                <a:t>1</a:t>
              </a:r>
            </a:p>
          </p:txBody>
        </p:sp>
        <p:sp>
          <p:nvSpPr>
            <p:cNvPr id="81" name="Text Box 79">
              <a:extLst>
                <a:ext uri="{FF2B5EF4-FFF2-40B4-BE49-F238E27FC236}">
                  <a16:creationId xmlns:a16="http://schemas.microsoft.com/office/drawing/2014/main" id="{F9C2956D-7C99-CD91-4861-FAC36A5D5086}"/>
                </a:ext>
              </a:extLst>
            </p:cNvPr>
            <p:cNvSpPr txBox="1">
              <a:spLocks noChangeArrowheads="1"/>
            </p:cNvSpPr>
            <p:nvPr/>
          </p:nvSpPr>
          <p:spPr bwMode="auto">
            <a:xfrm>
              <a:off x="2014" y="3433"/>
              <a:ext cx="1315" cy="366"/>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en-US" altLang="zh-CN" dirty="0"/>
                <a:t>0V</a:t>
              </a:r>
              <a:r>
                <a:rPr lang="zh-CN" altLang="en-US" dirty="0"/>
                <a:t>以下为</a:t>
              </a:r>
              <a:r>
                <a:rPr lang="en-US" altLang="zh-CN" dirty="0"/>
                <a:t>0</a:t>
              </a:r>
            </a:p>
          </p:txBody>
        </p:sp>
      </p:grpSp>
      <p:grpSp>
        <p:nvGrpSpPr>
          <p:cNvPr id="83" name="Group 90">
            <a:extLst>
              <a:ext uri="{FF2B5EF4-FFF2-40B4-BE49-F238E27FC236}">
                <a16:creationId xmlns:a16="http://schemas.microsoft.com/office/drawing/2014/main" id="{1416D8D8-2FDA-DD05-63FD-ECD3C9F71104}"/>
              </a:ext>
            </a:extLst>
          </p:cNvPr>
          <p:cNvGrpSpPr>
            <a:grpSpLocks/>
          </p:cNvGrpSpPr>
          <p:nvPr/>
        </p:nvGrpSpPr>
        <p:grpSpPr bwMode="auto">
          <a:xfrm>
            <a:off x="317637" y="986156"/>
            <a:ext cx="2735262" cy="2303463"/>
            <a:chOff x="295" y="2478"/>
            <a:chExt cx="1723" cy="1702"/>
          </a:xfrm>
        </p:grpSpPr>
        <p:sp>
          <p:nvSpPr>
            <p:cNvPr id="85" name="Rectangle 12">
              <a:extLst>
                <a:ext uri="{FF2B5EF4-FFF2-40B4-BE49-F238E27FC236}">
                  <a16:creationId xmlns:a16="http://schemas.microsoft.com/office/drawing/2014/main" id="{F755649A-2F90-B65B-9A84-078C22DDFF5D}"/>
                </a:ext>
              </a:extLst>
            </p:cNvPr>
            <p:cNvSpPr>
              <a:spLocks noChangeArrowheads="1"/>
            </p:cNvSpPr>
            <p:nvPr/>
          </p:nvSpPr>
          <p:spPr bwMode="auto">
            <a:xfrm>
              <a:off x="1372" y="3854"/>
              <a:ext cx="646"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2.3V</a:t>
              </a:r>
            </a:p>
          </p:txBody>
        </p:sp>
        <p:sp>
          <p:nvSpPr>
            <p:cNvPr id="86" name="Rectangle 13">
              <a:extLst>
                <a:ext uri="{FF2B5EF4-FFF2-40B4-BE49-F238E27FC236}">
                  <a16:creationId xmlns:a16="http://schemas.microsoft.com/office/drawing/2014/main" id="{6CBA3AEA-B901-55F4-B8E3-30349E0B8DD3}"/>
                </a:ext>
              </a:extLst>
            </p:cNvPr>
            <p:cNvSpPr>
              <a:spLocks noChangeArrowheads="1"/>
            </p:cNvSpPr>
            <p:nvPr/>
          </p:nvSpPr>
          <p:spPr bwMode="auto">
            <a:xfrm>
              <a:off x="870" y="3854"/>
              <a:ext cx="50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7" name="Rectangle 14">
              <a:extLst>
                <a:ext uri="{FF2B5EF4-FFF2-40B4-BE49-F238E27FC236}">
                  <a16:creationId xmlns:a16="http://schemas.microsoft.com/office/drawing/2014/main" id="{0B7E019B-1C29-22E0-2111-4097C656D53C}"/>
                </a:ext>
              </a:extLst>
            </p:cNvPr>
            <p:cNvSpPr>
              <a:spLocks noChangeArrowheads="1"/>
            </p:cNvSpPr>
            <p:nvPr/>
          </p:nvSpPr>
          <p:spPr bwMode="auto">
            <a:xfrm>
              <a:off x="295" y="3854"/>
              <a:ext cx="57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88" name="Rectangle 15">
              <a:extLst>
                <a:ext uri="{FF2B5EF4-FFF2-40B4-BE49-F238E27FC236}">
                  <a16:creationId xmlns:a16="http://schemas.microsoft.com/office/drawing/2014/main" id="{E54C8BC3-76F0-C0F6-23C9-E2818D164B96}"/>
                </a:ext>
              </a:extLst>
            </p:cNvPr>
            <p:cNvSpPr>
              <a:spLocks noChangeArrowheads="1"/>
            </p:cNvSpPr>
            <p:nvPr/>
          </p:nvSpPr>
          <p:spPr bwMode="auto">
            <a:xfrm>
              <a:off x="1372" y="3456"/>
              <a:ext cx="646" cy="3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2.3V</a:t>
              </a:r>
            </a:p>
          </p:txBody>
        </p:sp>
        <p:sp>
          <p:nvSpPr>
            <p:cNvPr id="89" name="Rectangle 16">
              <a:extLst>
                <a:ext uri="{FF2B5EF4-FFF2-40B4-BE49-F238E27FC236}">
                  <a16:creationId xmlns:a16="http://schemas.microsoft.com/office/drawing/2014/main" id="{BAE5F8E7-DE16-CB77-D901-540048F2053D}"/>
                </a:ext>
              </a:extLst>
            </p:cNvPr>
            <p:cNvSpPr>
              <a:spLocks noChangeArrowheads="1"/>
            </p:cNvSpPr>
            <p:nvPr/>
          </p:nvSpPr>
          <p:spPr bwMode="auto">
            <a:xfrm>
              <a:off x="870" y="3456"/>
              <a:ext cx="502" cy="3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0" name="Rectangle 17">
              <a:extLst>
                <a:ext uri="{FF2B5EF4-FFF2-40B4-BE49-F238E27FC236}">
                  <a16:creationId xmlns:a16="http://schemas.microsoft.com/office/drawing/2014/main" id="{30C313C7-227B-9821-1329-E08A7C8A97D3}"/>
                </a:ext>
              </a:extLst>
            </p:cNvPr>
            <p:cNvSpPr>
              <a:spLocks noChangeArrowheads="1"/>
            </p:cNvSpPr>
            <p:nvPr/>
          </p:nvSpPr>
          <p:spPr bwMode="auto">
            <a:xfrm>
              <a:off x="295" y="3456"/>
              <a:ext cx="575" cy="3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91" name="Rectangle 18">
              <a:extLst>
                <a:ext uri="{FF2B5EF4-FFF2-40B4-BE49-F238E27FC236}">
                  <a16:creationId xmlns:a16="http://schemas.microsoft.com/office/drawing/2014/main" id="{C7858CA1-90D3-D0EB-48AA-170DFBC3A943}"/>
                </a:ext>
              </a:extLst>
            </p:cNvPr>
            <p:cNvSpPr>
              <a:spLocks noChangeArrowheads="1"/>
            </p:cNvSpPr>
            <p:nvPr/>
          </p:nvSpPr>
          <p:spPr bwMode="auto">
            <a:xfrm>
              <a:off x="1372" y="3130"/>
              <a:ext cx="646"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2.3V</a:t>
              </a:r>
            </a:p>
          </p:txBody>
        </p:sp>
        <p:sp>
          <p:nvSpPr>
            <p:cNvPr id="92" name="Rectangle 19">
              <a:extLst>
                <a:ext uri="{FF2B5EF4-FFF2-40B4-BE49-F238E27FC236}">
                  <a16:creationId xmlns:a16="http://schemas.microsoft.com/office/drawing/2014/main" id="{0DE211C0-C7F4-D175-79DA-87258C0A35D3}"/>
                </a:ext>
              </a:extLst>
            </p:cNvPr>
            <p:cNvSpPr>
              <a:spLocks noChangeArrowheads="1"/>
            </p:cNvSpPr>
            <p:nvPr/>
          </p:nvSpPr>
          <p:spPr bwMode="auto">
            <a:xfrm>
              <a:off x="870" y="3130"/>
              <a:ext cx="50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3V</a:t>
              </a:r>
            </a:p>
          </p:txBody>
        </p:sp>
        <p:sp>
          <p:nvSpPr>
            <p:cNvPr id="93" name="Rectangle 20">
              <a:extLst>
                <a:ext uri="{FF2B5EF4-FFF2-40B4-BE49-F238E27FC236}">
                  <a16:creationId xmlns:a16="http://schemas.microsoft.com/office/drawing/2014/main" id="{5FFCA0A3-D8A8-E5CE-EDB9-F5E8A90B32EA}"/>
                </a:ext>
              </a:extLst>
            </p:cNvPr>
            <p:cNvSpPr>
              <a:spLocks noChangeArrowheads="1"/>
            </p:cNvSpPr>
            <p:nvPr/>
          </p:nvSpPr>
          <p:spPr bwMode="auto">
            <a:xfrm>
              <a:off x="295" y="3130"/>
              <a:ext cx="57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4" name="Rectangle 21">
              <a:extLst>
                <a:ext uri="{FF2B5EF4-FFF2-40B4-BE49-F238E27FC236}">
                  <a16:creationId xmlns:a16="http://schemas.microsoft.com/office/drawing/2014/main" id="{0DA3F6FF-34E4-F1FE-C00B-C915476EC023}"/>
                </a:ext>
              </a:extLst>
            </p:cNvPr>
            <p:cNvSpPr>
              <a:spLocks noChangeArrowheads="1"/>
            </p:cNvSpPr>
            <p:nvPr/>
          </p:nvSpPr>
          <p:spPr bwMode="auto">
            <a:xfrm>
              <a:off x="1372" y="2804"/>
              <a:ext cx="646"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5" name="Rectangle 22">
              <a:extLst>
                <a:ext uri="{FF2B5EF4-FFF2-40B4-BE49-F238E27FC236}">
                  <a16:creationId xmlns:a16="http://schemas.microsoft.com/office/drawing/2014/main" id="{616FB144-DEE8-64DB-F386-2123511614D3}"/>
                </a:ext>
              </a:extLst>
            </p:cNvPr>
            <p:cNvSpPr>
              <a:spLocks noChangeArrowheads="1"/>
            </p:cNvSpPr>
            <p:nvPr/>
          </p:nvSpPr>
          <p:spPr bwMode="auto">
            <a:xfrm>
              <a:off x="870" y="2804"/>
              <a:ext cx="50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6" name="Rectangle 23">
              <a:extLst>
                <a:ext uri="{FF2B5EF4-FFF2-40B4-BE49-F238E27FC236}">
                  <a16:creationId xmlns:a16="http://schemas.microsoft.com/office/drawing/2014/main" id="{305CBAA3-AE80-C4BE-060D-1E37BB95AED4}"/>
                </a:ext>
              </a:extLst>
            </p:cNvPr>
            <p:cNvSpPr>
              <a:spLocks noChangeArrowheads="1"/>
            </p:cNvSpPr>
            <p:nvPr/>
          </p:nvSpPr>
          <p:spPr bwMode="auto">
            <a:xfrm>
              <a:off x="295" y="2804"/>
              <a:ext cx="57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0V</a:t>
              </a:r>
            </a:p>
          </p:txBody>
        </p:sp>
        <p:sp>
          <p:nvSpPr>
            <p:cNvPr id="97" name="Rectangle 24">
              <a:extLst>
                <a:ext uri="{FF2B5EF4-FFF2-40B4-BE49-F238E27FC236}">
                  <a16:creationId xmlns:a16="http://schemas.microsoft.com/office/drawing/2014/main" id="{76B0B389-2CAC-23DB-0D78-F4E242C88F4E}"/>
                </a:ext>
              </a:extLst>
            </p:cNvPr>
            <p:cNvSpPr>
              <a:spLocks noChangeArrowheads="1"/>
            </p:cNvSpPr>
            <p:nvPr/>
          </p:nvSpPr>
          <p:spPr bwMode="auto">
            <a:xfrm>
              <a:off x="1372" y="2478"/>
              <a:ext cx="646"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Y</a:t>
              </a:r>
            </a:p>
          </p:txBody>
        </p:sp>
        <p:sp>
          <p:nvSpPr>
            <p:cNvPr id="98" name="Rectangle 25">
              <a:extLst>
                <a:ext uri="{FF2B5EF4-FFF2-40B4-BE49-F238E27FC236}">
                  <a16:creationId xmlns:a16="http://schemas.microsoft.com/office/drawing/2014/main" id="{F63EE645-E93E-1364-51EB-D45185A448BB}"/>
                </a:ext>
              </a:extLst>
            </p:cNvPr>
            <p:cNvSpPr>
              <a:spLocks noChangeArrowheads="1"/>
            </p:cNvSpPr>
            <p:nvPr/>
          </p:nvSpPr>
          <p:spPr bwMode="auto">
            <a:xfrm>
              <a:off x="870" y="2478"/>
              <a:ext cx="50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B</a:t>
              </a:r>
            </a:p>
          </p:txBody>
        </p:sp>
        <p:sp>
          <p:nvSpPr>
            <p:cNvPr id="99" name="Rectangle 26">
              <a:extLst>
                <a:ext uri="{FF2B5EF4-FFF2-40B4-BE49-F238E27FC236}">
                  <a16:creationId xmlns:a16="http://schemas.microsoft.com/office/drawing/2014/main" id="{F4E2695C-7739-F8DA-07A2-EA355BDB60F3}"/>
                </a:ext>
              </a:extLst>
            </p:cNvPr>
            <p:cNvSpPr>
              <a:spLocks noChangeArrowheads="1"/>
            </p:cNvSpPr>
            <p:nvPr/>
          </p:nvSpPr>
          <p:spPr bwMode="auto">
            <a:xfrm>
              <a:off x="295" y="2478"/>
              <a:ext cx="57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660033"/>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A</a:t>
              </a:r>
            </a:p>
          </p:txBody>
        </p:sp>
        <p:sp>
          <p:nvSpPr>
            <p:cNvPr id="100" name="Line 27">
              <a:extLst>
                <a:ext uri="{FF2B5EF4-FFF2-40B4-BE49-F238E27FC236}">
                  <a16:creationId xmlns:a16="http://schemas.microsoft.com/office/drawing/2014/main" id="{D7C5C35F-0528-45D9-3E24-89D9C7FF2AC5}"/>
                </a:ext>
              </a:extLst>
            </p:cNvPr>
            <p:cNvSpPr>
              <a:spLocks noChangeShapeType="1"/>
            </p:cNvSpPr>
            <p:nvPr/>
          </p:nvSpPr>
          <p:spPr bwMode="auto">
            <a:xfrm>
              <a:off x="295" y="2478"/>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1" name="Line 28">
              <a:extLst>
                <a:ext uri="{FF2B5EF4-FFF2-40B4-BE49-F238E27FC236}">
                  <a16:creationId xmlns:a16="http://schemas.microsoft.com/office/drawing/2014/main" id="{4D725F92-CF1F-0F9E-2AA8-B83AB4BAE167}"/>
                </a:ext>
              </a:extLst>
            </p:cNvPr>
            <p:cNvSpPr>
              <a:spLocks noChangeShapeType="1"/>
            </p:cNvSpPr>
            <p:nvPr/>
          </p:nvSpPr>
          <p:spPr bwMode="auto">
            <a:xfrm>
              <a:off x="295" y="2804"/>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2" name="Line 29">
              <a:extLst>
                <a:ext uri="{FF2B5EF4-FFF2-40B4-BE49-F238E27FC236}">
                  <a16:creationId xmlns:a16="http://schemas.microsoft.com/office/drawing/2014/main" id="{268B8E48-E5F1-979E-FCE8-1B69DC541065}"/>
                </a:ext>
              </a:extLst>
            </p:cNvPr>
            <p:cNvSpPr>
              <a:spLocks noChangeShapeType="1"/>
            </p:cNvSpPr>
            <p:nvPr/>
          </p:nvSpPr>
          <p:spPr bwMode="auto">
            <a:xfrm>
              <a:off x="295" y="3130"/>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3" name="Line 30">
              <a:extLst>
                <a:ext uri="{FF2B5EF4-FFF2-40B4-BE49-F238E27FC236}">
                  <a16:creationId xmlns:a16="http://schemas.microsoft.com/office/drawing/2014/main" id="{502D6C02-F4C9-0AA4-AB60-ACCD18697A0D}"/>
                </a:ext>
              </a:extLst>
            </p:cNvPr>
            <p:cNvSpPr>
              <a:spLocks noChangeShapeType="1"/>
            </p:cNvSpPr>
            <p:nvPr/>
          </p:nvSpPr>
          <p:spPr bwMode="auto">
            <a:xfrm>
              <a:off x="295" y="3456"/>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4" name="Line 31">
              <a:extLst>
                <a:ext uri="{FF2B5EF4-FFF2-40B4-BE49-F238E27FC236}">
                  <a16:creationId xmlns:a16="http://schemas.microsoft.com/office/drawing/2014/main" id="{35D64158-59D3-B153-9062-4887C5E94C69}"/>
                </a:ext>
              </a:extLst>
            </p:cNvPr>
            <p:cNvSpPr>
              <a:spLocks noChangeShapeType="1"/>
            </p:cNvSpPr>
            <p:nvPr/>
          </p:nvSpPr>
          <p:spPr bwMode="auto">
            <a:xfrm>
              <a:off x="295" y="3854"/>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5" name="Line 32">
              <a:extLst>
                <a:ext uri="{FF2B5EF4-FFF2-40B4-BE49-F238E27FC236}">
                  <a16:creationId xmlns:a16="http://schemas.microsoft.com/office/drawing/2014/main" id="{EFA528C1-9365-C787-FC44-4F3D4C4F2615}"/>
                </a:ext>
              </a:extLst>
            </p:cNvPr>
            <p:cNvSpPr>
              <a:spLocks noChangeShapeType="1"/>
            </p:cNvSpPr>
            <p:nvPr/>
          </p:nvSpPr>
          <p:spPr bwMode="auto">
            <a:xfrm>
              <a:off x="295" y="4180"/>
              <a:ext cx="172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6" name="Line 33">
              <a:extLst>
                <a:ext uri="{FF2B5EF4-FFF2-40B4-BE49-F238E27FC236}">
                  <a16:creationId xmlns:a16="http://schemas.microsoft.com/office/drawing/2014/main" id="{8D578262-4032-471B-938C-242CF06AC666}"/>
                </a:ext>
              </a:extLst>
            </p:cNvPr>
            <p:cNvSpPr>
              <a:spLocks noChangeShapeType="1"/>
            </p:cNvSpPr>
            <p:nvPr/>
          </p:nvSpPr>
          <p:spPr bwMode="auto">
            <a:xfrm>
              <a:off x="295" y="247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7" name="Line 34">
              <a:extLst>
                <a:ext uri="{FF2B5EF4-FFF2-40B4-BE49-F238E27FC236}">
                  <a16:creationId xmlns:a16="http://schemas.microsoft.com/office/drawing/2014/main" id="{817ED6B8-7F23-5547-6D1C-24E3ADE2A6DA}"/>
                </a:ext>
              </a:extLst>
            </p:cNvPr>
            <p:cNvSpPr>
              <a:spLocks noChangeShapeType="1"/>
            </p:cNvSpPr>
            <p:nvPr/>
          </p:nvSpPr>
          <p:spPr bwMode="auto">
            <a:xfrm>
              <a:off x="1372" y="2478"/>
              <a:ext cx="0" cy="1702"/>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8" name="Line 35">
              <a:extLst>
                <a:ext uri="{FF2B5EF4-FFF2-40B4-BE49-F238E27FC236}">
                  <a16:creationId xmlns:a16="http://schemas.microsoft.com/office/drawing/2014/main" id="{71C90984-6B7A-693A-7371-20F6E52305C4}"/>
                </a:ext>
              </a:extLst>
            </p:cNvPr>
            <p:cNvSpPr>
              <a:spLocks noChangeShapeType="1"/>
            </p:cNvSpPr>
            <p:nvPr/>
          </p:nvSpPr>
          <p:spPr bwMode="auto">
            <a:xfrm>
              <a:off x="2018" y="2478"/>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09" name="Line 36">
              <a:extLst>
                <a:ext uri="{FF2B5EF4-FFF2-40B4-BE49-F238E27FC236}">
                  <a16:creationId xmlns:a16="http://schemas.microsoft.com/office/drawing/2014/main" id="{3DD18FB7-CE75-0998-376B-33B25397D01A}"/>
                </a:ext>
              </a:extLst>
            </p:cNvPr>
            <p:cNvSpPr>
              <a:spLocks noChangeShapeType="1"/>
            </p:cNvSpPr>
            <p:nvPr/>
          </p:nvSpPr>
          <p:spPr bwMode="auto">
            <a:xfrm>
              <a:off x="295" y="313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0" name="Line 37">
              <a:extLst>
                <a:ext uri="{FF2B5EF4-FFF2-40B4-BE49-F238E27FC236}">
                  <a16:creationId xmlns:a16="http://schemas.microsoft.com/office/drawing/2014/main" id="{31843CBF-A52D-9C9B-20BD-67C2B33574A9}"/>
                </a:ext>
              </a:extLst>
            </p:cNvPr>
            <p:cNvSpPr>
              <a:spLocks noChangeShapeType="1"/>
            </p:cNvSpPr>
            <p:nvPr/>
          </p:nvSpPr>
          <p:spPr bwMode="auto">
            <a:xfrm>
              <a:off x="295" y="280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1" name="Line 38">
              <a:extLst>
                <a:ext uri="{FF2B5EF4-FFF2-40B4-BE49-F238E27FC236}">
                  <a16:creationId xmlns:a16="http://schemas.microsoft.com/office/drawing/2014/main" id="{D921C276-2865-34B6-EB95-34252DC53A35}"/>
                </a:ext>
              </a:extLst>
            </p:cNvPr>
            <p:cNvSpPr>
              <a:spLocks noChangeShapeType="1"/>
            </p:cNvSpPr>
            <p:nvPr/>
          </p:nvSpPr>
          <p:spPr bwMode="auto">
            <a:xfrm>
              <a:off x="295" y="3456"/>
              <a:ext cx="0" cy="39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2" name="Line 39">
              <a:extLst>
                <a:ext uri="{FF2B5EF4-FFF2-40B4-BE49-F238E27FC236}">
                  <a16:creationId xmlns:a16="http://schemas.microsoft.com/office/drawing/2014/main" id="{EBA656C2-D52C-E3A6-809C-F492F8B04BF0}"/>
                </a:ext>
              </a:extLst>
            </p:cNvPr>
            <p:cNvSpPr>
              <a:spLocks noChangeShapeType="1"/>
            </p:cNvSpPr>
            <p:nvPr/>
          </p:nvSpPr>
          <p:spPr bwMode="auto">
            <a:xfrm>
              <a:off x="295" y="385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3" name="Line 40">
              <a:extLst>
                <a:ext uri="{FF2B5EF4-FFF2-40B4-BE49-F238E27FC236}">
                  <a16:creationId xmlns:a16="http://schemas.microsoft.com/office/drawing/2014/main" id="{BF328A49-6DBC-FFCB-2CF2-B05345527D10}"/>
                </a:ext>
              </a:extLst>
            </p:cNvPr>
            <p:cNvSpPr>
              <a:spLocks noChangeShapeType="1"/>
            </p:cNvSpPr>
            <p:nvPr/>
          </p:nvSpPr>
          <p:spPr bwMode="auto">
            <a:xfrm>
              <a:off x="2018" y="3130"/>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4" name="Line 41">
              <a:extLst>
                <a:ext uri="{FF2B5EF4-FFF2-40B4-BE49-F238E27FC236}">
                  <a16:creationId xmlns:a16="http://schemas.microsoft.com/office/drawing/2014/main" id="{8F19C87C-DF22-E4D9-B446-037FEE261C25}"/>
                </a:ext>
              </a:extLst>
            </p:cNvPr>
            <p:cNvSpPr>
              <a:spLocks noChangeShapeType="1"/>
            </p:cNvSpPr>
            <p:nvPr/>
          </p:nvSpPr>
          <p:spPr bwMode="auto">
            <a:xfrm>
              <a:off x="2018" y="280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5" name="Line 42">
              <a:extLst>
                <a:ext uri="{FF2B5EF4-FFF2-40B4-BE49-F238E27FC236}">
                  <a16:creationId xmlns:a16="http://schemas.microsoft.com/office/drawing/2014/main" id="{15CC46CD-31C0-B882-F41A-7AD1EFB2AEB0}"/>
                </a:ext>
              </a:extLst>
            </p:cNvPr>
            <p:cNvSpPr>
              <a:spLocks noChangeShapeType="1"/>
            </p:cNvSpPr>
            <p:nvPr/>
          </p:nvSpPr>
          <p:spPr bwMode="auto">
            <a:xfrm>
              <a:off x="2018" y="3456"/>
              <a:ext cx="0" cy="39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16" name="Line 43">
              <a:extLst>
                <a:ext uri="{FF2B5EF4-FFF2-40B4-BE49-F238E27FC236}">
                  <a16:creationId xmlns:a16="http://schemas.microsoft.com/office/drawing/2014/main" id="{9703BF15-1467-47CE-FD2C-F46466F667B9}"/>
                </a:ext>
              </a:extLst>
            </p:cNvPr>
            <p:cNvSpPr>
              <a:spLocks noChangeShapeType="1"/>
            </p:cNvSpPr>
            <p:nvPr/>
          </p:nvSpPr>
          <p:spPr bwMode="auto">
            <a:xfrm>
              <a:off x="2018" y="3854"/>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grpSp>
      <p:grpSp>
        <p:nvGrpSpPr>
          <p:cNvPr id="118" name="Group 94">
            <a:extLst>
              <a:ext uri="{FF2B5EF4-FFF2-40B4-BE49-F238E27FC236}">
                <a16:creationId xmlns:a16="http://schemas.microsoft.com/office/drawing/2014/main" id="{09E3FF41-7AAF-37AA-5665-C8D93536527D}"/>
              </a:ext>
            </a:extLst>
          </p:cNvPr>
          <p:cNvGrpSpPr>
            <a:grpSpLocks/>
          </p:cNvGrpSpPr>
          <p:nvPr/>
        </p:nvGrpSpPr>
        <p:grpSpPr bwMode="auto">
          <a:xfrm>
            <a:off x="5934212" y="987743"/>
            <a:ext cx="1800225" cy="2232025"/>
            <a:chOff x="3787" y="2523"/>
            <a:chExt cx="1316" cy="1630"/>
          </a:xfrm>
        </p:grpSpPr>
        <p:sp>
          <p:nvSpPr>
            <p:cNvPr id="120" name="Rectangle 45">
              <a:extLst>
                <a:ext uri="{FF2B5EF4-FFF2-40B4-BE49-F238E27FC236}">
                  <a16:creationId xmlns:a16="http://schemas.microsoft.com/office/drawing/2014/main" id="{D774EC31-DC29-CE9B-3F94-9D02BF636D4D}"/>
                </a:ext>
              </a:extLst>
            </p:cNvPr>
            <p:cNvSpPr>
              <a:spLocks noChangeArrowheads="1"/>
            </p:cNvSpPr>
            <p:nvPr/>
          </p:nvSpPr>
          <p:spPr bwMode="auto">
            <a:xfrm>
              <a:off x="4610" y="3827"/>
              <a:ext cx="493"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1" name="Rectangle 46">
              <a:extLst>
                <a:ext uri="{FF2B5EF4-FFF2-40B4-BE49-F238E27FC236}">
                  <a16:creationId xmlns:a16="http://schemas.microsoft.com/office/drawing/2014/main" id="{E63AB7C6-5370-02F6-F63C-3A821D6FCFCE}"/>
                </a:ext>
              </a:extLst>
            </p:cNvPr>
            <p:cNvSpPr>
              <a:spLocks noChangeArrowheads="1"/>
            </p:cNvSpPr>
            <p:nvPr/>
          </p:nvSpPr>
          <p:spPr bwMode="auto">
            <a:xfrm>
              <a:off x="4199" y="3827"/>
              <a:ext cx="411"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2" name="Rectangle 47">
              <a:extLst>
                <a:ext uri="{FF2B5EF4-FFF2-40B4-BE49-F238E27FC236}">
                  <a16:creationId xmlns:a16="http://schemas.microsoft.com/office/drawing/2014/main" id="{815801C9-DDA5-32E5-412B-C21DBC784B55}"/>
                </a:ext>
              </a:extLst>
            </p:cNvPr>
            <p:cNvSpPr>
              <a:spLocks noChangeArrowheads="1"/>
            </p:cNvSpPr>
            <p:nvPr/>
          </p:nvSpPr>
          <p:spPr bwMode="auto">
            <a:xfrm>
              <a:off x="3787" y="3827"/>
              <a:ext cx="41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3" name="Rectangle 48">
              <a:extLst>
                <a:ext uri="{FF2B5EF4-FFF2-40B4-BE49-F238E27FC236}">
                  <a16:creationId xmlns:a16="http://schemas.microsoft.com/office/drawing/2014/main" id="{53A71DB9-B098-B411-056D-5E694EC706F8}"/>
                </a:ext>
              </a:extLst>
            </p:cNvPr>
            <p:cNvSpPr>
              <a:spLocks noChangeArrowheads="1"/>
            </p:cNvSpPr>
            <p:nvPr/>
          </p:nvSpPr>
          <p:spPr bwMode="auto">
            <a:xfrm>
              <a:off x="4610" y="3501"/>
              <a:ext cx="493"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4" name="Rectangle 49">
              <a:extLst>
                <a:ext uri="{FF2B5EF4-FFF2-40B4-BE49-F238E27FC236}">
                  <a16:creationId xmlns:a16="http://schemas.microsoft.com/office/drawing/2014/main" id="{18DA3481-19BE-CD3A-F958-8762212116A8}"/>
                </a:ext>
              </a:extLst>
            </p:cNvPr>
            <p:cNvSpPr>
              <a:spLocks noChangeArrowheads="1"/>
            </p:cNvSpPr>
            <p:nvPr/>
          </p:nvSpPr>
          <p:spPr bwMode="auto">
            <a:xfrm>
              <a:off x="4199" y="3501"/>
              <a:ext cx="411"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5" name="Rectangle 50">
              <a:extLst>
                <a:ext uri="{FF2B5EF4-FFF2-40B4-BE49-F238E27FC236}">
                  <a16:creationId xmlns:a16="http://schemas.microsoft.com/office/drawing/2014/main" id="{2FD7171A-F5BF-972E-112F-E99F77AB5E89}"/>
                </a:ext>
              </a:extLst>
            </p:cNvPr>
            <p:cNvSpPr>
              <a:spLocks noChangeArrowheads="1"/>
            </p:cNvSpPr>
            <p:nvPr/>
          </p:nvSpPr>
          <p:spPr bwMode="auto">
            <a:xfrm>
              <a:off x="3787" y="3501"/>
              <a:ext cx="41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6" name="Rectangle 51">
              <a:extLst>
                <a:ext uri="{FF2B5EF4-FFF2-40B4-BE49-F238E27FC236}">
                  <a16:creationId xmlns:a16="http://schemas.microsoft.com/office/drawing/2014/main" id="{091A2F1B-2103-9D81-D6B4-C9161C01EFA4}"/>
                </a:ext>
              </a:extLst>
            </p:cNvPr>
            <p:cNvSpPr>
              <a:spLocks noChangeArrowheads="1"/>
            </p:cNvSpPr>
            <p:nvPr/>
          </p:nvSpPr>
          <p:spPr bwMode="auto">
            <a:xfrm>
              <a:off x="4610" y="3175"/>
              <a:ext cx="493"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7" name="Rectangle 52">
              <a:extLst>
                <a:ext uri="{FF2B5EF4-FFF2-40B4-BE49-F238E27FC236}">
                  <a16:creationId xmlns:a16="http://schemas.microsoft.com/office/drawing/2014/main" id="{EA50D954-82A7-FAE3-1713-889B2D7B97CB}"/>
                </a:ext>
              </a:extLst>
            </p:cNvPr>
            <p:cNvSpPr>
              <a:spLocks noChangeArrowheads="1"/>
            </p:cNvSpPr>
            <p:nvPr/>
          </p:nvSpPr>
          <p:spPr bwMode="auto">
            <a:xfrm>
              <a:off x="4199" y="3175"/>
              <a:ext cx="411"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1</a:t>
              </a:r>
            </a:p>
          </p:txBody>
        </p:sp>
        <p:sp>
          <p:nvSpPr>
            <p:cNvPr id="128" name="Rectangle 53">
              <a:extLst>
                <a:ext uri="{FF2B5EF4-FFF2-40B4-BE49-F238E27FC236}">
                  <a16:creationId xmlns:a16="http://schemas.microsoft.com/office/drawing/2014/main" id="{D546A6E7-0954-2D95-9065-4C4C77B0D60E}"/>
                </a:ext>
              </a:extLst>
            </p:cNvPr>
            <p:cNvSpPr>
              <a:spLocks noChangeArrowheads="1"/>
            </p:cNvSpPr>
            <p:nvPr/>
          </p:nvSpPr>
          <p:spPr bwMode="auto">
            <a:xfrm>
              <a:off x="3787" y="3175"/>
              <a:ext cx="41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29" name="Rectangle 54">
              <a:extLst>
                <a:ext uri="{FF2B5EF4-FFF2-40B4-BE49-F238E27FC236}">
                  <a16:creationId xmlns:a16="http://schemas.microsoft.com/office/drawing/2014/main" id="{0F9580FC-D349-E9F2-7032-F820F2FCC2AB}"/>
                </a:ext>
              </a:extLst>
            </p:cNvPr>
            <p:cNvSpPr>
              <a:spLocks noChangeArrowheads="1"/>
            </p:cNvSpPr>
            <p:nvPr/>
          </p:nvSpPr>
          <p:spPr bwMode="auto">
            <a:xfrm>
              <a:off x="4610" y="2849"/>
              <a:ext cx="493"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30" name="Rectangle 55">
              <a:extLst>
                <a:ext uri="{FF2B5EF4-FFF2-40B4-BE49-F238E27FC236}">
                  <a16:creationId xmlns:a16="http://schemas.microsoft.com/office/drawing/2014/main" id="{423B52EE-8697-694C-4C0A-0C00CB132BF2}"/>
                </a:ext>
              </a:extLst>
            </p:cNvPr>
            <p:cNvSpPr>
              <a:spLocks noChangeArrowheads="1"/>
            </p:cNvSpPr>
            <p:nvPr/>
          </p:nvSpPr>
          <p:spPr bwMode="auto">
            <a:xfrm>
              <a:off x="4199" y="2849"/>
              <a:ext cx="411"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31" name="Rectangle 56">
              <a:extLst>
                <a:ext uri="{FF2B5EF4-FFF2-40B4-BE49-F238E27FC236}">
                  <a16:creationId xmlns:a16="http://schemas.microsoft.com/office/drawing/2014/main" id="{E254A855-D734-BEBB-BBBC-5A4C74077F6E}"/>
                </a:ext>
              </a:extLst>
            </p:cNvPr>
            <p:cNvSpPr>
              <a:spLocks noChangeArrowheads="1"/>
            </p:cNvSpPr>
            <p:nvPr/>
          </p:nvSpPr>
          <p:spPr bwMode="auto">
            <a:xfrm>
              <a:off x="3787" y="2849"/>
              <a:ext cx="41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0</a:t>
              </a:r>
            </a:p>
          </p:txBody>
        </p:sp>
        <p:sp>
          <p:nvSpPr>
            <p:cNvPr id="132" name="Rectangle 57">
              <a:extLst>
                <a:ext uri="{FF2B5EF4-FFF2-40B4-BE49-F238E27FC236}">
                  <a16:creationId xmlns:a16="http://schemas.microsoft.com/office/drawing/2014/main" id="{40FD2FF3-AF8D-05B0-E6FC-A84E8036979D}"/>
                </a:ext>
              </a:extLst>
            </p:cNvPr>
            <p:cNvSpPr>
              <a:spLocks noChangeArrowheads="1"/>
            </p:cNvSpPr>
            <p:nvPr/>
          </p:nvSpPr>
          <p:spPr bwMode="auto">
            <a:xfrm>
              <a:off x="4610" y="2523"/>
              <a:ext cx="493"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Y</a:t>
              </a:r>
            </a:p>
          </p:txBody>
        </p:sp>
        <p:sp>
          <p:nvSpPr>
            <p:cNvPr id="133" name="Rectangle 58">
              <a:extLst>
                <a:ext uri="{FF2B5EF4-FFF2-40B4-BE49-F238E27FC236}">
                  <a16:creationId xmlns:a16="http://schemas.microsoft.com/office/drawing/2014/main" id="{DF1F4389-3AE2-263C-5A11-C9A7AF72EB14}"/>
                </a:ext>
              </a:extLst>
            </p:cNvPr>
            <p:cNvSpPr>
              <a:spLocks noChangeArrowheads="1"/>
            </p:cNvSpPr>
            <p:nvPr/>
          </p:nvSpPr>
          <p:spPr bwMode="auto">
            <a:xfrm>
              <a:off x="4199" y="2523"/>
              <a:ext cx="411"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B</a:t>
              </a:r>
            </a:p>
          </p:txBody>
        </p:sp>
        <p:sp>
          <p:nvSpPr>
            <p:cNvPr id="134" name="Rectangle 59">
              <a:extLst>
                <a:ext uri="{FF2B5EF4-FFF2-40B4-BE49-F238E27FC236}">
                  <a16:creationId xmlns:a16="http://schemas.microsoft.com/office/drawing/2014/main" id="{EF6CADED-5ADD-D499-CF51-B5C297AAB2ED}"/>
                </a:ext>
              </a:extLst>
            </p:cNvPr>
            <p:cNvSpPr>
              <a:spLocks noChangeArrowheads="1"/>
            </p:cNvSpPr>
            <p:nvPr/>
          </p:nvSpPr>
          <p:spPr bwMode="auto">
            <a:xfrm>
              <a:off x="3787" y="2523"/>
              <a:ext cx="412"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65000"/>
                <a:buFont typeface="Wingdings" panose="05000000000000000000" pitchFamily="2" charset="2"/>
                <a:buChar char="n"/>
                <a:defRPr sz="28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1pPr>
              <a:lvl2pPr>
                <a:spcBef>
                  <a:spcPct val="20000"/>
                </a:spcBef>
                <a:buClr>
                  <a:schemeClr val="folHlink"/>
                </a:buClr>
                <a:buSzPct val="65000"/>
                <a:buFont typeface="Wingdings" panose="05000000000000000000" pitchFamily="2" charset="2"/>
                <a:buChar char="n"/>
                <a:defRPr sz="24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2pPr>
              <a:lvl3pPr>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3pPr>
              <a:lvl4pPr>
                <a:spcBef>
                  <a:spcPct val="20000"/>
                </a:spcBef>
                <a:buClr>
                  <a:schemeClr val="fo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4pPr>
              <a:lvl5pPr>
                <a:spcBef>
                  <a:spcPct val="20000"/>
                </a:spcBef>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5000"/>
                <a:buFont typeface="Wingdings" panose="05000000000000000000" pitchFamily="2" charset="2"/>
                <a:buChar char="n"/>
                <a:defRPr>
                  <a:solidFill>
                    <a:schemeClr val="tx1"/>
                  </a:solidFill>
                  <a:effectLst>
                    <a:outerShdw blurRad="38100" dist="38100" dir="2700000" algn="tl">
                      <a:srgbClr val="C0C0C0"/>
                    </a:outerShdw>
                  </a:effectLst>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
                  <a:srgbClr val="00CCFF"/>
                </a:buClr>
                <a:buSzPct val="65000"/>
                <a:buFont typeface="Wingdings" panose="05000000000000000000" pitchFamily="2" charset="2"/>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rPr>
                <a:t>A</a:t>
              </a:r>
            </a:p>
          </p:txBody>
        </p:sp>
        <p:sp>
          <p:nvSpPr>
            <p:cNvPr id="135" name="Line 60">
              <a:extLst>
                <a:ext uri="{FF2B5EF4-FFF2-40B4-BE49-F238E27FC236}">
                  <a16:creationId xmlns:a16="http://schemas.microsoft.com/office/drawing/2014/main" id="{0606AE61-BB9A-3300-58A8-C5FE64539EA0}"/>
                </a:ext>
              </a:extLst>
            </p:cNvPr>
            <p:cNvSpPr>
              <a:spLocks noChangeShapeType="1"/>
            </p:cNvSpPr>
            <p:nvPr/>
          </p:nvSpPr>
          <p:spPr bwMode="auto">
            <a:xfrm>
              <a:off x="3787" y="2523"/>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6" name="Line 61">
              <a:extLst>
                <a:ext uri="{FF2B5EF4-FFF2-40B4-BE49-F238E27FC236}">
                  <a16:creationId xmlns:a16="http://schemas.microsoft.com/office/drawing/2014/main" id="{43A782C4-6B9E-FCAB-6EA6-090DBA19C856}"/>
                </a:ext>
              </a:extLst>
            </p:cNvPr>
            <p:cNvSpPr>
              <a:spLocks noChangeShapeType="1"/>
            </p:cNvSpPr>
            <p:nvPr/>
          </p:nvSpPr>
          <p:spPr bwMode="auto">
            <a:xfrm>
              <a:off x="3787" y="2849"/>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7" name="Line 62">
              <a:extLst>
                <a:ext uri="{FF2B5EF4-FFF2-40B4-BE49-F238E27FC236}">
                  <a16:creationId xmlns:a16="http://schemas.microsoft.com/office/drawing/2014/main" id="{9E64946E-9858-F017-613D-74001407362E}"/>
                </a:ext>
              </a:extLst>
            </p:cNvPr>
            <p:cNvSpPr>
              <a:spLocks noChangeShapeType="1"/>
            </p:cNvSpPr>
            <p:nvPr/>
          </p:nvSpPr>
          <p:spPr bwMode="auto">
            <a:xfrm>
              <a:off x="3787" y="3175"/>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8" name="Line 63">
              <a:extLst>
                <a:ext uri="{FF2B5EF4-FFF2-40B4-BE49-F238E27FC236}">
                  <a16:creationId xmlns:a16="http://schemas.microsoft.com/office/drawing/2014/main" id="{F178BAAC-3AF5-5766-5C58-BCE079E6C364}"/>
                </a:ext>
              </a:extLst>
            </p:cNvPr>
            <p:cNvSpPr>
              <a:spLocks noChangeShapeType="1"/>
            </p:cNvSpPr>
            <p:nvPr/>
          </p:nvSpPr>
          <p:spPr bwMode="auto">
            <a:xfrm>
              <a:off x="3787" y="3501"/>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39" name="Line 64">
              <a:extLst>
                <a:ext uri="{FF2B5EF4-FFF2-40B4-BE49-F238E27FC236}">
                  <a16:creationId xmlns:a16="http://schemas.microsoft.com/office/drawing/2014/main" id="{D993B2CD-046C-B238-857C-07BD3E317E2C}"/>
                </a:ext>
              </a:extLst>
            </p:cNvPr>
            <p:cNvSpPr>
              <a:spLocks noChangeShapeType="1"/>
            </p:cNvSpPr>
            <p:nvPr/>
          </p:nvSpPr>
          <p:spPr bwMode="auto">
            <a:xfrm>
              <a:off x="3787" y="3827"/>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0" name="Line 65">
              <a:extLst>
                <a:ext uri="{FF2B5EF4-FFF2-40B4-BE49-F238E27FC236}">
                  <a16:creationId xmlns:a16="http://schemas.microsoft.com/office/drawing/2014/main" id="{7A632546-9EBA-1898-2303-A922E71CC18D}"/>
                </a:ext>
              </a:extLst>
            </p:cNvPr>
            <p:cNvSpPr>
              <a:spLocks noChangeShapeType="1"/>
            </p:cNvSpPr>
            <p:nvPr/>
          </p:nvSpPr>
          <p:spPr bwMode="auto">
            <a:xfrm>
              <a:off x="3787" y="4153"/>
              <a:ext cx="1316"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1" name="Line 66">
              <a:extLst>
                <a:ext uri="{FF2B5EF4-FFF2-40B4-BE49-F238E27FC236}">
                  <a16:creationId xmlns:a16="http://schemas.microsoft.com/office/drawing/2014/main" id="{586D87F5-2B50-0CD9-4200-E6207A2F8E1E}"/>
                </a:ext>
              </a:extLst>
            </p:cNvPr>
            <p:cNvSpPr>
              <a:spLocks noChangeShapeType="1"/>
            </p:cNvSpPr>
            <p:nvPr/>
          </p:nvSpPr>
          <p:spPr bwMode="auto">
            <a:xfrm>
              <a:off x="3787" y="2523"/>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2" name="Line 67">
              <a:extLst>
                <a:ext uri="{FF2B5EF4-FFF2-40B4-BE49-F238E27FC236}">
                  <a16:creationId xmlns:a16="http://schemas.microsoft.com/office/drawing/2014/main" id="{7F18B9AD-9583-8B42-1C85-035844D1A69A}"/>
                </a:ext>
              </a:extLst>
            </p:cNvPr>
            <p:cNvSpPr>
              <a:spLocks noChangeShapeType="1"/>
            </p:cNvSpPr>
            <p:nvPr/>
          </p:nvSpPr>
          <p:spPr bwMode="auto">
            <a:xfrm>
              <a:off x="4610" y="2523"/>
              <a:ext cx="0" cy="163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3" name="Line 68">
              <a:extLst>
                <a:ext uri="{FF2B5EF4-FFF2-40B4-BE49-F238E27FC236}">
                  <a16:creationId xmlns:a16="http://schemas.microsoft.com/office/drawing/2014/main" id="{BF219F42-16D9-18D6-66A2-10555A2A9038}"/>
                </a:ext>
              </a:extLst>
            </p:cNvPr>
            <p:cNvSpPr>
              <a:spLocks noChangeShapeType="1"/>
            </p:cNvSpPr>
            <p:nvPr/>
          </p:nvSpPr>
          <p:spPr bwMode="auto">
            <a:xfrm>
              <a:off x="5103" y="2523"/>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4" name="Line 69">
              <a:extLst>
                <a:ext uri="{FF2B5EF4-FFF2-40B4-BE49-F238E27FC236}">
                  <a16:creationId xmlns:a16="http://schemas.microsoft.com/office/drawing/2014/main" id="{DF82CE4F-20DF-E6CA-B1BF-955C98BEC64C}"/>
                </a:ext>
              </a:extLst>
            </p:cNvPr>
            <p:cNvSpPr>
              <a:spLocks noChangeShapeType="1"/>
            </p:cNvSpPr>
            <p:nvPr/>
          </p:nvSpPr>
          <p:spPr bwMode="auto">
            <a:xfrm>
              <a:off x="3787" y="3175"/>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5" name="Line 70">
              <a:extLst>
                <a:ext uri="{FF2B5EF4-FFF2-40B4-BE49-F238E27FC236}">
                  <a16:creationId xmlns:a16="http://schemas.microsoft.com/office/drawing/2014/main" id="{646B700F-1330-4C61-A99B-30C1EE1F1DCC}"/>
                </a:ext>
              </a:extLst>
            </p:cNvPr>
            <p:cNvSpPr>
              <a:spLocks noChangeShapeType="1"/>
            </p:cNvSpPr>
            <p:nvPr/>
          </p:nvSpPr>
          <p:spPr bwMode="auto">
            <a:xfrm>
              <a:off x="3787" y="2849"/>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6" name="Line 71">
              <a:extLst>
                <a:ext uri="{FF2B5EF4-FFF2-40B4-BE49-F238E27FC236}">
                  <a16:creationId xmlns:a16="http://schemas.microsoft.com/office/drawing/2014/main" id="{907F8F4C-64D9-BB29-40B7-7F22FA1A415B}"/>
                </a:ext>
              </a:extLst>
            </p:cNvPr>
            <p:cNvSpPr>
              <a:spLocks noChangeShapeType="1"/>
            </p:cNvSpPr>
            <p:nvPr/>
          </p:nvSpPr>
          <p:spPr bwMode="auto">
            <a:xfrm>
              <a:off x="3787" y="3501"/>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7" name="Line 72">
              <a:extLst>
                <a:ext uri="{FF2B5EF4-FFF2-40B4-BE49-F238E27FC236}">
                  <a16:creationId xmlns:a16="http://schemas.microsoft.com/office/drawing/2014/main" id="{22B179DE-9034-A433-FF2A-0365DFC6FE3B}"/>
                </a:ext>
              </a:extLst>
            </p:cNvPr>
            <p:cNvSpPr>
              <a:spLocks noChangeShapeType="1"/>
            </p:cNvSpPr>
            <p:nvPr/>
          </p:nvSpPr>
          <p:spPr bwMode="auto">
            <a:xfrm>
              <a:off x="3787" y="3827"/>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8" name="Line 73">
              <a:extLst>
                <a:ext uri="{FF2B5EF4-FFF2-40B4-BE49-F238E27FC236}">
                  <a16:creationId xmlns:a16="http://schemas.microsoft.com/office/drawing/2014/main" id="{E27F6031-6499-6E05-A75D-A957A865624D}"/>
                </a:ext>
              </a:extLst>
            </p:cNvPr>
            <p:cNvSpPr>
              <a:spLocks noChangeShapeType="1"/>
            </p:cNvSpPr>
            <p:nvPr/>
          </p:nvSpPr>
          <p:spPr bwMode="auto">
            <a:xfrm>
              <a:off x="5103" y="3175"/>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49" name="Line 74">
              <a:extLst>
                <a:ext uri="{FF2B5EF4-FFF2-40B4-BE49-F238E27FC236}">
                  <a16:creationId xmlns:a16="http://schemas.microsoft.com/office/drawing/2014/main" id="{2DAEF4DD-DA24-B3DF-2B1B-6EB44AC6A0C8}"/>
                </a:ext>
              </a:extLst>
            </p:cNvPr>
            <p:cNvSpPr>
              <a:spLocks noChangeShapeType="1"/>
            </p:cNvSpPr>
            <p:nvPr/>
          </p:nvSpPr>
          <p:spPr bwMode="auto">
            <a:xfrm>
              <a:off x="5103" y="2849"/>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50" name="Line 75">
              <a:extLst>
                <a:ext uri="{FF2B5EF4-FFF2-40B4-BE49-F238E27FC236}">
                  <a16:creationId xmlns:a16="http://schemas.microsoft.com/office/drawing/2014/main" id="{F5A4AC8B-B066-08D7-8762-B3DEB01D989D}"/>
                </a:ext>
              </a:extLst>
            </p:cNvPr>
            <p:cNvSpPr>
              <a:spLocks noChangeShapeType="1"/>
            </p:cNvSpPr>
            <p:nvPr/>
          </p:nvSpPr>
          <p:spPr bwMode="auto">
            <a:xfrm>
              <a:off x="5103" y="3501"/>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
          <p:nvSpPr>
            <p:cNvPr id="151" name="Line 76">
              <a:extLst>
                <a:ext uri="{FF2B5EF4-FFF2-40B4-BE49-F238E27FC236}">
                  <a16:creationId xmlns:a16="http://schemas.microsoft.com/office/drawing/2014/main" id="{7DC18F4E-3A5F-BA05-B8E6-BE590E9A9718}"/>
                </a:ext>
              </a:extLst>
            </p:cNvPr>
            <p:cNvSpPr>
              <a:spLocks noChangeShapeType="1"/>
            </p:cNvSpPr>
            <p:nvPr/>
          </p:nvSpPr>
          <p:spPr bwMode="auto">
            <a:xfrm>
              <a:off x="5103" y="3827"/>
              <a:ext cx="0" cy="32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grpSp>
      <p:grpSp>
        <p:nvGrpSpPr>
          <p:cNvPr id="226" name="Group 7">
            <a:extLst>
              <a:ext uri="{FF2B5EF4-FFF2-40B4-BE49-F238E27FC236}">
                <a16:creationId xmlns:a16="http://schemas.microsoft.com/office/drawing/2014/main" id="{7AE68073-B03B-37F9-63F3-AFDD45D21F40}"/>
              </a:ext>
            </a:extLst>
          </p:cNvPr>
          <p:cNvGrpSpPr>
            <a:grpSpLocks/>
          </p:cNvGrpSpPr>
          <p:nvPr/>
        </p:nvGrpSpPr>
        <p:grpSpPr bwMode="auto">
          <a:xfrm>
            <a:off x="7241269" y="3983989"/>
            <a:ext cx="4752975" cy="2879726"/>
            <a:chOff x="2517" y="527"/>
            <a:chExt cx="2994" cy="1814"/>
          </a:xfrm>
        </p:grpSpPr>
        <p:pic>
          <p:nvPicPr>
            <p:cNvPr id="227" name="Picture 5">
              <a:extLst>
                <a:ext uri="{FF2B5EF4-FFF2-40B4-BE49-F238E27FC236}">
                  <a16:creationId xmlns:a16="http://schemas.microsoft.com/office/drawing/2014/main" id="{2D16788D-2BD4-5D11-D573-726F85882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527"/>
              <a:ext cx="2994" cy="1448"/>
            </a:xfrm>
            <a:prstGeom prst="rect">
              <a:avLst/>
            </a:prstGeom>
            <a:noFill/>
            <a:extLst>
              <a:ext uri="{909E8E84-426E-40DD-AFC4-6F175D3DCCD1}">
                <a14:hiddenFill xmlns:a14="http://schemas.microsoft.com/office/drawing/2010/main">
                  <a:solidFill>
                    <a:srgbClr val="FFFFFF"/>
                  </a:solidFill>
                </a14:hiddenFill>
              </a:ext>
            </a:extLst>
          </p:spPr>
        </p:pic>
        <p:sp>
          <p:nvSpPr>
            <p:cNvPr id="228" name="Rectangle 6">
              <a:extLst>
                <a:ext uri="{FF2B5EF4-FFF2-40B4-BE49-F238E27FC236}">
                  <a16:creationId xmlns:a16="http://schemas.microsoft.com/office/drawing/2014/main" id="{69CF23F8-6B5A-D877-4337-DCDF78256D37}"/>
                </a:ext>
              </a:extLst>
            </p:cNvPr>
            <p:cNvSpPr>
              <a:spLocks noChangeArrowheads="1"/>
            </p:cNvSpPr>
            <p:nvPr/>
          </p:nvSpPr>
          <p:spPr bwMode="auto">
            <a:xfrm>
              <a:off x="3414" y="1975"/>
              <a:ext cx="1535" cy="366"/>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二极管或门电路</a:t>
              </a:r>
            </a:p>
          </p:txBody>
        </p:sp>
      </p:grpSp>
      <p:sp>
        <p:nvSpPr>
          <p:cNvPr id="229" name="Rectangle 98">
            <a:extLst>
              <a:ext uri="{FF2B5EF4-FFF2-40B4-BE49-F238E27FC236}">
                <a16:creationId xmlns:a16="http://schemas.microsoft.com/office/drawing/2014/main" id="{A8011A14-67A6-B052-331C-E1F0DAD5D3D2}"/>
              </a:ext>
            </a:extLst>
          </p:cNvPr>
          <p:cNvSpPr>
            <a:spLocks noChangeArrowheads="1"/>
          </p:cNvSpPr>
          <p:nvPr/>
        </p:nvSpPr>
        <p:spPr bwMode="auto">
          <a:xfrm>
            <a:off x="764620" y="3992671"/>
            <a:ext cx="5546725" cy="581057"/>
          </a:xfrm>
          <a:prstGeom prst="rect">
            <a:avLst/>
          </a:prstGeom>
          <a:noFill/>
        </p:spPr>
        <p:txBody>
          <a:bodyPr vert="horz" wrap="square" lIns="91440" tIns="45720" rIns="91440" bIns="45720" rtlCol="0" anchor="ctr">
            <a:spAutoFit/>
          </a:bodyPr>
          <a:lstStyle/>
          <a:p>
            <a:pPr algn="just">
              <a:lnSpc>
                <a:spcPct val="150000"/>
              </a:lnSpc>
              <a:spcBef>
                <a:spcPct val="0"/>
              </a:spcBef>
            </a:pPr>
            <a:r>
              <a:rPr lang="zh-CN" altLang="en-US" sz="2400" b="1" dirty="0">
                <a:latin typeface="微软雅黑" panose="020B0503020204020204" pitchFamily="34" charset="-122"/>
                <a:ea typeface="微软雅黑" panose="020B0503020204020204" pitchFamily="34" charset="-122"/>
              </a:rPr>
              <a:t>其输出</a:t>
            </a: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和输入</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是与的关系，即</a:t>
            </a:r>
          </a:p>
        </p:txBody>
      </p:sp>
      <p:graphicFrame>
        <p:nvGraphicFramePr>
          <p:cNvPr id="231" name="Object 6">
            <a:extLst>
              <a:ext uri="{FF2B5EF4-FFF2-40B4-BE49-F238E27FC236}">
                <a16:creationId xmlns:a16="http://schemas.microsoft.com/office/drawing/2014/main" id="{A3D6E249-4704-E360-3E61-A03B67F7DD27}"/>
              </a:ext>
            </a:extLst>
          </p:cNvPr>
          <p:cNvGraphicFramePr>
            <a:graphicFrameLocks noChangeAspect="1"/>
          </p:cNvGraphicFramePr>
          <p:nvPr>
            <p:extLst>
              <p:ext uri="{D42A27DB-BD31-4B8C-83A1-F6EECF244321}">
                <p14:modId xmlns:p14="http://schemas.microsoft.com/office/powerpoint/2010/main" val="1258400736"/>
              </p:ext>
            </p:extLst>
          </p:nvPr>
        </p:nvGraphicFramePr>
        <p:xfrm>
          <a:off x="2749550" y="4976492"/>
          <a:ext cx="2089150" cy="544512"/>
        </p:xfrm>
        <a:graphic>
          <a:graphicData uri="http://schemas.openxmlformats.org/presentationml/2006/ole">
            <mc:AlternateContent xmlns:mc="http://schemas.openxmlformats.org/markup-compatibility/2006">
              <mc:Choice xmlns:v="urn:schemas-microsoft-com:vml" Requires="v">
                <p:oleObj spid="_x0000_s6147" name="公式" r:id="rId5" imgW="634680" imgH="164880" progId="Equation.3">
                  <p:embed/>
                </p:oleObj>
              </mc:Choice>
              <mc:Fallback>
                <p:oleObj name="公式" r:id="rId5" imgW="634680" imgH="164880" progId="Equation.3">
                  <p:embed/>
                  <p:pic>
                    <p:nvPicPr>
                      <p:cNvPr id="231" name="Object 6">
                        <a:extLst>
                          <a:ext uri="{FF2B5EF4-FFF2-40B4-BE49-F238E27FC236}">
                            <a16:creationId xmlns:a16="http://schemas.microsoft.com/office/drawing/2014/main" id="{A3D6E249-4704-E360-3E61-A03B67F7D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4976492"/>
                        <a:ext cx="2089150" cy="544512"/>
                      </a:xfrm>
                      <a:prstGeom prst="rect">
                        <a:avLst/>
                      </a:prstGeom>
                      <a:solidFill>
                        <a:srgbClr val="FFFFFF"/>
                      </a:solidFill>
                      <a:ln w="57150" cmpd="thickThin">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7944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blinds(horizontal)">
                                      <p:cBhvr>
                                        <p:cTn id="11" dur="500"/>
                                        <p:tgtEl>
                                          <p:spTgt spid="7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26"/>
                                        </p:tgtEl>
                                        <p:attrNameLst>
                                          <p:attrName>style.visibility</p:attrName>
                                        </p:attrNameLst>
                                      </p:cBhvr>
                                      <p:to>
                                        <p:strVal val="visible"/>
                                      </p:to>
                                    </p:set>
                                    <p:animEffect transition="in" filter="dissolve">
                                      <p:cBhvr>
                                        <p:cTn id="20" dur="500"/>
                                        <p:tgtEl>
                                          <p:spTgt spid="22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box(in)">
                                      <p:cBhvr>
                                        <p:cTn id="25" dur="500"/>
                                        <p:tgtEl>
                                          <p:spTgt spid="22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dissolve">
                                      <p:cBhvr>
                                        <p:cTn id="30"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99A68-0D2B-5A3D-5311-2488C03C6CB9}"/>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A9DB49B0-76C5-F060-DFBE-6377644E1CC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二极管构成的门电路缺点</a:t>
            </a:r>
          </a:p>
        </p:txBody>
      </p:sp>
      <p:sp>
        <p:nvSpPr>
          <p:cNvPr id="4" name="Text Box 5">
            <a:extLst>
              <a:ext uri="{FF2B5EF4-FFF2-40B4-BE49-F238E27FC236}">
                <a16:creationId xmlns:a16="http://schemas.microsoft.com/office/drawing/2014/main" id="{E7F6A0BC-F364-98FF-6EC0-1D91ACA36357}"/>
              </a:ext>
            </a:extLst>
          </p:cNvPr>
          <p:cNvSpPr txBox="1">
            <a:spLocks noChangeArrowheads="1"/>
          </p:cNvSpPr>
          <p:nvPr/>
        </p:nvSpPr>
        <p:spPr bwMode="auto">
          <a:xfrm>
            <a:off x="1008470" y="825817"/>
            <a:ext cx="8713788" cy="1689052"/>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en-US" altLang="zh-CN" dirty="0"/>
              <a:t>1.</a:t>
            </a:r>
            <a:r>
              <a:rPr lang="zh-CN" altLang="en-US" dirty="0"/>
              <a:t>电平有偏移</a:t>
            </a:r>
            <a:r>
              <a:rPr lang="en-US" altLang="zh-CN" dirty="0"/>
              <a:t>:</a:t>
            </a:r>
            <a:r>
              <a:rPr lang="zh-CN" altLang="en-US" dirty="0"/>
              <a:t>输出的高低电平数值与输入的高低电平数值相差一个二极管的压降，后级的二极管门电路电平偏移，甚至使得高电平下降到门限值以下</a:t>
            </a:r>
          </a:p>
        </p:txBody>
      </p:sp>
      <p:sp>
        <p:nvSpPr>
          <p:cNvPr id="5" name="Text Box 6">
            <a:extLst>
              <a:ext uri="{FF2B5EF4-FFF2-40B4-BE49-F238E27FC236}">
                <a16:creationId xmlns:a16="http://schemas.microsoft.com/office/drawing/2014/main" id="{8674209E-3886-5E9B-FA4C-D2391ED21B58}"/>
              </a:ext>
            </a:extLst>
          </p:cNvPr>
          <p:cNvSpPr txBox="1">
            <a:spLocks noChangeArrowheads="1"/>
          </p:cNvSpPr>
          <p:nvPr/>
        </p:nvSpPr>
        <p:spPr bwMode="auto">
          <a:xfrm>
            <a:off x="1008470" y="2833032"/>
            <a:ext cx="8642350" cy="1135054"/>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en-US" altLang="zh-CN" dirty="0"/>
              <a:t>2.</a:t>
            </a:r>
            <a:r>
              <a:rPr lang="zh-CN" altLang="en-US" dirty="0"/>
              <a:t>带负载能力差：由于这种二极管门电路的输出电阻比较低，故带负载能力差，输出电平会随负载的变化而变化。</a:t>
            </a:r>
          </a:p>
        </p:txBody>
      </p:sp>
      <p:sp>
        <p:nvSpPr>
          <p:cNvPr id="6" name="Rectangle 7">
            <a:extLst>
              <a:ext uri="{FF2B5EF4-FFF2-40B4-BE49-F238E27FC236}">
                <a16:creationId xmlns:a16="http://schemas.microsoft.com/office/drawing/2014/main" id="{8F34BC09-8A9C-148F-C46C-38A12D08F157}"/>
              </a:ext>
            </a:extLst>
          </p:cNvPr>
          <p:cNvSpPr>
            <a:spLocks noChangeArrowheads="1"/>
          </p:cNvSpPr>
          <p:nvPr/>
        </p:nvSpPr>
        <p:spPr bwMode="auto">
          <a:xfrm>
            <a:off x="10614673" y="2151258"/>
            <a:ext cx="893705" cy="2243050"/>
          </a:xfrm>
          <a:prstGeom prst="rect">
            <a:avLst/>
          </a:prstGeom>
          <a:solidFill>
            <a:srgbClr val="FFFFCC"/>
          </a:solidFill>
          <a:ln w="57150" cmpd="thickThin">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400" b="1">
                <a:latin typeface="微软雅黑" panose="020B0503020204020204" pitchFamily="34" charset="-122"/>
                <a:ea typeface="微软雅黑" panose="020B0503020204020204" pitchFamily="34" charset="-122"/>
              </a:rPr>
              <a:t>只用于</a:t>
            </a:r>
            <a:r>
              <a:rPr kumimoji="1" lang="en-US" altLang="zh-CN" sz="2400" b="1">
                <a:latin typeface="微软雅黑" panose="020B0503020204020204" pitchFamily="34" charset="-122"/>
                <a:ea typeface="微软雅黑" panose="020B0503020204020204" pitchFamily="34" charset="-122"/>
              </a:rPr>
              <a:t>IC</a:t>
            </a:r>
            <a:r>
              <a:rPr kumimoji="1" lang="zh-CN" altLang="en-US" sz="2400" b="1">
                <a:latin typeface="微软雅黑" panose="020B0503020204020204" pitchFamily="34" charset="-122"/>
                <a:ea typeface="微软雅黑" panose="020B0503020204020204" pitchFamily="34" charset="-122"/>
              </a:rPr>
              <a:t>内部电路</a:t>
            </a:r>
          </a:p>
        </p:txBody>
      </p:sp>
      <p:pic>
        <p:nvPicPr>
          <p:cNvPr id="9" name="图片 415746">
            <a:extLst>
              <a:ext uri="{FF2B5EF4-FFF2-40B4-BE49-F238E27FC236}">
                <a16:creationId xmlns:a16="http://schemas.microsoft.com/office/drawing/2014/main" id="{BD144242-4F0A-985F-8873-F89A713315AD}"/>
              </a:ext>
            </a:extLst>
          </p:cNvPr>
          <p:cNvPicPr/>
          <p:nvPr/>
        </p:nvPicPr>
        <p:blipFill>
          <a:blip r:embed="rId3"/>
          <a:stretch>
            <a:fillRect/>
          </a:stretch>
        </p:blipFill>
        <p:spPr>
          <a:xfrm>
            <a:off x="3308684" y="4239186"/>
            <a:ext cx="6172200" cy="2571750"/>
          </a:xfrm>
          <a:prstGeom prst="rect">
            <a:avLst/>
          </a:prstGeom>
          <a:noFill/>
          <a:ln>
            <a:noFill/>
            <a:miter lim="800000"/>
            <a:headEnd/>
            <a:tailEnd/>
          </a:ln>
          <a:effectLst/>
        </p:spPr>
      </p:pic>
    </p:spTree>
    <p:extLst>
      <p:ext uri="{BB962C8B-B14F-4D97-AF65-F5344CB8AC3E}">
        <p14:creationId xmlns:p14="http://schemas.microsoft.com/office/powerpoint/2010/main" val="9389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DF823-AEC9-BBB0-8198-E1C980B4BF3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7AAF66A-F270-10C0-5A0F-705827E27B5F}"/>
              </a:ext>
            </a:extLst>
          </p:cNvPr>
          <p:cNvSpPr/>
          <p:nvPr/>
        </p:nvSpPr>
        <p:spPr>
          <a:xfrm>
            <a:off x="0"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934C8D1C-3B5B-A3C5-47B6-14C2FF078805}"/>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A9EE30EA-0BE7-6155-C0D9-12C9FD009CEA}"/>
              </a:ext>
            </a:extLst>
          </p:cNvPr>
          <p:cNvSpPr/>
          <p:nvPr/>
        </p:nvSpPr>
        <p:spPr>
          <a:xfrm>
            <a:off x="5139820" y="1276098"/>
            <a:ext cx="6649627" cy="3140155"/>
          </a:xfrm>
          <a:prstGeom prst="rect">
            <a:avLst/>
          </a:prstGeom>
        </p:spPr>
        <p:txBody>
          <a:bodyPr wrap="square">
            <a:spAutoFit/>
          </a:bodyPr>
          <a:lstStyle/>
          <a:p>
            <a:pPr marL="0" lvl="2" indent="0" algn="l" fontAlgn="auto">
              <a:lnSpc>
                <a:spcPct val="250000"/>
              </a:lnSpc>
              <a:spcBef>
                <a:spcPts val="0"/>
              </a:spcBef>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一、三极管的开关特性</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二、三极管非门</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三、三极管非门的缺点</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5">
            <a:extLst>
              <a:ext uri="{FF2B5EF4-FFF2-40B4-BE49-F238E27FC236}">
                <a16:creationId xmlns:a16="http://schemas.microsoft.com/office/drawing/2014/main" id="{66BD5EEE-56AB-CA62-60D5-7F4D3354892F}"/>
              </a:ext>
            </a:extLst>
          </p:cNvPr>
          <p:cNvSpPr txBox="1"/>
          <p:nvPr/>
        </p:nvSpPr>
        <p:spPr>
          <a:xfrm>
            <a:off x="263442" y="1752193"/>
            <a:ext cx="2480061" cy="1938992"/>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三极管门电路</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10" name="图片 27">
            <a:extLst>
              <a:ext uri="{FF2B5EF4-FFF2-40B4-BE49-F238E27FC236}">
                <a16:creationId xmlns:a16="http://schemas.microsoft.com/office/drawing/2014/main" id="{EAC72689-42A4-D9AE-3D72-3685748C69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405909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EE977-6991-BF00-DB6C-DBFD21404742}"/>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F6994A7A-C6C9-DA59-F0B8-B21CB7B6A95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逻辑变量与逻辑函数</a:t>
            </a:r>
          </a:p>
        </p:txBody>
      </p:sp>
      <p:sp>
        <p:nvSpPr>
          <p:cNvPr id="18" name="object 7">
            <a:extLst>
              <a:ext uri="{FF2B5EF4-FFF2-40B4-BE49-F238E27FC236}">
                <a16:creationId xmlns:a16="http://schemas.microsoft.com/office/drawing/2014/main" id="{442318E8-2807-3C42-0A80-391045EA84A8}"/>
              </a:ext>
            </a:extLst>
          </p:cNvPr>
          <p:cNvSpPr/>
          <p:nvPr/>
        </p:nvSpPr>
        <p:spPr>
          <a:xfrm>
            <a:off x="5052046" y="3616662"/>
            <a:ext cx="0" cy="450850"/>
          </a:xfrm>
          <a:custGeom>
            <a:avLst/>
            <a:gdLst/>
            <a:ahLst/>
            <a:cxnLst/>
            <a:rect l="l" t="t" r="r" b="b"/>
            <a:pathLst>
              <a:path h="450850">
                <a:moveTo>
                  <a:pt x="0" y="0"/>
                </a:moveTo>
                <a:lnTo>
                  <a:pt x="0" y="450341"/>
                </a:lnTo>
              </a:path>
            </a:pathLst>
          </a:custGeom>
          <a:ln w="76200">
            <a:solidFill>
              <a:srgbClr val="0000CC"/>
            </a:solidFill>
          </a:ln>
        </p:spPr>
        <p:txBody>
          <a:bodyPr wrap="square" lIns="0" tIns="0" rIns="0" bIns="0" rtlCol="0"/>
          <a:lstStyle/>
          <a:p>
            <a:endParaRPr dirty="0"/>
          </a:p>
        </p:txBody>
      </p:sp>
      <p:sp>
        <p:nvSpPr>
          <p:cNvPr id="19" name="object 8">
            <a:extLst>
              <a:ext uri="{FF2B5EF4-FFF2-40B4-BE49-F238E27FC236}">
                <a16:creationId xmlns:a16="http://schemas.microsoft.com/office/drawing/2014/main" id="{F2C19AE7-7A4B-6C9A-9787-47CAB4226C03}"/>
              </a:ext>
            </a:extLst>
          </p:cNvPr>
          <p:cNvSpPr/>
          <p:nvPr/>
        </p:nvSpPr>
        <p:spPr>
          <a:xfrm>
            <a:off x="4931650" y="4067003"/>
            <a:ext cx="239395" cy="226060"/>
          </a:xfrm>
          <a:custGeom>
            <a:avLst/>
            <a:gdLst/>
            <a:ahLst/>
            <a:cxnLst/>
            <a:rect l="l" t="t" r="r" b="b"/>
            <a:pathLst>
              <a:path w="239395" h="226060">
                <a:moveTo>
                  <a:pt x="119634" y="0"/>
                </a:moveTo>
                <a:lnTo>
                  <a:pt x="72973" y="8941"/>
                </a:lnTo>
                <a:lnTo>
                  <a:pt x="34956" y="33242"/>
                </a:lnTo>
                <a:lnTo>
                  <a:pt x="9370" y="69115"/>
                </a:lnTo>
                <a:lnTo>
                  <a:pt x="0" y="112775"/>
                </a:lnTo>
                <a:lnTo>
                  <a:pt x="9370" y="156757"/>
                </a:lnTo>
                <a:lnTo>
                  <a:pt x="34956" y="192595"/>
                </a:lnTo>
                <a:lnTo>
                  <a:pt x="72973" y="216717"/>
                </a:lnTo>
                <a:lnTo>
                  <a:pt x="119634" y="225552"/>
                </a:lnTo>
                <a:lnTo>
                  <a:pt x="166294" y="216717"/>
                </a:lnTo>
                <a:lnTo>
                  <a:pt x="204311" y="192595"/>
                </a:lnTo>
                <a:lnTo>
                  <a:pt x="229897" y="156757"/>
                </a:lnTo>
                <a:lnTo>
                  <a:pt x="239267" y="112775"/>
                </a:lnTo>
                <a:lnTo>
                  <a:pt x="229897" y="69115"/>
                </a:lnTo>
                <a:lnTo>
                  <a:pt x="204311" y="33242"/>
                </a:lnTo>
                <a:lnTo>
                  <a:pt x="166294" y="8941"/>
                </a:lnTo>
                <a:lnTo>
                  <a:pt x="119634" y="0"/>
                </a:lnTo>
                <a:close/>
              </a:path>
            </a:pathLst>
          </a:custGeom>
          <a:ln w="76200">
            <a:solidFill>
              <a:srgbClr val="0000CC"/>
            </a:solidFill>
          </a:ln>
        </p:spPr>
        <p:txBody>
          <a:bodyPr wrap="square" lIns="0" tIns="0" rIns="0" bIns="0" rtlCol="0"/>
          <a:lstStyle/>
          <a:p>
            <a:endParaRPr dirty="0"/>
          </a:p>
        </p:txBody>
      </p:sp>
      <p:sp>
        <p:nvSpPr>
          <p:cNvPr id="20" name="object 9">
            <a:extLst>
              <a:ext uri="{FF2B5EF4-FFF2-40B4-BE49-F238E27FC236}">
                <a16:creationId xmlns:a16="http://schemas.microsoft.com/office/drawing/2014/main" id="{675E9BC1-4FAB-AC5D-CAC0-E0143167A31B}"/>
              </a:ext>
            </a:extLst>
          </p:cNvPr>
          <p:cNvSpPr/>
          <p:nvPr/>
        </p:nvSpPr>
        <p:spPr>
          <a:xfrm>
            <a:off x="5052046" y="4931112"/>
            <a:ext cx="0" cy="485775"/>
          </a:xfrm>
          <a:custGeom>
            <a:avLst/>
            <a:gdLst/>
            <a:ahLst/>
            <a:cxnLst/>
            <a:rect l="l" t="t" r="r" b="b"/>
            <a:pathLst>
              <a:path h="485775">
                <a:moveTo>
                  <a:pt x="0" y="485394"/>
                </a:moveTo>
                <a:lnTo>
                  <a:pt x="0" y="0"/>
                </a:lnTo>
              </a:path>
            </a:pathLst>
          </a:custGeom>
          <a:ln w="76200">
            <a:solidFill>
              <a:srgbClr val="0000CC"/>
            </a:solidFill>
          </a:ln>
        </p:spPr>
        <p:txBody>
          <a:bodyPr wrap="square" lIns="0" tIns="0" rIns="0" bIns="0" rtlCol="0"/>
          <a:lstStyle/>
          <a:p>
            <a:endParaRPr dirty="0"/>
          </a:p>
        </p:txBody>
      </p:sp>
      <p:sp>
        <p:nvSpPr>
          <p:cNvPr id="21" name="object 10">
            <a:extLst>
              <a:ext uri="{FF2B5EF4-FFF2-40B4-BE49-F238E27FC236}">
                <a16:creationId xmlns:a16="http://schemas.microsoft.com/office/drawing/2014/main" id="{707B00C9-9DF9-D3F4-1269-FF9783DBD316}"/>
              </a:ext>
            </a:extLst>
          </p:cNvPr>
          <p:cNvSpPr/>
          <p:nvPr/>
        </p:nvSpPr>
        <p:spPr>
          <a:xfrm>
            <a:off x="4931650" y="4686509"/>
            <a:ext cx="239395" cy="245110"/>
          </a:xfrm>
          <a:custGeom>
            <a:avLst/>
            <a:gdLst/>
            <a:ahLst/>
            <a:cxnLst/>
            <a:rect l="l" t="t" r="r" b="b"/>
            <a:pathLst>
              <a:path w="239395" h="245110">
                <a:moveTo>
                  <a:pt x="119634" y="244601"/>
                </a:moveTo>
                <a:lnTo>
                  <a:pt x="72973" y="234969"/>
                </a:lnTo>
                <a:lnTo>
                  <a:pt x="34956" y="208692"/>
                </a:lnTo>
                <a:lnTo>
                  <a:pt x="9370" y="169699"/>
                </a:lnTo>
                <a:lnTo>
                  <a:pt x="0" y="121919"/>
                </a:lnTo>
                <a:lnTo>
                  <a:pt x="9370" y="74580"/>
                </a:lnTo>
                <a:lnTo>
                  <a:pt x="34956" y="35813"/>
                </a:lnTo>
                <a:lnTo>
                  <a:pt x="72973" y="9620"/>
                </a:lnTo>
                <a:lnTo>
                  <a:pt x="119634" y="0"/>
                </a:lnTo>
                <a:lnTo>
                  <a:pt x="166294" y="9620"/>
                </a:lnTo>
                <a:lnTo>
                  <a:pt x="204311" y="35813"/>
                </a:lnTo>
                <a:lnTo>
                  <a:pt x="229897" y="74580"/>
                </a:lnTo>
                <a:lnTo>
                  <a:pt x="239267" y="121919"/>
                </a:lnTo>
                <a:lnTo>
                  <a:pt x="229897" y="169699"/>
                </a:lnTo>
                <a:lnTo>
                  <a:pt x="204311" y="208692"/>
                </a:lnTo>
                <a:lnTo>
                  <a:pt x="166294" y="234969"/>
                </a:lnTo>
                <a:lnTo>
                  <a:pt x="119634" y="244601"/>
                </a:lnTo>
                <a:close/>
              </a:path>
            </a:pathLst>
          </a:custGeom>
          <a:ln w="76200">
            <a:solidFill>
              <a:srgbClr val="0000CC"/>
            </a:solidFill>
          </a:ln>
        </p:spPr>
        <p:txBody>
          <a:bodyPr wrap="square" lIns="0" tIns="0" rIns="0" bIns="0" rtlCol="0"/>
          <a:lstStyle/>
          <a:p>
            <a:endParaRPr dirty="0"/>
          </a:p>
        </p:txBody>
      </p:sp>
      <p:sp>
        <p:nvSpPr>
          <p:cNvPr id="22" name="object 11">
            <a:extLst>
              <a:ext uri="{FF2B5EF4-FFF2-40B4-BE49-F238E27FC236}">
                <a16:creationId xmlns:a16="http://schemas.microsoft.com/office/drawing/2014/main" id="{32110597-218F-0391-5CA0-38E71F974664}"/>
              </a:ext>
            </a:extLst>
          </p:cNvPr>
          <p:cNvSpPr/>
          <p:nvPr/>
        </p:nvSpPr>
        <p:spPr>
          <a:xfrm>
            <a:off x="5170918" y="4122629"/>
            <a:ext cx="479425" cy="676910"/>
          </a:xfrm>
          <a:custGeom>
            <a:avLst/>
            <a:gdLst/>
            <a:ahLst/>
            <a:cxnLst/>
            <a:rect l="l" t="t" r="r" b="b"/>
            <a:pathLst>
              <a:path w="479425" h="676910">
                <a:moveTo>
                  <a:pt x="0" y="676656"/>
                </a:moveTo>
                <a:lnTo>
                  <a:pt x="479298" y="0"/>
                </a:lnTo>
              </a:path>
            </a:pathLst>
          </a:custGeom>
          <a:ln w="76200">
            <a:solidFill>
              <a:srgbClr val="0000CC"/>
            </a:solidFill>
          </a:ln>
        </p:spPr>
        <p:txBody>
          <a:bodyPr wrap="square" lIns="0" tIns="0" rIns="0" bIns="0" rtlCol="0"/>
          <a:lstStyle/>
          <a:p>
            <a:endParaRPr dirty="0"/>
          </a:p>
        </p:txBody>
      </p:sp>
      <p:sp>
        <p:nvSpPr>
          <p:cNvPr id="23" name="object 12">
            <a:extLst>
              <a:ext uri="{FF2B5EF4-FFF2-40B4-BE49-F238E27FC236}">
                <a16:creationId xmlns:a16="http://schemas.microsoft.com/office/drawing/2014/main" id="{2C29100C-5D34-CE36-9C6D-C6C0C4E2AE20}"/>
              </a:ext>
            </a:extLst>
          </p:cNvPr>
          <p:cNvSpPr/>
          <p:nvPr/>
        </p:nvSpPr>
        <p:spPr>
          <a:xfrm>
            <a:off x="5231116" y="3954227"/>
            <a:ext cx="0" cy="788035"/>
          </a:xfrm>
          <a:custGeom>
            <a:avLst/>
            <a:gdLst/>
            <a:ahLst/>
            <a:cxnLst/>
            <a:rect l="l" t="t" r="r" b="b"/>
            <a:pathLst>
              <a:path h="788035">
                <a:moveTo>
                  <a:pt x="0" y="787908"/>
                </a:moveTo>
                <a:lnTo>
                  <a:pt x="0" y="0"/>
                </a:lnTo>
              </a:path>
            </a:pathLst>
          </a:custGeom>
          <a:ln w="76200">
            <a:solidFill>
              <a:srgbClr val="0000CC"/>
            </a:solidFill>
            <a:prstDash val="dash"/>
          </a:ln>
        </p:spPr>
        <p:txBody>
          <a:bodyPr wrap="square" lIns="0" tIns="0" rIns="0" bIns="0" rtlCol="0"/>
          <a:lstStyle/>
          <a:p>
            <a:endParaRPr dirty="0"/>
          </a:p>
        </p:txBody>
      </p:sp>
      <p:sp>
        <p:nvSpPr>
          <p:cNvPr id="24" name="object 13">
            <a:extLst>
              <a:ext uri="{FF2B5EF4-FFF2-40B4-BE49-F238E27FC236}">
                <a16:creationId xmlns:a16="http://schemas.microsoft.com/office/drawing/2014/main" id="{1E3FE94C-70BD-7688-C4BD-B71FDAD97B1B}"/>
              </a:ext>
            </a:extLst>
          </p:cNvPr>
          <p:cNvSpPr/>
          <p:nvPr/>
        </p:nvSpPr>
        <p:spPr>
          <a:xfrm>
            <a:off x="2915398" y="3905459"/>
            <a:ext cx="709930" cy="0"/>
          </a:xfrm>
          <a:custGeom>
            <a:avLst/>
            <a:gdLst/>
            <a:ahLst/>
            <a:cxnLst/>
            <a:rect l="l" t="t" r="r" b="b"/>
            <a:pathLst>
              <a:path w="709930">
                <a:moveTo>
                  <a:pt x="0" y="0"/>
                </a:moveTo>
                <a:lnTo>
                  <a:pt x="709422" y="0"/>
                </a:lnTo>
              </a:path>
            </a:pathLst>
          </a:custGeom>
          <a:ln w="76200">
            <a:solidFill>
              <a:srgbClr val="00CC00"/>
            </a:solidFill>
          </a:ln>
        </p:spPr>
        <p:txBody>
          <a:bodyPr wrap="square" lIns="0" tIns="0" rIns="0" bIns="0" rtlCol="0"/>
          <a:lstStyle/>
          <a:p>
            <a:endParaRPr dirty="0"/>
          </a:p>
        </p:txBody>
      </p:sp>
      <p:sp>
        <p:nvSpPr>
          <p:cNvPr id="25" name="object 14">
            <a:extLst>
              <a:ext uri="{FF2B5EF4-FFF2-40B4-BE49-F238E27FC236}">
                <a16:creationId xmlns:a16="http://schemas.microsoft.com/office/drawing/2014/main" id="{55626578-8F79-1E3C-9B0A-FA7A429AADA9}"/>
              </a:ext>
            </a:extLst>
          </p:cNvPr>
          <p:cNvSpPr/>
          <p:nvPr/>
        </p:nvSpPr>
        <p:spPr>
          <a:xfrm>
            <a:off x="3624820" y="3905459"/>
            <a:ext cx="0" cy="1225550"/>
          </a:xfrm>
          <a:custGeom>
            <a:avLst/>
            <a:gdLst/>
            <a:ahLst/>
            <a:cxnLst/>
            <a:rect l="l" t="t" r="r" b="b"/>
            <a:pathLst>
              <a:path h="1225550">
                <a:moveTo>
                  <a:pt x="0" y="0"/>
                </a:moveTo>
                <a:lnTo>
                  <a:pt x="0" y="1225296"/>
                </a:lnTo>
              </a:path>
            </a:pathLst>
          </a:custGeom>
          <a:ln w="76200">
            <a:solidFill>
              <a:srgbClr val="00CC00"/>
            </a:solidFill>
          </a:ln>
        </p:spPr>
        <p:txBody>
          <a:bodyPr wrap="square" lIns="0" tIns="0" rIns="0" bIns="0" rtlCol="0"/>
          <a:lstStyle/>
          <a:p>
            <a:endParaRPr dirty="0"/>
          </a:p>
        </p:txBody>
      </p:sp>
      <p:sp>
        <p:nvSpPr>
          <p:cNvPr id="26" name="object 15">
            <a:extLst>
              <a:ext uri="{FF2B5EF4-FFF2-40B4-BE49-F238E27FC236}">
                <a16:creationId xmlns:a16="http://schemas.microsoft.com/office/drawing/2014/main" id="{305449C1-BA4E-AE22-F315-85C790FA2754}"/>
              </a:ext>
            </a:extLst>
          </p:cNvPr>
          <p:cNvSpPr/>
          <p:nvPr/>
        </p:nvSpPr>
        <p:spPr>
          <a:xfrm>
            <a:off x="3624820" y="5130756"/>
            <a:ext cx="659130" cy="0"/>
          </a:xfrm>
          <a:custGeom>
            <a:avLst/>
            <a:gdLst/>
            <a:ahLst/>
            <a:cxnLst/>
            <a:rect l="l" t="t" r="r" b="b"/>
            <a:pathLst>
              <a:path w="659129">
                <a:moveTo>
                  <a:pt x="0" y="0"/>
                </a:moveTo>
                <a:lnTo>
                  <a:pt x="659129" y="0"/>
                </a:lnTo>
              </a:path>
            </a:pathLst>
          </a:custGeom>
          <a:ln w="76200">
            <a:solidFill>
              <a:srgbClr val="00CC00"/>
            </a:solidFill>
          </a:ln>
        </p:spPr>
        <p:txBody>
          <a:bodyPr wrap="square" lIns="0" tIns="0" rIns="0" bIns="0" rtlCol="0"/>
          <a:lstStyle/>
          <a:p>
            <a:endParaRPr dirty="0"/>
          </a:p>
        </p:txBody>
      </p:sp>
      <p:sp>
        <p:nvSpPr>
          <p:cNvPr id="27" name="object 16">
            <a:extLst>
              <a:ext uri="{FF2B5EF4-FFF2-40B4-BE49-F238E27FC236}">
                <a16:creationId xmlns:a16="http://schemas.microsoft.com/office/drawing/2014/main" id="{DF560F6F-B2C1-0CB8-E32E-FF138DE14A7E}"/>
              </a:ext>
            </a:extLst>
          </p:cNvPr>
          <p:cNvSpPr/>
          <p:nvPr/>
        </p:nvSpPr>
        <p:spPr>
          <a:xfrm>
            <a:off x="7955253" y="3616662"/>
            <a:ext cx="647700" cy="647700"/>
          </a:xfrm>
          <a:custGeom>
            <a:avLst/>
            <a:gdLst/>
            <a:ahLst/>
            <a:cxnLst/>
            <a:rect l="l" t="t" r="r" b="b"/>
            <a:pathLst>
              <a:path w="647700" h="647700">
                <a:moveTo>
                  <a:pt x="0" y="0"/>
                </a:moveTo>
                <a:lnTo>
                  <a:pt x="0" y="647700"/>
                </a:lnTo>
                <a:lnTo>
                  <a:pt x="647700" y="647700"/>
                </a:lnTo>
                <a:lnTo>
                  <a:pt x="647700" y="0"/>
                </a:lnTo>
                <a:lnTo>
                  <a:pt x="0" y="0"/>
                </a:lnTo>
                <a:close/>
              </a:path>
            </a:pathLst>
          </a:custGeom>
          <a:solidFill>
            <a:srgbClr val="000000"/>
          </a:solidFill>
        </p:spPr>
        <p:txBody>
          <a:bodyPr wrap="square" lIns="0" tIns="0" rIns="0" bIns="0" rtlCol="0"/>
          <a:lstStyle/>
          <a:p>
            <a:endParaRPr dirty="0"/>
          </a:p>
        </p:txBody>
      </p:sp>
      <p:sp>
        <p:nvSpPr>
          <p:cNvPr id="28" name="object 17">
            <a:extLst>
              <a:ext uri="{FF2B5EF4-FFF2-40B4-BE49-F238E27FC236}">
                <a16:creationId xmlns:a16="http://schemas.microsoft.com/office/drawing/2014/main" id="{B5788786-9F9B-B5BE-718D-A7CF7A299464}"/>
              </a:ext>
            </a:extLst>
          </p:cNvPr>
          <p:cNvSpPr/>
          <p:nvPr/>
        </p:nvSpPr>
        <p:spPr>
          <a:xfrm>
            <a:off x="7955253" y="3616662"/>
            <a:ext cx="647700" cy="647700"/>
          </a:xfrm>
          <a:custGeom>
            <a:avLst/>
            <a:gdLst/>
            <a:ahLst/>
            <a:cxnLst/>
            <a:rect l="l" t="t" r="r" b="b"/>
            <a:pathLst>
              <a:path w="647700" h="647700">
                <a:moveTo>
                  <a:pt x="0" y="0"/>
                </a:moveTo>
                <a:lnTo>
                  <a:pt x="0" y="647700"/>
                </a:lnTo>
                <a:lnTo>
                  <a:pt x="647700" y="647700"/>
                </a:lnTo>
                <a:lnTo>
                  <a:pt x="647700" y="0"/>
                </a:lnTo>
                <a:lnTo>
                  <a:pt x="0" y="0"/>
                </a:lnTo>
                <a:close/>
              </a:path>
            </a:pathLst>
          </a:custGeom>
          <a:ln w="28575">
            <a:solidFill>
              <a:srgbClr val="000000"/>
            </a:solidFill>
          </a:ln>
        </p:spPr>
        <p:txBody>
          <a:bodyPr wrap="square" lIns="0" tIns="0" rIns="0" bIns="0" rtlCol="0"/>
          <a:lstStyle/>
          <a:p>
            <a:endParaRPr dirty="0"/>
          </a:p>
        </p:txBody>
      </p:sp>
      <p:sp>
        <p:nvSpPr>
          <p:cNvPr id="29" name="object 18">
            <a:extLst>
              <a:ext uri="{FF2B5EF4-FFF2-40B4-BE49-F238E27FC236}">
                <a16:creationId xmlns:a16="http://schemas.microsoft.com/office/drawing/2014/main" id="{B40C7E78-79AC-0492-D8EA-D6DD86A5464A}"/>
              </a:ext>
            </a:extLst>
          </p:cNvPr>
          <p:cNvSpPr/>
          <p:nvPr/>
        </p:nvSpPr>
        <p:spPr>
          <a:xfrm>
            <a:off x="7955253" y="4624788"/>
            <a:ext cx="647700" cy="647700"/>
          </a:xfrm>
          <a:custGeom>
            <a:avLst/>
            <a:gdLst/>
            <a:ahLst/>
            <a:cxnLst/>
            <a:rect l="l" t="t" r="r" b="b"/>
            <a:pathLst>
              <a:path w="647700" h="647700">
                <a:moveTo>
                  <a:pt x="0" y="0"/>
                </a:moveTo>
                <a:lnTo>
                  <a:pt x="0" y="647700"/>
                </a:lnTo>
                <a:lnTo>
                  <a:pt x="647700" y="647700"/>
                </a:lnTo>
                <a:lnTo>
                  <a:pt x="647700" y="0"/>
                </a:lnTo>
                <a:lnTo>
                  <a:pt x="0" y="0"/>
                </a:lnTo>
                <a:close/>
              </a:path>
            </a:pathLst>
          </a:custGeom>
          <a:ln w="28575">
            <a:solidFill>
              <a:srgbClr val="000000"/>
            </a:solidFill>
          </a:ln>
        </p:spPr>
        <p:txBody>
          <a:bodyPr wrap="square" lIns="0" tIns="0" rIns="0" bIns="0" rtlCol="0"/>
          <a:lstStyle/>
          <a:p>
            <a:endParaRPr dirty="0"/>
          </a:p>
        </p:txBody>
      </p:sp>
      <p:sp>
        <p:nvSpPr>
          <p:cNvPr id="30" name="object 19">
            <a:extLst>
              <a:ext uri="{FF2B5EF4-FFF2-40B4-BE49-F238E27FC236}">
                <a16:creationId xmlns:a16="http://schemas.microsoft.com/office/drawing/2014/main" id="{05A846E8-6209-C142-0BDA-4392AFAFE95E}"/>
              </a:ext>
            </a:extLst>
          </p:cNvPr>
          <p:cNvSpPr txBox="1"/>
          <p:nvPr/>
        </p:nvSpPr>
        <p:spPr>
          <a:xfrm>
            <a:off x="1629840" y="1694063"/>
            <a:ext cx="7561580" cy="4296048"/>
          </a:xfrm>
          <a:prstGeom prst="rect">
            <a:avLst/>
          </a:prstGeom>
        </p:spPr>
        <p:txBody>
          <a:bodyPr vert="horz" wrap="square" lIns="0" tIns="6350" rIns="0" bIns="0" rtlCol="0">
            <a:spAutoFit/>
          </a:bodyPr>
          <a:lstStyle/>
          <a:p>
            <a:pPr marL="12700" marR="5080" indent="609600">
              <a:lnSpc>
                <a:spcPct val="101699"/>
              </a:lnSpc>
              <a:spcBef>
                <a:spcPts val="50"/>
              </a:spcBef>
            </a:pPr>
            <a:r>
              <a:rPr lang="en-US" sz="2400" b="1" spc="-10" dirty="0">
                <a:latin typeface="宋体"/>
                <a:cs typeface="宋体"/>
              </a:rPr>
              <a:t> </a:t>
            </a:r>
          </a:p>
          <a:p>
            <a:pPr marL="12700" marR="5080" indent="609600">
              <a:lnSpc>
                <a:spcPct val="101699"/>
              </a:lnSpc>
              <a:spcBef>
                <a:spcPts val="50"/>
              </a:spcBef>
            </a:pPr>
            <a:endParaRPr lang="en-US" sz="2400" b="1" spc="-10" dirty="0">
              <a:latin typeface="宋体"/>
              <a:cs typeface="宋体"/>
            </a:endParaRPr>
          </a:p>
          <a:p>
            <a:pPr marL="12700" marR="5080" indent="609600">
              <a:lnSpc>
                <a:spcPct val="101699"/>
              </a:lnSpc>
              <a:spcBef>
                <a:spcPts val="50"/>
              </a:spcBef>
            </a:pPr>
            <a:endParaRPr lang="en-US" sz="2400" b="1" spc="-10" dirty="0">
              <a:latin typeface="宋体"/>
              <a:cs typeface="宋体"/>
            </a:endParaRPr>
          </a:p>
          <a:p>
            <a:pPr marL="12700" marR="5080" indent="609600">
              <a:lnSpc>
                <a:spcPct val="101699"/>
              </a:lnSpc>
              <a:spcBef>
                <a:spcPts val="50"/>
              </a:spcBef>
            </a:pPr>
            <a:endParaRPr sz="2400" dirty="0">
              <a:latin typeface="宋体"/>
              <a:cs typeface="宋体"/>
            </a:endParaRPr>
          </a:p>
          <a:p>
            <a:pPr marL="1722120" algn="ctr">
              <a:lnSpc>
                <a:spcPct val="100000"/>
              </a:lnSpc>
              <a:spcBef>
                <a:spcPts val="1655"/>
              </a:spcBef>
            </a:pPr>
            <a:r>
              <a:rPr sz="6000" b="1" spc="-25" dirty="0">
                <a:solidFill>
                  <a:srgbClr val="FF3300"/>
                </a:solidFill>
                <a:latin typeface="宋体"/>
                <a:cs typeface="宋体"/>
              </a:rPr>
              <a:t>√</a:t>
            </a:r>
            <a:endParaRPr sz="6000" dirty="0">
              <a:latin typeface="宋体"/>
              <a:cs typeface="宋体"/>
            </a:endParaRPr>
          </a:p>
          <a:p>
            <a:pPr marL="1722120" algn="ctr">
              <a:lnSpc>
                <a:spcPct val="100000"/>
              </a:lnSpc>
            </a:pPr>
            <a:r>
              <a:rPr sz="6000" b="1" spc="-25" dirty="0">
                <a:solidFill>
                  <a:srgbClr val="FF3300"/>
                </a:solidFill>
                <a:latin typeface="宋体"/>
                <a:cs typeface="宋体"/>
              </a:rPr>
              <a:t>×</a:t>
            </a:r>
            <a:endParaRPr sz="6000" dirty="0">
              <a:latin typeface="宋体"/>
              <a:cs typeface="宋体"/>
            </a:endParaRPr>
          </a:p>
          <a:p>
            <a:pPr marL="627380" algn="ctr">
              <a:lnSpc>
                <a:spcPct val="100000"/>
              </a:lnSpc>
              <a:spcBef>
                <a:spcPts val="2915"/>
              </a:spcBef>
              <a:tabLst>
                <a:tab pos="1198880" algn="l"/>
              </a:tabLst>
            </a:pPr>
            <a:r>
              <a:rPr sz="2000" b="1" spc="-5" dirty="0">
                <a:latin typeface="楷体"/>
                <a:cs typeface="楷体"/>
              </a:rPr>
              <a:t>图</a:t>
            </a:r>
            <a:r>
              <a:rPr sz="2000" b="1" spc="-5" dirty="0">
                <a:latin typeface="Times New Roman"/>
                <a:cs typeface="Times New Roman"/>
              </a:rPr>
              <a:t>1	“0”“1”</a:t>
            </a:r>
            <a:r>
              <a:rPr sz="2000" b="1" spc="-5" dirty="0">
                <a:latin typeface="楷体"/>
                <a:cs typeface="楷体"/>
              </a:rPr>
              <a:t>含义</a:t>
            </a:r>
            <a:endParaRPr sz="2000" dirty="0">
              <a:latin typeface="楷体"/>
              <a:cs typeface="楷体"/>
            </a:endParaRPr>
          </a:p>
        </p:txBody>
      </p:sp>
      <p:sp>
        <p:nvSpPr>
          <p:cNvPr id="34" name="object 19">
            <a:extLst>
              <a:ext uri="{FF2B5EF4-FFF2-40B4-BE49-F238E27FC236}">
                <a16:creationId xmlns:a16="http://schemas.microsoft.com/office/drawing/2014/main" id="{49075A50-9B5A-DE42-E954-99CCBBC87E47}"/>
              </a:ext>
            </a:extLst>
          </p:cNvPr>
          <p:cNvSpPr txBox="1"/>
          <p:nvPr/>
        </p:nvSpPr>
        <p:spPr>
          <a:xfrm>
            <a:off x="1479762" y="903141"/>
            <a:ext cx="9232475" cy="1581843"/>
          </a:xfrm>
          <a:prstGeom prst="rect">
            <a:avLst/>
          </a:prstGeom>
        </p:spPr>
        <p:txBody>
          <a:bodyPr vert="horz" wrap="square" lIns="0" tIns="6350" rIns="0" bIns="0" rtlCol="0">
            <a:spAutoFit/>
          </a:bodyPr>
          <a:lstStyle/>
          <a:p>
            <a:pPr marL="12700" marR="5080" indent="609600">
              <a:lnSpc>
                <a:spcPct val="150000"/>
              </a:lnSpc>
              <a:spcBef>
                <a:spcPts val="50"/>
              </a:spcBef>
            </a:pPr>
            <a:r>
              <a:rPr sz="2400" b="1" spc="-10" dirty="0">
                <a:latin typeface="宋体"/>
                <a:cs typeface="宋体"/>
              </a:rPr>
              <a:t>在逻辑代数中的变量称为</a:t>
            </a:r>
            <a:r>
              <a:rPr sz="2400" b="1" spc="-10" dirty="0">
                <a:solidFill>
                  <a:srgbClr val="FF0000"/>
                </a:solidFill>
                <a:latin typeface="黑体"/>
                <a:cs typeface="黑体"/>
              </a:rPr>
              <a:t>逻辑变量</a:t>
            </a:r>
            <a:r>
              <a:rPr sz="2400" b="1" spc="-10" dirty="0">
                <a:latin typeface="宋体"/>
                <a:cs typeface="宋体"/>
              </a:rPr>
              <a:t>，通常用字</a:t>
            </a:r>
            <a:r>
              <a:rPr sz="2400" b="1" spc="-5" dirty="0">
                <a:latin typeface="宋体"/>
                <a:cs typeface="宋体"/>
              </a:rPr>
              <a:t>母</a:t>
            </a:r>
            <a:r>
              <a:rPr sz="2400" b="1" spc="-5" dirty="0">
                <a:latin typeface="Times New Roman"/>
                <a:cs typeface="Times New Roman"/>
              </a:rPr>
              <a:t>A</a:t>
            </a:r>
            <a:r>
              <a:rPr sz="2400" b="1" spc="-10" dirty="0">
                <a:latin typeface="宋体"/>
                <a:cs typeface="宋体"/>
              </a:rPr>
              <a:t>、  </a:t>
            </a:r>
            <a:r>
              <a:rPr sz="2400" b="1" dirty="0">
                <a:latin typeface="Times New Roman"/>
                <a:cs typeface="Times New Roman"/>
              </a:rPr>
              <a:t>B</a:t>
            </a:r>
            <a:r>
              <a:rPr sz="2400" b="1" spc="-5" dirty="0">
                <a:latin typeface="宋体"/>
                <a:cs typeface="宋体"/>
              </a:rPr>
              <a:t>、</a:t>
            </a:r>
            <a:r>
              <a:rPr sz="2400" b="1" spc="-10" dirty="0">
                <a:latin typeface="Times New Roman"/>
                <a:cs typeface="Times New Roman"/>
              </a:rPr>
              <a:t>C</a:t>
            </a:r>
            <a:r>
              <a:rPr sz="2400" b="1" spc="-10" dirty="0">
                <a:latin typeface="宋体"/>
                <a:cs typeface="宋体"/>
              </a:rPr>
              <a:t>等表示。逻辑变量的取值只有两种</a:t>
            </a:r>
            <a:r>
              <a:rPr sz="2400" b="1" spc="-5" dirty="0">
                <a:latin typeface="宋体"/>
                <a:cs typeface="宋体"/>
              </a:rPr>
              <a:t>：</a:t>
            </a:r>
            <a:r>
              <a:rPr sz="2400" b="1" spc="-5" dirty="0">
                <a:solidFill>
                  <a:srgbClr val="FF0000"/>
                </a:solidFill>
                <a:latin typeface="Times New Roman"/>
                <a:cs typeface="Times New Roman"/>
              </a:rPr>
              <a:t>“1”</a:t>
            </a:r>
            <a:r>
              <a:rPr sz="2400" b="1" spc="-5" dirty="0">
                <a:latin typeface="宋体"/>
                <a:cs typeface="宋体"/>
              </a:rPr>
              <a:t>或</a:t>
            </a:r>
            <a:r>
              <a:rPr sz="2400" b="1" spc="-5" dirty="0">
                <a:solidFill>
                  <a:srgbClr val="FF0000"/>
                </a:solidFill>
                <a:latin typeface="Times New Roman"/>
                <a:cs typeface="Times New Roman"/>
              </a:rPr>
              <a:t>“0”</a:t>
            </a:r>
            <a:r>
              <a:rPr sz="2400" b="1" spc="-10" dirty="0">
                <a:latin typeface="宋体"/>
                <a:cs typeface="宋体"/>
              </a:rPr>
              <a:t>。这 里</a:t>
            </a:r>
            <a:r>
              <a:rPr sz="2400" b="1" spc="-5" dirty="0">
                <a:latin typeface="宋体"/>
                <a:cs typeface="宋体"/>
              </a:rPr>
              <a:t>的</a:t>
            </a:r>
            <a:r>
              <a:rPr sz="2400" b="1" spc="-5" dirty="0">
                <a:latin typeface="Times New Roman"/>
                <a:cs typeface="Times New Roman"/>
              </a:rPr>
              <a:t>“1”</a:t>
            </a:r>
            <a:r>
              <a:rPr sz="2400" b="1" spc="-5" dirty="0">
                <a:latin typeface="宋体"/>
                <a:cs typeface="宋体"/>
              </a:rPr>
              <a:t>和</a:t>
            </a:r>
            <a:r>
              <a:rPr sz="2400" b="1" spc="-5" dirty="0">
                <a:latin typeface="Times New Roman"/>
                <a:cs typeface="Times New Roman"/>
              </a:rPr>
              <a:t>“0”</a:t>
            </a:r>
            <a:r>
              <a:rPr sz="2400" b="1" spc="-10" dirty="0">
                <a:latin typeface="宋体"/>
                <a:cs typeface="宋体"/>
              </a:rPr>
              <a:t>并不表示数量的大小，而是表示完全对立的两种状态。</a:t>
            </a:r>
            <a:r>
              <a:rPr lang="en-US" sz="2400" dirty="0">
                <a:latin typeface="宋体"/>
                <a:cs typeface="宋体"/>
              </a:rPr>
              <a:t> </a:t>
            </a:r>
            <a:endParaRPr sz="2000" dirty="0">
              <a:latin typeface="楷体"/>
              <a:cs typeface="楷体"/>
            </a:endParaRPr>
          </a:p>
        </p:txBody>
      </p:sp>
    </p:spTree>
    <p:extLst>
      <p:ext uri="{BB962C8B-B14F-4D97-AF65-F5344CB8AC3E}">
        <p14:creationId xmlns:p14="http://schemas.microsoft.com/office/powerpoint/2010/main" val="776506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95D19-9D5D-4584-6600-8179CCCCACA9}"/>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5F8B4D37-874B-C7DA-7917-D4CB7BA4C9D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pic>
        <p:nvPicPr>
          <p:cNvPr id="6" name="Picture 15">
            <a:extLst>
              <a:ext uri="{FF2B5EF4-FFF2-40B4-BE49-F238E27FC236}">
                <a16:creationId xmlns:a16="http://schemas.microsoft.com/office/drawing/2014/main" id="{0710B3C3-E886-34B7-7BC6-CAD37814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41" y="2133462"/>
            <a:ext cx="3311525" cy="32702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26">
            <a:extLst>
              <a:ext uri="{FF2B5EF4-FFF2-40B4-BE49-F238E27FC236}">
                <a16:creationId xmlns:a16="http://schemas.microsoft.com/office/drawing/2014/main" id="{8C49A034-C2FE-828D-A676-A27CB3E32419}"/>
              </a:ext>
            </a:extLst>
          </p:cNvPr>
          <p:cNvGrpSpPr>
            <a:grpSpLocks/>
          </p:cNvGrpSpPr>
          <p:nvPr/>
        </p:nvGrpSpPr>
        <p:grpSpPr bwMode="auto">
          <a:xfrm>
            <a:off x="5786268" y="1649826"/>
            <a:ext cx="3632200" cy="3910013"/>
            <a:chOff x="3243" y="1842"/>
            <a:chExt cx="2288" cy="2463"/>
          </a:xfrm>
        </p:grpSpPr>
        <p:pic>
          <p:nvPicPr>
            <p:cNvPr id="8" name="Picture 16">
              <a:extLst>
                <a:ext uri="{FF2B5EF4-FFF2-40B4-BE49-F238E27FC236}">
                  <a16:creationId xmlns:a16="http://schemas.microsoft.com/office/drawing/2014/main" id="{F0EF20B0-F75C-FA19-4285-708DED149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 y="1842"/>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7">
              <a:extLst>
                <a:ext uri="{FF2B5EF4-FFF2-40B4-BE49-F238E27FC236}">
                  <a16:creationId xmlns:a16="http://schemas.microsoft.com/office/drawing/2014/main" id="{A6861D4A-E98D-675A-FEC3-7B4D74B4DABC}"/>
                </a:ext>
              </a:extLst>
            </p:cNvPr>
            <p:cNvSpPr>
              <a:spLocks noChangeArrowheads="1"/>
            </p:cNvSpPr>
            <p:nvPr/>
          </p:nvSpPr>
          <p:spPr bwMode="auto">
            <a:xfrm>
              <a:off x="3504" y="4017"/>
              <a:ext cx="20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rPr>
                <a:t>晶体三极管开关电路</a:t>
              </a:r>
            </a:p>
          </p:txBody>
        </p:sp>
      </p:grpSp>
      <p:sp>
        <p:nvSpPr>
          <p:cNvPr id="10" name="Line 24">
            <a:extLst>
              <a:ext uri="{FF2B5EF4-FFF2-40B4-BE49-F238E27FC236}">
                <a16:creationId xmlns:a16="http://schemas.microsoft.com/office/drawing/2014/main" id="{E7392EF5-C06D-759A-ED01-C8D945579D63}"/>
              </a:ext>
            </a:extLst>
          </p:cNvPr>
          <p:cNvSpPr>
            <a:spLocks noChangeShapeType="1"/>
          </p:cNvSpPr>
          <p:nvPr/>
        </p:nvSpPr>
        <p:spPr bwMode="auto">
          <a:xfrm flipV="1">
            <a:off x="3112466" y="3719375"/>
            <a:ext cx="4248150" cy="574675"/>
          </a:xfrm>
          <a:prstGeom prst="line">
            <a:avLst/>
          </a:prstGeom>
          <a:noFill/>
          <a:ln w="76200" cap="sq">
            <a:solidFill>
              <a:srgbClr val="FF00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AutoShape 25">
            <a:extLst>
              <a:ext uri="{FF2B5EF4-FFF2-40B4-BE49-F238E27FC236}">
                <a16:creationId xmlns:a16="http://schemas.microsoft.com/office/drawing/2014/main" id="{3E676FC9-1191-D37E-8B5B-BFAFCDC64F70}"/>
              </a:ext>
            </a:extLst>
          </p:cNvPr>
          <p:cNvSpPr>
            <a:spLocks noChangeArrowheads="1"/>
          </p:cNvSpPr>
          <p:nvPr/>
        </p:nvSpPr>
        <p:spPr bwMode="auto">
          <a:xfrm>
            <a:off x="4449557" y="515006"/>
            <a:ext cx="2673419" cy="574676"/>
          </a:xfrm>
          <a:prstGeom prst="wedgeRoundRectCallout">
            <a:avLst>
              <a:gd name="adj1" fmla="val -37008"/>
              <a:gd name="adj2" fmla="val 553839"/>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三极管替代开关</a:t>
            </a:r>
          </a:p>
        </p:txBody>
      </p:sp>
    </p:spTree>
    <p:extLst>
      <p:ext uri="{BB962C8B-B14F-4D97-AF65-F5344CB8AC3E}">
        <p14:creationId xmlns:p14="http://schemas.microsoft.com/office/powerpoint/2010/main" val="196962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E1BFA-74E6-B123-EB38-2BCF0245C8E3}"/>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C3AE2F29-3186-6B3D-DD69-0AFD36B109B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2" name="Rectangle 2">
            <a:extLst>
              <a:ext uri="{FF2B5EF4-FFF2-40B4-BE49-F238E27FC236}">
                <a16:creationId xmlns:a16="http://schemas.microsoft.com/office/drawing/2014/main" id="{F5978D65-DE6B-9C4D-5978-9532DEE8765E}"/>
              </a:ext>
            </a:extLst>
          </p:cNvPr>
          <p:cNvSpPr txBox="1">
            <a:spLocks noChangeArrowheads="1"/>
          </p:cNvSpPr>
          <p:nvPr/>
        </p:nvSpPr>
        <p:spPr bwMode="auto">
          <a:xfrm>
            <a:off x="248375" y="632343"/>
            <a:ext cx="104298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ahoma"/>
                <a:ea typeface="楷体_GB2312" panose="02010609030101010101" pitchFamily="49" charset="-122"/>
                <a:cs typeface="+mj-cs"/>
              </a:rPr>
              <a:t>由于</a:t>
            </a:r>
          </a:p>
        </p:txBody>
      </p:sp>
      <p:graphicFrame>
        <p:nvGraphicFramePr>
          <p:cNvPr id="3" name="Object 4">
            <a:extLst>
              <a:ext uri="{FF2B5EF4-FFF2-40B4-BE49-F238E27FC236}">
                <a16:creationId xmlns:a16="http://schemas.microsoft.com/office/drawing/2014/main" id="{884F7EFB-AC04-2BAE-8F6F-CC27BF2C4FD8}"/>
              </a:ext>
            </a:extLst>
          </p:cNvPr>
          <p:cNvGraphicFramePr>
            <a:graphicFrameLocks noChangeAspect="1"/>
          </p:cNvGraphicFramePr>
          <p:nvPr/>
        </p:nvGraphicFramePr>
        <p:xfrm>
          <a:off x="1648493" y="692668"/>
          <a:ext cx="4105275" cy="527050"/>
        </p:xfrm>
        <a:graphic>
          <a:graphicData uri="http://schemas.openxmlformats.org/presentationml/2006/ole">
            <mc:AlternateContent xmlns:mc="http://schemas.openxmlformats.org/markup-compatibility/2006">
              <mc:Choice xmlns:v="urn:schemas-microsoft-com:vml" Requires="v">
                <p:oleObj spid="_x0000_s7175" name="公式" r:id="rId3" imgW="1777680" imgH="228600" progId="Equation.3">
                  <p:embed/>
                </p:oleObj>
              </mc:Choice>
              <mc:Fallback>
                <p:oleObj name="公式" r:id="rId3" imgW="1777680" imgH="228600" progId="Equation.3">
                  <p:embed/>
                  <p:pic>
                    <p:nvPicPr>
                      <p:cNvPr id="3" name="Object 4">
                        <a:extLst>
                          <a:ext uri="{FF2B5EF4-FFF2-40B4-BE49-F238E27FC236}">
                            <a16:creationId xmlns:a16="http://schemas.microsoft.com/office/drawing/2014/main" id="{884F7EFB-AC04-2BAE-8F6F-CC27BF2C4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493" y="692668"/>
                        <a:ext cx="4105275" cy="527050"/>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5">
            <a:extLst>
              <a:ext uri="{FF2B5EF4-FFF2-40B4-BE49-F238E27FC236}">
                <a16:creationId xmlns:a16="http://schemas.microsoft.com/office/drawing/2014/main" id="{30E17F27-07DA-9F83-C3ED-A4DE6666E698}"/>
              </a:ext>
            </a:extLst>
          </p:cNvPr>
          <p:cNvGraphicFramePr>
            <a:graphicFrameLocks noChangeAspect="1"/>
          </p:cNvGraphicFramePr>
          <p:nvPr/>
        </p:nvGraphicFramePr>
        <p:xfrm>
          <a:off x="6112543" y="1513311"/>
          <a:ext cx="3997325" cy="4175125"/>
        </p:xfrm>
        <a:graphic>
          <a:graphicData uri="http://schemas.openxmlformats.org/presentationml/2006/ole">
            <mc:AlternateContent xmlns:mc="http://schemas.openxmlformats.org/markup-compatibility/2006">
              <mc:Choice xmlns:v="urn:schemas-microsoft-com:vml" Requires="v">
                <p:oleObj spid="_x0000_s7176" name="Visio" r:id="rId5" imgW="1428902" imgH="1492606" progId="Visio.Drawing.11">
                  <p:embed/>
                </p:oleObj>
              </mc:Choice>
              <mc:Fallback>
                <p:oleObj name="Visio" r:id="rId5" imgW="1428902" imgH="1492606" progId="Visio.Drawing.11">
                  <p:embed/>
                  <p:pic>
                    <p:nvPicPr>
                      <p:cNvPr id="4" name="Object 5">
                        <a:extLst>
                          <a:ext uri="{FF2B5EF4-FFF2-40B4-BE49-F238E27FC236}">
                            <a16:creationId xmlns:a16="http://schemas.microsoft.com/office/drawing/2014/main" id="{30E17F27-07DA-9F83-C3ED-A4DE6666E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2543" y="1513311"/>
                        <a:ext cx="3997325" cy="4175125"/>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a:extLst>
              <a:ext uri="{FF2B5EF4-FFF2-40B4-BE49-F238E27FC236}">
                <a16:creationId xmlns:a16="http://schemas.microsoft.com/office/drawing/2014/main" id="{B8F8CF4C-D849-24C4-A6DA-EAB16BAF68ED}"/>
              </a:ext>
            </a:extLst>
          </p:cNvPr>
          <p:cNvGraphicFramePr>
            <a:graphicFrameLocks noChangeAspect="1"/>
          </p:cNvGraphicFramePr>
          <p:nvPr/>
        </p:nvGraphicFramePr>
        <p:xfrm>
          <a:off x="2512093" y="1945111"/>
          <a:ext cx="2808287" cy="538162"/>
        </p:xfrm>
        <a:graphic>
          <a:graphicData uri="http://schemas.openxmlformats.org/presentationml/2006/ole">
            <mc:AlternateContent xmlns:mc="http://schemas.openxmlformats.org/markup-compatibility/2006">
              <mc:Choice xmlns:v="urn:schemas-microsoft-com:vml" Requires="v">
                <p:oleObj spid="_x0000_s7177" name="公式" r:id="rId7" imgW="1193760" imgH="228600" progId="Equation.3">
                  <p:embed/>
                </p:oleObj>
              </mc:Choice>
              <mc:Fallback>
                <p:oleObj name="公式" r:id="rId7" imgW="1193760" imgH="228600" progId="Equation.3">
                  <p:embed/>
                  <p:pic>
                    <p:nvPicPr>
                      <p:cNvPr id="5" name="Object 7">
                        <a:extLst>
                          <a:ext uri="{FF2B5EF4-FFF2-40B4-BE49-F238E27FC236}">
                            <a16:creationId xmlns:a16="http://schemas.microsoft.com/office/drawing/2014/main" id="{B8F8CF4C-D849-24C4-A6DA-EAB16BAF68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2093" y="1945111"/>
                        <a:ext cx="2808287" cy="538162"/>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8">
            <a:extLst>
              <a:ext uri="{FF2B5EF4-FFF2-40B4-BE49-F238E27FC236}">
                <a16:creationId xmlns:a16="http://schemas.microsoft.com/office/drawing/2014/main" id="{8EB29037-1726-704B-A3CD-5FBFDFC2DC1D}"/>
              </a:ext>
            </a:extLst>
          </p:cNvPr>
          <p:cNvSpPr txBox="1">
            <a:spLocks noChangeArrowheads="1"/>
          </p:cNvSpPr>
          <p:nvPr/>
        </p:nvSpPr>
        <p:spPr bwMode="auto">
          <a:xfrm>
            <a:off x="248375" y="1358298"/>
            <a:ext cx="61206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b="1" dirty="0">
                <a:latin typeface="Times New Roman" panose="02020603050405020304" pitchFamily="18" charset="0"/>
                <a:ea typeface="楷体_GB2312" panose="02010609030101010101" pitchFamily="49" charset="-122"/>
              </a:rPr>
              <a:t>故管子处于饱和状态，其输出为</a:t>
            </a:r>
          </a:p>
        </p:txBody>
      </p:sp>
      <p:sp>
        <p:nvSpPr>
          <p:cNvPr id="7" name="Rectangle 9">
            <a:extLst>
              <a:ext uri="{FF2B5EF4-FFF2-40B4-BE49-F238E27FC236}">
                <a16:creationId xmlns:a16="http://schemas.microsoft.com/office/drawing/2014/main" id="{DEC2CCFC-6117-96E3-EF69-DB52404385F1}"/>
              </a:ext>
            </a:extLst>
          </p:cNvPr>
          <p:cNvSpPr>
            <a:spLocks noChangeArrowheads="1"/>
          </p:cNvSpPr>
          <p:nvPr/>
        </p:nvSpPr>
        <p:spPr bwMode="auto">
          <a:xfrm>
            <a:off x="248375" y="2585666"/>
            <a:ext cx="4176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800" b="1" dirty="0">
                <a:latin typeface="Times New Roman" panose="02020603050405020304" pitchFamily="18" charset="0"/>
                <a:ea typeface="楷体_GB2312" panose="02010609030101010101" pitchFamily="49" charset="-122"/>
              </a:rPr>
              <a:t>当</a:t>
            </a:r>
            <a:r>
              <a:rPr lang="en-US" altLang="zh-CN" sz="2800" b="1" i="1" dirty="0">
                <a:latin typeface="Times New Roman" panose="02020603050405020304" pitchFamily="18" charset="0"/>
                <a:ea typeface="楷体_GB2312" panose="02010609030101010101" pitchFamily="49" charset="-122"/>
              </a:rPr>
              <a:t>V</a:t>
            </a:r>
            <a:r>
              <a:rPr lang="en-US" altLang="zh-CN" sz="2800" b="1" baseline="-25000" dirty="0">
                <a:latin typeface="Times New Roman" panose="02020603050405020304" pitchFamily="18" charset="0"/>
                <a:ea typeface="楷体_GB2312" panose="02010609030101010101" pitchFamily="49" charset="-122"/>
              </a:rPr>
              <a:t>IH</a:t>
            </a:r>
            <a:r>
              <a:rPr lang="en-US" altLang="zh-CN" sz="2800" b="1" dirty="0">
                <a:latin typeface="Times New Roman" panose="02020603050405020304" pitchFamily="18" charset="0"/>
                <a:ea typeface="楷体_GB2312" panose="02010609030101010101" pitchFamily="49" charset="-122"/>
              </a:rPr>
              <a:t>=0V</a:t>
            </a:r>
            <a:r>
              <a:rPr lang="zh-CN" altLang="en-US" sz="2800" b="1" dirty="0">
                <a:latin typeface="Times New Roman" panose="02020603050405020304" pitchFamily="18" charset="0"/>
                <a:ea typeface="楷体_GB2312" panose="02010609030101010101" pitchFamily="49" charset="-122"/>
              </a:rPr>
              <a:t>时，其</a:t>
            </a:r>
          </a:p>
        </p:txBody>
      </p:sp>
      <p:graphicFrame>
        <p:nvGraphicFramePr>
          <p:cNvPr id="8" name="Object 10">
            <a:extLst>
              <a:ext uri="{FF2B5EF4-FFF2-40B4-BE49-F238E27FC236}">
                <a16:creationId xmlns:a16="http://schemas.microsoft.com/office/drawing/2014/main" id="{18B22030-C8AE-A1A8-0081-A6738433F32E}"/>
              </a:ext>
            </a:extLst>
          </p:cNvPr>
          <p:cNvGraphicFramePr>
            <a:graphicFrameLocks noChangeAspect="1"/>
          </p:cNvGraphicFramePr>
          <p:nvPr/>
        </p:nvGraphicFramePr>
        <p:xfrm>
          <a:off x="2008855" y="3313536"/>
          <a:ext cx="3287713" cy="1947862"/>
        </p:xfrm>
        <a:graphic>
          <a:graphicData uri="http://schemas.openxmlformats.org/presentationml/2006/ole">
            <mc:AlternateContent xmlns:mc="http://schemas.openxmlformats.org/markup-compatibility/2006">
              <mc:Choice xmlns:v="urn:schemas-microsoft-com:vml" Requires="v">
                <p:oleObj spid="_x0000_s7178" name="公式" r:id="rId9" imgW="1371600" imgH="812520" progId="Equation.3">
                  <p:embed/>
                </p:oleObj>
              </mc:Choice>
              <mc:Fallback>
                <p:oleObj name="公式" r:id="rId9" imgW="1371600" imgH="812520" progId="Equation.3">
                  <p:embed/>
                  <p:pic>
                    <p:nvPicPr>
                      <p:cNvPr id="8" name="Object 10">
                        <a:extLst>
                          <a:ext uri="{FF2B5EF4-FFF2-40B4-BE49-F238E27FC236}">
                            <a16:creationId xmlns:a16="http://schemas.microsoft.com/office/drawing/2014/main" id="{18B22030-C8AE-A1A8-0081-A6738433F3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8855" y="3313536"/>
                        <a:ext cx="3287713" cy="194786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a:extLst>
              <a:ext uri="{FF2B5EF4-FFF2-40B4-BE49-F238E27FC236}">
                <a16:creationId xmlns:a16="http://schemas.microsoft.com/office/drawing/2014/main" id="{6190F076-217D-964A-8AF3-4F8C82572F12}"/>
              </a:ext>
            </a:extLst>
          </p:cNvPr>
          <p:cNvGraphicFramePr>
            <a:graphicFrameLocks noChangeAspect="1"/>
          </p:cNvGraphicFramePr>
          <p:nvPr/>
        </p:nvGraphicFramePr>
        <p:xfrm>
          <a:off x="1648493" y="6050386"/>
          <a:ext cx="5184775" cy="576262"/>
        </p:xfrm>
        <a:graphic>
          <a:graphicData uri="http://schemas.openxmlformats.org/presentationml/2006/ole">
            <mc:AlternateContent xmlns:mc="http://schemas.openxmlformats.org/markup-compatibility/2006">
              <mc:Choice xmlns:v="urn:schemas-microsoft-com:vml" Requires="v">
                <p:oleObj spid="_x0000_s7179" name="公式" r:id="rId11" imgW="2057400" imgH="228600" progId="Equation.3">
                  <p:embed/>
                </p:oleObj>
              </mc:Choice>
              <mc:Fallback>
                <p:oleObj name="公式" r:id="rId11" imgW="2057400" imgH="228600" progId="Equation.3">
                  <p:embed/>
                  <p:pic>
                    <p:nvPicPr>
                      <p:cNvPr id="9" name="Object 11">
                        <a:extLst>
                          <a:ext uri="{FF2B5EF4-FFF2-40B4-BE49-F238E27FC236}">
                            <a16:creationId xmlns:a16="http://schemas.microsoft.com/office/drawing/2014/main" id="{6190F076-217D-964A-8AF3-4F8C82572F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8493" y="6050386"/>
                        <a:ext cx="5184775" cy="576262"/>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2">
            <a:extLst>
              <a:ext uri="{FF2B5EF4-FFF2-40B4-BE49-F238E27FC236}">
                <a16:creationId xmlns:a16="http://schemas.microsoft.com/office/drawing/2014/main" id="{47CF0733-1830-0E82-7B58-415638D5F9D9}"/>
              </a:ext>
            </a:extLst>
          </p:cNvPr>
          <p:cNvSpPr txBox="1">
            <a:spLocks noChangeArrowheads="1"/>
          </p:cNvSpPr>
          <p:nvPr/>
        </p:nvSpPr>
        <p:spPr bwMode="auto">
          <a:xfrm>
            <a:off x="331213" y="5350299"/>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2800" b="1" dirty="0">
                <a:latin typeface="Times New Roman" panose="02020603050405020304" pitchFamily="18" charset="0"/>
                <a:ea typeface="楷体_GB2312" panose="02010609030101010101" pitchFamily="49" charset="-122"/>
              </a:rPr>
              <a:t>三极管</a:t>
            </a:r>
            <a:r>
              <a:rPr lang="en-US" altLang="zh-CN" sz="2800" b="1" dirty="0">
                <a:latin typeface="Times New Roman" panose="02020603050405020304" pitchFamily="18" charset="0"/>
                <a:ea typeface="楷体_GB2312" panose="02010609030101010101" pitchFamily="49" charset="-122"/>
              </a:rPr>
              <a:t>T</a:t>
            </a:r>
            <a:r>
              <a:rPr lang="zh-CN" altLang="en-US" sz="2800" b="1" dirty="0">
                <a:latin typeface="Times New Roman" panose="02020603050405020304" pitchFamily="18" charset="0"/>
                <a:ea typeface="楷体_GB2312" panose="02010609030101010101" pitchFamily="49" charset="-122"/>
              </a:rPr>
              <a:t>处于截止状态，则</a:t>
            </a:r>
          </a:p>
        </p:txBody>
      </p:sp>
      <p:sp>
        <p:nvSpPr>
          <p:cNvPr id="11" name="Rectangle 13">
            <a:extLst>
              <a:ext uri="{FF2B5EF4-FFF2-40B4-BE49-F238E27FC236}">
                <a16:creationId xmlns:a16="http://schemas.microsoft.com/office/drawing/2014/main" id="{3795C692-CDBD-1EAB-547B-715E9D86A952}"/>
              </a:ext>
            </a:extLst>
          </p:cNvPr>
          <p:cNvSpPr>
            <a:spLocks noChangeArrowheads="1"/>
          </p:cNvSpPr>
          <p:nvPr/>
        </p:nvSpPr>
        <p:spPr bwMode="auto">
          <a:xfrm>
            <a:off x="7012655" y="6050386"/>
            <a:ext cx="304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latin typeface="Times New Roman" panose="02020603050405020304" pitchFamily="18" charset="0"/>
                <a:ea typeface="楷体_GB2312" panose="02010609030101010101" pitchFamily="49" charset="-122"/>
              </a:rPr>
              <a:t>因此参数设计合理</a:t>
            </a:r>
          </a:p>
        </p:txBody>
      </p:sp>
    </p:spTree>
    <p:extLst>
      <p:ext uri="{BB962C8B-B14F-4D97-AF65-F5344CB8AC3E}">
        <p14:creationId xmlns:p14="http://schemas.microsoft.com/office/powerpoint/2010/main" val="245476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2/3*#ppt_w"/>
                                          </p:val>
                                        </p:tav>
                                        <p:tav tm="100000">
                                          <p:val>
                                            <p:strVal val="#ppt_w"/>
                                          </p:val>
                                        </p:tav>
                                      </p:tavLst>
                                    </p:anim>
                                    <p:anim calcmode="lin" valueType="num">
                                      <p:cBhvr>
                                        <p:cTn id="13" dur="10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i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ox(i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900" decel="100000" fill="hold"/>
                                        <p:tgtEl>
                                          <p:spTgt spid="11"/>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22DFB-9B51-D7A7-86DE-08A65C64BC57}"/>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330C038F-8683-0697-3AE9-E1A8C89E921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3" name="TextBox 2">
            <a:extLst>
              <a:ext uri="{FF2B5EF4-FFF2-40B4-BE49-F238E27FC236}">
                <a16:creationId xmlns:a16="http://schemas.microsoft.com/office/drawing/2014/main" id="{0EDB4649-B3D9-7928-A79C-E968A328200B}"/>
              </a:ext>
            </a:extLst>
          </p:cNvPr>
          <p:cNvSpPr txBox="1"/>
          <p:nvPr/>
        </p:nvSpPr>
        <p:spPr>
          <a:xfrm>
            <a:off x="257418" y="672725"/>
            <a:ext cx="11468157" cy="1135054"/>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zh-CN" altLang="en-US" dirty="0"/>
              <a:t>三极管作为开关元件，主要工作在饱和和截止两种开关状态，放大区只是极短暂的过渡状态。</a:t>
            </a:r>
          </a:p>
        </p:txBody>
      </p:sp>
      <p:pic>
        <p:nvPicPr>
          <p:cNvPr id="5" name="Picture 4">
            <a:extLst>
              <a:ext uri="{FF2B5EF4-FFF2-40B4-BE49-F238E27FC236}">
                <a16:creationId xmlns:a16="http://schemas.microsoft.com/office/drawing/2014/main" id="{F31FF649-7A5B-4BDB-D21F-4FD2E6B614FA}"/>
              </a:ext>
            </a:extLst>
          </p:cNvPr>
          <p:cNvPicPr>
            <a:picLocks noChangeAspect="1"/>
          </p:cNvPicPr>
          <p:nvPr/>
        </p:nvPicPr>
        <p:blipFill>
          <a:blip r:embed="rId3"/>
          <a:stretch>
            <a:fillRect/>
          </a:stretch>
        </p:blipFill>
        <p:spPr>
          <a:xfrm>
            <a:off x="1545293" y="2005768"/>
            <a:ext cx="9414444" cy="4179507"/>
          </a:xfrm>
          <a:prstGeom prst="rect">
            <a:avLst/>
          </a:prstGeom>
        </p:spPr>
      </p:pic>
    </p:spTree>
    <p:extLst>
      <p:ext uri="{BB962C8B-B14F-4D97-AF65-F5344CB8AC3E}">
        <p14:creationId xmlns:p14="http://schemas.microsoft.com/office/powerpoint/2010/main" val="2144308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83798-DB4E-0870-AC6F-EB80F2D4CC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A5AC64-C692-7EF6-36FE-C69AFCAE7428}"/>
              </a:ext>
            </a:extLst>
          </p:cNvPr>
          <p:cNvSpPr txBox="1"/>
          <p:nvPr/>
        </p:nvSpPr>
        <p:spPr>
          <a:xfrm>
            <a:off x="302246" y="691540"/>
            <a:ext cx="8346902" cy="581057"/>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截止状态条件:</a:t>
            </a:r>
            <a:r>
              <a:rPr lang="en-US" altLang="zh-CN" dirty="0"/>
              <a:t> </a:t>
            </a:r>
            <a:r>
              <a:rPr lang="zh-CN" altLang="en-US" dirty="0"/>
              <a:t>发射结反偏</a:t>
            </a:r>
            <a:r>
              <a:rPr lang="en-US" altLang="zh-CN" dirty="0"/>
              <a:t>     </a:t>
            </a:r>
            <a:r>
              <a:rPr lang="zh-CN" altLang="en-US" dirty="0">
                <a:solidFill>
                  <a:srgbClr val="FF0000"/>
                </a:solidFill>
              </a:rPr>
              <a:t>特点: </a:t>
            </a:r>
            <a:r>
              <a:rPr lang="zh-CN" altLang="en-US" dirty="0"/>
              <a:t>电流约为0</a:t>
            </a:r>
          </a:p>
        </p:txBody>
      </p:sp>
      <p:sp>
        <p:nvSpPr>
          <p:cNvPr id="4" name="标题 1">
            <a:extLst>
              <a:ext uri="{FF2B5EF4-FFF2-40B4-BE49-F238E27FC236}">
                <a16:creationId xmlns:a16="http://schemas.microsoft.com/office/drawing/2014/main" id="{AB10B76F-F339-1700-9B6F-52797664E7C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pic>
        <p:nvPicPr>
          <p:cNvPr id="6" name="Picture 5">
            <a:extLst>
              <a:ext uri="{FF2B5EF4-FFF2-40B4-BE49-F238E27FC236}">
                <a16:creationId xmlns:a16="http://schemas.microsoft.com/office/drawing/2014/main" id="{D1175225-39A6-7856-C9C7-C55F46CEA18F}"/>
              </a:ext>
            </a:extLst>
          </p:cNvPr>
          <p:cNvPicPr>
            <a:picLocks noChangeAspect="1"/>
          </p:cNvPicPr>
          <p:nvPr/>
        </p:nvPicPr>
        <p:blipFill>
          <a:blip r:embed="rId3"/>
          <a:stretch>
            <a:fillRect/>
          </a:stretch>
        </p:blipFill>
        <p:spPr>
          <a:xfrm>
            <a:off x="5907775" y="1528342"/>
            <a:ext cx="6284225" cy="2775909"/>
          </a:xfrm>
          <a:prstGeom prst="rect">
            <a:avLst/>
          </a:prstGeom>
        </p:spPr>
      </p:pic>
      <p:pic>
        <p:nvPicPr>
          <p:cNvPr id="8" name="Picture 7">
            <a:extLst>
              <a:ext uri="{FF2B5EF4-FFF2-40B4-BE49-F238E27FC236}">
                <a16:creationId xmlns:a16="http://schemas.microsoft.com/office/drawing/2014/main" id="{59B87B77-6ACB-3CDC-7F17-2D2B06DBDEF1}"/>
              </a:ext>
            </a:extLst>
          </p:cNvPr>
          <p:cNvPicPr>
            <a:picLocks noChangeAspect="1"/>
          </p:cNvPicPr>
          <p:nvPr/>
        </p:nvPicPr>
        <p:blipFill>
          <a:blip r:embed="rId4"/>
          <a:stretch>
            <a:fillRect/>
          </a:stretch>
        </p:blipFill>
        <p:spPr>
          <a:xfrm>
            <a:off x="10590937" y="4304251"/>
            <a:ext cx="1601063" cy="2255585"/>
          </a:xfrm>
          <a:prstGeom prst="rect">
            <a:avLst/>
          </a:prstGeom>
        </p:spPr>
      </p:pic>
      <p:pic>
        <p:nvPicPr>
          <p:cNvPr id="10" name="Picture 9">
            <a:extLst>
              <a:ext uri="{FF2B5EF4-FFF2-40B4-BE49-F238E27FC236}">
                <a16:creationId xmlns:a16="http://schemas.microsoft.com/office/drawing/2014/main" id="{F2C9D6AE-D390-0425-DF05-339B658693CD}"/>
              </a:ext>
            </a:extLst>
          </p:cNvPr>
          <p:cNvPicPr>
            <a:picLocks noChangeAspect="1"/>
          </p:cNvPicPr>
          <p:nvPr/>
        </p:nvPicPr>
        <p:blipFill>
          <a:blip r:embed="rId5"/>
          <a:stretch>
            <a:fillRect/>
          </a:stretch>
        </p:blipFill>
        <p:spPr>
          <a:xfrm>
            <a:off x="302246" y="1528342"/>
            <a:ext cx="5339742" cy="4979254"/>
          </a:xfrm>
          <a:prstGeom prst="rect">
            <a:avLst/>
          </a:prstGeom>
        </p:spPr>
      </p:pic>
      <p:sp>
        <p:nvSpPr>
          <p:cNvPr id="11" name="Rectangle 10">
            <a:extLst>
              <a:ext uri="{FF2B5EF4-FFF2-40B4-BE49-F238E27FC236}">
                <a16:creationId xmlns:a16="http://schemas.microsoft.com/office/drawing/2014/main" id="{E64CC755-BAB0-03F7-D99A-781BA81CD242}"/>
              </a:ext>
            </a:extLst>
          </p:cNvPr>
          <p:cNvSpPr/>
          <p:nvPr/>
        </p:nvSpPr>
        <p:spPr>
          <a:xfrm>
            <a:off x="5064208" y="6166460"/>
            <a:ext cx="577780" cy="3014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9965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A0FE-0BF5-9E26-508E-0C48EC2FEBDF}"/>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A2D32634-3771-9441-ED7D-AD69EAB61C9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47" name="Line 658">
            <a:extLst>
              <a:ext uri="{FF2B5EF4-FFF2-40B4-BE49-F238E27FC236}">
                <a16:creationId xmlns:a16="http://schemas.microsoft.com/office/drawing/2014/main" id="{08CB2FDC-AF67-CF1C-DDBF-3DF63361BE8C}"/>
              </a:ext>
            </a:extLst>
          </p:cNvPr>
          <p:cNvSpPr>
            <a:spLocks noChangeShapeType="1"/>
          </p:cNvSpPr>
          <p:nvPr/>
        </p:nvSpPr>
        <p:spPr bwMode="auto">
          <a:xfrm>
            <a:off x="2336561" y="1791967"/>
            <a:ext cx="9525"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TextBox 48">
            <a:extLst>
              <a:ext uri="{FF2B5EF4-FFF2-40B4-BE49-F238E27FC236}">
                <a16:creationId xmlns:a16="http://schemas.microsoft.com/office/drawing/2014/main" id="{04803FFD-C897-5E44-86C6-005948844914}"/>
              </a:ext>
            </a:extLst>
          </p:cNvPr>
          <p:cNvSpPr txBox="1"/>
          <p:nvPr/>
        </p:nvSpPr>
        <p:spPr>
          <a:xfrm>
            <a:off x="367294" y="668840"/>
            <a:ext cx="6250074" cy="581057"/>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输入为低电平，</a:t>
            </a:r>
            <a:r>
              <a:rPr lang="en-US" altLang="zh-CN" i="1" dirty="0"/>
              <a:t>V</a:t>
            </a:r>
            <a:r>
              <a:rPr lang="en-US" altLang="zh-CN" i="1" baseline="-25000" dirty="0"/>
              <a:t>I </a:t>
            </a:r>
            <a:r>
              <a:rPr lang="en-US" altLang="zh-CN" dirty="0"/>
              <a:t>&lt;</a:t>
            </a:r>
            <a:r>
              <a:rPr lang="en-US" altLang="zh-CN" i="1" dirty="0"/>
              <a:t>V</a:t>
            </a:r>
            <a:r>
              <a:rPr lang="en-US" altLang="zh-CN" i="1" baseline="-25000" dirty="0"/>
              <a:t>ON</a:t>
            </a:r>
            <a:endParaRPr lang="zh-CN" altLang="en-US" i="1" baseline="-25000" dirty="0"/>
          </a:p>
        </p:txBody>
      </p:sp>
      <p:grpSp>
        <p:nvGrpSpPr>
          <p:cNvPr id="96" name="Group 95">
            <a:extLst>
              <a:ext uri="{FF2B5EF4-FFF2-40B4-BE49-F238E27FC236}">
                <a16:creationId xmlns:a16="http://schemas.microsoft.com/office/drawing/2014/main" id="{D23A5BA5-FF5E-7F34-05A4-64C6543B1F6A}"/>
              </a:ext>
            </a:extLst>
          </p:cNvPr>
          <p:cNvGrpSpPr/>
          <p:nvPr/>
        </p:nvGrpSpPr>
        <p:grpSpPr>
          <a:xfrm>
            <a:off x="386506" y="1707123"/>
            <a:ext cx="4543426" cy="3852403"/>
            <a:chOff x="789936" y="1578587"/>
            <a:chExt cx="4543426" cy="3852403"/>
          </a:xfrm>
        </p:grpSpPr>
        <p:grpSp>
          <p:nvGrpSpPr>
            <p:cNvPr id="97" name="Group 96">
              <a:extLst>
                <a:ext uri="{FF2B5EF4-FFF2-40B4-BE49-F238E27FC236}">
                  <a16:creationId xmlns:a16="http://schemas.microsoft.com/office/drawing/2014/main" id="{B7BA175C-F474-AC98-1684-D8417E29CB76}"/>
                </a:ext>
              </a:extLst>
            </p:cNvPr>
            <p:cNvGrpSpPr/>
            <p:nvPr/>
          </p:nvGrpSpPr>
          <p:grpSpPr>
            <a:xfrm>
              <a:off x="789936" y="1744815"/>
              <a:ext cx="4543426" cy="3686175"/>
              <a:chOff x="830130" y="2649166"/>
              <a:chExt cx="4543426" cy="3686175"/>
            </a:xfrm>
          </p:grpSpPr>
          <p:sp>
            <p:nvSpPr>
              <p:cNvPr id="102" name="Rectangle 621">
                <a:extLst>
                  <a:ext uri="{FF2B5EF4-FFF2-40B4-BE49-F238E27FC236}">
                    <a16:creationId xmlns:a16="http://schemas.microsoft.com/office/drawing/2014/main" id="{0BD35506-9028-AB9C-7F6A-647D3F42A198}"/>
                  </a:ext>
                </a:extLst>
              </p:cNvPr>
              <p:cNvSpPr>
                <a:spLocks noChangeArrowheads="1"/>
              </p:cNvSpPr>
              <p:nvPr/>
            </p:nvSpPr>
            <p:spPr bwMode="auto">
              <a:xfrm>
                <a:off x="830130" y="2649166"/>
                <a:ext cx="4543426" cy="3686175"/>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sp>
            <p:nvSpPr>
              <p:cNvPr id="103" name="Line 622">
                <a:extLst>
                  <a:ext uri="{FF2B5EF4-FFF2-40B4-BE49-F238E27FC236}">
                    <a16:creationId xmlns:a16="http://schemas.microsoft.com/office/drawing/2014/main" id="{9A2E2A02-C858-124A-336D-29BDD0BFC0BC}"/>
                  </a:ext>
                </a:extLst>
              </p:cNvPr>
              <p:cNvSpPr>
                <a:spLocks noChangeShapeType="1"/>
              </p:cNvSpPr>
              <p:nvPr/>
            </p:nvSpPr>
            <p:spPr bwMode="auto">
              <a:xfrm>
                <a:off x="3262181" y="6116266"/>
                <a:ext cx="304800"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623">
                <a:extLst>
                  <a:ext uri="{FF2B5EF4-FFF2-40B4-BE49-F238E27FC236}">
                    <a16:creationId xmlns:a16="http://schemas.microsoft.com/office/drawing/2014/main" id="{9FB0E419-F76F-7093-A317-25E8B3D867FB}"/>
                  </a:ext>
                </a:extLst>
              </p:cNvPr>
              <p:cNvSpPr>
                <a:spLocks noChangeShapeType="1"/>
              </p:cNvSpPr>
              <p:nvPr/>
            </p:nvSpPr>
            <p:spPr bwMode="auto">
              <a:xfrm>
                <a:off x="3414581" y="3220666"/>
                <a:ext cx="0" cy="12192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624">
                <a:extLst>
                  <a:ext uri="{FF2B5EF4-FFF2-40B4-BE49-F238E27FC236}">
                    <a16:creationId xmlns:a16="http://schemas.microsoft.com/office/drawing/2014/main" id="{570A143D-F8B1-1267-95E9-619B1681EC76}"/>
                  </a:ext>
                </a:extLst>
              </p:cNvPr>
              <p:cNvSpPr>
                <a:spLocks noChangeShapeType="1"/>
              </p:cNvSpPr>
              <p:nvPr/>
            </p:nvSpPr>
            <p:spPr bwMode="auto">
              <a:xfrm>
                <a:off x="3105018" y="4485904"/>
                <a:ext cx="0" cy="45720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625">
                <a:extLst>
                  <a:ext uri="{FF2B5EF4-FFF2-40B4-BE49-F238E27FC236}">
                    <a16:creationId xmlns:a16="http://schemas.microsoft.com/office/drawing/2014/main" id="{47DEDEAA-A7C4-70F9-A963-C5387947B6D5}"/>
                  </a:ext>
                </a:extLst>
              </p:cNvPr>
              <p:cNvSpPr>
                <a:spLocks noChangeShapeType="1"/>
              </p:cNvSpPr>
              <p:nvPr/>
            </p:nvSpPr>
            <p:spPr bwMode="auto">
              <a:xfrm flipV="1">
                <a:off x="3105018" y="4400179"/>
                <a:ext cx="314325" cy="238125"/>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626">
                <a:extLst>
                  <a:ext uri="{FF2B5EF4-FFF2-40B4-BE49-F238E27FC236}">
                    <a16:creationId xmlns:a16="http://schemas.microsoft.com/office/drawing/2014/main" id="{D3CAA3D9-DAA5-B0DC-0704-0F91FE9287E4}"/>
                  </a:ext>
                </a:extLst>
              </p:cNvPr>
              <p:cNvSpPr>
                <a:spLocks noChangeShapeType="1"/>
              </p:cNvSpPr>
              <p:nvPr/>
            </p:nvSpPr>
            <p:spPr bwMode="auto">
              <a:xfrm>
                <a:off x="3105018" y="4790704"/>
                <a:ext cx="354013" cy="214313"/>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08" name="Rectangle 627">
                <a:extLst>
                  <a:ext uri="{FF2B5EF4-FFF2-40B4-BE49-F238E27FC236}">
                    <a16:creationId xmlns:a16="http://schemas.microsoft.com/office/drawing/2014/main" id="{FA0E2BBC-EED3-F75D-F0B7-9D9BD4C8A662}"/>
                  </a:ext>
                </a:extLst>
              </p:cNvPr>
              <p:cNvSpPr>
                <a:spLocks noChangeArrowheads="1"/>
              </p:cNvSpPr>
              <p:nvPr/>
            </p:nvSpPr>
            <p:spPr bwMode="auto">
              <a:xfrm>
                <a:off x="1082543" y="4346204"/>
                <a:ext cx="355600" cy="165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dirty="0">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09" name="Oval 628">
                <a:extLst>
                  <a:ext uri="{FF2B5EF4-FFF2-40B4-BE49-F238E27FC236}">
                    <a16:creationId xmlns:a16="http://schemas.microsoft.com/office/drawing/2014/main" id="{B5EBACFE-7287-1947-F790-0A3EA6A99820}"/>
                  </a:ext>
                </a:extLst>
              </p:cNvPr>
              <p:cNvSpPr>
                <a:spLocks noChangeArrowheads="1"/>
              </p:cNvSpPr>
              <p:nvPr/>
            </p:nvSpPr>
            <p:spPr bwMode="auto">
              <a:xfrm>
                <a:off x="3382831" y="5847979"/>
                <a:ext cx="76200" cy="76200"/>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110" name="Rectangle 629">
                <a:extLst>
                  <a:ext uri="{FF2B5EF4-FFF2-40B4-BE49-F238E27FC236}">
                    <a16:creationId xmlns:a16="http://schemas.microsoft.com/office/drawing/2014/main" id="{F2CDDDCD-F783-E325-E548-38395303B802}"/>
                  </a:ext>
                </a:extLst>
              </p:cNvPr>
              <p:cNvSpPr>
                <a:spLocks noChangeArrowheads="1"/>
              </p:cNvSpPr>
              <p:nvPr/>
            </p:nvSpPr>
            <p:spPr bwMode="auto">
              <a:xfrm>
                <a:off x="2858955" y="3434979"/>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c</a:t>
                </a:r>
              </a:p>
            </p:txBody>
          </p:sp>
          <p:sp>
            <p:nvSpPr>
              <p:cNvPr id="111" name="Rectangle 630">
                <a:extLst>
                  <a:ext uri="{FF2B5EF4-FFF2-40B4-BE49-F238E27FC236}">
                    <a16:creationId xmlns:a16="http://schemas.microsoft.com/office/drawing/2014/main" id="{FF0C9622-25CB-0909-A16C-A098ACBD2543}"/>
                  </a:ext>
                </a:extLst>
              </p:cNvPr>
              <p:cNvSpPr>
                <a:spLocks noChangeArrowheads="1"/>
              </p:cNvSpPr>
              <p:nvPr/>
            </p:nvSpPr>
            <p:spPr bwMode="auto">
              <a:xfrm>
                <a:off x="1954080" y="4168404"/>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b</a:t>
                </a:r>
              </a:p>
            </p:txBody>
          </p:sp>
          <p:sp>
            <p:nvSpPr>
              <p:cNvPr id="112" name="Oval 631">
                <a:extLst>
                  <a:ext uri="{FF2B5EF4-FFF2-40B4-BE49-F238E27FC236}">
                    <a16:creationId xmlns:a16="http://schemas.microsoft.com/office/drawing/2014/main" id="{66107052-D420-F7C8-080B-00D14CD4E0BC}"/>
                  </a:ext>
                </a:extLst>
              </p:cNvPr>
              <p:cNvSpPr>
                <a:spLocks noChangeArrowheads="1"/>
              </p:cNvSpPr>
              <p:nvPr/>
            </p:nvSpPr>
            <p:spPr bwMode="auto">
              <a:xfrm>
                <a:off x="3374893" y="3136529"/>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13" name="Rectangle 632">
                <a:extLst>
                  <a:ext uri="{FF2B5EF4-FFF2-40B4-BE49-F238E27FC236}">
                    <a16:creationId xmlns:a16="http://schemas.microsoft.com/office/drawing/2014/main" id="{80E5E0BB-506D-1313-9CF1-2FFF24103312}"/>
                  </a:ext>
                </a:extLst>
              </p:cNvPr>
              <p:cNvSpPr>
                <a:spLocks noChangeArrowheads="1"/>
              </p:cNvSpPr>
              <p:nvPr/>
            </p:nvSpPr>
            <p:spPr bwMode="auto">
              <a:xfrm>
                <a:off x="2309680" y="2722985"/>
                <a:ext cx="1193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ru-RU" altLang="zh-CN" sz="2400" b="1" i="1" dirty="0">
                    <a:solidFill>
                      <a:srgbClr val="FF0066"/>
                    </a:solidFill>
                    <a:latin typeface="Times New Roman" panose="02020603050405020304" pitchFamily="18" charset="0"/>
                    <a:ea typeface="方正姚体" charset="-122"/>
                  </a:rPr>
                  <a:t>+V</a:t>
                </a:r>
                <a:r>
                  <a:rPr kumimoji="1" lang="ru-RU" altLang="zh-CN" sz="2400" b="1" baseline="-25000" dirty="0">
                    <a:solidFill>
                      <a:srgbClr val="FF0066"/>
                    </a:solidFill>
                    <a:latin typeface="Times New Roman" panose="02020603050405020304" pitchFamily="18" charset="0"/>
                    <a:ea typeface="方正姚体" charset="-122"/>
                  </a:rPr>
                  <a:t>CC</a:t>
                </a:r>
                <a:endParaRPr kumimoji="1" lang="ru-RU" altLang="zh-CN" sz="2400" b="1" dirty="0">
                  <a:latin typeface="Times New Roman" panose="02020603050405020304" pitchFamily="18" charset="0"/>
                  <a:ea typeface="方正姚体" charset="-122"/>
                </a:endParaRPr>
              </a:p>
            </p:txBody>
          </p:sp>
          <p:sp>
            <p:nvSpPr>
              <p:cNvPr id="114" name="Rectangle 633">
                <a:extLst>
                  <a:ext uri="{FF2B5EF4-FFF2-40B4-BE49-F238E27FC236}">
                    <a16:creationId xmlns:a16="http://schemas.microsoft.com/office/drawing/2014/main" id="{47FA6691-99FA-1CF0-F2EC-2E65F4AC60BE}"/>
                  </a:ext>
                </a:extLst>
              </p:cNvPr>
              <p:cNvSpPr>
                <a:spLocks noChangeArrowheads="1"/>
              </p:cNvSpPr>
              <p:nvPr/>
            </p:nvSpPr>
            <p:spPr bwMode="auto">
              <a:xfrm rot="16200000">
                <a:off x="3207412" y="3655641"/>
                <a:ext cx="420688" cy="161925"/>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115" name="Rectangle 634">
                <a:extLst>
                  <a:ext uri="{FF2B5EF4-FFF2-40B4-BE49-F238E27FC236}">
                    <a16:creationId xmlns:a16="http://schemas.microsoft.com/office/drawing/2014/main" id="{384F64BC-9BBE-D8BE-E9FB-E3CA1468A9A1}"/>
                  </a:ext>
                </a:extLst>
              </p:cNvPr>
              <p:cNvSpPr>
                <a:spLocks noChangeArrowheads="1"/>
              </p:cNvSpPr>
              <p:nvPr/>
            </p:nvSpPr>
            <p:spPr bwMode="auto">
              <a:xfrm>
                <a:off x="4408014" y="4041576"/>
                <a:ext cx="503921" cy="1763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dirty="0">
                    <a:solidFill>
                      <a:srgbClr val="FF0066"/>
                    </a:solidFill>
                    <a:latin typeface="Times New Roman" panose="02020603050405020304" pitchFamily="18" charset="0"/>
                    <a:ea typeface="方正姚体" charset="-122"/>
                  </a:rPr>
                  <a:t>+</a:t>
                </a:r>
              </a:p>
              <a:p>
                <a:pPr algn="ctr">
                  <a:lnSpc>
                    <a:spcPct val="150000"/>
                  </a:lnSpc>
                </a:pPr>
                <a:r>
                  <a:rPr kumimoji="1" lang="en-US" altLang="zh-CN" sz="2800" b="1" i="1" dirty="0">
                    <a:solidFill>
                      <a:srgbClr val="FF0066"/>
                    </a:solidFill>
                    <a:latin typeface="Times New Roman" panose="02020603050405020304" pitchFamily="18" charset="0"/>
                    <a:ea typeface="方正姚体" charset="-122"/>
                  </a:rPr>
                  <a:t>V</a:t>
                </a:r>
                <a:r>
                  <a:rPr kumimoji="1" lang="ru-RU" altLang="zh-CN" sz="2800" b="1" i="1" baseline="-25000" dirty="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16" name="Line 635">
                <a:extLst>
                  <a:ext uri="{FF2B5EF4-FFF2-40B4-BE49-F238E27FC236}">
                    <a16:creationId xmlns:a16="http://schemas.microsoft.com/office/drawing/2014/main" id="{F9523CCC-E87F-E51A-7B26-33E05F8BFA17}"/>
                  </a:ext>
                </a:extLst>
              </p:cNvPr>
              <p:cNvSpPr>
                <a:spLocks noChangeShapeType="1"/>
              </p:cNvSpPr>
              <p:nvPr/>
            </p:nvSpPr>
            <p:spPr bwMode="auto">
              <a:xfrm>
                <a:off x="2500180" y="4839916"/>
                <a:ext cx="533400" cy="0"/>
              </a:xfrm>
              <a:prstGeom prst="line">
                <a:avLst/>
              </a:prstGeom>
              <a:noFill/>
              <a:ln w="25400" cap="flat" algn="ctr">
                <a:solidFill>
                  <a:srgbClr val="FF0066"/>
                </a:solidFill>
                <a:prstDash val="solid"/>
                <a:round/>
                <a:headEnd type="none" w="med" len="me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7" name="Rectangle 636">
                <a:extLst>
                  <a:ext uri="{FF2B5EF4-FFF2-40B4-BE49-F238E27FC236}">
                    <a16:creationId xmlns:a16="http://schemas.microsoft.com/office/drawing/2014/main" id="{3E4552AB-0F70-C0E0-7B68-16DCD7441EC6}"/>
                  </a:ext>
                </a:extLst>
              </p:cNvPr>
              <p:cNvSpPr>
                <a:spLocks noChangeArrowheads="1"/>
              </p:cNvSpPr>
              <p:nvPr/>
            </p:nvSpPr>
            <p:spPr bwMode="auto">
              <a:xfrm>
                <a:off x="2500180" y="4287466"/>
                <a:ext cx="5334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B</a:t>
                </a:r>
              </a:p>
              <a:p>
                <a:pPr algn="ctr">
                  <a:spcBef>
                    <a:spcPct val="50000"/>
                  </a:spcBef>
                </a:pPr>
                <a:endParaRPr kumimoji="1" lang="ru-RU" altLang="zh-CN" b="1">
                  <a:solidFill>
                    <a:srgbClr val="FF0066"/>
                  </a:solidFill>
                  <a:latin typeface="Times New Roman" panose="02020603050405020304" pitchFamily="18" charset="0"/>
                  <a:ea typeface="方正姚体" charset="-122"/>
                </a:endParaRPr>
              </a:p>
            </p:txBody>
          </p:sp>
          <p:sp>
            <p:nvSpPr>
              <p:cNvPr id="118" name="Rectangle 637">
                <a:extLst>
                  <a:ext uri="{FF2B5EF4-FFF2-40B4-BE49-F238E27FC236}">
                    <a16:creationId xmlns:a16="http://schemas.microsoft.com/office/drawing/2014/main" id="{5A66315F-6BDF-91C7-924F-17CB6EE74A33}"/>
                  </a:ext>
                </a:extLst>
              </p:cNvPr>
              <p:cNvSpPr>
                <a:spLocks noChangeArrowheads="1"/>
              </p:cNvSpPr>
              <p:nvPr/>
            </p:nvSpPr>
            <p:spPr bwMode="auto">
              <a:xfrm>
                <a:off x="2652580" y="3906466"/>
                <a:ext cx="7524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C</a:t>
                </a:r>
              </a:p>
              <a:p>
                <a:pPr algn="ctr"/>
                <a:endParaRPr kumimoji="1" lang="ru-RU" altLang="zh-CN" b="1">
                  <a:solidFill>
                    <a:srgbClr val="FF0066"/>
                  </a:solidFill>
                  <a:latin typeface="Times New Roman" panose="02020603050405020304" pitchFamily="18" charset="0"/>
                  <a:ea typeface="方正姚体" charset="-122"/>
                </a:endParaRPr>
              </a:p>
            </p:txBody>
          </p:sp>
          <p:sp>
            <p:nvSpPr>
              <p:cNvPr id="119" name="Line 638">
                <a:extLst>
                  <a:ext uri="{FF2B5EF4-FFF2-40B4-BE49-F238E27FC236}">
                    <a16:creationId xmlns:a16="http://schemas.microsoft.com/office/drawing/2014/main" id="{ED5835CC-9BB2-128B-CB2C-D2CC61496EA9}"/>
                  </a:ext>
                </a:extLst>
              </p:cNvPr>
              <p:cNvSpPr>
                <a:spLocks noChangeShapeType="1"/>
              </p:cNvSpPr>
              <p:nvPr/>
            </p:nvSpPr>
            <p:spPr bwMode="auto">
              <a:xfrm>
                <a:off x="3262181" y="3982666"/>
                <a:ext cx="0" cy="381000"/>
              </a:xfrm>
              <a:prstGeom prst="line">
                <a:avLst/>
              </a:prstGeom>
              <a:noFill/>
              <a:ln w="254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0" name="Rectangle 639">
                <a:extLst>
                  <a:ext uri="{FF2B5EF4-FFF2-40B4-BE49-F238E27FC236}">
                    <a16:creationId xmlns:a16="http://schemas.microsoft.com/office/drawing/2014/main" id="{8D075B7F-133E-4963-A716-A092F739BB2E}"/>
                  </a:ext>
                </a:extLst>
              </p:cNvPr>
              <p:cNvSpPr>
                <a:spLocks noChangeArrowheads="1"/>
              </p:cNvSpPr>
              <p:nvPr/>
            </p:nvSpPr>
            <p:spPr bwMode="auto">
              <a:xfrm>
                <a:off x="3416168" y="4417641"/>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T</a:t>
                </a:r>
              </a:p>
            </p:txBody>
          </p:sp>
          <p:sp>
            <p:nvSpPr>
              <p:cNvPr id="121" name="Rectangle 640">
                <a:extLst>
                  <a:ext uri="{FF2B5EF4-FFF2-40B4-BE49-F238E27FC236}">
                    <a16:creationId xmlns:a16="http://schemas.microsoft.com/office/drawing/2014/main" id="{E7F8479D-C151-C082-BB2F-C343874EA553}"/>
                  </a:ext>
                </a:extLst>
              </p:cNvPr>
              <p:cNvSpPr>
                <a:spLocks noChangeArrowheads="1"/>
              </p:cNvSpPr>
              <p:nvPr/>
            </p:nvSpPr>
            <p:spPr bwMode="auto">
              <a:xfrm>
                <a:off x="1020630" y="4969526"/>
                <a:ext cx="516488" cy="5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800" b="1" i="1" dirty="0">
                    <a:solidFill>
                      <a:srgbClr val="FF0066"/>
                    </a:solidFill>
                    <a:latin typeface="Times New Roman" panose="02020603050405020304" pitchFamily="18" charset="0"/>
                    <a:ea typeface="方正姚体" charset="-122"/>
                  </a:rPr>
                  <a:t>V</a:t>
                </a:r>
                <a:r>
                  <a:rPr kumimoji="1" lang="ru-RU" altLang="zh-CN" sz="2800" b="1" i="1" baseline="-25000" dirty="0">
                    <a:solidFill>
                      <a:srgbClr val="FF0066"/>
                    </a:solidFill>
                    <a:latin typeface="Times New Roman" panose="02020603050405020304" pitchFamily="18" charset="0"/>
                    <a:ea typeface="方正姚体" charset="-122"/>
                  </a:rPr>
                  <a:t>I</a:t>
                </a:r>
              </a:p>
            </p:txBody>
          </p:sp>
          <p:sp>
            <p:nvSpPr>
              <p:cNvPr id="122" name="Line 641">
                <a:extLst>
                  <a:ext uri="{FF2B5EF4-FFF2-40B4-BE49-F238E27FC236}">
                    <a16:creationId xmlns:a16="http://schemas.microsoft.com/office/drawing/2014/main" id="{DC555093-F016-4928-F6DD-19593E0221AA}"/>
                  </a:ext>
                </a:extLst>
              </p:cNvPr>
              <p:cNvSpPr>
                <a:spLocks noChangeShapeType="1"/>
              </p:cNvSpPr>
              <p:nvPr/>
            </p:nvSpPr>
            <p:spPr bwMode="auto">
              <a:xfrm>
                <a:off x="1509580" y="5887666"/>
                <a:ext cx="289560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Line 642">
                <a:extLst>
                  <a:ext uri="{FF2B5EF4-FFF2-40B4-BE49-F238E27FC236}">
                    <a16:creationId xmlns:a16="http://schemas.microsoft.com/office/drawing/2014/main" id="{3BD6199E-4761-AE04-61E0-68CDB2458317}"/>
                  </a:ext>
                </a:extLst>
              </p:cNvPr>
              <p:cNvSpPr>
                <a:spLocks noChangeShapeType="1"/>
              </p:cNvSpPr>
              <p:nvPr/>
            </p:nvSpPr>
            <p:spPr bwMode="auto">
              <a:xfrm>
                <a:off x="1509580" y="4744666"/>
                <a:ext cx="1600200"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Line 643">
                <a:extLst>
                  <a:ext uri="{FF2B5EF4-FFF2-40B4-BE49-F238E27FC236}">
                    <a16:creationId xmlns:a16="http://schemas.microsoft.com/office/drawing/2014/main" id="{9DF87B43-70A7-2B10-A3CC-E6F96E82A535}"/>
                  </a:ext>
                </a:extLst>
              </p:cNvPr>
              <p:cNvSpPr>
                <a:spLocks noChangeShapeType="1"/>
              </p:cNvSpPr>
              <p:nvPr/>
            </p:nvSpPr>
            <p:spPr bwMode="auto">
              <a:xfrm>
                <a:off x="3424106" y="4982791"/>
                <a:ext cx="0" cy="11430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5" name="Oval 650">
                <a:extLst>
                  <a:ext uri="{FF2B5EF4-FFF2-40B4-BE49-F238E27FC236}">
                    <a16:creationId xmlns:a16="http://schemas.microsoft.com/office/drawing/2014/main" id="{99DE736A-B1D4-9A8E-9998-CA617346BAC0}"/>
                  </a:ext>
                </a:extLst>
              </p:cNvPr>
              <p:cNvSpPr>
                <a:spLocks noChangeArrowheads="1"/>
              </p:cNvSpPr>
              <p:nvPr/>
            </p:nvSpPr>
            <p:spPr bwMode="auto">
              <a:xfrm>
                <a:off x="4395656" y="4096966"/>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26" name="Oval 651">
                <a:extLst>
                  <a:ext uri="{FF2B5EF4-FFF2-40B4-BE49-F238E27FC236}">
                    <a16:creationId xmlns:a16="http://schemas.microsoft.com/office/drawing/2014/main" id="{FF23C200-731E-BC58-07B1-634DBD69581C}"/>
                  </a:ext>
                </a:extLst>
              </p:cNvPr>
              <p:cNvSpPr>
                <a:spLocks noChangeArrowheads="1"/>
              </p:cNvSpPr>
              <p:nvPr/>
            </p:nvSpPr>
            <p:spPr bwMode="auto">
              <a:xfrm>
                <a:off x="4405181" y="5851154"/>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27" name="Line 652">
                <a:extLst>
                  <a:ext uri="{FF2B5EF4-FFF2-40B4-BE49-F238E27FC236}">
                    <a16:creationId xmlns:a16="http://schemas.microsoft.com/office/drawing/2014/main" id="{869F63D1-73A9-6FFD-A144-D098FD0FEE2F}"/>
                  </a:ext>
                </a:extLst>
              </p:cNvPr>
              <p:cNvSpPr>
                <a:spLocks noChangeShapeType="1"/>
              </p:cNvSpPr>
              <p:nvPr/>
            </p:nvSpPr>
            <p:spPr bwMode="auto">
              <a:xfrm>
                <a:off x="3414581" y="4135066"/>
                <a:ext cx="990600"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Rectangle 653">
                <a:extLst>
                  <a:ext uri="{FF2B5EF4-FFF2-40B4-BE49-F238E27FC236}">
                    <a16:creationId xmlns:a16="http://schemas.microsoft.com/office/drawing/2014/main" id="{9972C2CA-1C4E-8854-EF6C-F5C1485637C4}"/>
                  </a:ext>
                </a:extLst>
              </p:cNvPr>
              <p:cNvSpPr>
                <a:spLocks noChangeArrowheads="1"/>
              </p:cNvSpPr>
              <p:nvPr/>
            </p:nvSpPr>
            <p:spPr bwMode="auto">
              <a:xfrm rot="10800000">
                <a:off x="1971543" y="4677991"/>
                <a:ext cx="420688" cy="161925"/>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129" name="Oval 654">
                <a:extLst>
                  <a:ext uri="{FF2B5EF4-FFF2-40B4-BE49-F238E27FC236}">
                    <a16:creationId xmlns:a16="http://schemas.microsoft.com/office/drawing/2014/main" id="{416630EA-067F-3C6C-2862-CE31040F1734}"/>
                  </a:ext>
                </a:extLst>
              </p:cNvPr>
              <p:cNvSpPr>
                <a:spLocks noChangeArrowheads="1"/>
              </p:cNvSpPr>
              <p:nvPr/>
            </p:nvSpPr>
            <p:spPr bwMode="auto">
              <a:xfrm>
                <a:off x="1447668" y="5843216"/>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30" name="Oval 655">
                <a:extLst>
                  <a:ext uri="{FF2B5EF4-FFF2-40B4-BE49-F238E27FC236}">
                    <a16:creationId xmlns:a16="http://schemas.microsoft.com/office/drawing/2014/main" id="{08941932-4751-19D7-0541-8B2A6AC582ED}"/>
                  </a:ext>
                </a:extLst>
              </p:cNvPr>
              <p:cNvSpPr>
                <a:spLocks noChangeArrowheads="1"/>
              </p:cNvSpPr>
              <p:nvPr/>
            </p:nvSpPr>
            <p:spPr bwMode="auto">
              <a:xfrm>
                <a:off x="1433380" y="4703391"/>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grpSp>
        <p:sp>
          <p:nvSpPr>
            <p:cNvPr id="98" name="Line 658">
              <a:extLst>
                <a:ext uri="{FF2B5EF4-FFF2-40B4-BE49-F238E27FC236}">
                  <a16:creationId xmlns:a16="http://schemas.microsoft.com/office/drawing/2014/main" id="{0F87B47C-F610-0C10-32DB-2A60D92D3150}"/>
                </a:ext>
              </a:extLst>
            </p:cNvPr>
            <p:cNvSpPr>
              <a:spLocks noChangeShapeType="1"/>
            </p:cNvSpPr>
            <p:nvPr/>
          </p:nvSpPr>
          <p:spPr bwMode="auto">
            <a:xfrm>
              <a:off x="3389181" y="1578587"/>
              <a:ext cx="9525"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Rectangle 632">
              <a:extLst>
                <a:ext uri="{FF2B5EF4-FFF2-40B4-BE49-F238E27FC236}">
                  <a16:creationId xmlns:a16="http://schemas.microsoft.com/office/drawing/2014/main" id="{05A6B605-3816-A529-EEC3-0993985602C7}"/>
                </a:ext>
              </a:extLst>
            </p:cNvPr>
            <p:cNvSpPr>
              <a:spLocks noChangeArrowheads="1"/>
            </p:cNvSpPr>
            <p:nvPr/>
          </p:nvSpPr>
          <p:spPr bwMode="auto">
            <a:xfrm>
              <a:off x="2247343" y="3870429"/>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B</a:t>
              </a:r>
              <a:endParaRPr kumimoji="1" lang="ru-RU" altLang="zh-CN" sz="2400" b="1" dirty="0">
                <a:latin typeface="Times New Roman" panose="02020603050405020304" pitchFamily="18" charset="0"/>
                <a:ea typeface="方正姚体" charset="-122"/>
              </a:endParaRPr>
            </a:p>
          </p:txBody>
        </p:sp>
        <p:sp>
          <p:nvSpPr>
            <p:cNvPr id="100" name="Rectangle 632">
              <a:extLst>
                <a:ext uri="{FF2B5EF4-FFF2-40B4-BE49-F238E27FC236}">
                  <a16:creationId xmlns:a16="http://schemas.microsoft.com/office/drawing/2014/main" id="{D713C532-F85D-8571-D813-0B880E5844B4}"/>
                </a:ext>
              </a:extLst>
            </p:cNvPr>
            <p:cNvSpPr>
              <a:spLocks noChangeArrowheads="1"/>
            </p:cNvSpPr>
            <p:nvPr/>
          </p:nvSpPr>
          <p:spPr bwMode="auto">
            <a:xfrm>
              <a:off x="2885438" y="4564215"/>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E</a:t>
              </a:r>
              <a:endParaRPr kumimoji="1" lang="ru-RU" altLang="zh-CN" sz="2400" b="1" dirty="0">
                <a:latin typeface="Times New Roman" panose="02020603050405020304" pitchFamily="18" charset="0"/>
                <a:ea typeface="方正姚体" charset="-122"/>
              </a:endParaRPr>
            </a:p>
          </p:txBody>
        </p:sp>
        <p:sp>
          <p:nvSpPr>
            <p:cNvPr id="101" name="Rectangle 632">
              <a:extLst>
                <a:ext uri="{FF2B5EF4-FFF2-40B4-BE49-F238E27FC236}">
                  <a16:creationId xmlns:a16="http://schemas.microsoft.com/office/drawing/2014/main" id="{F1BF480E-4345-D16B-0DDA-5297C0A11C0A}"/>
                </a:ext>
              </a:extLst>
            </p:cNvPr>
            <p:cNvSpPr>
              <a:spLocks noChangeArrowheads="1"/>
            </p:cNvSpPr>
            <p:nvPr/>
          </p:nvSpPr>
          <p:spPr bwMode="auto">
            <a:xfrm>
              <a:off x="3257536" y="3152928"/>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C</a:t>
              </a:r>
              <a:endParaRPr kumimoji="1" lang="ru-RU" altLang="zh-CN" sz="2400" b="1" dirty="0">
                <a:latin typeface="Times New Roman" panose="02020603050405020304" pitchFamily="18" charset="0"/>
                <a:ea typeface="方正姚体" charset="-122"/>
              </a:endParaRPr>
            </a:p>
          </p:txBody>
        </p:sp>
      </p:grpSp>
      <p:sp>
        <p:nvSpPr>
          <p:cNvPr id="3" name="Rectangle 2">
            <a:extLst>
              <a:ext uri="{FF2B5EF4-FFF2-40B4-BE49-F238E27FC236}">
                <a16:creationId xmlns:a16="http://schemas.microsoft.com/office/drawing/2014/main" id="{04BDF3FB-2873-AB7B-718A-6B99363E623C}"/>
              </a:ext>
            </a:extLst>
          </p:cNvPr>
          <p:cNvSpPr/>
          <p:nvPr/>
        </p:nvSpPr>
        <p:spPr>
          <a:xfrm>
            <a:off x="2219390" y="3281464"/>
            <a:ext cx="1309228" cy="1116835"/>
          </a:xfrm>
          <a:prstGeom prst="rect">
            <a:avLst/>
          </a:prstGeom>
          <a:solidFill>
            <a:srgbClr val="FF0000">
              <a:alpha val="2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9">
            <a:extLst>
              <a:ext uri="{FF2B5EF4-FFF2-40B4-BE49-F238E27FC236}">
                <a16:creationId xmlns:a16="http://schemas.microsoft.com/office/drawing/2014/main" id="{90C536F3-5D04-293B-0AEA-0AD8C8A7AECF}"/>
              </a:ext>
            </a:extLst>
          </p:cNvPr>
          <p:cNvGrpSpPr/>
          <p:nvPr/>
        </p:nvGrpSpPr>
        <p:grpSpPr>
          <a:xfrm>
            <a:off x="6184290" y="978507"/>
            <a:ext cx="5621204" cy="5520314"/>
            <a:chOff x="6264109" y="1399450"/>
            <a:chExt cx="5621204" cy="5520314"/>
          </a:xfrm>
        </p:grpSpPr>
        <p:sp>
          <p:nvSpPr>
            <p:cNvPr id="52" name="Rectangle 621">
              <a:extLst>
                <a:ext uri="{FF2B5EF4-FFF2-40B4-BE49-F238E27FC236}">
                  <a16:creationId xmlns:a16="http://schemas.microsoft.com/office/drawing/2014/main" id="{3ED0C71A-253E-2D39-E475-923B1D1D0597}"/>
                </a:ext>
              </a:extLst>
            </p:cNvPr>
            <p:cNvSpPr>
              <a:spLocks noChangeArrowheads="1"/>
            </p:cNvSpPr>
            <p:nvPr/>
          </p:nvSpPr>
          <p:spPr bwMode="auto">
            <a:xfrm>
              <a:off x="6264109" y="1399450"/>
              <a:ext cx="5621204" cy="5520314"/>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dirty="0"/>
            </a:p>
          </p:txBody>
        </p:sp>
        <p:sp>
          <p:nvSpPr>
            <p:cNvPr id="53" name="Line 622">
              <a:extLst>
                <a:ext uri="{FF2B5EF4-FFF2-40B4-BE49-F238E27FC236}">
                  <a16:creationId xmlns:a16="http://schemas.microsoft.com/office/drawing/2014/main" id="{A05BCFCC-9F18-59D8-8394-37711716F10A}"/>
                </a:ext>
              </a:extLst>
            </p:cNvPr>
            <p:cNvSpPr>
              <a:spLocks noChangeShapeType="1"/>
            </p:cNvSpPr>
            <p:nvPr/>
          </p:nvSpPr>
          <p:spPr bwMode="auto">
            <a:xfrm>
              <a:off x="8696394" y="5281592"/>
              <a:ext cx="315824"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623">
              <a:extLst>
                <a:ext uri="{FF2B5EF4-FFF2-40B4-BE49-F238E27FC236}">
                  <a16:creationId xmlns:a16="http://schemas.microsoft.com/office/drawing/2014/main" id="{1B135182-DC0F-DDC7-AE67-7E7B1D9FDB20}"/>
                </a:ext>
              </a:extLst>
            </p:cNvPr>
            <p:cNvSpPr>
              <a:spLocks noChangeShapeType="1"/>
            </p:cNvSpPr>
            <p:nvPr/>
          </p:nvSpPr>
          <p:spPr bwMode="auto">
            <a:xfrm flipH="1">
              <a:off x="8836393" y="2328034"/>
              <a:ext cx="17913" cy="1512403"/>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 name="Rectangle 627">
              <a:extLst>
                <a:ext uri="{FF2B5EF4-FFF2-40B4-BE49-F238E27FC236}">
                  <a16:creationId xmlns:a16="http://schemas.microsoft.com/office/drawing/2014/main" id="{B4583AA2-9A97-1A3E-E996-FDE9942F0F11}"/>
                </a:ext>
              </a:extLst>
            </p:cNvPr>
            <p:cNvSpPr>
              <a:spLocks noChangeArrowheads="1"/>
            </p:cNvSpPr>
            <p:nvPr/>
          </p:nvSpPr>
          <p:spPr bwMode="auto">
            <a:xfrm>
              <a:off x="6437926" y="3476101"/>
              <a:ext cx="368461" cy="1688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dirty="0">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59" name="Oval 628">
              <a:extLst>
                <a:ext uri="{FF2B5EF4-FFF2-40B4-BE49-F238E27FC236}">
                  <a16:creationId xmlns:a16="http://schemas.microsoft.com/office/drawing/2014/main" id="{AD5291DB-D9AF-FD43-1CD0-6C2BE38DC95D}"/>
                </a:ext>
              </a:extLst>
            </p:cNvPr>
            <p:cNvSpPr>
              <a:spLocks noChangeArrowheads="1"/>
            </p:cNvSpPr>
            <p:nvPr/>
          </p:nvSpPr>
          <p:spPr bwMode="auto">
            <a:xfrm>
              <a:off x="8829873" y="5007935"/>
              <a:ext cx="78956" cy="77725"/>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60" name="Rectangle 629">
              <a:extLst>
                <a:ext uri="{FF2B5EF4-FFF2-40B4-BE49-F238E27FC236}">
                  <a16:creationId xmlns:a16="http://schemas.microsoft.com/office/drawing/2014/main" id="{D398AC4F-C2AC-096D-21E7-CA2B431BDFA7}"/>
                </a:ext>
              </a:extLst>
            </p:cNvPr>
            <p:cNvSpPr>
              <a:spLocks noChangeArrowheads="1"/>
            </p:cNvSpPr>
            <p:nvPr/>
          </p:nvSpPr>
          <p:spPr bwMode="auto">
            <a:xfrm>
              <a:off x="8278585" y="2546637"/>
              <a:ext cx="491830" cy="466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c</a:t>
              </a:r>
            </a:p>
          </p:txBody>
        </p:sp>
        <p:sp>
          <p:nvSpPr>
            <p:cNvPr id="61" name="Rectangle 630">
              <a:extLst>
                <a:ext uri="{FF2B5EF4-FFF2-40B4-BE49-F238E27FC236}">
                  <a16:creationId xmlns:a16="http://schemas.microsoft.com/office/drawing/2014/main" id="{E33BE3A4-7D05-FDE0-0E97-F6665E399DC1}"/>
                </a:ext>
              </a:extLst>
            </p:cNvPr>
            <p:cNvSpPr>
              <a:spLocks noChangeArrowheads="1"/>
            </p:cNvSpPr>
            <p:nvPr/>
          </p:nvSpPr>
          <p:spPr bwMode="auto">
            <a:xfrm>
              <a:off x="7340983" y="3294742"/>
              <a:ext cx="516503" cy="466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b</a:t>
              </a:r>
            </a:p>
          </p:txBody>
        </p:sp>
        <p:sp>
          <p:nvSpPr>
            <p:cNvPr id="62" name="Oval 631">
              <a:extLst>
                <a:ext uri="{FF2B5EF4-FFF2-40B4-BE49-F238E27FC236}">
                  <a16:creationId xmlns:a16="http://schemas.microsoft.com/office/drawing/2014/main" id="{E7955AB9-882A-317B-0375-3CD1EF4014C2}"/>
                </a:ext>
              </a:extLst>
            </p:cNvPr>
            <p:cNvSpPr>
              <a:spLocks noChangeArrowheads="1"/>
            </p:cNvSpPr>
            <p:nvPr/>
          </p:nvSpPr>
          <p:spPr bwMode="auto">
            <a:xfrm>
              <a:off x="8813182" y="2242213"/>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63" name="Rectangle 632">
              <a:extLst>
                <a:ext uri="{FF2B5EF4-FFF2-40B4-BE49-F238E27FC236}">
                  <a16:creationId xmlns:a16="http://schemas.microsoft.com/office/drawing/2014/main" id="{7BAB71D5-FF2E-BB5E-9682-9024BA262641}"/>
                </a:ext>
              </a:extLst>
            </p:cNvPr>
            <p:cNvSpPr>
              <a:spLocks noChangeArrowheads="1"/>
            </p:cNvSpPr>
            <p:nvPr/>
          </p:nvSpPr>
          <p:spPr bwMode="auto">
            <a:xfrm>
              <a:off x="7709444" y="1820392"/>
              <a:ext cx="1236976" cy="466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ru-RU" altLang="zh-CN" sz="2400" b="1" i="1" dirty="0">
                  <a:solidFill>
                    <a:srgbClr val="FF0066"/>
                  </a:solidFill>
                  <a:latin typeface="Times New Roman" panose="02020603050405020304" pitchFamily="18" charset="0"/>
                  <a:ea typeface="方正姚体" charset="-122"/>
                </a:rPr>
                <a:t>+V</a:t>
              </a:r>
              <a:r>
                <a:rPr kumimoji="1" lang="ru-RU" altLang="zh-CN" sz="2400" b="1" baseline="-25000" dirty="0">
                  <a:solidFill>
                    <a:srgbClr val="FF0066"/>
                  </a:solidFill>
                  <a:latin typeface="Times New Roman" panose="02020603050405020304" pitchFamily="18" charset="0"/>
                  <a:ea typeface="方正姚体" charset="-122"/>
                </a:rPr>
                <a:t>CC</a:t>
              </a:r>
              <a:endParaRPr kumimoji="1" lang="ru-RU" altLang="zh-CN" sz="2400" b="1" dirty="0">
                <a:latin typeface="Times New Roman" panose="02020603050405020304" pitchFamily="18" charset="0"/>
                <a:ea typeface="方正姚体" charset="-122"/>
              </a:endParaRPr>
            </a:p>
          </p:txBody>
        </p:sp>
        <p:sp>
          <p:nvSpPr>
            <p:cNvPr id="64" name="Rectangle 633">
              <a:extLst>
                <a:ext uri="{FF2B5EF4-FFF2-40B4-BE49-F238E27FC236}">
                  <a16:creationId xmlns:a16="http://schemas.microsoft.com/office/drawing/2014/main" id="{5B98E700-9656-7027-B1D2-536D2FEE180E}"/>
                </a:ext>
              </a:extLst>
            </p:cNvPr>
            <p:cNvSpPr>
              <a:spLocks noChangeArrowheads="1"/>
            </p:cNvSpPr>
            <p:nvPr/>
          </p:nvSpPr>
          <p:spPr bwMode="auto">
            <a:xfrm rot="16200000">
              <a:off x="8643041" y="2770408"/>
              <a:ext cx="429108" cy="16778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65" name="Rectangle 634">
              <a:extLst>
                <a:ext uri="{FF2B5EF4-FFF2-40B4-BE49-F238E27FC236}">
                  <a16:creationId xmlns:a16="http://schemas.microsoft.com/office/drawing/2014/main" id="{2FA1227D-B7F4-3B58-39F9-85609C72BDFE}"/>
                </a:ext>
              </a:extLst>
            </p:cNvPr>
            <p:cNvSpPr>
              <a:spLocks noChangeArrowheads="1"/>
            </p:cNvSpPr>
            <p:nvPr/>
          </p:nvSpPr>
          <p:spPr bwMode="auto">
            <a:xfrm>
              <a:off x="9892780" y="3183023"/>
              <a:ext cx="503921" cy="1763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dirty="0">
                  <a:solidFill>
                    <a:srgbClr val="FF0066"/>
                  </a:solidFill>
                  <a:latin typeface="Times New Roman" panose="02020603050405020304" pitchFamily="18" charset="0"/>
                  <a:ea typeface="方正姚体" charset="-122"/>
                </a:rPr>
                <a:t>+</a:t>
              </a:r>
            </a:p>
            <a:p>
              <a:pPr algn="ctr">
                <a:lnSpc>
                  <a:spcPct val="150000"/>
                </a:lnSpc>
              </a:pPr>
              <a:r>
                <a:rPr kumimoji="1" lang="en-US" altLang="zh-CN" sz="2800" b="1" i="1" dirty="0">
                  <a:solidFill>
                    <a:srgbClr val="FF0066"/>
                  </a:solidFill>
                  <a:latin typeface="Times New Roman" panose="02020603050405020304" pitchFamily="18" charset="0"/>
                  <a:ea typeface="方正姚体" charset="-122"/>
                </a:rPr>
                <a:t>V</a:t>
              </a:r>
              <a:r>
                <a:rPr kumimoji="1" lang="ru-RU" altLang="zh-CN" sz="2800" b="1" i="1" baseline="-25000" dirty="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66" name="Line 635">
              <a:extLst>
                <a:ext uri="{FF2B5EF4-FFF2-40B4-BE49-F238E27FC236}">
                  <a16:creationId xmlns:a16="http://schemas.microsoft.com/office/drawing/2014/main" id="{49D68689-D477-9E01-3AE7-FB92043818A5}"/>
                </a:ext>
              </a:extLst>
            </p:cNvPr>
            <p:cNvSpPr>
              <a:spLocks noChangeShapeType="1"/>
            </p:cNvSpPr>
            <p:nvPr/>
          </p:nvSpPr>
          <p:spPr bwMode="auto">
            <a:xfrm>
              <a:off x="7309182" y="4060842"/>
              <a:ext cx="717191" cy="0"/>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 name="Rectangle 636">
              <a:extLst>
                <a:ext uri="{FF2B5EF4-FFF2-40B4-BE49-F238E27FC236}">
                  <a16:creationId xmlns:a16="http://schemas.microsoft.com/office/drawing/2014/main" id="{4BAAECEA-85B5-282A-B75F-0495FCA5BB13}"/>
                </a:ext>
              </a:extLst>
            </p:cNvPr>
            <p:cNvSpPr>
              <a:spLocks noChangeArrowheads="1"/>
            </p:cNvSpPr>
            <p:nvPr/>
          </p:nvSpPr>
          <p:spPr bwMode="auto">
            <a:xfrm>
              <a:off x="7238817" y="4059723"/>
              <a:ext cx="552691" cy="8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dirty="0">
                  <a:solidFill>
                    <a:srgbClr val="FF0066"/>
                  </a:solidFill>
                  <a:latin typeface="Times New Roman" panose="02020603050405020304" pitchFamily="18" charset="0"/>
                  <a:ea typeface="方正姚体" charset="-122"/>
                </a:rPr>
                <a:t>i</a:t>
              </a:r>
              <a:r>
                <a:rPr kumimoji="1" lang="ru-RU" altLang="zh-CN" sz="2400" b="1" baseline="-25000" dirty="0">
                  <a:solidFill>
                    <a:srgbClr val="FF0066"/>
                  </a:solidFill>
                  <a:latin typeface="Times New Roman" panose="02020603050405020304" pitchFamily="18" charset="0"/>
                  <a:ea typeface="方正姚体" charset="-122"/>
                </a:rPr>
                <a:t>B</a:t>
              </a:r>
            </a:p>
            <a:p>
              <a:pPr algn="ctr">
                <a:spcBef>
                  <a:spcPct val="50000"/>
                </a:spcBef>
              </a:pPr>
              <a:endParaRPr kumimoji="1" lang="ru-RU" altLang="zh-CN" b="1" dirty="0">
                <a:solidFill>
                  <a:srgbClr val="FF0066"/>
                </a:solidFill>
                <a:latin typeface="Times New Roman" panose="02020603050405020304" pitchFamily="18" charset="0"/>
                <a:ea typeface="方正姚体" charset="-122"/>
              </a:endParaRPr>
            </a:p>
          </p:txBody>
        </p:sp>
        <p:sp>
          <p:nvSpPr>
            <p:cNvPr id="68" name="Rectangle 637">
              <a:extLst>
                <a:ext uri="{FF2B5EF4-FFF2-40B4-BE49-F238E27FC236}">
                  <a16:creationId xmlns:a16="http://schemas.microsoft.com/office/drawing/2014/main" id="{2E3106C3-5AE4-3514-C40C-240E033EC97D}"/>
                </a:ext>
              </a:extLst>
            </p:cNvPr>
            <p:cNvSpPr>
              <a:spLocks noChangeArrowheads="1"/>
            </p:cNvSpPr>
            <p:nvPr/>
          </p:nvSpPr>
          <p:spPr bwMode="auto">
            <a:xfrm>
              <a:off x="8911878" y="2685973"/>
              <a:ext cx="779689" cy="74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dirty="0">
                  <a:solidFill>
                    <a:srgbClr val="FF0066"/>
                  </a:solidFill>
                  <a:latin typeface="Times New Roman" panose="02020603050405020304" pitchFamily="18" charset="0"/>
                  <a:ea typeface="方正姚体" charset="-122"/>
                </a:rPr>
                <a:t>i</a:t>
              </a:r>
              <a:r>
                <a:rPr kumimoji="1" lang="ru-RU" altLang="zh-CN" sz="2400" b="1" baseline="-25000" dirty="0">
                  <a:solidFill>
                    <a:srgbClr val="FF0066"/>
                  </a:solidFill>
                  <a:latin typeface="Times New Roman" panose="02020603050405020304" pitchFamily="18" charset="0"/>
                  <a:ea typeface="方正姚体" charset="-122"/>
                </a:rPr>
                <a:t>C</a:t>
              </a:r>
            </a:p>
            <a:p>
              <a:pPr algn="ctr"/>
              <a:endParaRPr kumimoji="1" lang="ru-RU" altLang="zh-CN" b="1" dirty="0">
                <a:solidFill>
                  <a:srgbClr val="FF0066"/>
                </a:solidFill>
                <a:latin typeface="Times New Roman" panose="02020603050405020304" pitchFamily="18" charset="0"/>
                <a:ea typeface="方正姚体" charset="-122"/>
              </a:endParaRPr>
            </a:p>
          </p:txBody>
        </p:sp>
        <p:sp>
          <p:nvSpPr>
            <p:cNvPr id="69" name="Line 638">
              <a:extLst>
                <a:ext uri="{FF2B5EF4-FFF2-40B4-BE49-F238E27FC236}">
                  <a16:creationId xmlns:a16="http://schemas.microsoft.com/office/drawing/2014/main" id="{BA8E07B2-E367-8E50-CE2A-23C549A2FA57}"/>
                </a:ext>
              </a:extLst>
            </p:cNvPr>
            <p:cNvSpPr>
              <a:spLocks noChangeShapeType="1"/>
            </p:cNvSpPr>
            <p:nvPr/>
          </p:nvSpPr>
          <p:spPr bwMode="auto">
            <a:xfrm>
              <a:off x="9012218" y="2352323"/>
              <a:ext cx="7404" cy="2517765"/>
            </a:xfrm>
            <a:prstGeom prst="line">
              <a:avLst/>
            </a:prstGeom>
            <a:noFill/>
            <a:ln w="381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1" name="Rectangle 640">
              <a:extLst>
                <a:ext uri="{FF2B5EF4-FFF2-40B4-BE49-F238E27FC236}">
                  <a16:creationId xmlns:a16="http://schemas.microsoft.com/office/drawing/2014/main" id="{46A5B069-2B3D-D353-D938-28FA645982F4}"/>
                </a:ext>
              </a:extLst>
            </p:cNvPr>
            <p:cNvSpPr>
              <a:spLocks noChangeArrowheads="1"/>
            </p:cNvSpPr>
            <p:nvPr/>
          </p:nvSpPr>
          <p:spPr bwMode="auto">
            <a:xfrm>
              <a:off x="6373774" y="4111899"/>
              <a:ext cx="516488" cy="5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800" b="1" i="1" dirty="0">
                  <a:solidFill>
                    <a:srgbClr val="FF0066"/>
                  </a:solidFill>
                  <a:latin typeface="Times New Roman" panose="02020603050405020304" pitchFamily="18" charset="0"/>
                  <a:ea typeface="方正姚体" charset="-122"/>
                </a:rPr>
                <a:t>V</a:t>
              </a:r>
              <a:r>
                <a:rPr kumimoji="1" lang="ru-RU" altLang="zh-CN" sz="2800" b="1" i="1" baseline="-25000" dirty="0">
                  <a:solidFill>
                    <a:srgbClr val="FF0066"/>
                  </a:solidFill>
                  <a:latin typeface="Times New Roman" panose="02020603050405020304" pitchFamily="18" charset="0"/>
                  <a:ea typeface="方正姚体" charset="-122"/>
                </a:rPr>
                <a:t>I</a:t>
              </a:r>
            </a:p>
          </p:txBody>
        </p:sp>
        <p:sp>
          <p:nvSpPr>
            <p:cNvPr id="72" name="Line 641">
              <a:extLst>
                <a:ext uri="{FF2B5EF4-FFF2-40B4-BE49-F238E27FC236}">
                  <a16:creationId xmlns:a16="http://schemas.microsoft.com/office/drawing/2014/main" id="{0191C955-AA0D-27B7-6682-F7E40DAF4D07}"/>
                </a:ext>
              </a:extLst>
            </p:cNvPr>
            <p:cNvSpPr>
              <a:spLocks noChangeShapeType="1"/>
            </p:cNvSpPr>
            <p:nvPr/>
          </p:nvSpPr>
          <p:spPr bwMode="auto">
            <a:xfrm>
              <a:off x="6880407" y="5048416"/>
              <a:ext cx="3000325"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642">
              <a:extLst>
                <a:ext uri="{FF2B5EF4-FFF2-40B4-BE49-F238E27FC236}">
                  <a16:creationId xmlns:a16="http://schemas.microsoft.com/office/drawing/2014/main" id="{8397AF7C-C219-7022-8243-D50EB208345A}"/>
                </a:ext>
              </a:extLst>
            </p:cNvPr>
            <p:cNvSpPr>
              <a:spLocks noChangeShapeType="1"/>
            </p:cNvSpPr>
            <p:nvPr/>
          </p:nvSpPr>
          <p:spPr bwMode="auto">
            <a:xfrm>
              <a:off x="6880407" y="3882538"/>
              <a:ext cx="1374062" cy="8094"/>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643">
              <a:extLst>
                <a:ext uri="{FF2B5EF4-FFF2-40B4-BE49-F238E27FC236}">
                  <a16:creationId xmlns:a16="http://schemas.microsoft.com/office/drawing/2014/main" id="{F00B125A-BE99-0BE8-9443-F111587CDE87}"/>
                </a:ext>
              </a:extLst>
            </p:cNvPr>
            <p:cNvSpPr>
              <a:spLocks noChangeShapeType="1"/>
            </p:cNvSpPr>
            <p:nvPr/>
          </p:nvSpPr>
          <p:spPr bwMode="auto">
            <a:xfrm>
              <a:off x="8857252" y="4193438"/>
              <a:ext cx="6924" cy="1097869"/>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 name="Oval 650">
              <a:extLst>
                <a:ext uri="{FF2B5EF4-FFF2-40B4-BE49-F238E27FC236}">
                  <a16:creationId xmlns:a16="http://schemas.microsoft.com/office/drawing/2014/main" id="{2EFBC42D-FB5C-0CB3-81A6-E53CDFA1F0E6}"/>
                </a:ext>
              </a:extLst>
            </p:cNvPr>
            <p:cNvSpPr>
              <a:spLocks noChangeArrowheads="1"/>
            </p:cNvSpPr>
            <p:nvPr/>
          </p:nvSpPr>
          <p:spPr bwMode="auto">
            <a:xfrm>
              <a:off x="9870863" y="3221874"/>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76" name="Oval 651">
              <a:extLst>
                <a:ext uri="{FF2B5EF4-FFF2-40B4-BE49-F238E27FC236}">
                  <a16:creationId xmlns:a16="http://schemas.microsoft.com/office/drawing/2014/main" id="{B59B0375-43C9-973C-95B5-02041D9C2529}"/>
                </a:ext>
              </a:extLst>
            </p:cNvPr>
            <p:cNvSpPr>
              <a:spLocks noChangeArrowheads="1"/>
            </p:cNvSpPr>
            <p:nvPr/>
          </p:nvSpPr>
          <p:spPr bwMode="auto">
            <a:xfrm>
              <a:off x="9880732" y="5011174"/>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77" name="Line 652">
              <a:extLst>
                <a:ext uri="{FF2B5EF4-FFF2-40B4-BE49-F238E27FC236}">
                  <a16:creationId xmlns:a16="http://schemas.microsoft.com/office/drawing/2014/main" id="{EE51A5E3-4F23-587A-2D22-2E4C59197B8C}"/>
                </a:ext>
              </a:extLst>
            </p:cNvPr>
            <p:cNvSpPr>
              <a:spLocks noChangeShapeType="1"/>
            </p:cNvSpPr>
            <p:nvPr/>
          </p:nvSpPr>
          <p:spPr bwMode="auto">
            <a:xfrm>
              <a:off x="8854306" y="3260737"/>
              <a:ext cx="102642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Rectangle 653">
              <a:extLst>
                <a:ext uri="{FF2B5EF4-FFF2-40B4-BE49-F238E27FC236}">
                  <a16:creationId xmlns:a16="http://schemas.microsoft.com/office/drawing/2014/main" id="{3186A044-3BE9-2B26-4ADD-F7D6D364D1E5}"/>
                </a:ext>
              </a:extLst>
            </p:cNvPr>
            <p:cNvSpPr>
              <a:spLocks noChangeArrowheads="1"/>
            </p:cNvSpPr>
            <p:nvPr/>
          </p:nvSpPr>
          <p:spPr bwMode="auto">
            <a:xfrm rot="10800000">
              <a:off x="7359078" y="3814529"/>
              <a:ext cx="435903" cy="165166"/>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79" name="Oval 654">
              <a:extLst>
                <a:ext uri="{FF2B5EF4-FFF2-40B4-BE49-F238E27FC236}">
                  <a16:creationId xmlns:a16="http://schemas.microsoft.com/office/drawing/2014/main" id="{48A5B47C-4CC5-161B-6507-327E4AC5C9DC}"/>
                </a:ext>
              </a:extLst>
            </p:cNvPr>
            <p:cNvSpPr>
              <a:spLocks noChangeArrowheads="1"/>
            </p:cNvSpPr>
            <p:nvPr/>
          </p:nvSpPr>
          <p:spPr bwMode="auto">
            <a:xfrm>
              <a:off x="6816256" y="5003077"/>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80" name="Oval 655">
              <a:extLst>
                <a:ext uri="{FF2B5EF4-FFF2-40B4-BE49-F238E27FC236}">
                  <a16:creationId xmlns:a16="http://schemas.microsoft.com/office/drawing/2014/main" id="{C10E92C4-8069-6642-8EA2-E02EFD581A4C}"/>
                </a:ext>
              </a:extLst>
            </p:cNvPr>
            <p:cNvSpPr>
              <a:spLocks noChangeArrowheads="1"/>
            </p:cNvSpPr>
            <p:nvPr/>
          </p:nvSpPr>
          <p:spPr bwMode="auto">
            <a:xfrm>
              <a:off x="6801451" y="3840437"/>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86" name="Line 638">
              <a:extLst>
                <a:ext uri="{FF2B5EF4-FFF2-40B4-BE49-F238E27FC236}">
                  <a16:creationId xmlns:a16="http://schemas.microsoft.com/office/drawing/2014/main" id="{6D80436A-47E5-8645-8257-D658F41E5505}"/>
                </a:ext>
              </a:extLst>
            </p:cNvPr>
            <p:cNvSpPr>
              <a:spLocks noChangeShapeType="1"/>
            </p:cNvSpPr>
            <p:nvPr/>
          </p:nvSpPr>
          <p:spPr bwMode="auto">
            <a:xfrm flipH="1">
              <a:off x="8020878" y="4053655"/>
              <a:ext cx="287" cy="816443"/>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87" name="Line 638">
              <a:extLst>
                <a:ext uri="{FF2B5EF4-FFF2-40B4-BE49-F238E27FC236}">
                  <a16:creationId xmlns:a16="http://schemas.microsoft.com/office/drawing/2014/main" id="{06B7E003-7BAD-0BA8-FE5D-2F1737AFEEDC}"/>
                </a:ext>
              </a:extLst>
            </p:cNvPr>
            <p:cNvSpPr>
              <a:spLocks noChangeShapeType="1"/>
            </p:cNvSpPr>
            <p:nvPr/>
          </p:nvSpPr>
          <p:spPr bwMode="auto">
            <a:xfrm>
              <a:off x="8714098" y="4830035"/>
              <a:ext cx="286" cy="451558"/>
            </a:xfrm>
            <a:prstGeom prst="line">
              <a:avLst/>
            </a:prstGeom>
            <a:noFill/>
            <a:ln w="38100" cap="flat" algn="ctr">
              <a:solidFill>
                <a:schemeClr val="accent6">
                  <a:lumMod val="75000"/>
                </a:schemeClr>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90" name="Line 635">
              <a:extLst>
                <a:ext uri="{FF2B5EF4-FFF2-40B4-BE49-F238E27FC236}">
                  <a16:creationId xmlns:a16="http://schemas.microsoft.com/office/drawing/2014/main" id="{33BCF6AC-EBC0-A258-25C9-D6BA83FCA54D}"/>
                </a:ext>
              </a:extLst>
            </p:cNvPr>
            <p:cNvSpPr>
              <a:spLocks noChangeShapeType="1"/>
            </p:cNvSpPr>
            <p:nvPr/>
          </p:nvSpPr>
          <p:spPr bwMode="auto">
            <a:xfrm>
              <a:off x="8018000" y="4848484"/>
              <a:ext cx="717191" cy="0"/>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1" name="Rectangle 90">
              <a:extLst>
                <a:ext uri="{FF2B5EF4-FFF2-40B4-BE49-F238E27FC236}">
                  <a16:creationId xmlns:a16="http://schemas.microsoft.com/office/drawing/2014/main" id="{D12F33BF-E6B9-EAFB-5292-86C965E31437}"/>
                </a:ext>
              </a:extLst>
            </p:cNvPr>
            <p:cNvSpPr/>
            <p:nvPr/>
          </p:nvSpPr>
          <p:spPr>
            <a:xfrm>
              <a:off x="7857486" y="3372133"/>
              <a:ext cx="2028932" cy="1574948"/>
            </a:xfrm>
            <a:prstGeom prst="rect">
              <a:avLst/>
            </a:prstGeom>
            <a:noFill/>
            <a:ln w="38100">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Speech Bubble: Rectangle 91">
              <a:extLst>
                <a:ext uri="{FF2B5EF4-FFF2-40B4-BE49-F238E27FC236}">
                  <a16:creationId xmlns:a16="http://schemas.microsoft.com/office/drawing/2014/main" id="{B950CB61-3D5C-CDC4-88EE-D18AD82A2F93}"/>
                </a:ext>
              </a:extLst>
            </p:cNvPr>
            <p:cNvSpPr/>
            <p:nvPr/>
          </p:nvSpPr>
          <p:spPr>
            <a:xfrm>
              <a:off x="6628592" y="5902797"/>
              <a:ext cx="1389408" cy="723483"/>
            </a:xfrm>
            <a:prstGeom prst="wedgeRectCallout">
              <a:avLst>
                <a:gd name="adj1" fmla="val 58459"/>
                <a:gd name="adj2" fmla="val -193323"/>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输入端</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开关断开</a:t>
              </a:r>
            </a:p>
          </p:txBody>
        </p:sp>
        <p:sp>
          <p:nvSpPr>
            <p:cNvPr id="93" name="Speech Bubble: Rectangle 92">
              <a:extLst>
                <a:ext uri="{FF2B5EF4-FFF2-40B4-BE49-F238E27FC236}">
                  <a16:creationId xmlns:a16="http://schemas.microsoft.com/office/drawing/2014/main" id="{ACBDCC1A-FCB8-A4A0-D615-F3F8F466463A}"/>
                </a:ext>
              </a:extLst>
            </p:cNvPr>
            <p:cNvSpPr/>
            <p:nvPr/>
          </p:nvSpPr>
          <p:spPr>
            <a:xfrm>
              <a:off x="9133391" y="5844459"/>
              <a:ext cx="1389408" cy="723483"/>
            </a:xfrm>
            <a:prstGeom prst="wedgeRectCallout">
              <a:avLst>
                <a:gd name="adj1" fmla="val -58100"/>
                <a:gd name="adj2" fmla="val -226824"/>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输出端</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开关断开</a:t>
              </a:r>
            </a:p>
          </p:txBody>
        </p:sp>
        <p:sp>
          <p:nvSpPr>
            <p:cNvPr id="94" name="Speech Bubble: Rectangle 93">
              <a:extLst>
                <a:ext uri="{FF2B5EF4-FFF2-40B4-BE49-F238E27FC236}">
                  <a16:creationId xmlns:a16="http://schemas.microsoft.com/office/drawing/2014/main" id="{E31BA4EF-DD22-B05B-02DE-9A383720FA50}"/>
                </a:ext>
              </a:extLst>
            </p:cNvPr>
            <p:cNvSpPr/>
            <p:nvPr/>
          </p:nvSpPr>
          <p:spPr>
            <a:xfrm>
              <a:off x="10003329" y="2056329"/>
              <a:ext cx="1700221" cy="723483"/>
            </a:xfrm>
            <a:prstGeom prst="wedgeRectCallout">
              <a:avLst>
                <a:gd name="adj1" fmla="val -96953"/>
                <a:gd name="adj2" fmla="val 117319"/>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输出端高电平</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en-US" altLang="zh-CN" b="1" i="1" dirty="0">
                  <a:solidFill>
                    <a:schemeClr val="tx1"/>
                  </a:solidFill>
                  <a:latin typeface="微软雅黑" panose="020B0503020204020204" pitchFamily="34" charset="-122"/>
                  <a:ea typeface="微软雅黑" panose="020B0503020204020204" pitchFamily="34" charset="-122"/>
                </a:rPr>
                <a:t>V</a:t>
              </a:r>
              <a:r>
                <a:rPr lang="en-US" altLang="zh-CN" b="1" i="1" baseline="-25000" dirty="0">
                  <a:solidFill>
                    <a:schemeClr val="tx1"/>
                  </a:solidFill>
                  <a:latin typeface="微软雅黑" panose="020B0503020204020204" pitchFamily="34" charset="-122"/>
                  <a:ea typeface="微软雅黑" panose="020B0503020204020204" pitchFamily="34" charset="-122"/>
                </a:rPr>
                <a:t>O </a:t>
              </a:r>
              <a:r>
                <a:rPr lang="en-US" altLang="zh-CN" b="1" dirty="0">
                  <a:solidFill>
                    <a:schemeClr val="tx1"/>
                  </a:solidFill>
                  <a:latin typeface="微软雅黑" panose="020B0503020204020204" pitchFamily="34" charset="-122"/>
                  <a:ea typeface="微软雅黑" panose="020B0503020204020204" pitchFamily="34" charset="-122"/>
                </a:rPr>
                <a:t>=</a:t>
              </a:r>
              <a:r>
                <a:rPr lang="en-US" altLang="zh-CN" b="1" i="1" dirty="0">
                  <a:solidFill>
                    <a:schemeClr val="tx1"/>
                  </a:solidFill>
                  <a:latin typeface="微软雅黑" panose="020B0503020204020204" pitchFamily="34" charset="-122"/>
                  <a:ea typeface="微软雅黑" panose="020B0503020204020204" pitchFamily="34" charset="-122"/>
                </a:rPr>
                <a:t>V</a:t>
              </a:r>
              <a:r>
                <a:rPr lang="en-US" altLang="zh-CN" b="1" i="1" baseline="-25000" dirty="0">
                  <a:solidFill>
                    <a:schemeClr val="tx1"/>
                  </a:solidFill>
                  <a:latin typeface="微软雅黑" panose="020B0503020204020204" pitchFamily="34" charset="-122"/>
                  <a:ea typeface="微软雅黑" panose="020B0503020204020204" pitchFamily="34" charset="-122"/>
                </a:rPr>
                <a:t>OH</a:t>
              </a:r>
              <a:endParaRPr lang="zh-CN" altLang="en-US" b="1" i="1" baseline="-25000" dirty="0">
                <a:solidFill>
                  <a:schemeClr val="tx1"/>
                </a:solidFill>
                <a:latin typeface="微软雅黑" panose="020B0503020204020204" pitchFamily="34" charset="-122"/>
                <a:ea typeface="微软雅黑" panose="020B0503020204020204" pitchFamily="34" charset="-122"/>
              </a:endParaRPr>
            </a:p>
          </p:txBody>
        </p:sp>
        <p:sp>
          <p:nvSpPr>
            <p:cNvPr id="7" name="Oval 651">
              <a:extLst>
                <a:ext uri="{FF2B5EF4-FFF2-40B4-BE49-F238E27FC236}">
                  <a16:creationId xmlns:a16="http://schemas.microsoft.com/office/drawing/2014/main" id="{BEA11259-2675-FBCE-8483-7CA2BF2CD086}"/>
                </a:ext>
              </a:extLst>
            </p:cNvPr>
            <p:cNvSpPr>
              <a:spLocks noChangeArrowheads="1"/>
            </p:cNvSpPr>
            <p:nvPr/>
          </p:nvSpPr>
          <p:spPr bwMode="auto">
            <a:xfrm>
              <a:off x="8255893" y="3852775"/>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8" name="Oval 651">
              <a:extLst>
                <a:ext uri="{FF2B5EF4-FFF2-40B4-BE49-F238E27FC236}">
                  <a16:creationId xmlns:a16="http://schemas.microsoft.com/office/drawing/2014/main" id="{90E24FA0-CF7D-A47E-25F1-11B53A080BA5}"/>
                </a:ext>
              </a:extLst>
            </p:cNvPr>
            <p:cNvSpPr>
              <a:spLocks noChangeArrowheads="1"/>
            </p:cNvSpPr>
            <p:nvPr/>
          </p:nvSpPr>
          <p:spPr bwMode="auto">
            <a:xfrm>
              <a:off x="8790395" y="3838816"/>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9" name="Oval 651">
              <a:extLst>
                <a:ext uri="{FF2B5EF4-FFF2-40B4-BE49-F238E27FC236}">
                  <a16:creationId xmlns:a16="http://schemas.microsoft.com/office/drawing/2014/main" id="{A7306399-E3BF-D778-843F-C1F6F2D6FA1A}"/>
                </a:ext>
              </a:extLst>
            </p:cNvPr>
            <p:cNvSpPr>
              <a:spLocks noChangeArrowheads="1"/>
            </p:cNvSpPr>
            <p:nvPr/>
          </p:nvSpPr>
          <p:spPr bwMode="auto">
            <a:xfrm>
              <a:off x="8813182" y="4133735"/>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grpSp>
    </p:spTree>
    <p:extLst>
      <p:ext uri="{BB962C8B-B14F-4D97-AF65-F5344CB8AC3E}">
        <p14:creationId xmlns:p14="http://schemas.microsoft.com/office/powerpoint/2010/main" val="2939745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15E92-5C4E-F1DC-6356-A7E28607AA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691833-BE88-985F-41B8-10552320B68D}"/>
              </a:ext>
            </a:extLst>
          </p:cNvPr>
          <p:cNvSpPr txBox="1"/>
          <p:nvPr/>
        </p:nvSpPr>
        <p:spPr>
          <a:xfrm>
            <a:off x="366792" y="672725"/>
            <a:ext cx="6250576" cy="1135054"/>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饱和状态条件:</a:t>
            </a:r>
            <a:r>
              <a:rPr lang="zh-CN" altLang="en-US" dirty="0"/>
              <a:t>发射结正偏，集电结正偏</a:t>
            </a:r>
            <a:endParaRPr lang="en-US" altLang="zh-CN" dirty="0"/>
          </a:p>
          <a:p>
            <a:r>
              <a:rPr lang="zh-CN" altLang="en-US" dirty="0">
                <a:solidFill>
                  <a:srgbClr val="FF0000"/>
                </a:solidFill>
              </a:rPr>
              <a:t>特点: </a:t>
            </a:r>
            <a:r>
              <a:rPr lang="en-US" altLang="zh-CN" i="1" dirty="0"/>
              <a:t>U</a:t>
            </a:r>
            <a:r>
              <a:rPr lang="en-US" altLang="zh-CN" i="1" baseline="-25000" dirty="0"/>
              <a:t>BES </a:t>
            </a:r>
            <a:r>
              <a:rPr lang="en-US" altLang="zh-CN" dirty="0"/>
              <a:t>= 0.7V</a:t>
            </a:r>
            <a:r>
              <a:rPr lang="zh-CN" altLang="en-US" i="1" dirty="0"/>
              <a:t>，</a:t>
            </a:r>
            <a:r>
              <a:rPr lang="en-US" altLang="zh-CN" i="1" dirty="0"/>
              <a:t>U</a:t>
            </a:r>
            <a:r>
              <a:rPr lang="en-US" altLang="zh-CN" i="1" baseline="-25000" dirty="0"/>
              <a:t>CES </a:t>
            </a:r>
            <a:r>
              <a:rPr lang="en-US" altLang="zh-CN" dirty="0"/>
              <a:t>= 0.3V/</a:t>
            </a:r>
            <a:r>
              <a:rPr lang="zh-CN" altLang="en-US" dirty="0"/>
              <a:t>硅</a:t>
            </a:r>
          </a:p>
        </p:txBody>
      </p:sp>
      <p:sp>
        <p:nvSpPr>
          <p:cNvPr id="4" name="标题 1">
            <a:extLst>
              <a:ext uri="{FF2B5EF4-FFF2-40B4-BE49-F238E27FC236}">
                <a16:creationId xmlns:a16="http://schemas.microsoft.com/office/drawing/2014/main" id="{4DF3EF1A-934F-9F8F-A38E-F59870CD3CA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pic>
        <p:nvPicPr>
          <p:cNvPr id="5" name="Picture 4">
            <a:extLst>
              <a:ext uri="{FF2B5EF4-FFF2-40B4-BE49-F238E27FC236}">
                <a16:creationId xmlns:a16="http://schemas.microsoft.com/office/drawing/2014/main" id="{C9862BEA-83F2-9C60-9CEF-073E64B98CE5}"/>
              </a:ext>
            </a:extLst>
          </p:cNvPr>
          <p:cNvPicPr>
            <a:picLocks noChangeAspect="1"/>
          </p:cNvPicPr>
          <p:nvPr/>
        </p:nvPicPr>
        <p:blipFill>
          <a:blip r:embed="rId3"/>
          <a:stretch>
            <a:fillRect/>
          </a:stretch>
        </p:blipFill>
        <p:spPr>
          <a:xfrm>
            <a:off x="604292" y="2090127"/>
            <a:ext cx="2528230" cy="1111704"/>
          </a:xfrm>
          <a:prstGeom prst="rect">
            <a:avLst/>
          </a:prstGeom>
        </p:spPr>
      </p:pic>
      <p:pic>
        <p:nvPicPr>
          <p:cNvPr id="9" name="Picture 8">
            <a:extLst>
              <a:ext uri="{FF2B5EF4-FFF2-40B4-BE49-F238E27FC236}">
                <a16:creationId xmlns:a16="http://schemas.microsoft.com/office/drawing/2014/main" id="{329624E5-D815-17E7-6AD0-FBAFD34B03E7}"/>
              </a:ext>
            </a:extLst>
          </p:cNvPr>
          <p:cNvPicPr>
            <a:picLocks noChangeAspect="1"/>
          </p:cNvPicPr>
          <p:nvPr/>
        </p:nvPicPr>
        <p:blipFill>
          <a:blip r:embed="rId4"/>
          <a:stretch>
            <a:fillRect/>
          </a:stretch>
        </p:blipFill>
        <p:spPr>
          <a:xfrm>
            <a:off x="3649616" y="2042717"/>
            <a:ext cx="1588589" cy="1206524"/>
          </a:xfrm>
          <a:prstGeom prst="rect">
            <a:avLst/>
          </a:prstGeom>
        </p:spPr>
      </p:pic>
      <p:pic>
        <p:nvPicPr>
          <p:cNvPr id="11" name="Picture 10">
            <a:extLst>
              <a:ext uri="{FF2B5EF4-FFF2-40B4-BE49-F238E27FC236}">
                <a16:creationId xmlns:a16="http://schemas.microsoft.com/office/drawing/2014/main" id="{A344EF61-0359-B023-45AF-DA11C50B250D}"/>
              </a:ext>
            </a:extLst>
          </p:cNvPr>
          <p:cNvPicPr>
            <a:picLocks noChangeAspect="1"/>
          </p:cNvPicPr>
          <p:nvPr/>
        </p:nvPicPr>
        <p:blipFill>
          <a:blip r:embed="rId5"/>
          <a:stretch>
            <a:fillRect/>
          </a:stretch>
        </p:blipFill>
        <p:spPr>
          <a:xfrm>
            <a:off x="237584" y="3201831"/>
            <a:ext cx="6000462" cy="2756275"/>
          </a:xfrm>
          <a:prstGeom prst="rect">
            <a:avLst/>
          </a:prstGeom>
        </p:spPr>
      </p:pic>
      <p:pic>
        <p:nvPicPr>
          <p:cNvPr id="17" name="Picture 16">
            <a:extLst>
              <a:ext uri="{FF2B5EF4-FFF2-40B4-BE49-F238E27FC236}">
                <a16:creationId xmlns:a16="http://schemas.microsoft.com/office/drawing/2014/main" id="{F0CEC81F-8A65-B05F-40EA-DA664B5B820D}"/>
              </a:ext>
            </a:extLst>
          </p:cNvPr>
          <p:cNvPicPr>
            <a:picLocks noChangeAspect="1"/>
          </p:cNvPicPr>
          <p:nvPr/>
        </p:nvPicPr>
        <p:blipFill>
          <a:blip r:embed="rId6"/>
          <a:stretch>
            <a:fillRect/>
          </a:stretch>
        </p:blipFill>
        <p:spPr>
          <a:xfrm>
            <a:off x="7320505" y="826885"/>
            <a:ext cx="4633911" cy="5382095"/>
          </a:xfrm>
          <a:prstGeom prst="rect">
            <a:avLst/>
          </a:prstGeom>
        </p:spPr>
      </p:pic>
      <p:grpSp>
        <p:nvGrpSpPr>
          <p:cNvPr id="15" name="Group 14">
            <a:extLst>
              <a:ext uri="{FF2B5EF4-FFF2-40B4-BE49-F238E27FC236}">
                <a16:creationId xmlns:a16="http://schemas.microsoft.com/office/drawing/2014/main" id="{E89CCAAA-9517-D0A6-E4C3-BFFA26111463}"/>
              </a:ext>
            </a:extLst>
          </p:cNvPr>
          <p:cNvGrpSpPr/>
          <p:nvPr/>
        </p:nvGrpSpPr>
        <p:grpSpPr>
          <a:xfrm>
            <a:off x="6194072" y="826885"/>
            <a:ext cx="1906067" cy="1776433"/>
            <a:chOff x="8019097" y="1683611"/>
            <a:chExt cx="2979829" cy="3171304"/>
          </a:xfrm>
        </p:grpSpPr>
        <p:pic>
          <p:nvPicPr>
            <p:cNvPr id="13" name="Picture 12">
              <a:extLst>
                <a:ext uri="{FF2B5EF4-FFF2-40B4-BE49-F238E27FC236}">
                  <a16:creationId xmlns:a16="http://schemas.microsoft.com/office/drawing/2014/main" id="{FF6C23E2-8DF9-9E39-716D-583245D2C9FE}"/>
                </a:ext>
              </a:extLst>
            </p:cNvPr>
            <p:cNvPicPr>
              <a:picLocks noChangeAspect="1"/>
            </p:cNvPicPr>
            <p:nvPr/>
          </p:nvPicPr>
          <p:blipFill>
            <a:blip r:embed="rId7"/>
            <a:stretch>
              <a:fillRect/>
            </a:stretch>
          </p:blipFill>
          <p:spPr>
            <a:xfrm>
              <a:off x="8019097" y="1683611"/>
              <a:ext cx="2979829" cy="3171304"/>
            </a:xfrm>
            <a:prstGeom prst="rect">
              <a:avLst/>
            </a:prstGeom>
          </p:spPr>
        </p:pic>
        <p:sp>
          <p:nvSpPr>
            <p:cNvPr id="14" name="Rectangle 13">
              <a:extLst>
                <a:ext uri="{FF2B5EF4-FFF2-40B4-BE49-F238E27FC236}">
                  <a16:creationId xmlns:a16="http://schemas.microsoft.com/office/drawing/2014/main" id="{E2564013-398E-4D4B-9199-E5967B113CFC}"/>
                </a:ext>
              </a:extLst>
            </p:cNvPr>
            <p:cNvSpPr/>
            <p:nvPr/>
          </p:nvSpPr>
          <p:spPr>
            <a:xfrm>
              <a:off x="10240432" y="4487333"/>
              <a:ext cx="758493" cy="36758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0085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D850-C504-BF65-5BC6-4195ECE99479}"/>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5FD8CEFF-B37C-F9E9-1B9B-A675AD3C72D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47" name="Line 658">
            <a:extLst>
              <a:ext uri="{FF2B5EF4-FFF2-40B4-BE49-F238E27FC236}">
                <a16:creationId xmlns:a16="http://schemas.microsoft.com/office/drawing/2014/main" id="{76E39796-816E-7C13-87C4-A5967136A4F4}"/>
              </a:ext>
            </a:extLst>
          </p:cNvPr>
          <p:cNvSpPr>
            <a:spLocks noChangeShapeType="1"/>
          </p:cNvSpPr>
          <p:nvPr/>
        </p:nvSpPr>
        <p:spPr bwMode="auto">
          <a:xfrm>
            <a:off x="3389181" y="1578587"/>
            <a:ext cx="9525"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TextBox 48">
            <a:extLst>
              <a:ext uri="{FF2B5EF4-FFF2-40B4-BE49-F238E27FC236}">
                <a16:creationId xmlns:a16="http://schemas.microsoft.com/office/drawing/2014/main" id="{6BDAC060-9600-FDD9-0A1B-C1403169661F}"/>
              </a:ext>
            </a:extLst>
          </p:cNvPr>
          <p:cNvSpPr txBox="1"/>
          <p:nvPr/>
        </p:nvSpPr>
        <p:spPr>
          <a:xfrm>
            <a:off x="367294" y="668840"/>
            <a:ext cx="6250074" cy="581057"/>
          </a:xfrm>
          <a:prstGeom prst="rect">
            <a:avLst/>
          </a:prstGeom>
          <a:noFill/>
        </p:spPr>
        <p:txBody>
          <a:bodyPr vert="horz" wrap="square" lIns="91440" tIns="45720" rIns="91440" bIns="45720" rtlCol="0" anchor="ctr">
            <a:spAutoFit/>
          </a:bodyPr>
          <a:lstStyle>
            <a:defPPr>
              <a:defRPr lang="zh-CN"/>
            </a:defPPr>
            <a:lvl1pPr algn="just">
              <a:lnSpc>
                <a:spcPct val="150000"/>
              </a:lnSpc>
              <a:spcBef>
                <a:spcPct val="0"/>
              </a:spcBef>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输入为高电平，</a:t>
            </a:r>
            <a:r>
              <a:rPr lang="en-US" altLang="zh-CN" i="1" dirty="0"/>
              <a:t>V</a:t>
            </a:r>
            <a:r>
              <a:rPr lang="en-US" altLang="zh-CN" i="1" baseline="-25000" dirty="0"/>
              <a:t>I</a:t>
            </a:r>
            <a:r>
              <a:rPr lang="en-US" altLang="zh-CN" dirty="0"/>
              <a:t>&gt;</a:t>
            </a:r>
            <a:r>
              <a:rPr lang="en-US" altLang="zh-CN" i="1" dirty="0"/>
              <a:t>V</a:t>
            </a:r>
            <a:r>
              <a:rPr lang="en-US" altLang="zh-CN" i="1" baseline="-25000" dirty="0"/>
              <a:t>ON</a:t>
            </a:r>
            <a:endParaRPr lang="zh-CN" altLang="en-US" i="1" baseline="-25000" dirty="0"/>
          </a:p>
        </p:txBody>
      </p:sp>
      <p:grpSp>
        <p:nvGrpSpPr>
          <p:cNvPr id="95" name="Group 94">
            <a:extLst>
              <a:ext uri="{FF2B5EF4-FFF2-40B4-BE49-F238E27FC236}">
                <a16:creationId xmlns:a16="http://schemas.microsoft.com/office/drawing/2014/main" id="{2ECBF212-C18B-F9CA-9D9E-5B77BB797561}"/>
              </a:ext>
            </a:extLst>
          </p:cNvPr>
          <p:cNvGrpSpPr/>
          <p:nvPr/>
        </p:nvGrpSpPr>
        <p:grpSpPr>
          <a:xfrm>
            <a:off x="6426088" y="876252"/>
            <a:ext cx="5621204" cy="5520314"/>
            <a:chOff x="6570796" y="668840"/>
            <a:chExt cx="5621204" cy="5520314"/>
          </a:xfrm>
        </p:grpSpPr>
        <p:sp>
          <p:nvSpPr>
            <p:cNvPr id="52" name="Rectangle 621">
              <a:extLst>
                <a:ext uri="{FF2B5EF4-FFF2-40B4-BE49-F238E27FC236}">
                  <a16:creationId xmlns:a16="http://schemas.microsoft.com/office/drawing/2014/main" id="{1C26E82B-BB6B-63AE-A845-5AABC20E26A4}"/>
                </a:ext>
              </a:extLst>
            </p:cNvPr>
            <p:cNvSpPr>
              <a:spLocks noChangeArrowheads="1"/>
            </p:cNvSpPr>
            <p:nvPr/>
          </p:nvSpPr>
          <p:spPr bwMode="auto">
            <a:xfrm>
              <a:off x="6570796" y="668840"/>
              <a:ext cx="5621204" cy="5520314"/>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dirty="0"/>
            </a:p>
          </p:txBody>
        </p:sp>
        <p:sp>
          <p:nvSpPr>
            <p:cNvPr id="53" name="Line 622">
              <a:extLst>
                <a:ext uri="{FF2B5EF4-FFF2-40B4-BE49-F238E27FC236}">
                  <a16:creationId xmlns:a16="http://schemas.microsoft.com/office/drawing/2014/main" id="{C1AC8E78-81C1-7373-BB7F-71137267DB0B}"/>
                </a:ext>
              </a:extLst>
            </p:cNvPr>
            <p:cNvSpPr>
              <a:spLocks noChangeShapeType="1"/>
            </p:cNvSpPr>
            <p:nvPr/>
          </p:nvSpPr>
          <p:spPr bwMode="auto">
            <a:xfrm>
              <a:off x="9096563" y="4446553"/>
              <a:ext cx="315824"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623">
              <a:extLst>
                <a:ext uri="{FF2B5EF4-FFF2-40B4-BE49-F238E27FC236}">
                  <a16:creationId xmlns:a16="http://schemas.microsoft.com/office/drawing/2014/main" id="{DF0CA6C0-28ED-7597-C837-405324A0A673}"/>
                </a:ext>
              </a:extLst>
            </p:cNvPr>
            <p:cNvSpPr>
              <a:spLocks noChangeShapeType="1"/>
            </p:cNvSpPr>
            <p:nvPr/>
          </p:nvSpPr>
          <p:spPr bwMode="auto">
            <a:xfrm>
              <a:off x="9254475" y="1492995"/>
              <a:ext cx="0" cy="1243603"/>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 name="Rectangle 627">
              <a:extLst>
                <a:ext uri="{FF2B5EF4-FFF2-40B4-BE49-F238E27FC236}">
                  <a16:creationId xmlns:a16="http://schemas.microsoft.com/office/drawing/2014/main" id="{09EF93BE-B6BA-19B2-E73D-DD23A52BA4A2}"/>
                </a:ext>
              </a:extLst>
            </p:cNvPr>
            <p:cNvSpPr>
              <a:spLocks noChangeArrowheads="1"/>
            </p:cNvSpPr>
            <p:nvPr/>
          </p:nvSpPr>
          <p:spPr bwMode="auto">
            <a:xfrm>
              <a:off x="6838095" y="2641062"/>
              <a:ext cx="368461" cy="1688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dirty="0">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59" name="Oval 628">
              <a:extLst>
                <a:ext uri="{FF2B5EF4-FFF2-40B4-BE49-F238E27FC236}">
                  <a16:creationId xmlns:a16="http://schemas.microsoft.com/office/drawing/2014/main" id="{22BCBAE3-925A-9254-4BD9-912D3EF539E0}"/>
                </a:ext>
              </a:extLst>
            </p:cNvPr>
            <p:cNvSpPr>
              <a:spLocks noChangeArrowheads="1"/>
            </p:cNvSpPr>
            <p:nvPr/>
          </p:nvSpPr>
          <p:spPr bwMode="auto">
            <a:xfrm>
              <a:off x="9230042" y="4172896"/>
              <a:ext cx="78956" cy="77725"/>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60" name="Rectangle 629">
              <a:extLst>
                <a:ext uri="{FF2B5EF4-FFF2-40B4-BE49-F238E27FC236}">
                  <a16:creationId xmlns:a16="http://schemas.microsoft.com/office/drawing/2014/main" id="{FC63E22A-527E-0DC4-BE89-0BDCB3BC16AA}"/>
                </a:ext>
              </a:extLst>
            </p:cNvPr>
            <p:cNvSpPr>
              <a:spLocks noChangeArrowheads="1"/>
            </p:cNvSpPr>
            <p:nvPr/>
          </p:nvSpPr>
          <p:spPr bwMode="auto">
            <a:xfrm>
              <a:off x="8678754" y="1711598"/>
              <a:ext cx="491830" cy="466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c</a:t>
              </a:r>
            </a:p>
          </p:txBody>
        </p:sp>
        <p:sp>
          <p:nvSpPr>
            <p:cNvPr id="61" name="Rectangle 630">
              <a:extLst>
                <a:ext uri="{FF2B5EF4-FFF2-40B4-BE49-F238E27FC236}">
                  <a16:creationId xmlns:a16="http://schemas.microsoft.com/office/drawing/2014/main" id="{35101DA6-785A-ECBB-168F-3A179ADC4D5E}"/>
                </a:ext>
              </a:extLst>
            </p:cNvPr>
            <p:cNvSpPr>
              <a:spLocks noChangeArrowheads="1"/>
            </p:cNvSpPr>
            <p:nvPr/>
          </p:nvSpPr>
          <p:spPr bwMode="auto">
            <a:xfrm>
              <a:off x="7741152" y="2459703"/>
              <a:ext cx="516503" cy="466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b</a:t>
              </a:r>
            </a:p>
          </p:txBody>
        </p:sp>
        <p:sp>
          <p:nvSpPr>
            <p:cNvPr id="62" name="Oval 631">
              <a:extLst>
                <a:ext uri="{FF2B5EF4-FFF2-40B4-BE49-F238E27FC236}">
                  <a16:creationId xmlns:a16="http://schemas.microsoft.com/office/drawing/2014/main" id="{9561A853-471E-C61E-A3A6-FDDA86D96395}"/>
                </a:ext>
              </a:extLst>
            </p:cNvPr>
            <p:cNvSpPr>
              <a:spLocks noChangeArrowheads="1"/>
            </p:cNvSpPr>
            <p:nvPr/>
          </p:nvSpPr>
          <p:spPr bwMode="auto">
            <a:xfrm>
              <a:off x="9213351" y="1407174"/>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63" name="Rectangle 632">
              <a:extLst>
                <a:ext uri="{FF2B5EF4-FFF2-40B4-BE49-F238E27FC236}">
                  <a16:creationId xmlns:a16="http://schemas.microsoft.com/office/drawing/2014/main" id="{E470E182-AF58-C358-F0B4-0331D83409C8}"/>
                </a:ext>
              </a:extLst>
            </p:cNvPr>
            <p:cNvSpPr>
              <a:spLocks noChangeArrowheads="1"/>
            </p:cNvSpPr>
            <p:nvPr/>
          </p:nvSpPr>
          <p:spPr bwMode="auto">
            <a:xfrm>
              <a:off x="8109613" y="985353"/>
              <a:ext cx="1236976" cy="466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ru-RU" altLang="zh-CN" sz="2400" b="1" i="1" dirty="0">
                  <a:solidFill>
                    <a:srgbClr val="FF0066"/>
                  </a:solidFill>
                  <a:latin typeface="Times New Roman" panose="02020603050405020304" pitchFamily="18" charset="0"/>
                  <a:ea typeface="方正姚体" charset="-122"/>
                </a:rPr>
                <a:t>+V</a:t>
              </a:r>
              <a:r>
                <a:rPr kumimoji="1" lang="ru-RU" altLang="zh-CN" sz="2400" b="1" baseline="-25000" dirty="0">
                  <a:solidFill>
                    <a:srgbClr val="FF0066"/>
                  </a:solidFill>
                  <a:latin typeface="Times New Roman" panose="02020603050405020304" pitchFamily="18" charset="0"/>
                  <a:ea typeface="方正姚体" charset="-122"/>
                </a:rPr>
                <a:t>CC</a:t>
              </a:r>
              <a:endParaRPr kumimoji="1" lang="ru-RU" altLang="zh-CN" sz="2400" b="1" dirty="0">
                <a:latin typeface="Times New Roman" panose="02020603050405020304" pitchFamily="18" charset="0"/>
                <a:ea typeface="方正姚体" charset="-122"/>
              </a:endParaRPr>
            </a:p>
          </p:txBody>
        </p:sp>
        <p:sp>
          <p:nvSpPr>
            <p:cNvPr id="64" name="Rectangle 633">
              <a:extLst>
                <a:ext uri="{FF2B5EF4-FFF2-40B4-BE49-F238E27FC236}">
                  <a16:creationId xmlns:a16="http://schemas.microsoft.com/office/drawing/2014/main" id="{43C31E76-D17F-1EAB-7E82-E5EBEB98A4A9}"/>
                </a:ext>
              </a:extLst>
            </p:cNvPr>
            <p:cNvSpPr>
              <a:spLocks noChangeArrowheads="1"/>
            </p:cNvSpPr>
            <p:nvPr/>
          </p:nvSpPr>
          <p:spPr bwMode="auto">
            <a:xfrm rot="16200000">
              <a:off x="9043210" y="1935369"/>
              <a:ext cx="429108" cy="16778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65" name="Rectangle 634">
              <a:extLst>
                <a:ext uri="{FF2B5EF4-FFF2-40B4-BE49-F238E27FC236}">
                  <a16:creationId xmlns:a16="http://schemas.microsoft.com/office/drawing/2014/main" id="{EF580875-5510-671C-4C81-6F99A83EBAB3}"/>
                </a:ext>
              </a:extLst>
            </p:cNvPr>
            <p:cNvSpPr>
              <a:spLocks noChangeArrowheads="1"/>
            </p:cNvSpPr>
            <p:nvPr/>
          </p:nvSpPr>
          <p:spPr bwMode="auto">
            <a:xfrm>
              <a:off x="10279100" y="2347984"/>
              <a:ext cx="531620" cy="1763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dirty="0">
                  <a:solidFill>
                    <a:srgbClr val="FF0066"/>
                  </a:solidFill>
                  <a:latin typeface="Times New Roman" panose="02020603050405020304" pitchFamily="18" charset="0"/>
                  <a:ea typeface="方正姚体" charset="-122"/>
                </a:rPr>
                <a:t>+</a:t>
              </a:r>
            </a:p>
            <a:p>
              <a:pPr algn="ctr">
                <a:lnSpc>
                  <a:spcPct val="150000"/>
                </a:lnSpc>
              </a:pPr>
              <a:r>
                <a:rPr kumimoji="1" lang="en-US" altLang="zh-CN" sz="2800" b="1" dirty="0">
                  <a:solidFill>
                    <a:srgbClr val="FF0066"/>
                  </a:solidFill>
                  <a:latin typeface="Times New Roman" panose="02020603050405020304" pitchFamily="18" charset="0"/>
                  <a:ea typeface="方正姚体" charset="-122"/>
                </a:rPr>
                <a:t>V</a:t>
              </a:r>
              <a:r>
                <a:rPr kumimoji="1" lang="ru-RU" altLang="zh-CN" sz="2800" b="1" baseline="-25000" dirty="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66" name="Line 635">
              <a:extLst>
                <a:ext uri="{FF2B5EF4-FFF2-40B4-BE49-F238E27FC236}">
                  <a16:creationId xmlns:a16="http://schemas.microsoft.com/office/drawing/2014/main" id="{98969F6E-53EE-8D15-56F8-604DB5D87C53}"/>
                </a:ext>
              </a:extLst>
            </p:cNvPr>
            <p:cNvSpPr>
              <a:spLocks noChangeShapeType="1"/>
            </p:cNvSpPr>
            <p:nvPr/>
          </p:nvSpPr>
          <p:spPr bwMode="auto">
            <a:xfrm>
              <a:off x="7709351" y="3225803"/>
              <a:ext cx="717191" cy="0"/>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67" name="Rectangle 636">
              <a:extLst>
                <a:ext uri="{FF2B5EF4-FFF2-40B4-BE49-F238E27FC236}">
                  <a16:creationId xmlns:a16="http://schemas.microsoft.com/office/drawing/2014/main" id="{89856697-A266-8B6A-E7AE-1571322D24BC}"/>
                </a:ext>
              </a:extLst>
            </p:cNvPr>
            <p:cNvSpPr>
              <a:spLocks noChangeArrowheads="1"/>
            </p:cNvSpPr>
            <p:nvPr/>
          </p:nvSpPr>
          <p:spPr bwMode="auto">
            <a:xfrm>
              <a:off x="7638986" y="3224684"/>
              <a:ext cx="552691" cy="8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dirty="0">
                  <a:solidFill>
                    <a:srgbClr val="FF0066"/>
                  </a:solidFill>
                  <a:latin typeface="Times New Roman" panose="02020603050405020304" pitchFamily="18" charset="0"/>
                  <a:ea typeface="方正姚体" charset="-122"/>
                </a:rPr>
                <a:t>i</a:t>
              </a:r>
              <a:r>
                <a:rPr kumimoji="1" lang="ru-RU" altLang="zh-CN" sz="2400" b="1" baseline="-25000" dirty="0">
                  <a:solidFill>
                    <a:srgbClr val="FF0066"/>
                  </a:solidFill>
                  <a:latin typeface="Times New Roman" panose="02020603050405020304" pitchFamily="18" charset="0"/>
                  <a:ea typeface="方正姚体" charset="-122"/>
                </a:rPr>
                <a:t>B</a:t>
              </a:r>
            </a:p>
            <a:p>
              <a:pPr algn="ctr">
                <a:spcBef>
                  <a:spcPct val="50000"/>
                </a:spcBef>
              </a:pPr>
              <a:endParaRPr kumimoji="1" lang="ru-RU" altLang="zh-CN" b="1" dirty="0">
                <a:solidFill>
                  <a:srgbClr val="FF0066"/>
                </a:solidFill>
                <a:latin typeface="Times New Roman" panose="02020603050405020304" pitchFamily="18" charset="0"/>
                <a:ea typeface="方正姚体" charset="-122"/>
              </a:endParaRPr>
            </a:p>
          </p:txBody>
        </p:sp>
        <p:sp>
          <p:nvSpPr>
            <p:cNvPr id="68" name="Rectangle 637">
              <a:extLst>
                <a:ext uri="{FF2B5EF4-FFF2-40B4-BE49-F238E27FC236}">
                  <a16:creationId xmlns:a16="http://schemas.microsoft.com/office/drawing/2014/main" id="{E78CD638-651E-EE6A-148C-9A7AEB06A9E3}"/>
                </a:ext>
              </a:extLst>
            </p:cNvPr>
            <p:cNvSpPr>
              <a:spLocks noChangeArrowheads="1"/>
            </p:cNvSpPr>
            <p:nvPr/>
          </p:nvSpPr>
          <p:spPr bwMode="auto">
            <a:xfrm>
              <a:off x="9312047" y="1850934"/>
              <a:ext cx="779689" cy="74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dirty="0">
                  <a:solidFill>
                    <a:srgbClr val="FF0066"/>
                  </a:solidFill>
                  <a:latin typeface="Times New Roman" panose="02020603050405020304" pitchFamily="18" charset="0"/>
                  <a:ea typeface="方正姚体" charset="-122"/>
                </a:rPr>
                <a:t>i</a:t>
              </a:r>
              <a:r>
                <a:rPr kumimoji="1" lang="ru-RU" altLang="zh-CN" sz="2400" b="1" baseline="-25000" dirty="0">
                  <a:solidFill>
                    <a:srgbClr val="FF0066"/>
                  </a:solidFill>
                  <a:latin typeface="Times New Roman" panose="02020603050405020304" pitchFamily="18" charset="0"/>
                  <a:ea typeface="方正姚体" charset="-122"/>
                </a:rPr>
                <a:t>C</a:t>
              </a:r>
            </a:p>
            <a:p>
              <a:pPr algn="ctr"/>
              <a:endParaRPr kumimoji="1" lang="ru-RU" altLang="zh-CN" b="1" dirty="0">
                <a:solidFill>
                  <a:srgbClr val="FF0066"/>
                </a:solidFill>
                <a:latin typeface="Times New Roman" panose="02020603050405020304" pitchFamily="18" charset="0"/>
                <a:ea typeface="方正姚体" charset="-122"/>
              </a:endParaRPr>
            </a:p>
          </p:txBody>
        </p:sp>
        <p:sp>
          <p:nvSpPr>
            <p:cNvPr id="69" name="Line 638">
              <a:extLst>
                <a:ext uri="{FF2B5EF4-FFF2-40B4-BE49-F238E27FC236}">
                  <a16:creationId xmlns:a16="http://schemas.microsoft.com/office/drawing/2014/main" id="{70B5A3CF-05A9-C671-0423-B516C384C1B7}"/>
                </a:ext>
              </a:extLst>
            </p:cNvPr>
            <p:cNvSpPr>
              <a:spLocks noChangeShapeType="1"/>
            </p:cNvSpPr>
            <p:nvPr/>
          </p:nvSpPr>
          <p:spPr bwMode="auto">
            <a:xfrm>
              <a:off x="9412387" y="1517284"/>
              <a:ext cx="7404" cy="2517765"/>
            </a:xfrm>
            <a:prstGeom prst="line">
              <a:avLst/>
            </a:prstGeom>
            <a:noFill/>
            <a:ln w="381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1" name="Rectangle 640">
              <a:extLst>
                <a:ext uri="{FF2B5EF4-FFF2-40B4-BE49-F238E27FC236}">
                  <a16:creationId xmlns:a16="http://schemas.microsoft.com/office/drawing/2014/main" id="{EA1A825D-00B9-C9C9-FED7-BA47B3F1867E}"/>
                </a:ext>
              </a:extLst>
            </p:cNvPr>
            <p:cNvSpPr>
              <a:spLocks noChangeArrowheads="1"/>
            </p:cNvSpPr>
            <p:nvPr/>
          </p:nvSpPr>
          <p:spPr bwMode="auto">
            <a:xfrm>
              <a:off x="6773943" y="3276860"/>
              <a:ext cx="516488" cy="5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800" b="1" i="1" dirty="0">
                  <a:solidFill>
                    <a:srgbClr val="FF0066"/>
                  </a:solidFill>
                  <a:latin typeface="Times New Roman" panose="02020603050405020304" pitchFamily="18" charset="0"/>
                  <a:ea typeface="方正姚体" charset="-122"/>
                </a:rPr>
                <a:t>V</a:t>
              </a:r>
              <a:r>
                <a:rPr kumimoji="1" lang="ru-RU" altLang="zh-CN" sz="2800" b="1" baseline="-25000" dirty="0">
                  <a:solidFill>
                    <a:srgbClr val="FF0066"/>
                  </a:solidFill>
                  <a:latin typeface="Times New Roman" panose="02020603050405020304" pitchFamily="18" charset="0"/>
                  <a:ea typeface="方正姚体" charset="-122"/>
                </a:rPr>
                <a:t>I</a:t>
              </a:r>
            </a:p>
          </p:txBody>
        </p:sp>
        <p:sp>
          <p:nvSpPr>
            <p:cNvPr id="72" name="Line 641">
              <a:extLst>
                <a:ext uri="{FF2B5EF4-FFF2-40B4-BE49-F238E27FC236}">
                  <a16:creationId xmlns:a16="http://schemas.microsoft.com/office/drawing/2014/main" id="{95A3CCBF-9B9D-4BB7-5F90-3761AB858AB3}"/>
                </a:ext>
              </a:extLst>
            </p:cNvPr>
            <p:cNvSpPr>
              <a:spLocks noChangeShapeType="1"/>
            </p:cNvSpPr>
            <p:nvPr/>
          </p:nvSpPr>
          <p:spPr bwMode="auto">
            <a:xfrm>
              <a:off x="7280576" y="4213377"/>
              <a:ext cx="3000325"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642">
              <a:extLst>
                <a:ext uri="{FF2B5EF4-FFF2-40B4-BE49-F238E27FC236}">
                  <a16:creationId xmlns:a16="http://schemas.microsoft.com/office/drawing/2014/main" id="{1951F213-EE1C-5B48-C52B-9CEAB232F9DD}"/>
                </a:ext>
              </a:extLst>
            </p:cNvPr>
            <p:cNvSpPr>
              <a:spLocks noChangeShapeType="1"/>
            </p:cNvSpPr>
            <p:nvPr/>
          </p:nvSpPr>
          <p:spPr bwMode="auto">
            <a:xfrm>
              <a:off x="7280576" y="3047499"/>
              <a:ext cx="1374062" cy="8094"/>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643">
              <a:extLst>
                <a:ext uri="{FF2B5EF4-FFF2-40B4-BE49-F238E27FC236}">
                  <a16:creationId xmlns:a16="http://schemas.microsoft.com/office/drawing/2014/main" id="{226E6248-29E5-C768-B76E-D6245E1F2BEE}"/>
                </a:ext>
              </a:extLst>
            </p:cNvPr>
            <p:cNvSpPr>
              <a:spLocks noChangeShapeType="1"/>
            </p:cNvSpPr>
            <p:nvPr/>
          </p:nvSpPr>
          <p:spPr bwMode="auto">
            <a:xfrm>
              <a:off x="9264343" y="3787521"/>
              <a:ext cx="1" cy="668747"/>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 name="Oval 650">
              <a:extLst>
                <a:ext uri="{FF2B5EF4-FFF2-40B4-BE49-F238E27FC236}">
                  <a16:creationId xmlns:a16="http://schemas.microsoft.com/office/drawing/2014/main" id="{3FDA2897-B419-8AC3-EB6D-3E3DD1F805CE}"/>
                </a:ext>
              </a:extLst>
            </p:cNvPr>
            <p:cNvSpPr>
              <a:spLocks noChangeArrowheads="1"/>
            </p:cNvSpPr>
            <p:nvPr/>
          </p:nvSpPr>
          <p:spPr bwMode="auto">
            <a:xfrm>
              <a:off x="10271032" y="2386835"/>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76" name="Oval 651">
              <a:extLst>
                <a:ext uri="{FF2B5EF4-FFF2-40B4-BE49-F238E27FC236}">
                  <a16:creationId xmlns:a16="http://schemas.microsoft.com/office/drawing/2014/main" id="{7FE43E88-BF32-1103-2CC3-4A1C914D1628}"/>
                </a:ext>
              </a:extLst>
            </p:cNvPr>
            <p:cNvSpPr>
              <a:spLocks noChangeArrowheads="1"/>
            </p:cNvSpPr>
            <p:nvPr/>
          </p:nvSpPr>
          <p:spPr bwMode="auto">
            <a:xfrm>
              <a:off x="10280901" y="4176135"/>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77" name="Line 652">
              <a:extLst>
                <a:ext uri="{FF2B5EF4-FFF2-40B4-BE49-F238E27FC236}">
                  <a16:creationId xmlns:a16="http://schemas.microsoft.com/office/drawing/2014/main" id="{4400D130-5433-3C8B-9EFA-9589DFAF0DB9}"/>
                </a:ext>
              </a:extLst>
            </p:cNvPr>
            <p:cNvSpPr>
              <a:spLocks noChangeShapeType="1"/>
            </p:cNvSpPr>
            <p:nvPr/>
          </p:nvSpPr>
          <p:spPr bwMode="auto">
            <a:xfrm>
              <a:off x="9254475" y="2425698"/>
              <a:ext cx="102642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Rectangle 653">
              <a:extLst>
                <a:ext uri="{FF2B5EF4-FFF2-40B4-BE49-F238E27FC236}">
                  <a16:creationId xmlns:a16="http://schemas.microsoft.com/office/drawing/2014/main" id="{3719F13F-F901-3273-4EB4-FD62E27918E1}"/>
                </a:ext>
              </a:extLst>
            </p:cNvPr>
            <p:cNvSpPr>
              <a:spLocks noChangeArrowheads="1"/>
            </p:cNvSpPr>
            <p:nvPr/>
          </p:nvSpPr>
          <p:spPr bwMode="auto">
            <a:xfrm rot="10800000">
              <a:off x="7759247" y="2979490"/>
              <a:ext cx="435903" cy="165166"/>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79" name="Oval 654">
              <a:extLst>
                <a:ext uri="{FF2B5EF4-FFF2-40B4-BE49-F238E27FC236}">
                  <a16:creationId xmlns:a16="http://schemas.microsoft.com/office/drawing/2014/main" id="{CE884A94-FF11-1153-2754-330B60994CBE}"/>
                </a:ext>
              </a:extLst>
            </p:cNvPr>
            <p:cNvSpPr>
              <a:spLocks noChangeArrowheads="1"/>
            </p:cNvSpPr>
            <p:nvPr/>
          </p:nvSpPr>
          <p:spPr bwMode="auto">
            <a:xfrm>
              <a:off x="7216425" y="4168038"/>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80" name="Oval 655">
              <a:extLst>
                <a:ext uri="{FF2B5EF4-FFF2-40B4-BE49-F238E27FC236}">
                  <a16:creationId xmlns:a16="http://schemas.microsoft.com/office/drawing/2014/main" id="{BEF149CA-A28B-100A-F83C-AC1056EB8B84}"/>
                </a:ext>
              </a:extLst>
            </p:cNvPr>
            <p:cNvSpPr>
              <a:spLocks noChangeArrowheads="1"/>
            </p:cNvSpPr>
            <p:nvPr/>
          </p:nvSpPr>
          <p:spPr bwMode="auto">
            <a:xfrm>
              <a:off x="7201620" y="3005398"/>
              <a:ext cx="78956" cy="77725"/>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2" name="Rectangle 633">
              <a:extLst>
                <a:ext uri="{FF2B5EF4-FFF2-40B4-BE49-F238E27FC236}">
                  <a16:creationId xmlns:a16="http://schemas.microsoft.com/office/drawing/2014/main" id="{5A5C8025-2ABC-4F79-00A9-067CDC2F6B91}"/>
                </a:ext>
              </a:extLst>
            </p:cNvPr>
            <p:cNvSpPr>
              <a:spLocks noChangeArrowheads="1"/>
            </p:cNvSpPr>
            <p:nvPr/>
          </p:nvSpPr>
          <p:spPr bwMode="auto">
            <a:xfrm rot="16200000">
              <a:off x="9040744" y="2867261"/>
              <a:ext cx="429108" cy="16778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grpSp>
          <p:nvGrpSpPr>
            <p:cNvPr id="33" name="Group 32">
              <a:extLst>
                <a:ext uri="{FF2B5EF4-FFF2-40B4-BE49-F238E27FC236}">
                  <a16:creationId xmlns:a16="http://schemas.microsoft.com/office/drawing/2014/main" id="{C64C4040-4FEB-8EB2-0B5D-E20EDFFEEC14}"/>
                </a:ext>
              </a:extLst>
            </p:cNvPr>
            <p:cNvGrpSpPr/>
            <p:nvPr/>
          </p:nvGrpSpPr>
          <p:grpSpPr>
            <a:xfrm>
              <a:off x="9018985" y="3676125"/>
              <a:ext cx="451237" cy="116586"/>
              <a:chOff x="6182315" y="4329967"/>
              <a:chExt cx="451237" cy="116586"/>
            </a:xfrm>
          </p:grpSpPr>
          <p:cxnSp>
            <p:nvCxnSpPr>
              <p:cNvPr id="4" name="Straight Connector 3">
                <a:extLst>
                  <a:ext uri="{FF2B5EF4-FFF2-40B4-BE49-F238E27FC236}">
                    <a16:creationId xmlns:a16="http://schemas.microsoft.com/office/drawing/2014/main" id="{B22B0446-A431-8421-7ECB-6112D83BE71A}"/>
                  </a:ext>
                </a:extLst>
              </p:cNvPr>
              <p:cNvCxnSpPr>
                <a:cxnSpLocks/>
              </p:cNvCxnSpPr>
              <p:nvPr/>
            </p:nvCxnSpPr>
            <p:spPr>
              <a:xfrm>
                <a:off x="6182315" y="4329967"/>
                <a:ext cx="45123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5" name="Straight Connector 4">
                <a:extLst>
                  <a:ext uri="{FF2B5EF4-FFF2-40B4-BE49-F238E27FC236}">
                    <a16:creationId xmlns:a16="http://schemas.microsoft.com/office/drawing/2014/main" id="{AC24A623-BFA9-831C-FB89-26537FDB2969}"/>
                  </a:ext>
                </a:extLst>
              </p:cNvPr>
              <p:cNvCxnSpPr>
                <a:cxnSpLocks/>
              </p:cNvCxnSpPr>
              <p:nvPr/>
            </p:nvCxnSpPr>
            <p:spPr>
              <a:xfrm>
                <a:off x="6298690" y="4446553"/>
                <a:ext cx="250853"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grpSp>
        <p:sp>
          <p:nvSpPr>
            <p:cNvPr id="34" name="Line 643">
              <a:extLst>
                <a:ext uri="{FF2B5EF4-FFF2-40B4-BE49-F238E27FC236}">
                  <a16:creationId xmlns:a16="http://schemas.microsoft.com/office/drawing/2014/main" id="{DC8655DF-2086-8B14-8170-C6BAA096042A}"/>
                </a:ext>
              </a:extLst>
            </p:cNvPr>
            <p:cNvSpPr>
              <a:spLocks noChangeShapeType="1"/>
            </p:cNvSpPr>
            <p:nvPr/>
          </p:nvSpPr>
          <p:spPr bwMode="auto">
            <a:xfrm>
              <a:off x="9253593" y="3154560"/>
              <a:ext cx="0" cy="521566"/>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Rectangle 629">
              <a:extLst>
                <a:ext uri="{FF2B5EF4-FFF2-40B4-BE49-F238E27FC236}">
                  <a16:creationId xmlns:a16="http://schemas.microsoft.com/office/drawing/2014/main" id="{0FB24C04-7A4E-2C32-CB8B-2F6677493BA7}"/>
                </a:ext>
              </a:extLst>
            </p:cNvPr>
            <p:cNvSpPr>
              <a:spLocks noChangeArrowheads="1"/>
            </p:cNvSpPr>
            <p:nvPr/>
          </p:nvSpPr>
          <p:spPr bwMode="auto">
            <a:xfrm>
              <a:off x="9266141" y="2718824"/>
              <a:ext cx="9621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c</a:t>
              </a:r>
              <a:r>
                <a:rPr kumimoji="1" lang="en-US" altLang="zh-CN" sz="2400" b="1" baseline="-25000" dirty="0">
                  <a:solidFill>
                    <a:srgbClr val="0033CC"/>
                  </a:solidFill>
                  <a:latin typeface="Times New Roman" panose="02020603050405020304" pitchFamily="18" charset="0"/>
                  <a:ea typeface="方正姚体" charset="-122"/>
                </a:rPr>
                <a:t>e(sat)</a:t>
              </a:r>
              <a:endParaRPr kumimoji="1" lang="ru-RU" altLang="zh-CN" sz="2400" b="1" baseline="-25000" dirty="0">
                <a:solidFill>
                  <a:srgbClr val="0033CC"/>
                </a:solidFill>
                <a:latin typeface="Times New Roman" panose="02020603050405020304" pitchFamily="18" charset="0"/>
                <a:ea typeface="方正姚体" charset="-122"/>
              </a:endParaRPr>
            </a:p>
          </p:txBody>
        </p:sp>
        <p:sp>
          <p:nvSpPr>
            <p:cNvPr id="36" name="Rectangle 629">
              <a:extLst>
                <a:ext uri="{FF2B5EF4-FFF2-40B4-BE49-F238E27FC236}">
                  <a16:creationId xmlns:a16="http://schemas.microsoft.com/office/drawing/2014/main" id="{BFA555E6-AA4A-CF91-CC89-0710769204D7}"/>
                </a:ext>
              </a:extLst>
            </p:cNvPr>
            <p:cNvSpPr>
              <a:spLocks noChangeArrowheads="1"/>
            </p:cNvSpPr>
            <p:nvPr/>
          </p:nvSpPr>
          <p:spPr bwMode="auto">
            <a:xfrm>
              <a:off x="9401016" y="3485514"/>
              <a:ext cx="9621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2400" b="1" i="1" dirty="0">
                  <a:solidFill>
                    <a:srgbClr val="0033CC"/>
                  </a:solidFill>
                  <a:latin typeface="Times New Roman" panose="02020603050405020304" pitchFamily="18" charset="0"/>
                  <a:ea typeface="方正姚体" charset="-122"/>
                </a:rPr>
                <a:t>V</a:t>
              </a:r>
              <a:r>
                <a:rPr kumimoji="1" lang="ru-RU" altLang="zh-CN" sz="2400" b="1" baseline="-25000" dirty="0">
                  <a:solidFill>
                    <a:srgbClr val="0033CC"/>
                  </a:solidFill>
                  <a:latin typeface="Times New Roman" panose="02020603050405020304" pitchFamily="18" charset="0"/>
                  <a:ea typeface="方正姚体" charset="-122"/>
                </a:rPr>
                <a:t>c</a:t>
              </a:r>
              <a:r>
                <a:rPr kumimoji="1" lang="en-US" altLang="zh-CN" sz="2400" b="1" baseline="-25000" dirty="0">
                  <a:solidFill>
                    <a:srgbClr val="0033CC"/>
                  </a:solidFill>
                  <a:latin typeface="Times New Roman" panose="02020603050405020304" pitchFamily="18" charset="0"/>
                  <a:ea typeface="方正姚体" charset="-122"/>
                </a:rPr>
                <a:t>e(sat)</a:t>
              </a:r>
              <a:endParaRPr kumimoji="1" lang="ru-RU" altLang="zh-CN" sz="2400" b="1" baseline="-25000" dirty="0">
                <a:solidFill>
                  <a:srgbClr val="0033CC"/>
                </a:solidFill>
                <a:latin typeface="Times New Roman" panose="02020603050405020304" pitchFamily="18" charset="0"/>
                <a:ea typeface="方正姚体" charset="-122"/>
              </a:endParaRPr>
            </a:p>
          </p:txBody>
        </p:sp>
        <p:grpSp>
          <p:nvGrpSpPr>
            <p:cNvPr id="37" name="Group 36">
              <a:extLst>
                <a:ext uri="{FF2B5EF4-FFF2-40B4-BE49-F238E27FC236}">
                  <a16:creationId xmlns:a16="http://schemas.microsoft.com/office/drawing/2014/main" id="{113F83E6-C34E-CBDC-1FFF-EE440328EE32}"/>
                </a:ext>
              </a:extLst>
            </p:cNvPr>
            <p:cNvGrpSpPr/>
            <p:nvPr/>
          </p:nvGrpSpPr>
          <p:grpSpPr>
            <a:xfrm>
              <a:off x="8426542" y="3401313"/>
              <a:ext cx="451237" cy="116586"/>
              <a:chOff x="6182315" y="4329967"/>
              <a:chExt cx="451237" cy="116586"/>
            </a:xfrm>
          </p:grpSpPr>
          <p:cxnSp>
            <p:nvCxnSpPr>
              <p:cNvPr id="38" name="Straight Connector 37">
                <a:extLst>
                  <a:ext uri="{FF2B5EF4-FFF2-40B4-BE49-F238E27FC236}">
                    <a16:creationId xmlns:a16="http://schemas.microsoft.com/office/drawing/2014/main" id="{B6E73D4D-3DA4-626B-F2CB-A65EE420A2E9}"/>
                  </a:ext>
                </a:extLst>
              </p:cNvPr>
              <p:cNvCxnSpPr>
                <a:cxnSpLocks/>
              </p:cNvCxnSpPr>
              <p:nvPr/>
            </p:nvCxnSpPr>
            <p:spPr>
              <a:xfrm>
                <a:off x="6182315" y="4329967"/>
                <a:ext cx="451237"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45" name="Straight Connector 44">
                <a:extLst>
                  <a:ext uri="{FF2B5EF4-FFF2-40B4-BE49-F238E27FC236}">
                    <a16:creationId xmlns:a16="http://schemas.microsoft.com/office/drawing/2014/main" id="{4858A5D2-D08B-9F3E-55FD-79E455F95D38}"/>
                  </a:ext>
                </a:extLst>
              </p:cNvPr>
              <p:cNvCxnSpPr>
                <a:cxnSpLocks/>
              </p:cNvCxnSpPr>
              <p:nvPr/>
            </p:nvCxnSpPr>
            <p:spPr>
              <a:xfrm>
                <a:off x="6298690" y="4446553"/>
                <a:ext cx="250853"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grpSp>
        <p:cxnSp>
          <p:nvCxnSpPr>
            <p:cNvPr id="48" name="Straight Connector 47">
              <a:extLst>
                <a:ext uri="{FF2B5EF4-FFF2-40B4-BE49-F238E27FC236}">
                  <a16:creationId xmlns:a16="http://schemas.microsoft.com/office/drawing/2014/main" id="{4463F96B-BAB1-EF0A-4F53-26E04867E6EC}"/>
                </a:ext>
              </a:extLst>
            </p:cNvPr>
            <p:cNvCxnSpPr/>
            <p:nvPr/>
          </p:nvCxnSpPr>
          <p:spPr>
            <a:xfrm flipV="1">
              <a:off x="8654638" y="3055593"/>
              <a:ext cx="0" cy="34042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81" name="Straight Connector 80">
              <a:extLst>
                <a:ext uri="{FF2B5EF4-FFF2-40B4-BE49-F238E27FC236}">
                  <a16:creationId xmlns:a16="http://schemas.microsoft.com/office/drawing/2014/main" id="{0E8444D6-7954-B6CF-0568-C51DE190F49B}"/>
                </a:ext>
              </a:extLst>
            </p:cNvPr>
            <p:cNvCxnSpPr/>
            <p:nvPr/>
          </p:nvCxnSpPr>
          <p:spPr>
            <a:xfrm>
              <a:off x="8654638" y="3517899"/>
              <a:ext cx="0" cy="42928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83" name="Straight Connector 82">
              <a:extLst>
                <a:ext uri="{FF2B5EF4-FFF2-40B4-BE49-F238E27FC236}">
                  <a16:creationId xmlns:a16="http://schemas.microsoft.com/office/drawing/2014/main" id="{FFE3E7C1-C4C4-E665-0318-144755B6ED6A}"/>
                </a:ext>
              </a:extLst>
            </p:cNvPr>
            <p:cNvCxnSpPr/>
            <p:nvPr/>
          </p:nvCxnSpPr>
          <p:spPr>
            <a:xfrm>
              <a:off x="8654638" y="3947179"/>
              <a:ext cx="609705"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84" name="Oval 628">
              <a:extLst>
                <a:ext uri="{FF2B5EF4-FFF2-40B4-BE49-F238E27FC236}">
                  <a16:creationId xmlns:a16="http://schemas.microsoft.com/office/drawing/2014/main" id="{7236BA5A-7B5B-546D-FB63-C9894A3D07D8}"/>
                </a:ext>
              </a:extLst>
            </p:cNvPr>
            <p:cNvSpPr>
              <a:spLocks noChangeArrowheads="1"/>
            </p:cNvSpPr>
            <p:nvPr/>
          </p:nvSpPr>
          <p:spPr bwMode="auto">
            <a:xfrm>
              <a:off x="9224866" y="3899782"/>
              <a:ext cx="78956" cy="77725"/>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85" name="Rectangle 629">
              <a:extLst>
                <a:ext uri="{FF2B5EF4-FFF2-40B4-BE49-F238E27FC236}">
                  <a16:creationId xmlns:a16="http://schemas.microsoft.com/office/drawing/2014/main" id="{B2889F49-B2EA-3635-0447-B2E4AC826552}"/>
                </a:ext>
              </a:extLst>
            </p:cNvPr>
            <p:cNvSpPr>
              <a:spLocks noChangeArrowheads="1"/>
            </p:cNvSpPr>
            <p:nvPr/>
          </p:nvSpPr>
          <p:spPr bwMode="auto">
            <a:xfrm>
              <a:off x="8636755" y="2967471"/>
              <a:ext cx="606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2400" b="1" i="1" dirty="0">
                  <a:solidFill>
                    <a:srgbClr val="0033CC"/>
                  </a:solidFill>
                  <a:latin typeface="Times New Roman" panose="02020603050405020304" pitchFamily="18" charset="0"/>
                  <a:ea typeface="方正姚体" charset="-122"/>
                </a:rPr>
                <a:t>V</a:t>
              </a:r>
              <a:r>
                <a:rPr kumimoji="1" lang="en-US" altLang="zh-CN" sz="2400" b="1" baseline="-25000" dirty="0">
                  <a:solidFill>
                    <a:srgbClr val="0033CC"/>
                  </a:solidFill>
                  <a:latin typeface="Times New Roman" panose="02020603050405020304" pitchFamily="18" charset="0"/>
                  <a:ea typeface="方正姚体" charset="-122"/>
                </a:rPr>
                <a:t>on</a:t>
              </a:r>
              <a:endParaRPr kumimoji="1" lang="ru-RU" altLang="zh-CN" sz="2400" b="1" baseline="-25000" dirty="0">
                <a:solidFill>
                  <a:srgbClr val="0033CC"/>
                </a:solidFill>
                <a:latin typeface="Times New Roman" panose="02020603050405020304" pitchFamily="18" charset="0"/>
                <a:ea typeface="方正姚体" charset="-122"/>
              </a:endParaRPr>
            </a:p>
          </p:txBody>
        </p:sp>
        <p:sp>
          <p:nvSpPr>
            <p:cNvPr id="86" name="Line 638">
              <a:extLst>
                <a:ext uri="{FF2B5EF4-FFF2-40B4-BE49-F238E27FC236}">
                  <a16:creationId xmlns:a16="http://schemas.microsoft.com/office/drawing/2014/main" id="{C75901ED-4639-9459-E959-C125EF1D11A6}"/>
                </a:ext>
              </a:extLst>
            </p:cNvPr>
            <p:cNvSpPr>
              <a:spLocks noChangeShapeType="1"/>
            </p:cNvSpPr>
            <p:nvPr/>
          </p:nvSpPr>
          <p:spPr bwMode="auto">
            <a:xfrm flipH="1">
              <a:off x="8421047" y="3218616"/>
              <a:ext cx="287" cy="816443"/>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87" name="Line 638">
              <a:extLst>
                <a:ext uri="{FF2B5EF4-FFF2-40B4-BE49-F238E27FC236}">
                  <a16:creationId xmlns:a16="http://schemas.microsoft.com/office/drawing/2014/main" id="{ECC03909-69B7-2349-641C-FE02DD1901F2}"/>
                </a:ext>
              </a:extLst>
            </p:cNvPr>
            <p:cNvSpPr>
              <a:spLocks noChangeShapeType="1"/>
            </p:cNvSpPr>
            <p:nvPr/>
          </p:nvSpPr>
          <p:spPr bwMode="auto">
            <a:xfrm>
              <a:off x="9114267" y="3994996"/>
              <a:ext cx="286" cy="451558"/>
            </a:xfrm>
            <a:prstGeom prst="line">
              <a:avLst/>
            </a:prstGeom>
            <a:noFill/>
            <a:ln w="38100" cap="flat" algn="ctr">
              <a:solidFill>
                <a:schemeClr val="accent6">
                  <a:lumMod val="75000"/>
                </a:schemeClr>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90" name="Line 635">
              <a:extLst>
                <a:ext uri="{FF2B5EF4-FFF2-40B4-BE49-F238E27FC236}">
                  <a16:creationId xmlns:a16="http://schemas.microsoft.com/office/drawing/2014/main" id="{E554AA7A-746C-1B9A-9843-5DE71A795840}"/>
                </a:ext>
              </a:extLst>
            </p:cNvPr>
            <p:cNvSpPr>
              <a:spLocks noChangeShapeType="1"/>
            </p:cNvSpPr>
            <p:nvPr/>
          </p:nvSpPr>
          <p:spPr bwMode="auto">
            <a:xfrm>
              <a:off x="8418169" y="4013445"/>
              <a:ext cx="717191" cy="0"/>
            </a:xfrm>
            <a:prstGeom prst="line">
              <a:avLst/>
            </a:prstGeom>
            <a:noFill/>
            <a:ln w="38100" cap="flat" algn="ctr">
              <a:solidFill>
                <a:schemeClr val="accent6">
                  <a:lumMod val="75000"/>
                </a:schemeClr>
              </a:solidFill>
              <a:prstDash val="solid"/>
              <a:round/>
              <a:headEnd type="non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91" name="Rectangle 90">
              <a:extLst>
                <a:ext uri="{FF2B5EF4-FFF2-40B4-BE49-F238E27FC236}">
                  <a16:creationId xmlns:a16="http://schemas.microsoft.com/office/drawing/2014/main" id="{345E90C0-FFA1-C652-EBD0-40742FE54AD7}"/>
                </a:ext>
              </a:extLst>
            </p:cNvPr>
            <p:cNvSpPr/>
            <p:nvPr/>
          </p:nvSpPr>
          <p:spPr>
            <a:xfrm>
              <a:off x="8257655" y="2537094"/>
              <a:ext cx="2028932" cy="1574948"/>
            </a:xfrm>
            <a:prstGeom prst="rect">
              <a:avLst/>
            </a:prstGeom>
            <a:noFill/>
            <a:ln w="38100">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Speech Bubble: Rectangle 91">
              <a:extLst>
                <a:ext uri="{FF2B5EF4-FFF2-40B4-BE49-F238E27FC236}">
                  <a16:creationId xmlns:a16="http://schemas.microsoft.com/office/drawing/2014/main" id="{003FCDFE-5218-F81C-D081-88AFC3812E83}"/>
                </a:ext>
              </a:extLst>
            </p:cNvPr>
            <p:cNvSpPr/>
            <p:nvPr/>
          </p:nvSpPr>
          <p:spPr>
            <a:xfrm>
              <a:off x="7028761" y="5067758"/>
              <a:ext cx="1389408" cy="723483"/>
            </a:xfrm>
            <a:prstGeom prst="wedgeRectCallout">
              <a:avLst>
                <a:gd name="adj1" fmla="val 58459"/>
                <a:gd name="adj2" fmla="val -193323"/>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输入端</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开关闭合</a:t>
              </a:r>
            </a:p>
          </p:txBody>
        </p:sp>
        <p:sp>
          <p:nvSpPr>
            <p:cNvPr id="93" name="Speech Bubble: Rectangle 92">
              <a:extLst>
                <a:ext uri="{FF2B5EF4-FFF2-40B4-BE49-F238E27FC236}">
                  <a16:creationId xmlns:a16="http://schemas.microsoft.com/office/drawing/2014/main" id="{4B885A4D-777D-EB53-0513-233161186265}"/>
                </a:ext>
              </a:extLst>
            </p:cNvPr>
            <p:cNvSpPr/>
            <p:nvPr/>
          </p:nvSpPr>
          <p:spPr>
            <a:xfrm>
              <a:off x="9533560" y="5009420"/>
              <a:ext cx="1389408" cy="723483"/>
            </a:xfrm>
            <a:prstGeom prst="wedgeRectCallout">
              <a:avLst>
                <a:gd name="adj1" fmla="val -58100"/>
                <a:gd name="adj2" fmla="val -226824"/>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输出端</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开关闭合</a:t>
              </a:r>
            </a:p>
          </p:txBody>
        </p:sp>
        <p:sp>
          <p:nvSpPr>
            <p:cNvPr id="94" name="Speech Bubble: Rectangle 93">
              <a:extLst>
                <a:ext uri="{FF2B5EF4-FFF2-40B4-BE49-F238E27FC236}">
                  <a16:creationId xmlns:a16="http://schemas.microsoft.com/office/drawing/2014/main" id="{AC7EC12C-4B78-EB9B-00E8-0BDC631035B4}"/>
                </a:ext>
              </a:extLst>
            </p:cNvPr>
            <p:cNvSpPr/>
            <p:nvPr/>
          </p:nvSpPr>
          <p:spPr>
            <a:xfrm>
              <a:off x="10403498" y="1221290"/>
              <a:ext cx="1700221" cy="723483"/>
            </a:xfrm>
            <a:prstGeom prst="wedgeRectCallout">
              <a:avLst>
                <a:gd name="adj1" fmla="val -96953"/>
                <a:gd name="adj2" fmla="val 117319"/>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输出端低电平</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en-US" altLang="zh-CN" b="1" dirty="0">
                  <a:solidFill>
                    <a:schemeClr val="tx1"/>
                  </a:solidFill>
                  <a:latin typeface="微软雅黑" panose="020B0503020204020204" pitchFamily="34" charset="-122"/>
                  <a:ea typeface="微软雅黑" panose="020B0503020204020204" pitchFamily="34" charset="-122"/>
                </a:rPr>
                <a:t>V</a:t>
              </a:r>
              <a:r>
                <a:rPr lang="en-US" altLang="zh-CN" b="1" baseline="-25000" dirty="0">
                  <a:solidFill>
                    <a:schemeClr val="tx1"/>
                  </a:solidFill>
                  <a:latin typeface="微软雅黑" panose="020B0503020204020204" pitchFamily="34" charset="-122"/>
                  <a:ea typeface="微软雅黑" panose="020B0503020204020204" pitchFamily="34" charset="-122"/>
                </a:rPr>
                <a:t>O</a:t>
              </a:r>
              <a:r>
                <a:rPr lang="en-US" altLang="zh-CN" b="1" dirty="0">
                  <a:solidFill>
                    <a:schemeClr val="tx1"/>
                  </a:solidFill>
                  <a:latin typeface="微软雅黑" panose="020B0503020204020204" pitchFamily="34" charset="-122"/>
                  <a:ea typeface="微软雅黑" panose="020B0503020204020204" pitchFamily="34" charset="-122"/>
                </a:rPr>
                <a:t>=V</a:t>
              </a:r>
              <a:r>
                <a:rPr lang="en-US" altLang="zh-CN" b="1" baseline="-25000" dirty="0">
                  <a:solidFill>
                    <a:schemeClr val="tx1"/>
                  </a:solidFill>
                  <a:latin typeface="微软雅黑" panose="020B0503020204020204" pitchFamily="34" charset="-122"/>
                  <a:ea typeface="微软雅黑" panose="020B0503020204020204" pitchFamily="34" charset="-122"/>
                </a:rPr>
                <a:t>OL</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grpSp>
      <p:grpSp>
        <p:nvGrpSpPr>
          <p:cNvPr id="96" name="Group 95">
            <a:extLst>
              <a:ext uri="{FF2B5EF4-FFF2-40B4-BE49-F238E27FC236}">
                <a16:creationId xmlns:a16="http://schemas.microsoft.com/office/drawing/2014/main" id="{93580F0D-B34B-6195-6E21-52CA7A07B938}"/>
              </a:ext>
            </a:extLst>
          </p:cNvPr>
          <p:cNvGrpSpPr/>
          <p:nvPr/>
        </p:nvGrpSpPr>
        <p:grpSpPr>
          <a:xfrm>
            <a:off x="1439126" y="1493743"/>
            <a:ext cx="4543426" cy="3852403"/>
            <a:chOff x="789936" y="1578587"/>
            <a:chExt cx="4543426" cy="3852403"/>
          </a:xfrm>
        </p:grpSpPr>
        <p:grpSp>
          <p:nvGrpSpPr>
            <p:cNvPr id="97" name="Group 96">
              <a:extLst>
                <a:ext uri="{FF2B5EF4-FFF2-40B4-BE49-F238E27FC236}">
                  <a16:creationId xmlns:a16="http://schemas.microsoft.com/office/drawing/2014/main" id="{182A6805-7133-CCDA-C138-D6074F7D6396}"/>
                </a:ext>
              </a:extLst>
            </p:cNvPr>
            <p:cNvGrpSpPr/>
            <p:nvPr/>
          </p:nvGrpSpPr>
          <p:grpSpPr>
            <a:xfrm>
              <a:off x="789936" y="1744815"/>
              <a:ext cx="4543426" cy="3686175"/>
              <a:chOff x="830130" y="2649166"/>
              <a:chExt cx="4543426" cy="3686175"/>
            </a:xfrm>
          </p:grpSpPr>
          <p:sp>
            <p:nvSpPr>
              <p:cNvPr id="102" name="Rectangle 621">
                <a:extLst>
                  <a:ext uri="{FF2B5EF4-FFF2-40B4-BE49-F238E27FC236}">
                    <a16:creationId xmlns:a16="http://schemas.microsoft.com/office/drawing/2014/main" id="{075880F0-8DA4-5278-4C5A-1F752DC0BD57}"/>
                  </a:ext>
                </a:extLst>
              </p:cNvPr>
              <p:cNvSpPr>
                <a:spLocks noChangeArrowheads="1"/>
              </p:cNvSpPr>
              <p:nvPr/>
            </p:nvSpPr>
            <p:spPr bwMode="auto">
              <a:xfrm>
                <a:off x="830130" y="2649166"/>
                <a:ext cx="4543426" cy="3686175"/>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sp>
            <p:nvSpPr>
              <p:cNvPr id="103" name="Line 622">
                <a:extLst>
                  <a:ext uri="{FF2B5EF4-FFF2-40B4-BE49-F238E27FC236}">
                    <a16:creationId xmlns:a16="http://schemas.microsoft.com/office/drawing/2014/main" id="{76A5E1DD-3550-970F-C4D9-8EB2A52A7A50}"/>
                  </a:ext>
                </a:extLst>
              </p:cNvPr>
              <p:cNvSpPr>
                <a:spLocks noChangeShapeType="1"/>
              </p:cNvSpPr>
              <p:nvPr/>
            </p:nvSpPr>
            <p:spPr bwMode="auto">
              <a:xfrm>
                <a:off x="3262181" y="6116266"/>
                <a:ext cx="304800"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623">
                <a:extLst>
                  <a:ext uri="{FF2B5EF4-FFF2-40B4-BE49-F238E27FC236}">
                    <a16:creationId xmlns:a16="http://schemas.microsoft.com/office/drawing/2014/main" id="{D81AC294-F3A6-B27C-AA28-699FEEBB478B}"/>
                  </a:ext>
                </a:extLst>
              </p:cNvPr>
              <p:cNvSpPr>
                <a:spLocks noChangeShapeType="1"/>
              </p:cNvSpPr>
              <p:nvPr/>
            </p:nvSpPr>
            <p:spPr bwMode="auto">
              <a:xfrm>
                <a:off x="3414581" y="3220666"/>
                <a:ext cx="0" cy="12192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624">
                <a:extLst>
                  <a:ext uri="{FF2B5EF4-FFF2-40B4-BE49-F238E27FC236}">
                    <a16:creationId xmlns:a16="http://schemas.microsoft.com/office/drawing/2014/main" id="{1974B63B-3B12-6137-0879-94AF1C2CDE4A}"/>
                  </a:ext>
                </a:extLst>
              </p:cNvPr>
              <p:cNvSpPr>
                <a:spLocks noChangeShapeType="1"/>
              </p:cNvSpPr>
              <p:nvPr/>
            </p:nvSpPr>
            <p:spPr bwMode="auto">
              <a:xfrm>
                <a:off x="3105018" y="4485904"/>
                <a:ext cx="0" cy="45720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625">
                <a:extLst>
                  <a:ext uri="{FF2B5EF4-FFF2-40B4-BE49-F238E27FC236}">
                    <a16:creationId xmlns:a16="http://schemas.microsoft.com/office/drawing/2014/main" id="{1CBCBABA-FE55-7DCD-CB6E-18F5600508A3}"/>
                  </a:ext>
                </a:extLst>
              </p:cNvPr>
              <p:cNvSpPr>
                <a:spLocks noChangeShapeType="1"/>
              </p:cNvSpPr>
              <p:nvPr/>
            </p:nvSpPr>
            <p:spPr bwMode="auto">
              <a:xfrm flipV="1">
                <a:off x="3105018" y="4400179"/>
                <a:ext cx="314325" cy="238125"/>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626">
                <a:extLst>
                  <a:ext uri="{FF2B5EF4-FFF2-40B4-BE49-F238E27FC236}">
                    <a16:creationId xmlns:a16="http://schemas.microsoft.com/office/drawing/2014/main" id="{E8DF40DC-FC41-E6A5-1E52-35C515218A51}"/>
                  </a:ext>
                </a:extLst>
              </p:cNvPr>
              <p:cNvSpPr>
                <a:spLocks noChangeShapeType="1"/>
              </p:cNvSpPr>
              <p:nvPr/>
            </p:nvSpPr>
            <p:spPr bwMode="auto">
              <a:xfrm>
                <a:off x="3105018" y="4790704"/>
                <a:ext cx="354013" cy="214313"/>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08" name="Rectangle 627">
                <a:extLst>
                  <a:ext uri="{FF2B5EF4-FFF2-40B4-BE49-F238E27FC236}">
                    <a16:creationId xmlns:a16="http://schemas.microsoft.com/office/drawing/2014/main" id="{4A4BB972-B2BE-0696-24FA-BD7AFA055988}"/>
                  </a:ext>
                </a:extLst>
              </p:cNvPr>
              <p:cNvSpPr>
                <a:spLocks noChangeArrowheads="1"/>
              </p:cNvSpPr>
              <p:nvPr/>
            </p:nvSpPr>
            <p:spPr bwMode="auto">
              <a:xfrm>
                <a:off x="1082543" y="4346204"/>
                <a:ext cx="355600" cy="165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dirty="0">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09" name="Oval 628">
                <a:extLst>
                  <a:ext uri="{FF2B5EF4-FFF2-40B4-BE49-F238E27FC236}">
                    <a16:creationId xmlns:a16="http://schemas.microsoft.com/office/drawing/2014/main" id="{8515B98F-E9FC-81F2-2605-C985FE3EB17F}"/>
                  </a:ext>
                </a:extLst>
              </p:cNvPr>
              <p:cNvSpPr>
                <a:spLocks noChangeArrowheads="1"/>
              </p:cNvSpPr>
              <p:nvPr/>
            </p:nvSpPr>
            <p:spPr bwMode="auto">
              <a:xfrm>
                <a:off x="3382831" y="5847979"/>
                <a:ext cx="76200" cy="76200"/>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110" name="Rectangle 629">
                <a:extLst>
                  <a:ext uri="{FF2B5EF4-FFF2-40B4-BE49-F238E27FC236}">
                    <a16:creationId xmlns:a16="http://schemas.microsoft.com/office/drawing/2014/main" id="{EAD7ABA8-5F0C-E66F-2E42-0B908EBB3549}"/>
                  </a:ext>
                </a:extLst>
              </p:cNvPr>
              <p:cNvSpPr>
                <a:spLocks noChangeArrowheads="1"/>
              </p:cNvSpPr>
              <p:nvPr/>
            </p:nvSpPr>
            <p:spPr bwMode="auto">
              <a:xfrm>
                <a:off x="2858955" y="3434979"/>
                <a:ext cx="47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c</a:t>
                </a:r>
              </a:p>
            </p:txBody>
          </p:sp>
          <p:sp>
            <p:nvSpPr>
              <p:cNvPr id="111" name="Rectangle 630">
                <a:extLst>
                  <a:ext uri="{FF2B5EF4-FFF2-40B4-BE49-F238E27FC236}">
                    <a16:creationId xmlns:a16="http://schemas.microsoft.com/office/drawing/2014/main" id="{A9C591D4-B449-E7CC-0830-78AE8ED01197}"/>
                  </a:ext>
                </a:extLst>
              </p:cNvPr>
              <p:cNvSpPr>
                <a:spLocks noChangeArrowheads="1"/>
              </p:cNvSpPr>
              <p:nvPr/>
            </p:nvSpPr>
            <p:spPr bwMode="auto">
              <a:xfrm>
                <a:off x="1954080" y="4168404"/>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b</a:t>
                </a:r>
              </a:p>
            </p:txBody>
          </p:sp>
          <p:sp>
            <p:nvSpPr>
              <p:cNvPr id="112" name="Oval 631">
                <a:extLst>
                  <a:ext uri="{FF2B5EF4-FFF2-40B4-BE49-F238E27FC236}">
                    <a16:creationId xmlns:a16="http://schemas.microsoft.com/office/drawing/2014/main" id="{BB0EA3C9-E79D-B32E-BB6E-71CD441F4FF8}"/>
                  </a:ext>
                </a:extLst>
              </p:cNvPr>
              <p:cNvSpPr>
                <a:spLocks noChangeArrowheads="1"/>
              </p:cNvSpPr>
              <p:nvPr/>
            </p:nvSpPr>
            <p:spPr bwMode="auto">
              <a:xfrm>
                <a:off x="3374893" y="3136529"/>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13" name="Rectangle 632">
                <a:extLst>
                  <a:ext uri="{FF2B5EF4-FFF2-40B4-BE49-F238E27FC236}">
                    <a16:creationId xmlns:a16="http://schemas.microsoft.com/office/drawing/2014/main" id="{95E313BB-C55D-7366-FFB7-0584F27AD9BD}"/>
                  </a:ext>
                </a:extLst>
              </p:cNvPr>
              <p:cNvSpPr>
                <a:spLocks noChangeArrowheads="1"/>
              </p:cNvSpPr>
              <p:nvPr/>
            </p:nvSpPr>
            <p:spPr bwMode="auto">
              <a:xfrm>
                <a:off x="2309680" y="2722985"/>
                <a:ext cx="1193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ru-RU" altLang="zh-CN" sz="2400" b="1" i="1" dirty="0">
                    <a:solidFill>
                      <a:srgbClr val="FF0066"/>
                    </a:solidFill>
                    <a:latin typeface="Times New Roman" panose="02020603050405020304" pitchFamily="18" charset="0"/>
                    <a:ea typeface="方正姚体" charset="-122"/>
                  </a:rPr>
                  <a:t>+V</a:t>
                </a:r>
                <a:r>
                  <a:rPr kumimoji="1" lang="ru-RU" altLang="zh-CN" sz="2400" b="1" baseline="-25000" dirty="0">
                    <a:solidFill>
                      <a:srgbClr val="FF0066"/>
                    </a:solidFill>
                    <a:latin typeface="Times New Roman" panose="02020603050405020304" pitchFamily="18" charset="0"/>
                    <a:ea typeface="方正姚体" charset="-122"/>
                  </a:rPr>
                  <a:t>CC</a:t>
                </a:r>
                <a:endParaRPr kumimoji="1" lang="ru-RU" altLang="zh-CN" sz="2400" b="1" dirty="0">
                  <a:latin typeface="Times New Roman" panose="02020603050405020304" pitchFamily="18" charset="0"/>
                  <a:ea typeface="方正姚体" charset="-122"/>
                </a:endParaRPr>
              </a:p>
            </p:txBody>
          </p:sp>
          <p:sp>
            <p:nvSpPr>
              <p:cNvPr id="114" name="Rectangle 633">
                <a:extLst>
                  <a:ext uri="{FF2B5EF4-FFF2-40B4-BE49-F238E27FC236}">
                    <a16:creationId xmlns:a16="http://schemas.microsoft.com/office/drawing/2014/main" id="{2E8FDFC5-E32B-31CB-4CAC-EEB83CF8E6EC}"/>
                  </a:ext>
                </a:extLst>
              </p:cNvPr>
              <p:cNvSpPr>
                <a:spLocks noChangeArrowheads="1"/>
              </p:cNvSpPr>
              <p:nvPr/>
            </p:nvSpPr>
            <p:spPr bwMode="auto">
              <a:xfrm rot="16200000">
                <a:off x="3207412" y="3655641"/>
                <a:ext cx="420688" cy="161925"/>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115" name="Rectangle 634">
                <a:extLst>
                  <a:ext uri="{FF2B5EF4-FFF2-40B4-BE49-F238E27FC236}">
                    <a16:creationId xmlns:a16="http://schemas.microsoft.com/office/drawing/2014/main" id="{A29A239C-A4C7-3EBB-CD57-71C73FE42B3B}"/>
                  </a:ext>
                </a:extLst>
              </p:cNvPr>
              <p:cNvSpPr>
                <a:spLocks noChangeArrowheads="1"/>
              </p:cNvSpPr>
              <p:nvPr/>
            </p:nvSpPr>
            <p:spPr bwMode="auto">
              <a:xfrm>
                <a:off x="4394165" y="4041576"/>
                <a:ext cx="531620" cy="1763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dirty="0">
                    <a:solidFill>
                      <a:srgbClr val="FF0066"/>
                    </a:solidFill>
                    <a:latin typeface="Times New Roman" panose="02020603050405020304" pitchFamily="18" charset="0"/>
                    <a:ea typeface="方正姚体" charset="-122"/>
                  </a:rPr>
                  <a:t>+</a:t>
                </a:r>
              </a:p>
              <a:p>
                <a:pPr algn="ctr">
                  <a:lnSpc>
                    <a:spcPct val="150000"/>
                  </a:lnSpc>
                </a:pPr>
                <a:r>
                  <a:rPr kumimoji="1" lang="en-US" altLang="zh-CN" sz="2800" b="1" dirty="0">
                    <a:solidFill>
                      <a:srgbClr val="FF0066"/>
                    </a:solidFill>
                    <a:latin typeface="Times New Roman" panose="02020603050405020304" pitchFamily="18" charset="0"/>
                    <a:ea typeface="方正姚体" charset="-122"/>
                  </a:rPr>
                  <a:t>V</a:t>
                </a:r>
                <a:r>
                  <a:rPr kumimoji="1" lang="ru-RU" altLang="zh-CN" sz="2800" b="1" baseline="-25000" dirty="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16" name="Line 635">
                <a:extLst>
                  <a:ext uri="{FF2B5EF4-FFF2-40B4-BE49-F238E27FC236}">
                    <a16:creationId xmlns:a16="http://schemas.microsoft.com/office/drawing/2014/main" id="{1D991BF9-0648-6C3E-80BA-E376C8D393FE}"/>
                  </a:ext>
                </a:extLst>
              </p:cNvPr>
              <p:cNvSpPr>
                <a:spLocks noChangeShapeType="1"/>
              </p:cNvSpPr>
              <p:nvPr/>
            </p:nvSpPr>
            <p:spPr bwMode="auto">
              <a:xfrm>
                <a:off x="2500180" y="4839916"/>
                <a:ext cx="533400" cy="0"/>
              </a:xfrm>
              <a:prstGeom prst="line">
                <a:avLst/>
              </a:prstGeom>
              <a:noFill/>
              <a:ln w="25400" cap="flat" algn="ctr">
                <a:solidFill>
                  <a:srgbClr val="FF0066"/>
                </a:solidFill>
                <a:prstDash val="solid"/>
                <a:round/>
                <a:headEnd type="none" w="med" len="me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7" name="Rectangle 636">
                <a:extLst>
                  <a:ext uri="{FF2B5EF4-FFF2-40B4-BE49-F238E27FC236}">
                    <a16:creationId xmlns:a16="http://schemas.microsoft.com/office/drawing/2014/main" id="{64D611A6-9162-BDEB-2152-50D02648EC39}"/>
                  </a:ext>
                </a:extLst>
              </p:cNvPr>
              <p:cNvSpPr>
                <a:spLocks noChangeArrowheads="1"/>
              </p:cNvSpPr>
              <p:nvPr/>
            </p:nvSpPr>
            <p:spPr bwMode="auto">
              <a:xfrm>
                <a:off x="2500180" y="4287466"/>
                <a:ext cx="5334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B</a:t>
                </a:r>
              </a:p>
              <a:p>
                <a:pPr algn="ctr">
                  <a:spcBef>
                    <a:spcPct val="50000"/>
                  </a:spcBef>
                </a:pPr>
                <a:endParaRPr kumimoji="1" lang="ru-RU" altLang="zh-CN" b="1">
                  <a:solidFill>
                    <a:srgbClr val="FF0066"/>
                  </a:solidFill>
                  <a:latin typeface="Times New Roman" panose="02020603050405020304" pitchFamily="18" charset="0"/>
                  <a:ea typeface="方正姚体" charset="-122"/>
                </a:endParaRPr>
              </a:p>
            </p:txBody>
          </p:sp>
          <p:sp>
            <p:nvSpPr>
              <p:cNvPr id="118" name="Rectangle 637">
                <a:extLst>
                  <a:ext uri="{FF2B5EF4-FFF2-40B4-BE49-F238E27FC236}">
                    <a16:creationId xmlns:a16="http://schemas.microsoft.com/office/drawing/2014/main" id="{7E2B8C36-C7B5-E16E-EF80-C11CB7F8416A}"/>
                  </a:ext>
                </a:extLst>
              </p:cNvPr>
              <p:cNvSpPr>
                <a:spLocks noChangeArrowheads="1"/>
              </p:cNvSpPr>
              <p:nvPr/>
            </p:nvSpPr>
            <p:spPr bwMode="auto">
              <a:xfrm>
                <a:off x="2652580" y="3906466"/>
                <a:ext cx="7524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C</a:t>
                </a:r>
              </a:p>
              <a:p>
                <a:pPr algn="ctr"/>
                <a:endParaRPr kumimoji="1" lang="ru-RU" altLang="zh-CN" b="1">
                  <a:solidFill>
                    <a:srgbClr val="FF0066"/>
                  </a:solidFill>
                  <a:latin typeface="Times New Roman" panose="02020603050405020304" pitchFamily="18" charset="0"/>
                  <a:ea typeface="方正姚体" charset="-122"/>
                </a:endParaRPr>
              </a:p>
            </p:txBody>
          </p:sp>
          <p:sp>
            <p:nvSpPr>
              <p:cNvPr id="119" name="Line 638">
                <a:extLst>
                  <a:ext uri="{FF2B5EF4-FFF2-40B4-BE49-F238E27FC236}">
                    <a16:creationId xmlns:a16="http://schemas.microsoft.com/office/drawing/2014/main" id="{B8DEB89A-A264-EAB4-B061-743C2FC903C0}"/>
                  </a:ext>
                </a:extLst>
              </p:cNvPr>
              <p:cNvSpPr>
                <a:spLocks noChangeShapeType="1"/>
              </p:cNvSpPr>
              <p:nvPr/>
            </p:nvSpPr>
            <p:spPr bwMode="auto">
              <a:xfrm>
                <a:off x="3262181" y="3982666"/>
                <a:ext cx="0" cy="381000"/>
              </a:xfrm>
              <a:prstGeom prst="line">
                <a:avLst/>
              </a:prstGeom>
              <a:noFill/>
              <a:ln w="254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0" name="Rectangle 639">
                <a:extLst>
                  <a:ext uri="{FF2B5EF4-FFF2-40B4-BE49-F238E27FC236}">
                    <a16:creationId xmlns:a16="http://schemas.microsoft.com/office/drawing/2014/main" id="{14627B97-6B67-24B5-14A9-A315979AB3EB}"/>
                  </a:ext>
                </a:extLst>
              </p:cNvPr>
              <p:cNvSpPr>
                <a:spLocks noChangeArrowheads="1"/>
              </p:cNvSpPr>
              <p:nvPr/>
            </p:nvSpPr>
            <p:spPr bwMode="auto">
              <a:xfrm>
                <a:off x="3416168" y="4417641"/>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T</a:t>
                </a:r>
              </a:p>
            </p:txBody>
          </p:sp>
          <p:sp>
            <p:nvSpPr>
              <p:cNvPr id="121" name="Rectangle 640">
                <a:extLst>
                  <a:ext uri="{FF2B5EF4-FFF2-40B4-BE49-F238E27FC236}">
                    <a16:creationId xmlns:a16="http://schemas.microsoft.com/office/drawing/2014/main" id="{A6703E4F-B6DA-059B-F965-759D65659B24}"/>
                  </a:ext>
                </a:extLst>
              </p:cNvPr>
              <p:cNvSpPr>
                <a:spLocks noChangeArrowheads="1"/>
              </p:cNvSpPr>
              <p:nvPr/>
            </p:nvSpPr>
            <p:spPr bwMode="auto">
              <a:xfrm>
                <a:off x="1020630" y="4969526"/>
                <a:ext cx="537327" cy="5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800" b="1" dirty="0">
                    <a:solidFill>
                      <a:srgbClr val="FF0066"/>
                    </a:solidFill>
                    <a:latin typeface="Times New Roman" panose="02020603050405020304" pitchFamily="18" charset="0"/>
                    <a:ea typeface="方正姚体" charset="-122"/>
                  </a:rPr>
                  <a:t>V</a:t>
                </a:r>
                <a:r>
                  <a:rPr kumimoji="1" lang="ru-RU" altLang="zh-CN" sz="2800" b="1" baseline="-25000" dirty="0">
                    <a:solidFill>
                      <a:srgbClr val="FF0066"/>
                    </a:solidFill>
                    <a:latin typeface="Times New Roman" panose="02020603050405020304" pitchFamily="18" charset="0"/>
                    <a:ea typeface="方正姚体" charset="-122"/>
                  </a:rPr>
                  <a:t>I</a:t>
                </a:r>
              </a:p>
            </p:txBody>
          </p:sp>
          <p:sp>
            <p:nvSpPr>
              <p:cNvPr id="122" name="Line 641">
                <a:extLst>
                  <a:ext uri="{FF2B5EF4-FFF2-40B4-BE49-F238E27FC236}">
                    <a16:creationId xmlns:a16="http://schemas.microsoft.com/office/drawing/2014/main" id="{6B056D55-E964-C2F5-EF99-99F0AB970A09}"/>
                  </a:ext>
                </a:extLst>
              </p:cNvPr>
              <p:cNvSpPr>
                <a:spLocks noChangeShapeType="1"/>
              </p:cNvSpPr>
              <p:nvPr/>
            </p:nvSpPr>
            <p:spPr bwMode="auto">
              <a:xfrm>
                <a:off x="1509580" y="5887666"/>
                <a:ext cx="2895601"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Line 642">
                <a:extLst>
                  <a:ext uri="{FF2B5EF4-FFF2-40B4-BE49-F238E27FC236}">
                    <a16:creationId xmlns:a16="http://schemas.microsoft.com/office/drawing/2014/main" id="{7B39D29F-7318-DF7A-E15A-206CE6888327}"/>
                  </a:ext>
                </a:extLst>
              </p:cNvPr>
              <p:cNvSpPr>
                <a:spLocks noChangeShapeType="1"/>
              </p:cNvSpPr>
              <p:nvPr/>
            </p:nvSpPr>
            <p:spPr bwMode="auto">
              <a:xfrm>
                <a:off x="1509580" y="4744666"/>
                <a:ext cx="1600200"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Line 643">
                <a:extLst>
                  <a:ext uri="{FF2B5EF4-FFF2-40B4-BE49-F238E27FC236}">
                    <a16:creationId xmlns:a16="http://schemas.microsoft.com/office/drawing/2014/main" id="{A99D724E-7D76-8AA2-C861-F61C4626094C}"/>
                  </a:ext>
                </a:extLst>
              </p:cNvPr>
              <p:cNvSpPr>
                <a:spLocks noChangeShapeType="1"/>
              </p:cNvSpPr>
              <p:nvPr/>
            </p:nvSpPr>
            <p:spPr bwMode="auto">
              <a:xfrm>
                <a:off x="3424106" y="4982791"/>
                <a:ext cx="0" cy="11430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5" name="Oval 650">
                <a:extLst>
                  <a:ext uri="{FF2B5EF4-FFF2-40B4-BE49-F238E27FC236}">
                    <a16:creationId xmlns:a16="http://schemas.microsoft.com/office/drawing/2014/main" id="{6345CBC4-FCA6-85A8-6E24-3F67F66F576E}"/>
                  </a:ext>
                </a:extLst>
              </p:cNvPr>
              <p:cNvSpPr>
                <a:spLocks noChangeArrowheads="1"/>
              </p:cNvSpPr>
              <p:nvPr/>
            </p:nvSpPr>
            <p:spPr bwMode="auto">
              <a:xfrm>
                <a:off x="4395656" y="4096966"/>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26" name="Oval 651">
                <a:extLst>
                  <a:ext uri="{FF2B5EF4-FFF2-40B4-BE49-F238E27FC236}">
                    <a16:creationId xmlns:a16="http://schemas.microsoft.com/office/drawing/2014/main" id="{0ED70477-1292-CDF1-FDE4-51047DC56DA4}"/>
                  </a:ext>
                </a:extLst>
              </p:cNvPr>
              <p:cNvSpPr>
                <a:spLocks noChangeArrowheads="1"/>
              </p:cNvSpPr>
              <p:nvPr/>
            </p:nvSpPr>
            <p:spPr bwMode="auto">
              <a:xfrm>
                <a:off x="4405181" y="5851154"/>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27" name="Line 652">
                <a:extLst>
                  <a:ext uri="{FF2B5EF4-FFF2-40B4-BE49-F238E27FC236}">
                    <a16:creationId xmlns:a16="http://schemas.microsoft.com/office/drawing/2014/main" id="{01C6C7CF-CC9B-3F34-86AB-ADB3939E6FE4}"/>
                  </a:ext>
                </a:extLst>
              </p:cNvPr>
              <p:cNvSpPr>
                <a:spLocks noChangeShapeType="1"/>
              </p:cNvSpPr>
              <p:nvPr/>
            </p:nvSpPr>
            <p:spPr bwMode="auto">
              <a:xfrm>
                <a:off x="3414581" y="4135066"/>
                <a:ext cx="990600"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Rectangle 653">
                <a:extLst>
                  <a:ext uri="{FF2B5EF4-FFF2-40B4-BE49-F238E27FC236}">
                    <a16:creationId xmlns:a16="http://schemas.microsoft.com/office/drawing/2014/main" id="{BDB22A40-543D-03B7-5509-660F92AB71D6}"/>
                  </a:ext>
                </a:extLst>
              </p:cNvPr>
              <p:cNvSpPr>
                <a:spLocks noChangeArrowheads="1"/>
              </p:cNvSpPr>
              <p:nvPr/>
            </p:nvSpPr>
            <p:spPr bwMode="auto">
              <a:xfrm rot="10800000">
                <a:off x="1971543" y="4677991"/>
                <a:ext cx="420688" cy="161925"/>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129" name="Oval 654">
                <a:extLst>
                  <a:ext uri="{FF2B5EF4-FFF2-40B4-BE49-F238E27FC236}">
                    <a16:creationId xmlns:a16="http://schemas.microsoft.com/office/drawing/2014/main" id="{1A989BA5-43B6-E886-5F5C-84621043440F}"/>
                  </a:ext>
                </a:extLst>
              </p:cNvPr>
              <p:cNvSpPr>
                <a:spLocks noChangeArrowheads="1"/>
              </p:cNvSpPr>
              <p:nvPr/>
            </p:nvSpPr>
            <p:spPr bwMode="auto">
              <a:xfrm>
                <a:off x="1447668" y="5843216"/>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130" name="Oval 655">
                <a:extLst>
                  <a:ext uri="{FF2B5EF4-FFF2-40B4-BE49-F238E27FC236}">
                    <a16:creationId xmlns:a16="http://schemas.microsoft.com/office/drawing/2014/main" id="{1F582284-2176-3CB7-CD57-51D5D6F4949D}"/>
                  </a:ext>
                </a:extLst>
              </p:cNvPr>
              <p:cNvSpPr>
                <a:spLocks noChangeArrowheads="1"/>
              </p:cNvSpPr>
              <p:nvPr/>
            </p:nvSpPr>
            <p:spPr bwMode="auto">
              <a:xfrm>
                <a:off x="1433380" y="4703391"/>
                <a:ext cx="76200"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grpSp>
        <p:sp>
          <p:nvSpPr>
            <p:cNvPr id="98" name="Line 658">
              <a:extLst>
                <a:ext uri="{FF2B5EF4-FFF2-40B4-BE49-F238E27FC236}">
                  <a16:creationId xmlns:a16="http://schemas.microsoft.com/office/drawing/2014/main" id="{96E5D6F3-DBDC-9E08-0B15-584B4DFEE263}"/>
                </a:ext>
              </a:extLst>
            </p:cNvPr>
            <p:cNvSpPr>
              <a:spLocks noChangeShapeType="1"/>
            </p:cNvSpPr>
            <p:nvPr/>
          </p:nvSpPr>
          <p:spPr bwMode="auto">
            <a:xfrm>
              <a:off x="3389181" y="1578587"/>
              <a:ext cx="9525"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Rectangle 632">
              <a:extLst>
                <a:ext uri="{FF2B5EF4-FFF2-40B4-BE49-F238E27FC236}">
                  <a16:creationId xmlns:a16="http://schemas.microsoft.com/office/drawing/2014/main" id="{585027FA-66E1-7E62-1CC6-5A480D694B07}"/>
                </a:ext>
              </a:extLst>
            </p:cNvPr>
            <p:cNvSpPr>
              <a:spLocks noChangeArrowheads="1"/>
            </p:cNvSpPr>
            <p:nvPr/>
          </p:nvSpPr>
          <p:spPr bwMode="auto">
            <a:xfrm>
              <a:off x="2247343" y="3870429"/>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B</a:t>
              </a:r>
              <a:endParaRPr kumimoji="1" lang="ru-RU" altLang="zh-CN" sz="2400" b="1" dirty="0">
                <a:latin typeface="Times New Roman" panose="02020603050405020304" pitchFamily="18" charset="0"/>
                <a:ea typeface="方正姚体" charset="-122"/>
              </a:endParaRPr>
            </a:p>
          </p:txBody>
        </p:sp>
        <p:sp>
          <p:nvSpPr>
            <p:cNvPr id="100" name="Rectangle 632">
              <a:extLst>
                <a:ext uri="{FF2B5EF4-FFF2-40B4-BE49-F238E27FC236}">
                  <a16:creationId xmlns:a16="http://schemas.microsoft.com/office/drawing/2014/main" id="{4F1F837D-59F0-6733-317C-1D8E389FE227}"/>
                </a:ext>
              </a:extLst>
            </p:cNvPr>
            <p:cNvSpPr>
              <a:spLocks noChangeArrowheads="1"/>
            </p:cNvSpPr>
            <p:nvPr/>
          </p:nvSpPr>
          <p:spPr bwMode="auto">
            <a:xfrm>
              <a:off x="2885438" y="4564215"/>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E</a:t>
              </a:r>
              <a:endParaRPr kumimoji="1" lang="ru-RU" altLang="zh-CN" sz="2400" b="1" dirty="0">
                <a:latin typeface="Times New Roman" panose="02020603050405020304" pitchFamily="18" charset="0"/>
                <a:ea typeface="方正姚体" charset="-122"/>
              </a:endParaRPr>
            </a:p>
          </p:txBody>
        </p:sp>
        <p:sp>
          <p:nvSpPr>
            <p:cNvPr id="101" name="Rectangle 632">
              <a:extLst>
                <a:ext uri="{FF2B5EF4-FFF2-40B4-BE49-F238E27FC236}">
                  <a16:creationId xmlns:a16="http://schemas.microsoft.com/office/drawing/2014/main" id="{526ADC27-E70E-F2F9-99A4-2F97ED51D123}"/>
                </a:ext>
              </a:extLst>
            </p:cNvPr>
            <p:cNvSpPr>
              <a:spLocks noChangeArrowheads="1"/>
            </p:cNvSpPr>
            <p:nvPr/>
          </p:nvSpPr>
          <p:spPr bwMode="auto">
            <a:xfrm>
              <a:off x="3257536" y="3152928"/>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C</a:t>
              </a:r>
              <a:endParaRPr kumimoji="1" lang="ru-RU" altLang="zh-CN" sz="2400" b="1" dirty="0">
                <a:latin typeface="Times New Roman" panose="02020603050405020304" pitchFamily="18" charset="0"/>
                <a:ea typeface="方正姚体" charset="-122"/>
              </a:endParaRPr>
            </a:p>
          </p:txBody>
        </p:sp>
      </p:grpSp>
      <p:sp>
        <p:nvSpPr>
          <p:cNvPr id="131" name="Rectangle 130">
            <a:extLst>
              <a:ext uri="{FF2B5EF4-FFF2-40B4-BE49-F238E27FC236}">
                <a16:creationId xmlns:a16="http://schemas.microsoft.com/office/drawing/2014/main" id="{23FAD964-1B92-3A4B-DDF0-54828489551D}"/>
              </a:ext>
            </a:extLst>
          </p:cNvPr>
          <p:cNvSpPr/>
          <p:nvPr/>
        </p:nvSpPr>
        <p:spPr>
          <a:xfrm>
            <a:off x="3272010" y="3068084"/>
            <a:ext cx="1309228" cy="1116835"/>
          </a:xfrm>
          <a:prstGeom prst="rect">
            <a:avLst/>
          </a:prstGeom>
          <a:solidFill>
            <a:schemeClr val="accent6">
              <a:lumMod val="75000"/>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5614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E8755A0A-36E7-D88A-EF12-8FC12B890DB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grpSp>
        <p:nvGrpSpPr>
          <p:cNvPr id="2" name="Group 12">
            <a:extLst>
              <a:ext uri="{FF2B5EF4-FFF2-40B4-BE49-F238E27FC236}">
                <a16:creationId xmlns:a16="http://schemas.microsoft.com/office/drawing/2014/main" id="{D70023FC-5DC2-F5DF-8D27-83C8E94EF3A6}"/>
              </a:ext>
            </a:extLst>
          </p:cNvPr>
          <p:cNvGrpSpPr>
            <a:grpSpLocks/>
          </p:cNvGrpSpPr>
          <p:nvPr/>
        </p:nvGrpSpPr>
        <p:grpSpPr bwMode="auto">
          <a:xfrm>
            <a:off x="2263812" y="849498"/>
            <a:ext cx="4856756" cy="4244723"/>
            <a:chOff x="3243" y="436"/>
            <a:chExt cx="2288" cy="2063"/>
          </a:xfrm>
        </p:grpSpPr>
        <p:pic>
          <p:nvPicPr>
            <p:cNvPr id="7" name="Picture 6">
              <a:extLst>
                <a:ext uri="{FF2B5EF4-FFF2-40B4-BE49-F238E27FC236}">
                  <a16:creationId xmlns:a16="http://schemas.microsoft.com/office/drawing/2014/main" id="{960746F3-0903-B868-7A36-6BCD02E4A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436"/>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11">
              <a:extLst>
                <a:ext uri="{FF2B5EF4-FFF2-40B4-BE49-F238E27FC236}">
                  <a16:creationId xmlns:a16="http://schemas.microsoft.com/office/drawing/2014/main" id="{A14B5053-AA96-5E5B-EA94-7C0A820AE97E}"/>
                </a:ext>
              </a:extLst>
            </p:cNvPr>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111111"/>
                  </a:solidFill>
                </a:rPr>
                <a:t>T</a:t>
              </a:r>
            </a:p>
          </p:txBody>
        </p:sp>
      </p:grpSp>
      <p:sp>
        <p:nvSpPr>
          <p:cNvPr id="9" name="Speech Bubble: Rectangle 8">
            <a:extLst>
              <a:ext uri="{FF2B5EF4-FFF2-40B4-BE49-F238E27FC236}">
                <a16:creationId xmlns:a16="http://schemas.microsoft.com/office/drawing/2014/main" id="{5069A7C5-C206-CF38-C638-F76ADA6F8C58}"/>
              </a:ext>
            </a:extLst>
          </p:cNvPr>
          <p:cNvSpPr/>
          <p:nvPr/>
        </p:nvSpPr>
        <p:spPr>
          <a:xfrm>
            <a:off x="2834498" y="1305241"/>
            <a:ext cx="1564395" cy="612648"/>
          </a:xfrm>
          <a:prstGeom prst="wedgeRectCallout">
            <a:avLst>
              <a:gd name="adj1" fmla="val 50438"/>
              <a:gd name="adj2" fmla="val 276490"/>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饱和基极电流</a:t>
            </a:r>
            <a:r>
              <a:rPr lang="en-US" altLang="zh-CN" b="1" i="1" dirty="0">
                <a:solidFill>
                  <a:schemeClr val="tx1"/>
                </a:solidFill>
                <a:latin typeface="微软雅黑" panose="020B0503020204020204" pitchFamily="34" charset="-122"/>
                <a:ea typeface="微软雅黑" panose="020B0503020204020204" pitchFamily="34" charset="-122"/>
              </a:rPr>
              <a:t>I</a:t>
            </a:r>
            <a:r>
              <a:rPr lang="en-US" altLang="zh-CN" b="1" i="1" baseline="-25000" dirty="0">
                <a:solidFill>
                  <a:schemeClr val="tx1"/>
                </a:solidFill>
                <a:latin typeface="微软雅黑" panose="020B0503020204020204" pitchFamily="34" charset="-122"/>
                <a:ea typeface="微软雅黑" panose="020B0503020204020204" pitchFamily="34" charset="-122"/>
              </a:rPr>
              <a:t>BS</a:t>
            </a:r>
            <a:endParaRPr lang="zh-CN" altLang="en-US" b="1" i="1" baseline="-25000" dirty="0">
              <a:solidFill>
                <a:schemeClr val="tx1"/>
              </a:solidFill>
              <a:latin typeface="微软雅黑" panose="020B0503020204020204" pitchFamily="34" charset="-122"/>
              <a:ea typeface="微软雅黑" panose="020B0503020204020204" pitchFamily="34" charset="-122"/>
            </a:endParaRPr>
          </a:p>
        </p:txBody>
      </p:sp>
      <p:sp>
        <p:nvSpPr>
          <p:cNvPr id="11" name="Speech Bubble: Rectangle 10">
            <a:extLst>
              <a:ext uri="{FF2B5EF4-FFF2-40B4-BE49-F238E27FC236}">
                <a16:creationId xmlns:a16="http://schemas.microsoft.com/office/drawing/2014/main" id="{5CE0C748-04D3-0A10-A1DD-EBBD786A226A}"/>
              </a:ext>
            </a:extLst>
          </p:cNvPr>
          <p:cNvSpPr/>
          <p:nvPr/>
        </p:nvSpPr>
        <p:spPr>
          <a:xfrm>
            <a:off x="2429065" y="4713431"/>
            <a:ext cx="1564395" cy="612648"/>
          </a:xfrm>
          <a:prstGeom prst="wedgeRectCallout">
            <a:avLst>
              <a:gd name="adj1" fmla="val 79312"/>
              <a:gd name="adj2" fmla="val -230614"/>
            </a:avLst>
          </a:prstGeom>
          <a:solidFill>
            <a:srgbClr val="FFE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开启电压</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en-US" altLang="zh-CN" b="1" i="1" dirty="0">
                <a:solidFill>
                  <a:schemeClr val="tx1"/>
                </a:solidFill>
                <a:latin typeface="微软雅黑" panose="020B0503020204020204" pitchFamily="34" charset="-122"/>
                <a:ea typeface="微软雅黑" panose="020B0503020204020204" pitchFamily="34" charset="-122"/>
              </a:rPr>
              <a:t>V</a:t>
            </a:r>
            <a:r>
              <a:rPr lang="en-US" altLang="zh-CN" b="1" i="1" baseline="-25000" dirty="0">
                <a:solidFill>
                  <a:schemeClr val="tx1"/>
                </a:solidFill>
                <a:latin typeface="微软雅黑" panose="020B0503020204020204" pitchFamily="34" charset="-122"/>
                <a:ea typeface="微软雅黑" panose="020B0503020204020204" pitchFamily="34" charset="-122"/>
              </a:rPr>
              <a:t>ON</a:t>
            </a:r>
            <a:endParaRPr lang="zh-CN" altLang="en-US" b="1" i="1" baseline="-25000" dirty="0">
              <a:solidFill>
                <a:schemeClr val="tx1"/>
              </a:solidFill>
              <a:latin typeface="微软雅黑" panose="020B0503020204020204" pitchFamily="34" charset="-122"/>
              <a:ea typeface="微软雅黑" panose="020B0503020204020204" pitchFamily="34" charset="-122"/>
            </a:endParaRPr>
          </a:p>
        </p:txBody>
      </p:sp>
      <p:pic>
        <p:nvPicPr>
          <p:cNvPr id="13" name="Picture 12">
            <a:extLst>
              <a:ext uri="{FF2B5EF4-FFF2-40B4-BE49-F238E27FC236}">
                <a16:creationId xmlns:a16="http://schemas.microsoft.com/office/drawing/2014/main" id="{D426A14A-7E1F-11C9-BD62-C31C60697F82}"/>
              </a:ext>
            </a:extLst>
          </p:cNvPr>
          <p:cNvPicPr>
            <a:picLocks noChangeAspect="1"/>
          </p:cNvPicPr>
          <p:nvPr/>
        </p:nvPicPr>
        <p:blipFill>
          <a:blip r:embed="rId4"/>
          <a:stretch>
            <a:fillRect/>
          </a:stretch>
        </p:blipFill>
        <p:spPr>
          <a:xfrm>
            <a:off x="2263812" y="5549964"/>
            <a:ext cx="2261155" cy="1198219"/>
          </a:xfrm>
          <a:prstGeom prst="rect">
            <a:avLst/>
          </a:prstGeom>
        </p:spPr>
      </p:pic>
      <p:pic>
        <p:nvPicPr>
          <p:cNvPr id="15" name="Picture 14">
            <a:extLst>
              <a:ext uri="{FF2B5EF4-FFF2-40B4-BE49-F238E27FC236}">
                <a16:creationId xmlns:a16="http://schemas.microsoft.com/office/drawing/2014/main" id="{2E9A44B8-A69A-3AA0-AFDE-9CEC3A0442D0}"/>
              </a:ext>
            </a:extLst>
          </p:cNvPr>
          <p:cNvPicPr>
            <a:picLocks noChangeAspect="1"/>
          </p:cNvPicPr>
          <p:nvPr/>
        </p:nvPicPr>
        <p:blipFill>
          <a:blip r:embed="rId5"/>
          <a:stretch>
            <a:fillRect/>
          </a:stretch>
        </p:blipFill>
        <p:spPr>
          <a:xfrm>
            <a:off x="5376424" y="5471056"/>
            <a:ext cx="3235192" cy="1198219"/>
          </a:xfrm>
          <a:prstGeom prst="rect">
            <a:avLst/>
          </a:prstGeom>
        </p:spPr>
      </p:pic>
      <p:sp>
        <p:nvSpPr>
          <p:cNvPr id="16" name="Rectangle 632">
            <a:extLst>
              <a:ext uri="{FF2B5EF4-FFF2-40B4-BE49-F238E27FC236}">
                <a16:creationId xmlns:a16="http://schemas.microsoft.com/office/drawing/2014/main" id="{F82A81E5-9D85-189D-CB25-1D02680CC88A}"/>
              </a:ext>
            </a:extLst>
          </p:cNvPr>
          <p:cNvSpPr>
            <a:spLocks noChangeArrowheads="1"/>
          </p:cNvSpPr>
          <p:nvPr/>
        </p:nvSpPr>
        <p:spPr bwMode="auto">
          <a:xfrm>
            <a:off x="3993460" y="3334057"/>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B</a:t>
            </a:r>
            <a:endParaRPr kumimoji="1" lang="ru-RU" altLang="zh-CN" sz="2400" b="1" dirty="0">
              <a:latin typeface="Times New Roman" panose="02020603050405020304" pitchFamily="18" charset="0"/>
              <a:ea typeface="方正姚体" charset="-122"/>
            </a:endParaRPr>
          </a:p>
        </p:txBody>
      </p:sp>
      <p:sp>
        <p:nvSpPr>
          <p:cNvPr id="17" name="Rectangle 632">
            <a:extLst>
              <a:ext uri="{FF2B5EF4-FFF2-40B4-BE49-F238E27FC236}">
                <a16:creationId xmlns:a16="http://schemas.microsoft.com/office/drawing/2014/main" id="{D63A4A28-9A2B-68DF-484F-FD131086FB8B}"/>
              </a:ext>
            </a:extLst>
          </p:cNvPr>
          <p:cNvSpPr>
            <a:spLocks noChangeArrowheads="1"/>
          </p:cNvSpPr>
          <p:nvPr/>
        </p:nvSpPr>
        <p:spPr bwMode="auto">
          <a:xfrm>
            <a:off x="4521774" y="3971404"/>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E</a:t>
            </a:r>
            <a:endParaRPr kumimoji="1" lang="ru-RU" altLang="zh-CN" sz="2400" b="1" dirty="0">
              <a:latin typeface="Times New Roman" panose="02020603050405020304" pitchFamily="18" charset="0"/>
              <a:ea typeface="方正姚体" charset="-122"/>
            </a:endParaRPr>
          </a:p>
        </p:txBody>
      </p:sp>
      <p:sp>
        <p:nvSpPr>
          <p:cNvPr id="18" name="Rectangle 632">
            <a:extLst>
              <a:ext uri="{FF2B5EF4-FFF2-40B4-BE49-F238E27FC236}">
                <a16:creationId xmlns:a16="http://schemas.microsoft.com/office/drawing/2014/main" id="{F7F4A332-7579-CEA7-7CBF-27AB4F723FDA}"/>
              </a:ext>
            </a:extLst>
          </p:cNvPr>
          <p:cNvSpPr>
            <a:spLocks noChangeArrowheads="1"/>
          </p:cNvSpPr>
          <p:nvPr/>
        </p:nvSpPr>
        <p:spPr bwMode="auto">
          <a:xfrm>
            <a:off x="4496372" y="2264054"/>
            <a:ext cx="533399"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kumimoji="1" lang="en-US" altLang="zh-CN" sz="2400" b="1" i="1" dirty="0">
                <a:solidFill>
                  <a:srgbClr val="FF0066"/>
                </a:solidFill>
                <a:latin typeface="Times New Roman" panose="02020603050405020304" pitchFamily="18" charset="0"/>
                <a:ea typeface="方正姚体" charset="-122"/>
              </a:rPr>
              <a:t>C</a:t>
            </a:r>
            <a:endParaRPr kumimoji="1" lang="ru-RU" altLang="zh-CN" sz="2400" b="1" dirty="0">
              <a:latin typeface="Times New Roman" panose="02020603050405020304" pitchFamily="18" charset="0"/>
              <a:ea typeface="方正姚体" charset="-122"/>
            </a:endParaRPr>
          </a:p>
        </p:txBody>
      </p:sp>
      <p:sp>
        <p:nvSpPr>
          <p:cNvPr id="19" name="Rectangle 629">
            <a:extLst>
              <a:ext uri="{FF2B5EF4-FFF2-40B4-BE49-F238E27FC236}">
                <a16:creationId xmlns:a16="http://schemas.microsoft.com/office/drawing/2014/main" id="{3496D72B-FC17-0CA1-066C-EAE5F3B57343}"/>
              </a:ext>
            </a:extLst>
          </p:cNvPr>
          <p:cNvSpPr>
            <a:spLocks noChangeArrowheads="1"/>
          </p:cNvSpPr>
          <p:nvPr/>
        </p:nvSpPr>
        <p:spPr bwMode="auto">
          <a:xfrm>
            <a:off x="4218646" y="3576815"/>
            <a:ext cx="606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2400" b="1" i="1" dirty="0">
                <a:solidFill>
                  <a:srgbClr val="0033CC"/>
                </a:solidFill>
                <a:latin typeface="Times New Roman" panose="02020603050405020304" pitchFamily="18" charset="0"/>
                <a:ea typeface="方正姚体" charset="-122"/>
              </a:rPr>
              <a:t>V</a:t>
            </a:r>
            <a:r>
              <a:rPr kumimoji="1" lang="en-US" altLang="zh-CN" sz="2400" b="1" baseline="-25000" dirty="0">
                <a:solidFill>
                  <a:srgbClr val="0033CC"/>
                </a:solidFill>
                <a:latin typeface="Times New Roman" panose="02020603050405020304" pitchFamily="18" charset="0"/>
                <a:ea typeface="方正姚体" charset="-122"/>
              </a:rPr>
              <a:t>on</a:t>
            </a:r>
            <a:endParaRPr kumimoji="1" lang="ru-RU" altLang="zh-CN" sz="2400" b="1" baseline="-25000" dirty="0">
              <a:solidFill>
                <a:srgbClr val="0033CC"/>
              </a:solidFill>
              <a:latin typeface="Times New Roman" panose="02020603050405020304" pitchFamily="18" charset="0"/>
              <a:ea typeface="方正姚体" charset="-122"/>
            </a:endParaRPr>
          </a:p>
        </p:txBody>
      </p:sp>
      <p:sp>
        <p:nvSpPr>
          <p:cNvPr id="20" name="Line 638">
            <a:extLst>
              <a:ext uri="{FF2B5EF4-FFF2-40B4-BE49-F238E27FC236}">
                <a16:creationId xmlns:a16="http://schemas.microsoft.com/office/drawing/2014/main" id="{2DF527CB-A62A-171D-4021-35B61DBFEA73}"/>
              </a:ext>
            </a:extLst>
          </p:cNvPr>
          <p:cNvSpPr>
            <a:spLocks noChangeShapeType="1"/>
          </p:cNvSpPr>
          <p:nvPr/>
        </p:nvSpPr>
        <p:spPr bwMode="auto">
          <a:xfrm>
            <a:off x="5252638" y="1305241"/>
            <a:ext cx="7404" cy="3123363"/>
          </a:xfrm>
          <a:prstGeom prst="line">
            <a:avLst/>
          </a:prstGeom>
          <a:noFill/>
          <a:ln w="381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 name="Rectangle 629">
            <a:extLst>
              <a:ext uri="{FF2B5EF4-FFF2-40B4-BE49-F238E27FC236}">
                <a16:creationId xmlns:a16="http://schemas.microsoft.com/office/drawing/2014/main" id="{9C486189-6229-E228-DE33-8D86FABE4F55}"/>
              </a:ext>
            </a:extLst>
          </p:cNvPr>
          <p:cNvSpPr>
            <a:spLocks noChangeArrowheads="1"/>
          </p:cNvSpPr>
          <p:nvPr/>
        </p:nvSpPr>
        <p:spPr bwMode="auto">
          <a:xfrm>
            <a:off x="5252638" y="2971859"/>
            <a:ext cx="9621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dirty="0">
                <a:solidFill>
                  <a:srgbClr val="0033CC"/>
                </a:solidFill>
                <a:latin typeface="Times New Roman" panose="02020603050405020304" pitchFamily="18" charset="0"/>
                <a:ea typeface="方正姚体" charset="-122"/>
              </a:rPr>
              <a:t>R</a:t>
            </a:r>
            <a:r>
              <a:rPr kumimoji="1" lang="ru-RU" altLang="zh-CN" sz="2400" b="1" baseline="-25000" dirty="0">
                <a:solidFill>
                  <a:srgbClr val="0033CC"/>
                </a:solidFill>
                <a:latin typeface="Times New Roman" panose="02020603050405020304" pitchFamily="18" charset="0"/>
                <a:ea typeface="方正姚体" charset="-122"/>
              </a:rPr>
              <a:t>c</a:t>
            </a:r>
            <a:r>
              <a:rPr kumimoji="1" lang="en-US" altLang="zh-CN" sz="2400" b="1" baseline="-25000" dirty="0">
                <a:solidFill>
                  <a:srgbClr val="0033CC"/>
                </a:solidFill>
                <a:latin typeface="Times New Roman" panose="02020603050405020304" pitchFamily="18" charset="0"/>
                <a:ea typeface="方正姚体" charset="-122"/>
              </a:rPr>
              <a:t>e(sat)</a:t>
            </a:r>
            <a:endParaRPr kumimoji="1" lang="ru-RU" altLang="zh-CN" sz="2400" b="1" baseline="-25000" dirty="0">
              <a:solidFill>
                <a:srgbClr val="0033CC"/>
              </a:solidFill>
              <a:latin typeface="Times New Roman" panose="02020603050405020304" pitchFamily="18" charset="0"/>
              <a:ea typeface="方正姚体" charset="-122"/>
            </a:endParaRPr>
          </a:p>
        </p:txBody>
      </p:sp>
      <p:sp>
        <p:nvSpPr>
          <p:cNvPr id="22" name="Rectangle 629">
            <a:extLst>
              <a:ext uri="{FF2B5EF4-FFF2-40B4-BE49-F238E27FC236}">
                <a16:creationId xmlns:a16="http://schemas.microsoft.com/office/drawing/2014/main" id="{FD7CB3F9-7EC4-EB88-844B-689132A731C4}"/>
              </a:ext>
            </a:extLst>
          </p:cNvPr>
          <p:cNvSpPr>
            <a:spLocks noChangeArrowheads="1"/>
          </p:cNvSpPr>
          <p:nvPr/>
        </p:nvSpPr>
        <p:spPr bwMode="auto">
          <a:xfrm>
            <a:off x="5224480" y="3505386"/>
            <a:ext cx="9621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2400" b="1" i="1" dirty="0">
                <a:solidFill>
                  <a:srgbClr val="0033CC"/>
                </a:solidFill>
                <a:latin typeface="Times New Roman" panose="02020603050405020304" pitchFamily="18" charset="0"/>
                <a:ea typeface="方正姚体" charset="-122"/>
              </a:rPr>
              <a:t>V</a:t>
            </a:r>
            <a:r>
              <a:rPr kumimoji="1" lang="ru-RU" altLang="zh-CN" sz="2400" b="1" baseline="-25000" dirty="0">
                <a:solidFill>
                  <a:srgbClr val="0033CC"/>
                </a:solidFill>
                <a:latin typeface="Times New Roman" panose="02020603050405020304" pitchFamily="18" charset="0"/>
                <a:ea typeface="方正姚体" charset="-122"/>
              </a:rPr>
              <a:t>c</a:t>
            </a:r>
            <a:r>
              <a:rPr kumimoji="1" lang="en-US" altLang="zh-CN" sz="2400" b="1" baseline="-25000" dirty="0">
                <a:solidFill>
                  <a:srgbClr val="0033CC"/>
                </a:solidFill>
                <a:latin typeface="Times New Roman" panose="02020603050405020304" pitchFamily="18" charset="0"/>
                <a:ea typeface="方正姚体" charset="-122"/>
              </a:rPr>
              <a:t>e(sat)</a:t>
            </a:r>
            <a:endParaRPr kumimoji="1" lang="ru-RU" altLang="zh-CN" sz="2400" b="1" baseline="-25000" dirty="0">
              <a:solidFill>
                <a:srgbClr val="0033CC"/>
              </a:solidFill>
              <a:latin typeface="Times New Roman" panose="02020603050405020304" pitchFamily="18" charset="0"/>
              <a:ea typeface="方正姚体" charset="-122"/>
            </a:endParaRPr>
          </a:p>
        </p:txBody>
      </p:sp>
      <p:grpSp>
        <p:nvGrpSpPr>
          <p:cNvPr id="30" name="Group 29">
            <a:extLst>
              <a:ext uri="{FF2B5EF4-FFF2-40B4-BE49-F238E27FC236}">
                <a16:creationId xmlns:a16="http://schemas.microsoft.com/office/drawing/2014/main" id="{143C8FE2-9F44-8E3A-09C3-AA72800757BE}"/>
              </a:ext>
            </a:extLst>
          </p:cNvPr>
          <p:cNvGrpSpPr/>
          <p:nvPr/>
        </p:nvGrpSpPr>
        <p:grpSpPr>
          <a:xfrm>
            <a:off x="7771942" y="1317213"/>
            <a:ext cx="2007847" cy="1447476"/>
            <a:chOff x="6879513" y="871663"/>
            <a:chExt cx="2007847" cy="1447476"/>
          </a:xfrm>
        </p:grpSpPr>
        <p:sp>
          <p:nvSpPr>
            <p:cNvPr id="24" name="Rectangle 23">
              <a:extLst>
                <a:ext uri="{FF2B5EF4-FFF2-40B4-BE49-F238E27FC236}">
                  <a16:creationId xmlns:a16="http://schemas.microsoft.com/office/drawing/2014/main" id="{51E183ED-A1A4-44C3-8561-2EF1B6D1AA8B}"/>
                </a:ext>
              </a:extLst>
            </p:cNvPr>
            <p:cNvSpPr/>
            <p:nvPr/>
          </p:nvSpPr>
          <p:spPr>
            <a:xfrm>
              <a:off x="6879513" y="871663"/>
              <a:ext cx="2007845"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a:t>
              </a:r>
              <a:r>
                <a:rPr lang="en-US" altLang="zh-CN" b="1" dirty="0">
                  <a:solidFill>
                    <a:srgbClr val="001E00"/>
                  </a:solidFill>
                  <a:latin typeface="微软雅黑" panose="020B0503020204020204" pitchFamily="34" charset="-122"/>
                  <a:ea typeface="微软雅黑" panose="020B0503020204020204" pitchFamily="34" charset="-122"/>
                </a:rPr>
                <a:t>&lt;</a:t>
              </a: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ON</a:t>
              </a:r>
              <a:endParaRPr lang="zh-CN" altLang="en-US" b="1" i="1" baseline="-25000" dirty="0">
                <a:solidFill>
                  <a:srgbClr val="001E00"/>
                </a:solidFill>
                <a:latin typeface="微软雅黑" panose="020B0503020204020204" pitchFamily="34" charset="-122"/>
                <a:ea typeface="微软雅黑" panose="020B0503020204020204" pitchFamily="34" charset="-122"/>
              </a:endParaRPr>
            </a:p>
          </p:txBody>
        </p:sp>
        <p:sp>
          <p:nvSpPr>
            <p:cNvPr id="25" name="Rectangle 24">
              <a:extLst>
                <a:ext uri="{FF2B5EF4-FFF2-40B4-BE49-F238E27FC236}">
                  <a16:creationId xmlns:a16="http://schemas.microsoft.com/office/drawing/2014/main" id="{0E0FD873-1EA7-73B0-4B67-9C85597E9F00}"/>
                </a:ext>
              </a:extLst>
            </p:cNvPr>
            <p:cNvSpPr/>
            <p:nvPr/>
          </p:nvSpPr>
          <p:spPr>
            <a:xfrm>
              <a:off x="6879514" y="1364546"/>
              <a:ext cx="200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截止区</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a:extLst>
              <a:ext uri="{FF2B5EF4-FFF2-40B4-BE49-F238E27FC236}">
                <a16:creationId xmlns:a16="http://schemas.microsoft.com/office/drawing/2014/main" id="{87A5FBE6-8ACD-3952-8CFC-02AD732CCB15}"/>
              </a:ext>
            </a:extLst>
          </p:cNvPr>
          <p:cNvGrpSpPr/>
          <p:nvPr/>
        </p:nvGrpSpPr>
        <p:grpSpPr>
          <a:xfrm>
            <a:off x="7747505" y="3194252"/>
            <a:ext cx="2032282" cy="1447477"/>
            <a:chOff x="6855079" y="2673524"/>
            <a:chExt cx="2032282" cy="1447477"/>
          </a:xfrm>
        </p:grpSpPr>
        <p:sp>
          <p:nvSpPr>
            <p:cNvPr id="27" name="Rectangle 26">
              <a:extLst>
                <a:ext uri="{FF2B5EF4-FFF2-40B4-BE49-F238E27FC236}">
                  <a16:creationId xmlns:a16="http://schemas.microsoft.com/office/drawing/2014/main" id="{46DB65BE-4990-E8AC-AE9F-45AC611CD956}"/>
                </a:ext>
              </a:extLst>
            </p:cNvPr>
            <p:cNvSpPr/>
            <p:nvPr/>
          </p:nvSpPr>
          <p:spPr>
            <a:xfrm>
              <a:off x="6855079" y="2673524"/>
              <a:ext cx="203228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 </a:t>
              </a:r>
              <a:r>
                <a:rPr lang="zh-CN" altLang="en-US" b="1" i="0" dirty="0">
                  <a:solidFill>
                    <a:srgbClr val="333333"/>
                  </a:solidFill>
                  <a:effectLst/>
                  <a:latin typeface="PingFang SC"/>
                </a:rPr>
                <a:t>≥</a:t>
              </a: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ON</a:t>
              </a:r>
              <a:endParaRPr lang="zh-CN" altLang="en-US" b="1" i="1" baseline="-25000" dirty="0">
                <a:solidFill>
                  <a:srgbClr val="001E00"/>
                </a:solidFill>
                <a:latin typeface="微软雅黑" panose="020B0503020204020204" pitchFamily="34" charset="-122"/>
                <a:ea typeface="微软雅黑" panose="020B0503020204020204" pitchFamily="34" charset="-122"/>
              </a:endParaRPr>
            </a:p>
          </p:txBody>
        </p:sp>
        <p:sp>
          <p:nvSpPr>
            <p:cNvPr id="28" name="Rectangle 27">
              <a:extLst>
                <a:ext uri="{FF2B5EF4-FFF2-40B4-BE49-F238E27FC236}">
                  <a16:creationId xmlns:a16="http://schemas.microsoft.com/office/drawing/2014/main" id="{A036C420-A278-1AA6-B422-E449C0067789}"/>
                </a:ext>
              </a:extLst>
            </p:cNvPr>
            <p:cNvSpPr/>
            <p:nvPr/>
          </p:nvSpPr>
          <p:spPr>
            <a:xfrm>
              <a:off x="6855080" y="3166408"/>
              <a:ext cx="2032281"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err="1">
                  <a:solidFill>
                    <a:srgbClr val="FF0000"/>
                  </a:solidFill>
                  <a:latin typeface="微软雅黑" panose="020B0503020204020204" pitchFamily="34" charset="-122"/>
                  <a:ea typeface="微软雅黑" panose="020B0503020204020204" pitchFamily="34" charset="-122"/>
                </a:rPr>
                <a:t>i</a:t>
              </a:r>
              <a:r>
                <a:rPr lang="en-US" altLang="zh-CN" b="1" i="1" baseline="-25000" dirty="0" err="1">
                  <a:solidFill>
                    <a:srgbClr val="FF0000"/>
                  </a:solidFill>
                  <a:latin typeface="微软雅黑" panose="020B0503020204020204" pitchFamily="34" charset="-122"/>
                  <a:ea typeface="微软雅黑" panose="020B0503020204020204" pitchFamily="34" charset="-122"/>
                </a:rPr>
                <a:t>B</a:t>
              </a:r>
              <a:r>
                <a:rPr lang="en-US" altLang="zh-CN" b="1" i="1" baseline="-25000" dirty="0">
                  <a:solidFill>
                    <a:srgbClr val="FF0000"/>
                  </a:solidFill>
                  <a:latin typeface="微软雅黑" panose="020B0503020204020204" pitchFamily="34" charset="-122"/>
                  <a:ea typeface="微软雅黑" panose="020B0503020204020204" pitchFamily="34" charset="-122"/>
                </a:rPr>
                <a:t> </a:t>
              </a:r>
              <a:r>
                <a:rPr lang="zh-CN" altLang="en-US" b="1" i="1" dirty="0">
                  <a:solidFill>
                    <a:srgbClr val="333333"/>
                  </a:solidFill>
                  <a:effectLst/>
                  <a:latin typeface="微软雅黑" panose="020B0503020204020204" pitchFamily="34" charset="-122"/>
                  <a:ea typeface="微软雅黑" panose="020B0503020204020204" pitchFamily="34" charset="-122"/>
                </a:rPr>
                <a:t>≤ </a:t>
              </a:r>
              <a:r>
                <a:rPr lang="en-US" altLang="zh-CN" b="1" i="1" dirty="0">
                  <a:solidFill>
                    <a:srgbClr val="333333"/>
                  </a:solidFill>
                  <a:effectLst/>
                  <a:latin typeface="微软雅黑" panose="020B0503020204020204" pitchFamily="34" charset="-122"/>
                  <a:ea typeface="微软雅黑" panose="020B0503020204020204" pitchFamily="34" charset="-122"/>
                </a:rPr>
                <a:t>I</a:t>
              </a:r>
              <a:r>
                <a:rPr lang="en-US" altLang="zh-CN" b="1" i="1" baseline="-25000" dirty="0">
                  <a:solidFill>
                    <a:srgbClr val="333333"/>
                  </a:solidFill>
                  <a:effectLst/>
                  <a:latin typeface="微软雅黑" panose="020B0503020204020204" pitchFamily="34" charset="-122"/>
                  <a:ea typeface="微软雅黑" panose="020B0503020204020204" pitchFamily="34" charset="-122"/>
                </a:rPr>
                <a:t>BS</a:t>
              </a:r>
              <a:r>
                <a:rPr lang="en-US" altLang="zh-CN" b="1" i="0" dirty="0">
                  <a:solidFill>
                    <a:srgbClr val="333333"/>
                  </a:solidFill>
                  <a:effectLst/>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微软雅黑" panose="020B0503020204020204" pitchFamily="34" charset="-122"/>
                  <a:ea typeface="微软雅黑" panose="020B0503020204020204" pitchFamily="34" charset="-122"/>
                </a:rPr>
                <a:t>放大区</a:t>
              </a:r>
              <a:r>
                <a:rPr lang="en-US" altLang="zh-CN" b="1" i="0" dirty="0">
                  <a:solidFill>
                    <a:srgbClr val="333333"/>
                  </a:solidFill>
                  <a:effectLst/>
                  <a:latin typeface="微软雅黑" panose="020B0503020204020204" pitchFamily="34" charset="-122"/>
                  <a:ea typeface="微软雅黑" panose="020B0503020204020204" pitchFamily="34" charset="-122"/>
                </a:rPr>
                <a:t>)</a:t>
              </a:r>
            </a:p>
            <a:p>
              <a:pPr algn="ctr"/>
              <a:r>
                <a:rPr lang="en-US" altLang="zh-CN" b="1" i="1" dirty="0" err="1">
                  <a:solidFill>
                    <a:srgbClr val="FF0000"/>
                  </a:solidFill>
                  <a:latin typeface="微软雅黑" panose="020B0503020204020204" pitchFamily="34" charset="-122"/>
                  <a:ea typeface="微软雅黑" panose="020B0503020204020204" pitchFamily="34" charset="-122"/>
                </a:rPr>
                <a:t>i</a:t>
              </a:r>
              <a:r>
                <a:rPr lang="en-US" altLang="zh-CN" b="1" i="1" baseline="-25000" dirty="0" err="1">
                  <a:solidFill>
                    <a:srgbClr val="FF0000"/>
                  </a:solidFill>
                  <a:latin typeface="微软雅黑" panose="020B0503020204020204" pitchFamily="34" charset="-122"/>
                  <a:ea typeface="微软雅黑" panose="020B0503020204020204" pitchFamily="34" charset="-122"/>
                </a:rPr>
                <a:t>B</a:t>
              </a:r>
              <a:r>
                <a:rPr lang="en-US" altLang="zh-CN" b="1" i="1" baseline="-25000" dirty="0">
                  <a:solidFill>
                    <a:srgbClr val="FF0000"/>
                  </a:solidFill>
                  <a:latin typeface="微软雅黑" panose="020B0503020204020204" pitchFamily="34" charset="-122"/>
                  <a:ea typeface="微软雅黑" panose="020B0503020204020204" pitchFamily="34" charset="-122"/>
                </a:rPr>
                <a:t> </a:t>
              </a:r>
              <a:r>
                <a:rPr lang="en-US" altLang="zh-CN" b="1" i="1" dirty="0">
                  <a:solidFill>
                    <a:srgbClr val="333333"/>
                  </a:solidFill>
                  <a:latin typeface="微软雅黑" panose="020B0503020204020204" pitchFamily="34" charset="-122"/>
                  <a:ea typeface="微软雅黑" panose="020B0503020204020204" pitchFamily="34" charset="-122"/>
                </a:rPr>
                <a:t>&gt; </a:t>
              </a:r>
              <a:r>
                <a:rPr lang="en-US" altLang="zh-CN" b="1" i="1" dirty="0">
                  <a:solidFill>
                    <a:srgbClr val="333333"/>
                  </a:solidFill>
                  <a:effectLst/>
                  <a:latin typeface="微软雅黑" panose="020B0503020204020204" pitchFamily="34" charset="-122"/>
                  <a:ea typeface="微软雅黑" panose="020B0503020204020204" pitchFamily="34" charset="-122"/>
                </a:rPr>
                <a:t>I</a:t>
              </a:r>
              <a:r>
                <a:rPr lang="en-US" altLang="zh-CN" b="1" i="1" baseline="-25000" dirty="0">
                  <a:solidFill>
                    <a:srgbClr val="333333"/>
                  </a:solidFill>
                  <a:effectLst/>
                  <a:latin typeface="微软雅黑" panose="020B0503020204020204" pitchFamily="34" charset="-122"/>
                  <a:ea typeface="微软雅黑" panose="020B0503020204020204" pitchFamily="34" charset="-122"/>
                </a:rPr>
                <a:t>BS</a:t>
              </a:r>
              <a:r>
                <a:rPr lang="en-US" altLang="zh-CN" b="1" i="0" dirty="0">
                  <a:solidFill>
                    <a:srgbClr val="333333"/>
                  </a:solidFill>
                  <a:effectLst/>
                  <a:latin typeface="微软雅黑" panose="020B0503020204020204" pitchFamily="34" charset="-122"/>
                  <a:ea typeface="微软雅黑" panose="020B0503020204020204" pitchFamily="34" charset="-122"/>
                </a:rPr>
                <a:t>(</a:t>
              </a:r>
              <a:r>
                <a:rPr lang="zh-CN" altLang="en-US" b="1" i="0" dirty="0">
                  <a:solidFill>
                    <a:srgbClr val="333333"/>
                  </a:solidFill>
                  <a:effectLst/>
                  <a:latin typeface="微软雅黑" panose="020B0503020204020204" pitchFamily="34" charset="-122"/>
                  <a:ea typeface="微软雅黑" panose="020B0503020204020204" pitchFamily="34" charset="-122"/>
                </a:rPr>
                <a:t>饱和区</a:t>
              </a:r>
              <a:r>
                <a:rPr lang="en-US" altLang="zh-CN" b="1" i="0" dirty="0">
                  <a:solidFill>
                    <a:srgbClr val="333333"/>
                  </a:solidFill>
                  <a:effectLst/>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62972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2B13E11-9DF6-7EDE-D9E5-BA5B11D33B5B}"/>
              </a:ext>
            </a:extLst>
          </p:cNvPr>
          <p:cNvSpPr>
            <a:spLocks noGrp="1" noChangeArrowheads="1"/>
          </p:cNvSpPr>
          <p:nvPr>
            <p:ph type="title"/>
          </p:nvPr>
        </p:nvSpPr>
        <p:spPr>
          <a:xfrm>
            <a:off x="499303" y="703546"/>
            <a:ext cx="5195818" cy="4247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cs typeface="+mn-cs"/>
              </a:rPr>
              <a:t>稳态时若合理选择电路的参数，即</a:t>
            </a:r>
          </a:p>
        </p:txBody>
      </p:sp>
      <p:sp>
        <p:nvSpPr>
          <p:cNvPr id="5" name="Text Box 4">
            <a:extLst>
              <a:ext uri="{FF2B5EF4-FFF2-40B4-BE49-F238E27FC236}">
                <a16:creationId xmlns:a16="http://schemas.microsoft.com/office/drawing/2014/main" id="{CFFD9D14-2A05-1AF8-1FD0-569BCC9E468F}"/>
              </a:ext>
            </a:extLst>
          </p:cNvPr>
          <p:cNvSpPr txBox="1">
            <a:spLocks noChangeArrowheads="1"/>
          </p:cNvSpPr>
          <p:nvPr/>
        </p:nvSpPr>
        <p:spPr bwMode="auto">
          <a:xfrm>
            <a:off x="499303" y="2396951"/>
            <a:ext cx="72035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400" b="1">
                <a:latin typeface="微软雅黑" panose="020B0503020204020204" pitchFamily="34" charset="-122"/>
                <a:ea typeface="微软雅黑" panose="020B0503020204020204" pitchFamily="34" charset="-122"/>
              </a:defRPr>
            </a:lvl1pPr>
          </a:lstStyle>
          <a:p>
            <a:r>
              <a:rPr lang="zh-CN" altLang="en-US" dirty="0"/>
              <a:t>当</a:t>
            </a:r>
            <a:r>
              <a:rPr lang="en-US" altLang="zh-CN" i="1" dirty="0"/>
              <a:t>V</a:t>
            </a:r>
            <a:r>
              <a:rPr lang="en-US" altLang="zh-CN" i="1" baseline="-25000" dirty="0"/>
              <a:t>I </a:t>
            </a:r>
            <a:r>
              <a:rPr lang="en-US" altLang="zh-CN" dirty="0"/>
              <a:t>=</a:t>
            </a:r>
            <a:r>
              <a:rPr lang="en-US" altLang="zh-CN" i="1" dirty="0"/>
              <a:t> V</a:t>
            </a:r>
            <a:r>
              <a:rPr lang="en-US" altLang="zh-CN" i="1" baseline="-25000" dirty="0"/>
              <a:t>IH </a:t>
            </a:r>
            <a:r>
              <a:rPr lang="zh-CN" altLang="en-US" dirty="0"/>
              <a:t>，为高电平时，使得</a:t>
            </a:r>
            <a:r>
              <a:rPr lang="en-US" altLang="zh-CN" i="1" dirty="0" err="1"/>
              <a:t>i</a:t>
            </a:r>
            <a:r>
              <a:rPr lang="en-US" altLang="zh-CN" i="1" baseline="-25000" dirty="0" err="1"/>
              <a:t>B</a:t>
            </a:r>
            <a:r>
              <a:rPr lang="en-US" altLang="zh-CN" dirty="0"/>
              <a:t>&gt;</a:t>
            </a:r>
            <a:r>
              <a:rPr lang="en-US" altLang="zh-CN" i="1" dirty="0" err="1"/>
              <a:t>i</a:t>
            </a:r>
            <a:r>
              <a:rPr lang="en-US" altLang="zh-CN" i="1" baseline="-25000" dirty="0" err="1"/>
              <a:t>BS</a:t>
            </a:r>
            <a:r>
              <a:rPr lang="en-US" altLang="zh-CN" dirty="0"/>
              <a:t>=</a:t>
            </a:r>
            <a:r>
              <a:rPr lang="en-US" altLang="zh-CN" i="1" dirty="0"/>
              <a:t>V</a:t>
            </a:r>
            <a:r>
              <a:rPr lang="en-US" altLang="zh-CN" i="1" baseline="-25000" dirty="0"/>
              <a:t>CC</a:t>
            </a:r>
            <a:r>
              <a:rPr lang="en-US" altLang="zh-CN" dirty="0"/>
              <a:t> /β</a:t>
            </a:r>
            <a:r>
              <a:rPr lang="en-US" altLang="zh-CN" i="1" dirty="0"/>
              <a:t>R</a:t>
            </a:r>
            <a:r>
              <a:rPr lang="en-US" altLang="zh-CN" i="1" baseline="-25000" dirty="0"/>
              <a:t>C</a:t>
            </a:r>
            <a:r>
              <a:rPr lang="zh-CN" altLang="en-US" dirty="0"/>
              <a:t>，三极管处于饱和导通状态，输出</a:t>
            </a:r>
            <a:r>
              <a:rPr lang="en-US" altLang="zh-CN" i="1" dirty="0"/>
              <a:t>V</a:t>
            </a:r>
            <a:r>
              <a:rPr lang="en-US" altLang="zh-CN" i="1" baseline="-25000" dirty="0"/>
              <a:t>o</a:t>
            </a:r>
            <a:r>
              <a:rPr lang="zh-CN" altLang="en-US" dirty="0"/>
              <a:t>＝</a:t>
            </a:r>
            <a:r>
              <a:rPr lang="en-US" altLang="zh-CN" i="1" dirty="0"/>
              <a:t>V</a:t>
            </a:r>
            <a:r>
              <a:rPr lang="en-US" altLang="zh-CN" i="1" baseline="-25000" dirty="0"/>
              <a:t>OL </a:t>
            </a:r>
            <a:r>
              <a:rPr lang="zh-CN" altLang="en-US" dirty="0"/>
              <a:t>＝</a:t>
            </a:r>
            <a:r>
              <a:rPr lang="en-US" altLang="zh-CN" i="1" dirty="0"/>
              <a:t>V</a:t>
            </a:r>
            <a:r>
              <a:rPr lang="en-US" altLang="zh-CN" i="1" baseline="-25000" dirty="0"/>
              <a:t>CES</a:t>
            </a:r>
            <a:r>
              <a:rPr lang="en-US" altLang="zh-CN" dirty="0"/>
              <a:t>≈0,</a:t>
            </a:r>
            <a:r>
              <a:rPr lang="zh-CN" altLang="en-US" dirty="0"/>
              <a:t>为低电平；</a:t>
            </a:r>
          </a:p>
        </p:txBody>
      </p:sp>
      <p:grpSp>
        <p:nvGrpSpPr>
          <p:cNvPr id="6" name="Group 12">
            <a:extLst>
              <a:ext uri="{FF2B5EF4-FFF2-40B4-BE49-F238E27FC236}">
                <a16:creationId xmlns:a16="http://schemas.microsoft.com/office/drawing/2014/main" id="{066BBA28-0A2D-46AC-95DD-51F1D58A4BF3}"/>
              </a:ext>
            </a:extLst>
          </p:cNvPr>
          <p:cNvGrpSpPr>
            <a:grpSpLocks/>
          </p:cNvGrpSpPr>
          <p:nvPr/>
        </p:nvGrpSpPr>
        <p:grpSpPr bwMode="auto">
          <a:xfrm>
            <a:off x="8196264" y="602697"/>
            <a:ext cx="3733800" cy="3825877"/>
            <a:chOff x="3243" y="436"/>
            <a:chExt cx="2352" cy="2410"/>
          </a:xfrm>
        </p:grpSpPr>
        <p:grpSp>
          <p:nvGrpSpPr>
            <p:cNvPr id="7" name="Group 7">
              <a:extLst>
                <a:ext uri="{FF2B5EF4-FFF2-40B4-BE49-F238E27FC236}">
                  <a16:creationId xmlns:a16="http://schemas.microsoft.com/office/drawing/2014/main" id="{F39EEB98-4610-CD6A-76AA-79DFB01E8903}"/>
                </a:ext>
              </a:extLst>
            </p:cNvPr>
            <p:cNvGrpSpPr>
              <a:grpSpLocks/>
            </p:cNvGrpSpPr>
            <p:nvPr/>
          </p:nvGrpSpPr>
          <p:grpSpPr bwMode="auto">
            <a:xfrm>
              <a:off x="3243" y="436"/>
              <a:ext cx="2352" cy="2410"/>
              <a:chOff x="3243" y="1842"/>
              <a:chExt cx="2352" cy="2410"/>
            </a:xfrm>
          </p:grpSpPr>
          <p:pic>
            <p:nvPicPr>
              <p:cNvPr id="9" name="Picture 8">
                <a:extLst>
                  <a:ext uri="{FF2B5EF4-FFF2-40B4-BE49-F238E27FC236}">
                    <a16:creationId xmlns:a16="http://schemas.microsoft.com/office/drawing/2014/main" id="{0B541022-C024-694D-C582-F042C4401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1842"/>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4B39D4A-E8E6-3AE1-B605-C297A429EF2B}"/>
                  </a:ext>
                </a:extLst>
              </p:cNvPr>
              <p:cNvSpPr>
                <a:spLocks noChangeArrowheads="1"/>
              </p:cNvSpPr>
              <p:nvPr/>
            </p:nvSpPr>
            <p:spPr bwMode="auto">
              <a:xfrm>
                <a:off x="3520" y="3961"/>
                <a:ext cx="20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rPr>
                  <a:t>晶体三极管开关电路</a:t>
                </a:r>
              </a:p>
            </p:txBody>
          </p:sp>
        </p:grpSp>
        <p:sp>
          <p:nvSpPr>
            <p:cNvPr id="8" name="Rectangle 11">
              <a:extLst>
                <a:ext uri="{FF2B5EF4-FFF2-40B4-BE49-F238E27FC236}">
                  <a16:creationId xmlns:a16="http://schemas.microsoft.com/office/drawing/2014/main" id="{9E6C2E49-3D3C-ABCD-BF36-EEF19CC342C8}"/>
                </a:ext>
              </a:extLst>
            </p:cNvPr>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111111"/>
                  </a:solidFill>
                </a:rPr>
                <a:t>T</a:t>
              </a:r>
            </a:p>
          </p:txBody>
        </p:sp>
      </p:grpSp>
      <p:sp>
        <p:nvSpPr>
          <p:cNvPr id="11" name="Rectangle 13">
            <a:extLst>
              <a:ext uri="{FF2B5EF4-FFF2-40B4-BE49-F238E27FC236}">
                <a16:creationId xmlns:a16="http://schemas.microsoft.com/office/drawing/2014/main" id="{EC41F123-92C3-C3F1-5147-24B50B55226C}"/>
              </a:ext>
            </a:extLst>
          </p:cNvPr>
          <p:cNvSpPr>
            <a:spLocks noChangeArrowheads="1"/>
          </p:cNvSpPr>
          <p:nvPr/>
        </p:nvSpPr>
        <p:spPr bwMode="auto">
          <a:xfrm>
            <a:off x="499303" y="1248838"/>
            <a:ext cx="72035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微软雅黑" panose="020B0503020204020204" pitchFamily="34" charset="-122"/>
                <a:ea typeface="微软雅黑" panose="020B0503020204020204" pitchFamily="34" charset="-122"/>
              </a:rPr>
              <a:t>当</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IL</a:t>
            </a:r>
            <a:r>
              <a:rPr kumimoji="1" lang="en-US" altLang="zh-CN" sz="2400" b="1" dirty="0">
                <a:latin typeface="微软雅黑" panose="020B0503020204020204" pitchFamily="34" charset="-122"/>
                <a:ea typeface="微软雅黑" panose="020B0503020204020204" pitchFamily="34" charset="-122"/>
              </a:rPr>
              <a:t>&lt;</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ON</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死区电压），为低电平时，使得三极管处于截止状态，输出</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o</a:t>
            </a:r>
            <a:r>
              <a:rPr kumimoji="1" lang="zh-CN" altLang="en-US"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OH</a:t>
            </a:r>
            <a:r>
              <a:rPr kumimoji="1" lang="en-US" altLang="zh-CN"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V</a:t>
            </a:r>
            <a:r>
              <a:rPr kumimoji="1" lang="en-US" altLang="zh-CN" sz="2400" b="1" i="1" baseline="-25000" dirty="0">
                <a:latin typeface="微软雅黑" panose="020B0503020204020204" pitchFamily="34" charset="-122"/>
                <a:ea typeface="微软雅黑" panose="020B0503020204020204" pitchFamily="34" charset="-122"/>
              </a:rPr>
              <a:t>CC</a:t>
            </a:r>
            <a:r>
              <a:rPr kumimoji="1" lang="en-US" altLang="zh-CN" sz="2400" b="1" dirty="0">
                <a:latin typeface="微软雅黑" panose="020B0503020204020204" pitchFamily="34" charset="-122"/>
                <a:ea typeface="微软雅黑" panose="020B0503020204020204" pitchFamily="34" charset="-122"/>
              </a:rPr>
              <a:t>,</a:t>
            </a:r>
            <a:r>
              <a:rPr kumimoji="1" lang="zh-CN" altLang="en-US" sz="2400" b="1" dirty="0">
                <a:latin typeface="微软雅黑" panose="020B0503020204020204" pitchFamily="34" charset="-122"/>
                <a:ea typeface="微软雅黑" panose="020B0503020204020204" pitchFamily="34" charset="-122"/>
              </a:rPr>
              <a:t>为高电平</a:t>
            </a:r>
          </a:p>
        </p:txBody>
      </p:sp>
      <p:sp>
        <p:nvSpPr>
          <p:cNvPr id="16" name="标题 1">
            <a:extLst>
              <a:ext uri="{FF2B5EF4-FFF2-40B4-BE49-F238E27FC236}">
                <a16:creationId xmlns:a16="http://schemas.microsoft.com/office/drawing/2014/main" id="{61098F91-823C-833C-971C-7C6EF8BF9CF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17" name="Text Box 14">
            <a:extLst>
              <a:ext uri="{FF2B5EF4-FFF2-40B4-BE49-F238E27FC236}">
                <a16:creationId xmlns:a16="http://schemas.microsoft.com/office/drawing/2014/main" id="{31919D7E-482D-A197-6ECC-FFCA65816F48}"/>
              </a:ext>
            </a:extLst>
          </p:cNvPr>
          <p:cNvSpPr txBox="1">
            <a:spLocks noChangeArrowheads="1"/>
          </p:cNvSpPr>
          <p:nvPr/>
        </p:nvSpPr>
        <p:spPr bwMode="auto">
          <a:xfrm>
            <a:off x="578817" y="4868862"/>
            <a:ext cx="1512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400" b="1">
                <a:latin typeface="微软雅黑" panose="020B0503020204020204" pitchFamily="34" charset="-122"/>
                <a:ea typeface="微软雅黑" panose="020B0503020204020204" pitchFamily="34" charset="-122"/>
              </a:defRPr>
            </a:lvl1pPr>
          </a:lstStyle>
          <a:p>
            <a:r>
              <a:rPr lang="zh-CN" altLang="en-US" dirty="0"/>
              <a:t>其中：</a:t>
            </a:r>
          </a:p>
        </p:txBody>
      </p:sp>
      <p:graphicFrame>
        <p:nvGraphicFramePr>
          <p:cNvPr id="18" name="Object 15">
            <a:extLst>
              <a:ext uri="{FF2B5EF4-FFF2-40B4-BE49-F238E27FC236}">
                <a16:creationId xmlns:a16="http://schemas.microsoft.com/office/drawing/2014/main" id="{6386B4E4-D2F1-1D5A-10B6-DA50D7A379C8}"/>
              </a:ext>
            </a:extLst>
          </p:cNvPr>
          <p:cNvGraphicFramePr>
            <a:graphicFrameLocks noChangeAspect="1"/>
          </p:cNvGraphicFramePr>
          <p:nvPr>
            <p:extLst>
              <p:ext uri="{D42A27DB-BD31-4B8C-83A1-F6EECF244321}">
                <p14:modId xmlns:p14="http://schemas.microsoft.com/office/powerpoint/2010/main" val="2283714403"/>
              </p:ext>
            </p:extLst>
          </p:nvPr>
        </p:nvGraphicFramePr>
        <p:xfrm>
          <a:off x="1804367" y="4652962"/>
          <a:ext cx="4681538" cy="1220788"/>
        </p:xfrm>
        <a:graphic>
          <a:graphicData uri="http://schemas.openxmlformats.org/presentationml/2006/ole">
            <mc:AlternateContent xmlns:mc="http://schemas.openxmlformats.org/markup-compatibility/2006">
              <mc:Choice xmlns:v="urn:schemas-microsoft-com:vml" Requires="v">
                <p:oleObj spid="_x0000_s8195" name="公式" r:id="rId4" imgW="1803240" imgH="469800" progId="Equation.3">
                  <p:embed/>
                </p:oleObj>
              </mc:Choice>
              <mc:Fallback>
                <p:oleObj name="公式" r:id="rId4" imgW="1803240" imgH="469800" progId="Equation.3">
                  <p:embed/>
                  <p:pic>
                    <p:nvPicPr>
                      <p:cNvPr id="18" name="Object 15">
                        <a:extLst>
                          <a:ext uri="{FF2B5EF4-FFF2-40B4-BE49-F238E27FC236}">
                            <a16:creationId xmlns:a16="http://schemas.microsoft.com/office/drawing/2014/main" id="{6386B4E4-D2F1-1D5A-10B6-DA50D7A37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367" y="4652962"/>
                        <a:ext cx="4681538" cy="1220788"/>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16">
            <a:extLst>
              <a:ext uri="{FF2B5EF4-FFF2-40B4-BE49-F238E27FC236}">
                <a16:creationId xmlns:a16="http://schemas.microsoft.com/office/drawing/2014/main" id="{88B09256-219C-FCEE-3A16-13FDFD120DE2}"/>
              </a:ext>
            </a:extLst>
          </p:cNvPr>
          <p:cNvSpPr>
            <a:spLocks noChangeArrowheads="1"/>
          </p:cNvSpPr>
          <p:nvPr/>
        </p:nvSpPr>
        <p:spPr bwMode="auto">
          <a:xfrm>
            <a:off x="4684092" y="3429000"/>
            <a:ext cx="2374900" cy="1079500"/>
          </a:xfrm>
          <a:prstGeom prst="wedgeRoundRectCallout">
            <a:avLst>
              <a:gd name="adj1" fmla="val -71190"/>
              <a:gd name="adj2" fmla="val 102060"/>
              <a:gd name="adj3" fmla="val 16667"/>
            </a:avLst>
          </a:prstGeom>
          <a:solidFill>
            <a:srgbClr val="009999"/>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Times New Roman" panose="02020603050405020304" pitchFamily="18" charset="0"/>
                <a:ea typeface="楷体_GB2312" panose="02010609030101010101" pitchFamily="49" charset="-122"/>
              </a:rPr>
              <a:t>硅管为</a:t>
            </a:r>
            <a:r>
              <a:rPr kumimoji="0" lang="en-US" altLang="zh-CN" sz="2800" b="1" i="0" u="none" strike="noStrike" kern="0" cap="none" spc="0" normalizeH="0" baseline="0" noProof="0" dirty="0">
                <a:ln>
                  <a:noFill/>
                </a:ln>
                <a:solidFill>
                  <a:srgbClr val="FFFFFF"/>
                </a:solidFill>
                <a:effectLst/>
                <a:uLnTx/>
                <a:uFillTx/>
                <a:latin typeface="Times New Roman" panose="02020603050405020304" pitchFamily="18" charset="0"/>
                <a:ea typeface="楷体_GB2312" panose="02010609030101010101" pitchFamily="49" charset="-122"/>
              </a:rPr>
              <a:t>0.3V,</a:t>
            </a:r>
            <a:r>
              <a:rPr kumimoji="0" lang="zh-CN" altLang="en-US" sz="2800" b="1" i="0" u="none" strike="noStrike" kern="0" cap="none" spc="0" normalizeH="0" baseline="0" noProof="0" dirty="0">
                <a:ln>
                  <a:noFill/>
                </a:ln>
                <a:solidFill>
                  <a:srgbClr val="FFFFFF"/>
                </a:solidFill>
                <a:effectLst/>
                <a:uLnTx/>
                <a:uFillTx/>
                <a:latin typeface="Times New Roman" panose="02020603050405020304" pitchFamily="18" charset="0"/>
                <a:ea typeface="楷体_GB2312" panose="02010609030101010101" pitchFamily="49" charset="-122"/>
              </a:rPr>
              <a:t>锗管为</a:t>
            </a:r>
            <a:r>
              <a:rPr kumimoji="0" lang="en-US" altLang="zh-CN" sz="2800" b="1" i="0" u="none" strike="noStrike" kern="0" cap="none" spc="0" normalizeH="0" baseline="0" noProof="0" dirty="0">
                <a:ln>
                  <a:noFill/>
                </a:ln>
                <a:solidFill>
                  <a:srgbClr val="FFFFFF"/>
                </a:solidFill>
                <a:effectLst/>
                <a:uLnTx/>
                <a:uFillTx/>
                <a:latin typeface="Times New Roman" panose="02020603050405020304" pitchFamily="18" charset="0"/>
                <a:ea typeface="楷体_GB2312" panose="02010609030101010101" pitchFamily="49" charset="-122"/>
              </a:rPr>
              <a:t>0.1V</a:t>
            </a:r>
          </a:p>
        </p:txBody>
      </p:sp>
      <p:sp>
        <p:nvSpPr>
          <p:cNvPr id="20" name="AutoShape 17">
            <a:extLst>
              <a:ext uri="{FF2B5EF4-FFF2-40B4-BE49-F238E27FC236}">
                <a16:creationId xmlns:a16="http://schemas.microsoft.com/office/drawing/2014/main" id="{F866675D-2F76-855F-FF9E-226386E50514}"/>
              </a:ext>
            </a:extLst>
          </p:cNvPr>
          <p:cNvSpPr>
            <a:spLocks noChangeArrowheads="1"/>
          </p:cNvSpPr>
          <p:nvPr/>
        </p:nvSpPr>
        <p:spPr bwMode="auto">
          <a:xfrm>
            <a:off x="7132017" y="5202237"/>
            <a:ext cx="1979613" cy="1079500"/>
          </a:xfrm>
          <a:prstGeom prst="wedgeRoundRectCallout">
            <a:avLst>
              <a:gd name="adj1" fmla="val -154731"/>
              <a:gd name="adj2" fmla="val 7500"/>
              <a:gd name="adj3" fmla="val 16667"/>
            </a:avLst>
          </a:prstGeom>
          <a:solidFill>
            <a:srgbClr val="009999"/>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Times New Roman" panose="02020603050405020304" pitchFamily="18" charset="0"/>
                <a:ea typeface="楷体_GB2312" panose="02010609030101010101" pitchFamily="49" charset="-122"/>
              </a:rPr>
              <a:t>很小，为几十欧姆</a:t>
            </a:r>
          </a:p>
        </p:txBody>
      </p:sp>
    </p:spTree>
    <p:extLst>
      <p:ext uri="{BB962C8B-B14F-4D97-AF65-F5344CB8AC3E}">
        <p14:creationId xmlns:p14="http://schemas.microsoft.com/office/powerpoint/2010/main" val="320088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vertical)">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272"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1000" fill="hold"/>
                                        <p:tgtEl>
                                          <p:spTgt spid="17"/>
                                        </p:tgtEl>
                                        <p:attrNameLst>
                                          <p:attrName>ppt_w</p:attrName>
                                        </p:attrNameLst>
                                      </p:cBhvr>
                                      <p:tavLst>
                                        <p:tav tm="0">
                                          <p:val>
                                            <p:strVal val="2/3*#ppt_w"/>
                                          </p:val>
                                        </p:tav>
                                        <p:tav tm="100000">
                                          <p:val>
                                            <p:strVal val="#ppt_w"/>
                                          </p:val>
                                        </p:tav>
                                      </p:tavLst>
                                    </p:anim>
                                    <p:anim calcmode="lin" valueType="num">
                                      <p:cBhvr>
                                        <p:cTn id="28" dur="1000" fill="hold"/>
                                        <p:tgtEl>
                                          <p:spTgt spid="17"/>
                                        </p:tgtEl>
                                        <p:attrNameLst>
                                          <p:attrName>ppt_h</p:attrName>
                                        </p:attrNameLst>
                                      </p:cBhvr>
                                      <p:tavLst>
                                        <p:tav tm="0">
                                          <p:val>
                                            <p:strVal val="2/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1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7" grpId="0"/>
      <p:bldP spid="19" grpId="0" animBg="1"/>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3D71-C040-2D4B-002E-E5650F639F7B}"/>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B3F34E16-1E87-2707-479E-6EA42F50EF01}"/>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3" name="Rectangle 2">
            <a:extLst>
              <a:ext uri="{FF2B5EF4-FFF2-40B4-BE49-F238E27FC236}">
                <a16:creationId xmlns:a16="http://schemas.microsoft.com/office/drawing/2014/main" id="{AFA6678E-275D-CDB5-8CED-2EDED2DF00F1}"/>
              </a:ext>
            </a:extLst>
          </p:cNvPr>
          <p:cNvSpPr>
            <a:spLocks noGrp="1" noChangeArrowheads="1"/>
          </p:cNvSpPr>
          <p:nvPr>
            <p:ph type="title"/>
          </p:nvPr>
        </p:nvSpPr>
        <p:spPr>
          <a:xfrm>
            <a:off x="389972" y="672725"/>
            <a:ext cx="11218931" cy="863600"/>
          </a:xfrm>
        </p:spPr>
        <p:txBody>
          <a:bodyPr/>
          <a:lstStyle/>
          <a:p>
            <a:pPr algn="l"/>
            <a:r>
              <a:rPr lang="zh-CN" altLang="en-US" sz="2800" b="1" dirty="0">
                <a:solidFill>
                  <a:schemeClr val="tx1"/>
                </a:solidFill>
                <a:effectLst/>
                <a:latin typeface="Times New Roman" panose="02020603050405020304" pitchFamily="18" charset="0"/>
                <a:ea typeface="楷体_GB2312" panose="02010609030101010101" pitchFamily="49" charset="-122"/>
              </a:rPr>
              <a:t>例</a:t>
            </a:r>
            <a:r>
              <a:rPr lang="zh-CN" altLang="en-US" sz="2800" b="1" dirty="0">
                <a:latin typeface="Times New Roman" panose="02020603050405020304" pitchFamily="18" charset="0"/>
                <a:ea typeface="楷体_GB2312" panose="02010609030101010101" pitchFamily="49" charset="-122"/>
              </a:rPr>
              <a:t>：</a:t>
            </a:r>
            <a:r>
              <a:rPr lang="zh-CN" altLang="en-US" sz="2800" b="1" dirty="0">
                <a:solidFill>
                  <a:schemeClr val="tx1"/>
                </a:solidFill>
                <a:effectLst/>
                <a:latin typeface="Times New Roman" panose="02020603050405020304" pitchFamily="18" charset="0"/>
                <a:ea typeface="楷体_GB2312" panose="02010609030101010101" pitchFamily="49" charset="-122"/>
              </a:rPr>
              <a:t>电路如图</a:t>
            </a:r>
            <a:r>
              <a:rPr lang="en-US" altLang="zh-CN" sz="2800" b="1" dirty="0">
                <a:solidFill>
                  <a:schemeClr val="tx1"/>
                </a:solidFill>
                <a:effectLst/>
                <a:latin typeface="Times New Roman" panose="02020603050405020304" pitchFamily="18" charset="0"/>
                <a:ea typeface="楷体_GB2312" panose="02010609030101010101" pitchFamily="49" charset="-122"/>
              </a:rPr>
              <a:t>3.5.2</a:t>
            </a:r>
            <a:r>
              <a:rPr lang="zh-CN" altLang="en-US" sz="2800" b="1" dirty="0">
                <a:solidFill>
                  <a:schemeClr val="tx1"/>
                </a:solidFill>
                <a:effectLst/>
                <a:latin typeface="Times New Roman" panose="02020603050405020304" pitchFamily="18" charset="0"/>
                <a:ea typeface="楷体_GB2312" panose="02010609030101010101" pitchFamily="49" charset="-122"/>
              </a:rPr>
              <a:t>所示，已知 </a:t>
            </a:r>
            <a:r>
              <a:rPr lang="en-US" altLang="zh-CN" sz="2800" b="1" i="1" dirty="0">
                <a:solidFill>
                  <a:schemeClr val="tx1"/>
                </a:solidFill>
                <a:effectLst/>
                <a:latin typeface="Times New Roman" panose="02020603050405020304" pitchFamily="18" charset="0"/>
              </a:rPr>
              <a:t>V</a:t>
            </a:r>
            <a:r>
              <a:rPr lang="en-US" altLang="zh-CN" sz="2800" b="1" baseline="-25000" dirty="0">
                <a:solidFill>
                  <a:schemeClr val="tx1"/>
                </a:solidFill>
                <a:effectLst/>
                <a:latin typeface="Times New Roman" panose="02020603050405020304" pitchFamily="18" charset="0"/>
              </a:rPr>
              <a:t>IH</a:t>
            </a:r>
            <a:r>
              <a:rPr lang="en-US" altLang="zh-CN" sz="2800" b="1" dirty="0">
                <a:solidFill>
                  <a:schemeClr val="tx1"/>
                </a:solidFill>
                <a:effectLst/>
                <a:latin typeface="Times New Roman" panose="02020603050405020304" pitchFamily="18" charset="0"/>
              </a:rPr>
              <a:t>=5V</a:t>
            </a:r>
            <a:r>
              <a:rPr lang="zh-CN" altLang="en-US" sz="2800" b="1" dirty="0">
                <a:solidFill>
                  <a:schemeClr val="tx1"/>
                </a:solidFill>
                <a:effectLst/>
                <a:latin typeface="Times New Roman" panose="02020603050405020304" pitchFamily="18" charset="0"/>
              </a:rPr>
              <a:t>，</a:t>
            </a:r>
            <a:r>
              <a:rPr lang="en-US" altLang="zh-CN" sz="2800" b="1" i="1" dirty="0">
                <a:solidFill>
                  <a:schemeClr val="tx1"/>
                </a:solidFill>
                <a:effectLst/>
                <a:latin typeface="Times New Roman" panose="02020603050405020304" pitchFamily="18" charset="0"/>
              </a:rPr>
              <a:t>V</a:t>
            </a:r>
            <a:r>
              <a:rPr lang="en-US" altLang="zh-CN" sz="2800" b="1" baseline="-25000" dirty="0">
                <a:solidFill>
                  <a:schemeClr val="tx1"/>
                </a:solidFill>
                <a:effectLst/>
                <a:latin typeface="Times New Roman" panose="02020603050405020304" pitchFamily="18" charset="0"/>
              </a:rPr>
              <a:t>IL</a:t>
            </a:r>
            <a:r>
              <a:rPr lang="en-US" altLang="zh-CN" sz="2800" b="1" dirty="0">
                <a:solidFill>
                  <a:schemeClr val="tx1"/>
                </a:solidFill>
                <a:effectLst/>
                <a:latin typeface="Times New Roman" panose="02020603050405020304" pitchFamily="18" charset="0"/>
              </a:rPr>
              <a:t>=0V</a:t>
            </a:r>
            <a:r>
              <a:rPr lang="zh-CN" altLang="en-US" sz="2800" b="1" dirty="0">
                <a:solidFill>
                  <a:schemeClr val="tx1"/>
                </a:solidFill>
                <a:effectLst/>
                <a:latin typeface="Times New Roman" panose="02020603050405020304" pitchFamily="18" charset="0"/>
              </a:rPr>
              <a:t>，</a:t>
            </a:r>
            <a:r>
              <a:rPr lang="el-GR" altLang="zh-CN" sz="2800" b="1" dirty="0">
                <a:solidFill>
                  <a:schemeClr val="tx1"/>
                </a:solidFill>
                <a:effectLst/>
                <a:latin typeface="Times New Roman" panose="02020603050405020304" pitchFamily="18" charset="0"/>
              </a:rPr>
              <a:t>β</a:t>
            </a:r>
            <a:r>
              <a:rPr lang="en-US" altLang="zh-CN" sz="2800" b="1" dirty="0">
                <a:solidFill>
                  <a:schemeClr val="tx1"/>
                </a:solidFill>
                <a:effectLst/>
                <a:latin typeface="Times New Roman" panose="02020603050405020304" pitchFamily="18" charset="0"/>
              </a:rPr>
              <a:t>=20</a:t>
            </a:r>
            <a:r>
              <a:rPr lang="zh-CN" altLang="en-US" sz="2800" b="1" dirty="0">
                <a:solidFill>
                  <a:schemeClr val="tx1"/>
                </a:solidFill>
                <a:effectLst/>
                <a:latin typeface="Times New Roman" panose="02020603050405020304" pitchFamily="18" charset="0"/>
              </a:rPr>
              <a:t>，</a:t>
            </a:r>
            <a:r>
              <a:rPr lang="en-US" altLang="zh-CN" sz="2800" b="1" i="1" dirty="0">
                <a:solidFill>
                  <a:schemeClr val="tx1"/>
                </a:solidFill>
                <a:effectLst/>
                <a:latin typeface="Times New Roman" panose="02020603050405020304" pitchFamily="18" charset="0"/>
              </a:rPr>
              <a:t>V</a:t>
            </a:r>
            <a:r>
              <a:rPr lang="en-US" altLang="zh-CN" sz="2800" b="1" baseline="-25000" dirty="0">
                <a:solidFill>
                  <a:schemeClr val="tx1"/>
                </a:solidFill>
                <a:effectLst/>
                <a:latin typeface="Times New Roman" panose="02020603050405020304" pitchFamily="18" charset="0"/>
              </a:rPr>
              <a:t>CE(sat)</a:t>
            </a:r>
            <a:r>
              <a:rPr lang="en-US" altLang="zh-CN" sz="2800" b="1" dirty="0">
                <a:solidFill>
                  <a:schemeClr val="tx1"/>
                </a:solidFill>
                <a:effectLst/>
                <a:latin typeface="Times New Roman" panose="02020603050405020304" pitchFamily="18" charset="0"/>
              </a:rPr>
              <a:t> = 0.1V</a:t>
            </a:r>
            <a:r>
              <a:rPr lang="zh-CN" altLang="en-US" sz="2800" b="1" dirty="0">
                <a:solidFill>
                  <a:schemeClr val="tx1"/>
                </a:solidFill>
                <a:effectLst/>
                <a:latin typeface="Times New Roman" panose="02020603050405020304" pitchFamily="18" charset="0"/>
              </a:rPr>
              <a:t>，试</a:t>
            </a:r>
            <a:r>
              <a:rPr lang="zh-CN" altLang="en-US" sz="2800" b="1" dirty="0">
                <a:solidFill>
                  <a:schemeClr val="tx1"/>
                </a:solidFill>
                <a:effectLst/>
                <a:latin typeface="Times New Roman" panose="02020603050405020304" pitchFamily="18" charset="0"/>
                <a:ea typeface="楷体_GB2312" panose="02010609030101010101" pitchFamily="49" charset="-122"/>
              </a:rPr>
              <a:t>计算参数设计是否合理</a:t>
            </a:r>
          </a:p>
        </p:txBody>
      </p:sp>
      <p:grpSp>
        <p:nvGrpSpPr>
          <p:cNvPr id="12" name="Group 18">
            <a:extLst>
              <a:ext uri="{FF2B5EF4-FFF2-40B4-BE49-F238E27FC236}">
                <a16:creationId xmlns:a16="http://schemas.microsoft.com/office/drawing/2014/main" id="{1C01BCF9-5714-B27C-8EDD-20DBDF478F7A}"/>
              </a:ext>
            </a:extLst>
          </p:cNvPr>
          <p:cNvGrpSpPr>
            <a:grpSpLocks/>
          </p:cNvGrpSpPr>
          <p:nvPr/>
        </p:nvGrpSpPr>
        <p:grpSpPr bwMode="auto">
          <a:xfrm>
            <a:off x="6401351" y="1680787"/>
            <a:ext cx="4751388" cy="4778375"/>
            <a:chOff x="884" y="1162"/>
            <a:chExt cx="2993" cy="3010"/>
          </a:xfrm>
        </p:grpSpPr>
        <p:pic>
          <p:nvPicPr>
            <p:cNvPr id="13" name="Picture 4">
              <a:extLst>
                <a:ext uri="{FF2B5EF4-FFF2-40B4-BE49-F238E27FC236}">
                  <a16:creationId xmlns:a16="http://schemas.microsoft.com/office/drawing/2014/main" id="{1E3F6776-20B8-0D39-525F-1C923E886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1162"/>
              <a:ext cx="2993" cy="2950"/>
            </a:xfrm>
            <a:prstGeom prst="rect">
              <a:avLst/>
            </a:prstGeom>
            <a:solidFill>
              <a:schemeClr val="tx1"/>
            </a:solidFill>
            <a:ln w="57150" cmpd="thickThin">
              <a:solidFill>
                <a:srgbClr val="FF0000"/>
              </a:solidFill>
              <a:miter lim="800000"/>
              <a:headEnd/>
              <a:tailEnd/>
            </a:ln>
          </p:spPr>
        </p:pic>
        <p:sp>
          <p:nvSpPr>
            <p:cNvPr id="14" name="Text Box 6">
              <a:extLst>
                <a:ext uri="{FF2B5EF4-FFF2-40B4-BE49-F238E27FC236}">
                  <a16:creationId xmlns:a16="http://schemas.microsoft.com/office/drawing/2014/main" id="{4257FD5C-0249-E718-6AC1-72980FFBD23F}"/>
                </a:ext>
              </a:extLst>
            </p:cNvPr>
            <p:cNvSpPr txBox="1">
              <a:spLocks noChangeArrowheads="1"/>
            </p:cNvSpPr>
            <p:nvPr/>
          </p:nvSpPr>
          <p:spPr bwMode="auto">
            <a:xfrm>
              <a:off x="2789" y="1434"/>
              <a:ext cx="4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111111"/>
                  </a:solidFill>
                  <a:latin typeface="Arial" panose="020B0604020202020204" pitchFamily="34" charset="0"/>
                </a:rPr>
                <a:t>5V</a:t>
              </a:r>
            </a:p>
          </p:txBody>
        </p:sp>
        <p:sp>
          <p:nvSpPr>
            <p:cNvPr id="15" name="Text Box 7">
              <a:extLst>
                <a:ext uri="{FF2B5EF4-FFF2-40B4-BE49-F238E27FC236}">
                  <a16:creationId xmlns:a16="http://schemas.microsoft.com/office/drawing/2014/main" id="{AA633144-3DD6-67AD-6EED-ADD257F8F442}"/>
                </a:ext>
              </a:extLst>
            </p:cNvPr>
            <p:cNvSpPr txBox="1">
              <a:spLocks noChangeArrowheads="1"/>
            </p:cNvSpPr>
            <p:nvPr/>
          </p:nvSpPr>
          <p:spPr bwMode="auto">
            <a:xfrm>
              <a:off x="2562" y="3702"/>
              <a:ext cx="6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111111"/>
                  </a:solidFill>
                  <a:latin typeface="Dotum" panose="020B0600000101010101" pitchFamily="34" charset="-127"/>
                  <a:ea typeface="Dotum" panose="020B0600000101010101" pitchFamily="34" charset="-127"/>
                </a:rPr>
                <a:t>-</a:t>
              </a:r>
              <a:r>
                <a:rPr lang="en-US" altLang="zh-CN" sz="2400">
                  <a:solidFill>
                    <a:srgbClr val="111111"/>
                  </a:solidFill>
                  <a:latin typeface="Arial" panose="020B0604020202020204" pitchFamily="34" charset="0"/>
                </a:rPr>
                <a:t>8V</a:t>
              </a:r>
            </a:p>
          </p:txBody>
        </p:sp>
        <p:sp>
          <p:nvSpPr>
            <p:cNvPr id="21" name="Text Box 8">
              <a:extLst>
                <a:ext uri="{FF2B5EF4-FFF2-40B4-BE49-F238E27FC236}">
                  <a16:creationId xmlns:a16="http://schemas.microsoft.com/office/drawing/2014/main" id="{64E56991-2FCE-16F4-0972-421E74990190}"/>
                </a:ext>
              </a:extLst>
            </p:cNvPr>
            <p:cNvSpPr txBox="1">
              <a:spLocks noChangeArrowheads="1"/>
            </p:cNvSpPr>
            <p:nvPr/>
          </p:nvSpPr>
          <p:spPr bwMode="auto">
            <a:xfrm>
              <a:off x="1383" y="2840"/>
              <a:ext cx="8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111111"/>
                  </a:solidFill>
                  <a:latin typeface="Arial" panose="020B0604020202020204" pitchFamily="34" charset="0"/>
                </a:rPr>
                <a:t>3.3K</a:t>
              </a:r>
              <a:r>
                <a:rPr lang="el-GR" altLang="zh-CN" sz="2400">
                  <a:solidFill>
                    <a:srgbClr val="111111"/>
                  </a:solidFill>
                  <a:latin typeface="Arial" panose="020B0604020202020204" pitchFamily="34" charset="0"/>
                  <a:cs typeface="Arial" panose="020B0604020202020204" pitchFamily="34" charset="0"/>
                </a:rPr>
                <a:t>Ω</a:t>
              </a:r>
            </a:p>
          </p:txBody>
        </p:sp>
        <p:sp>
          <p:nvSpPr>
            <p:cNvPr id="22" name="Text Box 9">
              <a:extLst>
                <a:ext uri="{FF2B5EF4-FFF2-40B4-BE49-F238E27FC236}">
                  <a16:creationId xmlns:a16="http://schemas.microsoft.com/office/drawing/2014/main" id="{2ECB909D-8796-137D-8F89-66ECD1757F73}"/>
                </a:ext>
              </a:extLst>
            </p:cNvPr>
            <p:cNvSpPr txBox="1">
              <a:spLocks noChangeArrowheads="1"/>
            </p:cNvSpPr>
            <p:nvPr/>
          </p:nvSpPr>
          <p:spPr bwMode="auto">
            <a:xfrm>
              <a:off x="1474" y="3203"/>
              <a:ext cx="8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111111"/>
                  </a:solidFill>
                  <a:latin typeface="Arial" panose="020B0604020202020204" pitchFamily="34" charset="0"/>
                </a:rPr>
                <a:t>10K</a:t>
              </a:r>
              <a:r>
                <a:rPr lang="el-GR" altLang="zh-CN" sz="2400">
                  <a:solidFill>
                    <a:srgbClr val="111111"/>
                  </a:solidFill>
                  <a:latin typeface="Arial" panose="020B0604020202020204" pitchFamily="34" charset="0"/>
                  <a:cs typeface="Arial" panose="020B0604020202020204" pitchFamily="34" charset="0"/>
                </a:rPr>
                <a:t>Ω</a:t>
              </a:r>
            </a:p>
          </p:txBody>
        </p:sp>
        <p:sp>
          <p:nvSpPr>
            <p:cNvPr id="23" name="Text Box 10">
              <a:extLst>
                <a:ext uri="{FF2B5EF4-FFF2-40B4-BE49-F238E27FC236}">
                  <a16:creationId xmlns:a16="http://schemas.microsoft.com/office/drawing/2014/main" id="{0222DC0D-E516-BAA6-8AFE-925F91A8F0DF}"/>
                </a:ext>
              </a:extLst>
            </p:cNvPr>
            <p:cNvSpPr txBox="1">
              <a:spLocks noChangeArrowheads="1"/>
            </p:cNvSpPr>
            <p:nvPr/>
          </p:nvSpPr>
          <p:spPr bwMode="auto">
            <a:xfrm>
              <a:off x="2109" y="1752"/>
              <a:ext cx="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111111"/>
                  </a:solidFill>
                  <a:latin typeface="Arial" panose="020B0604020202020204" pitchFamily="34" charset="0"/>
                </a:rPr>
                <a:t>1K</a:t>
              </a:r>
              <a:r>
                <a:rPr lang="el-GR" altLang="zh-CN" sz="2400">
                  <a:solidFill>
                    <a:srgbClr val="111111"/>
                  </a:solidFill>
                  <a:latin typeface="Arial" panose="020B0604020202020204" pitchFamily="34" charset="0"/>
                  <a:cs typeface="Arial" panose="020B0604020202020204" pitchFamily="34" charset="0"/>
                </a:rPr>
                <a:t>Ω</a:t>
              </a:r>
            </a:p>
          </p:txBody>
        </p:sp>
        <p:sp>
          <p:nvSpPr>
            <p:cNvPr id="24" name="Rectangle 17">
              <a:extLst>
                <a:ext uri="{FF2B5EF4-FFF2-40B4-BE49-F238E27FC236}">
                  <a16:creationId xmlns:a16="http://schemas.microsoft.com/office/drawing/2014/main" id="{1A0EFF32-6B43-3AE7-5D36-65A1668F5533}"/>
                </a:ext>
              </a:extLst>
            </p:cNvPr>
            <p:cNvSpPr>
              <a:spLocks noChangeArrowheads="1"/>
            </p:cNvSpPr>
            <p:nvPr/>
          </p:nvSpPr>
          <p:spPr bwMode="auto">
            <a:xfrm>
              <a:off x="1020" y="3884"/>
              <a:ext cx="25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111111"/>
                  </a:solidFill>
                </a:rPr>
                <a:t>图</a:t>
              </a:r>
              <a:r>
                <a:rPr lang="en-US" altLang="zh-CN" sz="2400">
                  <a:solidFill>
                    <a:srgbClr val="111111"/>
                  </a:solidFill>
                </a:rPr>
                <a:t>3.5.2  </a:t>
              </a:r>
              <a:r>
                <a:rPr lang="zh-CN" altLang="en-US" sz="2400">
                  <a:solidFill>
                    <a:srgbClr val="111111"/>
                  </a:solidFill>
                </a:rPr>
                <a:t>例</a:t>
              </a:r>
              <a:r>
                <a:rPr lang="en-US" altLang="zh-CN" sz="2400">
                  <a:solidFill>
                    <a:srgbClr val="111111"/>
                  </a:solidFill>
                </a:rPr>
                <a:t>3.5.1</a:t>
              </a:r>
              <a:r>
                <a:rPr lang="zh-CN" altLang="en-US" sz="2400">
                  <a:solidFill>
                    <a:srgbClr val="111111"/>
                  </a:solidFill>
                </a:rPr>
                <a:t>的电路</a:t>
              </a:r>
            </a:p>
          </p:txBody>
        </p:sp>
      </p:grpSp>
      <p:sp>
        <p:nvSpPr>
          <p:cNvPr id="25" name="Text Box 19">
            <a:extLst>
              <a:ext uri="{FF2B5EF4-FFF2-40B4-BE49-F238E27FC236}">
                <a16:creationId xmlns:a16="http://schemas.microsoft.com/office/drawing/2014/main" id="{8DAE6E2B-E30E-A367-D428-25EE923FADDF}"/>
              </a:ext>
            </a:extLst>
          </p:cNvPr>
          <p:cNvSpPr txBox="1">
            <a:spLocks noChangeArrowheads="1"/>
          </p:cNvSpPr>
          <p:nvPr/>
        </p:nvSpPr>
        <p:spPr bwMode="auto">
          <a:xfrm>
            <a:off x="389972" y="1502060"/>
            <a:ext cx="5400678" cy="867930"/>
          </a:xfrm>
          <a:prstGeom prst="rect">
            <a:avLst/>
          </a:prstGeom>
        </p:spPr>
        <p:txBody>
          <a:bodyPr vert="horz" lIns="91440" tIns="45720" rIns="91440" bIns="45720" rtlCol="0" anchor="ctr">
            <a:normAutofit/>
          </a:bodyPr>
          <a:lstStyle>
            <a:lvl1pPr>
              <a:lnSpc>
                <a:spcPct val="90000"/>
              </a:lnSpc>
              <a:spcBef>
                <a:spcPct val="0"/>
              </a:spcBef>
              <a:buNone/>
              <a:defRPr sz="2800" b="1">
                <a:effectLst/>
                <a:latin typeface="Times New Roman" panose="02020603050405020304" pitchFamily="18" charset="0"/>
                <a:ea typeface="楷体_GB2312" panose="02010609030101010101" pitchFamily="49" charset="-122"/>
                <a:cs typeface="+mj-cs"/>
              </a:defRPr>
            </a:lvl1pPr>
          </a:lstStyle>
          <a:p>
            <a:r>
              <a:rPr lang="zh-CN" altLang="en-US" dirty="0"/>
              <a:t>解：基极对地电路如图</a:t>
            </a:r>
            <a:r>
              <a:rPr lang="en-US" altLang="zh-CN" dirty="0"/>
              <a:t>3.5.3</a:t>
            </a:r>
            <a:r>
              <a:rPr lang="zh-CN" altLang="en-US" dirty="0"/>
              <a:t>所示</a:t>
            </a:r>
          </a:p>
        </p:txBody>
      </p:sp>
      <p:grpSp>
        <p:nvGrpSpPr>
          <p:cNvPr id="26" name="Group 23">
            <a:extLst>
              <a:ext uri="{FF2B5EF4-FFF2-40B4-BE49-F238E27FC236}">
                <a16:creationId xmlns:a16="http://schemas.microsoft.com/office/drawing/2014/main" id="{F40DDC57-281E-0A92-344A-E94CF27067E4}"/>
              </a:ext>
            </a:extLst>
          </p:cNvPr>
          <p:cNvGrpSpPr>
            <a:grpSpLocks/>
          </p:cNvGrpSpPr>
          <p:nvPr/>
        </p:nvGrpSpPr>
        <p:grpSpPr bwMode="auto">
          <a:xfrm>
            <a:off x="1471946" y="2569787"/>
            <a:ext cx="3673475" cy="3284538"/>
            <a:chOff x="158" y="1888"/>
            <a:chExt cx="2314" cy="2069"/>
          </a:xfrm>
        </p:grpSpPr>
        <p:pic>
          <p:nvPicPr>
            <p:cNvPr id="27" name="Picture 21">
              <a:extLst>
                <a:ext uri="{FF2B5EF4-FFF2-40B4-BE49-F238E27FC236}">
                  <a16:creationId xmlns:a16="http://schemas.microsoft.com/office/drawing/2014/main" id="{C2EF3165-07C0-A2B8-B4E5-A546741DA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627"/>
            <a:stretch>
              <a:fillRect/>
            </a:stretch>
          </p:blipFill>
          <p:spPr bwMode="auto">
            <a:xfrm>
              <a:off x="158" y="1888"/>
              <a:ext cx="2314" cy="20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8" name="Rectangle 22">
              <a:extLst>
                <a:ext uri="{FF2B5EF4-FFF2-40B4-BE49-F238E27FC236}">
                  <a16:creationId xmlns:a16="http://schemas.microsoft.com/office/drawing/2014/main" id="{3D1570C7-3985-4F60-8698-63C0674A3400}"/>
                </a:ext>
              </a:extLst>
            </p:cNvPr>
            <p:cNvSpPr>
              <a:spLocks noChangeArrowheads="1"/>
            </p:cNvSpPr>
            <p:nvPr/>
          </p:nvSpPr>
          <p:spPr bwMode="auto">
            <a:xfrm>
              <a:off x="567" y="3612"/>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111111"/>
                  </a:solidFill>
                </a:rPr>
                <a:t>图</a:t>
              </a:r>
              <a:r>
                <a:rPr lang="en-US" altLang="zh-CN">
                  <a:solidFill>
                    <a:srgbClr val="111111"/>
                  </a:solidFill>
                </a:rPr>
                <a:t>3.5.3</a:t>
              </a:r>
            </a:p>
          </p:txBody>
        </p:sp>
      </p:grpSp>
    </p:spTree>
    <p:extLst>
      <p:ext uri="{BB962C8B-B14F-4D97-AF65-F5344CB8AC3E}">
        <p14:creationId xmlns:p14="http://schemas.microsoft.com/office/powerpoint/2010/main" val="365494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04629-64BC-0004-C7EE-8D3781E2D1E8}"/>
            </a:ext>
          </a:extLst>
        </p:cNvPr>
        <p:cNvGrpSpPr/>
        <p:nvPr/>
      </p:nvGrpSpPr>
      <p:grpSpPr>
        <a:xfrm>
          <a:off x="0" y="0"/>
          <a:ext cx="0" cy="0"/>
          <a:chOff x="0" y="0"/>
          <a:chExt cx="0" cy="0"/>
        </a:xfrm>
      </p:grpSpPr>
      <p:sp>
        <p:nvSpPr>
          <p:cNvPr id="2" name="object 6">
            <a:extLst>
              <a:ext uri="{FF2B5EF4-FFF2-40B4-BE49-F238E27FC236}">
                <a16:creationId xmlns:a16="http://schemas.microsoft.com/office/drawing/2014/main" id="{E2893F3A-8C3F-9C00-B472-E90B30BF1272}"/>
              </a:ext>
            </a:extLst>
          </p:cNvPr>
          <p:cNvSpPr/>
          <p:nvPr/>
        </p:nvSpPr>
        <p:spPr>
          <a:xfrm>
            <a:off x="1632083" y="3681221"/>
            <a:ext cx="4389119" cy="2086355"/>
          </a:xfrm>
          <a:prstGeom prst="rect">
            <a:avLst/>
          </a:prstGeom>
          <a:blipFill>
            <a:blip r:embed="rId3" cstate="print"/>
            <a:stretch>
              <a:fillRect/>
            </a:stretch>
          </a:blipFill>
        </p:spPr>
        <p:txBody>
          <a:bodyPr wrap="square" lIns="0" tIns="0" rIns="0" bIns="0" rtlCol="0"/>
          <a:lstStyle/>
          <a:p>
            <a:endParaRPr dirty="0"/>
          </a:p>
        </p:txBody>
      </p:sp>
      <p:sp>
        <p:nvSpPr>
          <p:cNvPr id="3" name="object 7">
            <a:extLst>
              <a:ext uri="{FF2B5EF4-FFF2-40B4-BE49-F238E27FC236}">
                <a16:creationId xmlns:a16="http://schemas.microsoft.com/office/drawing/2014/main" id="{97CDAFF0-8061-3C8A-A866-8DD418B80F5F}"/>
              </a:ext>
            </a:extLst>
          </p:cNvPr>
          <p:cNvSpPr/>
          <p:nvPr/>
        </p:nvSpPr>
        <p:spPr>
          <a:xfrm>
            <a:off x="1898783" y="5745479"/>
            <a:ext cx="3634740" cy="255270"/>
          </a:xfrm>
          <a:prstGeom prst="rect">
            <a:avLst/>
          </a:prstGeom>
          <a:blipFill>
            <a:blip r:embed="rId4" cstate="print"/>
            <a:stretch>
              <a:fillRect/>
            </a:stretch>
          </a:blipFill>
        </p:spPr>
        <p:txBody>
          <a:bodyPr wrap="square" lIns="0" tIns="0" rIns="0" bIns="0" rtlCol="0"/>
          <a:lstStyle/>
          <a:p>
            <a:endParaRPr dirty="0"/>
          </a:p>
        </p:txBody>
      </p:sp>
      <p:sp>
        <p:nvSpPr>
          <p:cNvPr id="4" name="object 8">
            <a:extLst>
              <a:ext uri="{FF2B5EF4-FFF2-40B4-BE49-F238E27FC236}">
                <a16:creationId xmlns:a16="http://schemas.microsoft.com/office/drawing/2014/main" id="{C14D2F9A-D708-353B-DDDC-9E5A994FDF88}"/>
              </a:ext>
            </a:extLst>
          </p:cNvPr>
          <p:cNvSpPr txBox="1"/>
          <p:nvPr/>
        </p:nvSpPr>
        <p:spPr>
          <a:xfrm>
            <a:off x="2777623" y="6124447"/>
            <a:ext cx="2058035" cy="330200"/>
          </a:xfrm>
          <a:prstGeom prst="rect">
            <a:avLst/>
          </a:prstGeom>
        </p:spPr>
        <p:txBody>
          <a:bodyPr vert="horz" wrap="square" lIns="0" tIns="12065" rIns="0" bIns="0" rtlCol="0">
            <a:spAutoFit/>
          </a:bodyPr>
          <a:lstStyle/>
          <a:p>
            <a:pPr marL="12700">
              <a:lnSpc>
                <a:spcPct val="100000"/>
              </a:lnSpc>
              <a:spcBef>
                <a:spcPts val="95"/>
              </a:spcBef>
            </a:pPr>
            <a:r>
              <a:rPr sz="2000" b="1" spc="-15" dirty="0">
                <a:latin typeface="楷体"/>
                <a:cs typeface="楷体"/>
              </a:rPr>
              <a:t>图</a:t>
            </a:r>
            <a:r>
              <a:rPr sz="2000" b="1" spc="-10" dirty="0">
                <a:latin typeface="楷体"/>
                <a:cs typeface="楷体"/>
              </a:rPr>
              <a:t>2</a:t>
            </a:r>
            <a:r>
              <a:rPr sz="2000" b="1" spc="-90" dirty="0">
                <a:latin typeface="楷体"/>
                <a:cs typeface="楷体"/>
              </a:rPr>
              <a:t> </a:t>
            </a:r>
            <a:r>
              <a:rPr sz="2000" b="1" spc="-10" dirty="0">
                <a:latin typeface="楷体"/>
                <a:cs typeface="楷体"/>
              </a:rPr>
              <a:t>举重裁判电路</a:t>
            </a:r>
            <a:endParaRPr sz="2000" dirty="0">
              <a:latin typeface="楷体"/>
              <a:cs typeface="楷体"/>
            </a:endParaRPr>
          </a:p>
        </p:txBody>
      </p:sp>
      <p:sp>
        <p:nvSpPr>
          <p:cNvPr id="5" name="object 9">
            <a:extLst>
              <a:ext uri="{FF2B5EF4-FFF2-40B4-BE49-F238E27FC236}">
                <a16:creationId xmlns:a16="http://schemas.microsoft.com/office/drawing/2014/main" id="{7BC69FEA-AE37-7F60-A813-D510E80EAFCB}"/>
              </a:ext>
            </a:extLst>
          </p:cNvPr>
          <p:cNvSpPr txBox="1"/>
          <p:nvPr/>
        </p:nvSpPr>
        <p:spPr>
          <a:xfrm>
            <a:off x="1825885" y="2936240"/>
            <a:ext cx="47498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0000"/>
                </a:solidFill>
                <a:latin typeface="楷体"/>
                <a:cs typeface="楷体"/>
              </a:rPr>
              <a:t>例：</a:t>
            </a:r>
            <a:r>
              <a:rPr sz="2400" b="1" spc="-10" dirty="0">
                <a:latin typeface="楷体"/>
                <a:cs typeface="楷体"/>
              </a:rPr>
              <a:t>如</a:t>
            </a:r>
            <a:r>
              <a:rPr sz="2400" b="1" spc="-5" dirty="0">
                <a:latin typeface="楷体"/>
                <a:cs typeface="楷体"/>
              </a:rPr>
              <a:t>图</a:t>
            </a:r>
            <a:r>
              <a:rPr sz="2400" b="1" spc="-10" dirty="0">
                <a:latin typeface="Times New Roman"/>
                <a:cs typeface="Times New Roman"/>
              </a:rPr>
              <a:t>1</a:t>
            </a:r>
            <a:r>
              <a:rPr sz="2400" b="1" spc="-10" dirty="0">
                <a:latin typeface="楷体"/>
                <a:cs typeface="楷体"/>
              </a:rPr>
              <a:t>所示为一个举重裁判电路</a:t>
            </a:r>
            <a:endParaRPr sz="2400" dirty="0">
              <a:latin typeface="楷体"/>
              <a:cs typeface="楷体"/>
            </a:endParaRPr>
          </a:p>
        </p:txBody>
      </p:sp>
      <p:sp>
        <p:nvSpPr>
          <p:cNvPr id="6" name="object 10">
            <a:extLst>
              <a:ext uri="{FF2B5EF4-FFF2-40B4-BE49-F238E27FC236}">
                <a16:creationId xmlns:a16="http://schemas.microsoft.com/office/drawing/2014/main" id="{3BD2CD92-788C-0CD6-B474-E6556E28E0D0}"/>
              </a:ext>
            </a:extLst>
          </p:cNvPr>
          <p:cNvSpPr txBox="1"/>
          <p:nvPr/>
        </p:nvSpPr>
        <p:spPr>
          <a:xfrm>
            <a:off x="6556120" y="4484370"/>
            <a:ext cx="2477770" cy="563880"/>
          </a:xfrm>
          <a:prstGeom prst="rect">
            <a:avLst/>
          </a:prstGeom>
          <a:solidFill>
            <a:srgbClr val="FFFF99"/>
          </a:solidFill>
          <a:ln w="28575">
            <a:solidFill>
              <a:srgbClr val="000000"/>
            </a:solidFill>
          </a:ln>
        </p:spPr>
        <p:txBody>
          <a:bodyPr vert="horz" wrap="square" lIns="0" tIns="0" rIns="0" bIns="0" rtlCol="0">
            <a:spAutoFit/>
          </a:bodyPr>
          <a:lstStyle/>
          <a:p>
            <a:pPr marL="50165">
              <a:lnSpc>
                <a:spcPts val="3640"/>
              </a:lnSpc>
            </a:pPr>
            <a:r>
              <a:rPr sz="3150" i="1" dirty="0">
                <a:solidFill>
                  <a:srgbClr val="FF0000"/>
                </a:solidFill>
                <a:latin typeface="Times New Roman"/>
                <a:cs typeface="Times New Roman"/>
              </a:rPr>
              <a:t>Y</a:t>
            </a:r>
            <a:r>
              <a:rPr sz="3150" i="1" spc="300" dirty="0">
                <a:solidFill>
                  <a:srgbClr val="FF0000"/>
                </a:solidFill>
                <a:latin typeface="Times New Roman"/>
                <a:cs typeface="Times New Roman"/>
              </a:rPr>
              <a:t> </a:t>
            </a:r>
            <a:r>
              <a:rPr sz="3150" dirty="0">
                <a:solidFill>
                  <a:srgbClr val="FF0000"/>
                </a:solidFill>
                <a:latin typeface="Symbol"/>
                <a:cs typeface="Symbol"/>
              </a:rPr>
              <a:t></a:t>
            </a:r>
            <a:r>
              <a:rPr sz="3150" spc="190" dirty="0">
                <a:solidFill>
                  <a:srgbClr val="FF0000"/>
                </a:solidFill>
                <a:latin typeface="Times New Roman"/>
                <a:cs typeface="Times New Roman"/>
              </a:rPr>
              <a:t> </a:t>
            </a:r>
            <a:r>
              <a:rPr sz="3150" i="1" spc="5" dirty="0">
                <a:solidFill>
                  <a:srgbClr val="FF0000"/>
                </a:solidFill>
                <a:latin typeface="Times New Roman"/>
                <a:cs typeface="Times New Roman"/>
              </a:rPr>
              <a:t>A</a:t>
            </a:r>
            <a:r>
              <a:rPr sz="3150" i="1" spc="-490" dirty="0">
                <a:solidFill>
                  <a:srgbClr val="FF0000"/>
                </a:solidFill>
                <a:latin typeface="Times New Roman"/>
                <a:cs typeface="Times New Roman"/>
              </a:rPr>
              <a:t> </a:t>
            </a:r>
            <a:r>
              <a:rPr sz="3150" dirty="0">
                <a:solidFill>
                  <a:srgbClr val="FF0000"/>
                </a:solidFill>
                <a:latin typeface="Symbol"/>
                <a:cs typeface="Symbol"/>
              </a:rPr>
              <a:t></a:t>
            </a:r>
            <a:r>
              <a:rPr sz="3150" spc="-445" dirty="0">
                <a:solidFill>
                  <a:srgbClr val="FF0000"/>
                </a:solidFill>
                <a:latin typeface="Times New Roman"/>
                <a:cs typeface="Times New Roman"/>
              </a:rPr>
              <a:t> </a:t>
            </a:r>
            <a:r>
              <a:rPr sz="3150" spc="90" dirty="0">
                <a:solidFill>
                  <a:srgbClr val="FF0000"/>
                </a:solidFill>
                <a:latin typeface="Times New Roman"/>
                <a:cs typeface="Times New Roman"/>
              </a:rPr>
              <a:t>(</a:t>
            </a:r>
            <a:r>
              <a:rPr sz="3150" i="1" spc="90" dirty="0">
                <a:solidFill>
                  <a:srgbClr val="FF0000"/>
                </a:solidFill>
                <a:latin typeface="Times New Roman"/>
                <a:cs typeface="Times New Roman"/>
              </a:rPr>
              <a:t>B</a:t>
            </a:r>
            <a:r>
              <a:rPr sz="3150" i="1" spc="-204" dirty="0">
                <a:solidFill>
                  <a:srgbClr val="FF0000"/>
                </a:solidFill>
                <a:latin typeface="Times New Roman"/>
                <a:cs typeface="Times New Roman"/>
              </a:rPr>
              <a:t> </a:t>
            </a:r>
            <a:r>
              <a:rPr sz="3150" dirty="0">
                <a:solidFill>
                  <a:srgbClr val="FF0000"/>
                </a:solidFill>
                <a:latin typeface="Symbol"/>
                <a:cs typeface="Symbol"/>
              </a:rPr>
              <a:t></a:t>
            </a:r>
            <a:r>
              <a:rPr sz="3150" spc="-305" dirty="0">
                <a:solidFill>
                  <a:srgbClr val="FF0000"/>
                </a:solidFill>
                <a:latin typeface="Times New Roman"/>
                <a:cs typeface="Times New Roman"/>
              </a:rPr>
              <a:t> </a:t>
            </a:r>
            <a:r>
              <a:rPr sz="3150" i="1" spc="110" dirty="0">
                <a:solidFill>
                  <a:srgbClr val="FF0000"/>
                </a:solidFill>
                <a:latin typeface="Times New Roman"/>
                <a:cs typeface="Times New Roman"/>
              </a:rPr>
              <a:t>C</a:t>
            </a:r>
            <a:r>
              <a:rPr sz="3150" spc="110" dirty="0">
                <a:solidFill>
                  <a:srgbClr val="FF0000"/>
                </a:solidFill>
                <a:latin typeface="Times New Roman"/>
                <a:cs typeface="Times New Roman"/>
              </a:rPr>
              <a:t>)</a:t>
            </a:r>
            <a:endParaRPr sz="3150" dirty="0">
              <a:latin typeface="Times New Roman"/>
              <a:cs typeface="Times New Roman"/>
            </a:endParaRPr>
          </a:p>
        </p:txBody>
      </p:sp>
      <p:sp>
        <p:nvSpPr>
          <p:cNvPr id="7" name="object 11">
            <a:extLst>
              <a:ext uri="{FF2B5EF4-FFF2-40B4-BE49-F238E27FC236}">
                <a16:creationId xmlns:a16="http://schemas.microsoft.com/office/drawing/2014/main" id="{221E1EF5-914B-60F5-974C-FEC07E9D30CD}"/>
              </a:ext>
            </a:extLst>
          </p:cNvPr>
          <p:cNvSpPr txBox="1">
            <a:spLocks noGrp="1"/>
          </p:cNvSpPr>
          <p:nvPr>
            <p:ph type="title"/>
          </p:nvPr>
        </p:nvSpPr>
        <p:spPr>
          <a:xfrm>
            <a:off x="1681105" y="1116584"/>
            <a:ext cx="7645400" cy="1506220"/>
          </a:xfrm>
          <a:prstGeom prst="rect">
            <a:avLst/>
          </a:prstGeom>
        </p:spPr>
        <p:txBody>
          <a:bodyPr vert="horz" wrap="square" lIns="0" tIns="33020" rIns="0" bIns="0" rtlCol="0">
            <a:spAutoFit/>
          </a:bodyPr>
          <a:lstStyle/>
          <a:p>
            <a:pPr marL="12700" marR="5080" indent="533400" algn="just">
              <a:lnSpc>
                <a:spcPct val="99800"/>
              </a:lnSpc>
              <a:spcBef>
                <a:spcPts val="260"/>
              </a:spcBef>
            </a:pPr>
            <a:r>
              <a:rPr sz="2400" spc="-10" dirty="0">
                <a:solidFill>
                  <a:srgbClr val="000000"/>
                </a:solidFill>
                <a:latin typeface="宋体"/>
                <a:cs typeface="宋体"/>
              </a:rPr>
              <a:t>若以逻辑变量作为输入，以运算结果作为输出，那么 当输入变量的取值确定之后，输出的取值便随之而定。因 此，输出与输入之间乃是一种函数关系。这种函数关系称 为</a:t>
            </a:r>
            <a:r>
              <a:rPr sz="2400" spc="-10" dirty="0">
                <a:solidFill>
                  <a:srgbClr val="FF0000"/>
                </a:solidFill>
                <a:latin typeface="黑体"/>
                <a:cs typeface="黑体"/>
              </a:rPr>
              <a:t>逻辑函数</a:t>
            </a:r>
            <a:r>
              <a:rPr sz="2400" spc="-10" dirty="0">
                <a:solidFill>
                  <a:srgbClr val="000000"/>
                </a:solidFill>
                <a:latin typeface="宋体"/>
                <a:cs typeface="宋体"/>
              </a:rPr>
              <a:t>，写作</a:t>
            </a:r>
            <a:r>
              <a:rPr sz="2400" spc="-615" dirty="0">
                <a:solidFill>
                  <a:srgbClr val="000000"/>
                </a:solidFill>
                <a:latin typeface="宋体"/>
                <a:cs typeface="宋体"/>
              </a:rPr>
              <a:t> </a:t>
            </a:r>
            <a:r>
              <a:rPr sz="2400" spc="-5" dirty="0">
                <a:solidFill>
                  <a:srgbClr val="000000"/>
                </a:solidFill>
                <a:latin typeface="Times New Roman"/>
                <a:cs typeface="Times New Roman"/>
              </a:rPr>
              <a:t>Y=F</a:t>
            </a:r>
            <a:r>
              <a:rPr sz="2400" spc="-5" dirty="0">
                <a:solidFill>
                  <a:srgbClr val="000000"/>
                </a:solidFill>
                <a:latin typeface="宋体"/>
                <a:cs typeface="宋体"/>
              </a:rPr>
              <a:t>（</a:t>
            </a:r>
            <a:r>
              <a:rPr sz="2400" spc="-5" dirty="0">
                <a:solidFill>
                  <a:srgbClr val="000000"/>
                </a:solidFill>
                <a:latin typeface="Times New Roman"/>
                <a:cs typeface="Times New Roman"/>
              </a:rPr>
              <a:t>A</a:t>
            </a:r>
            <a:r>
              <a:rPr sz="2400" spc="-5" dirty="0">
                <a:solidFill>
                  <a:srgbClr val="000000"/>
                </a:solidFill>
                <a:latin typeface="宋体"/>
                <a:cs typeface="宋体"/>
              </a:rPr>
              <a:t>，</a:t>
            </a:r>
            <a:r>
              <a:rPr sz="2400" spc="-5" dirty="0">
                <a:solidFill>
                  <a:srgbClr val="000000"/>
                </a:solidFill>
                <a:latin typeface="Times New Roman"/>
                <a:cs typeface="Times New Roman"/>
              </a:rPr>
              <a:t>B</a:t>
            </a:r>
            <a:r>
              <a:rPr sz="2400" spc="-5" dirty="0">
                <a:solidFill>
                  <a:srgbClr val="000000"/>
                </a:solidFill>
                <a:latin typeface="宋体"/>
                <a:cs typeface="宋体"/>
              </a:rPr>
              <a:t>，</a:t>
            </a:r>
            <a:r>
              <a:rPr sz="2400" spc="-5" dirty="0">
                <a:solidFill>
                  <a:srgbClr val="000000"/>
                </a:solidFill>
                <a:latin typeface="Times New Roman"/>
                <a:cs typeface="Times New Roman"/>
              </a:rPr>
              <a:t>C…)</a:t>
            </a:r>
            <a:r>
              <a:rPr sz="2400" spc="-10" dirty="0">
                <a:solidFill>
                  <a:srgbClr val="000000"/>
                </a:solidFill>
                <a:latin typeface="宋体"/>
                <a:cs typeface="宋体"/>
              </a:rPr>
              <a:t>。</a:t>
            </a:r>
            <a:endParaRPr sz="2400" dirty="0">
              <a:latin typeface="宋体"/>
              <a:cs typeface="宋体"/>
            </a:endParaRPr>
          </a:p>
        </p:txBody>
      </p:sp>
      <p:sp>
        <p:nvSpPr>
          <p:cNvPr id="8" name="标题 1">
            <a:extLst>
              <a:ext uri="{FF2B5EF4-FFF2-40B4-BE49-F238E27FC236}">
                <a16:creationId xmlns:a16="http://schemas.microsoft.com/office/drawing/2014/main" id="{3549DEB5-5909-57F0-5590-E3AEFFBA0BA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逻辑变量与逻辑函数</a:t>
            </a:r>
          </a:p>
        </p:txBody>
      </p:sp>
    </p:spTree>
    <p:extLst>
      <p:ext uri="{BB962C8B-B14F-4D97-AF65-F5344CB8AC3E}">
        <p14:creationId xmlns:p14="http://schemas.microsoft.com/office/powerpoint/2010/main" val="1695468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858F9-3528-CEDF-F180-1A9B84631D82}"/>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DEA05B4A-E2D7-0892-95F1-C7874D218D4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2" name="Rectangle 2">
            <a:extLst>
              <a:ext uri="{FF2B5EF4-FFF2-40B4-BE49-F238E27FC236}">
                <a16:creationId xmlns:a16="http://schemas.microsoft.com/office/drawing/2014/main" id="{82D55E39-F955-F84B-482E-DB4143E1B8F2}"/>
              </a:ext>
            </a:extLst>
          </p:cNvPr>
          <p:cNvSpPr txBox="1">
            <a:spLocks noChangeArrowheads="1"/>
          </p:cNvSpPr>
          <p:nvPr/>
        </p:nvSpPr>
        <p:spPr bwMode="auto">
          <a:xfrm>
            <a:off x="1411841" y="672725"/>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利用戴维南定理等效成电压源的形式如图</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3.5.4</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所示</a:t>
            </a:r>
          </a:p>
        </p:txBody>
      </p:sp>
      <p:grpSp>
        <p:nvGrpSpPr>
          <p:cNvPr id="3" name="Group 7">
            <a:extLst>
              <a:ext uri="{FF2B5EF4-FFF2-40B4-BE49-F238E27FC236}">
                <a16:creationId xmlns:a16="http://schemas.microsoft.com/office/drawing/2014/main" id="{206C843B-C6C1-3185-00FF-4B2C595A597B}"/>
              </a:ext>
            </a:extLst>
          </p:cNvPr>
          <p:cNvGrpSpPr>
            <a:grpSpLocks/>
          </p:cNvGrpSpPr>
          <p:nvPr/>
        </p:nvGrpSpPr>
        <p:grpSpPr bwMode="auto">
          <a:xfrm>
            <a:off x="1627741" y="1391863"/>
            <a:ext cx="3673475" cy="3284537"/>
            <a:chOff x="158" y="1888"/>
            <a:chExt cx="2314" cy="2069"/>
          </a:xfrm>
        </p:grpSpPr>
        <p:pic>
          <p:nvPicPr>
            <p:cNvPr id="4" name="Picture 8">
              <a:extLst>
                <a:ext uri="{FF2B5EF4-FFF2-40B4-BE49-F238E27FC236}">
                  <a16:creationId xmlns:a16="http://schemas.microsoft.com/office/drawing/2014/main" id="{83254683-E6EC-7CDE-AA38-6B268097D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627"/>
            <a:stretch>
              <a:fillRect/>
            </a:stretch>
          </p:blipFill>
          <p:spPr bwMode="auto">
            <a:xfrm>
              <a:off x="158" y="1888"/>
              <a:ext cx="2314" cy="206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0B997965-D967-6E17-F030-67104CFFCAC9}"/>
                </a:ext>
              </a:extLst>
            </p:cNvPr>
            <p:cNvSpPr>
              <a:spLocks noChangeArrowheads="1"/>
            </p:cNvSpPr>
            <p:nvPr/>
          </p:nvSpPr>
          <p:spPr bwMode="auto">
            <a:xfrm>
              <a:off x="567" y="3612"/>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solidFill>
                    <a:srgbClr val="111111"/>
                  </a:solidFill>
                  <a:latin typeface="Times New Roman" panose="02020603050405020304" pitchFamily="18" charset="0"/>
                  <a:ea typeface="楷体_GB2312" panose="02010609030101010101" pitchFamily="49" charset="-122"/>
                </a:rPr>
                <a:t>图</a:t>
              </a:r>
              <a:r>
                <a:rPr lang="en-US" altLang="zh-CN" sz="2800" b="1">
                  <a:solidFill>
                    <a:srgbClr val="111111"/>
                  </a:solidFill>
                  <a:latin typeface="Times New Roman" panose="02020603050405020304" pitchFamily="18" charset="0"/>
                  <a:ea typeface="楷体_GB2312" panose="02010609030101010101" pitchFamily="49" charset="-122"/>
                </a:rPr>
                <a:t>3.5.3</a:t>
              </a:r>
            </a:p>
          </p:txBody>
        </p:sp>
      </p:grpSp>
      <p:grpSp>
        <p:nvGrpSpPr>
          <p:cNvPr id="6" name="Group 15">
            <a:extLst>
              <a:ext uri="{FF2B5EF4-FFF2-40B4-BE49-F238E27FC236}">
                <a16:creationId xmlns:a16="http://schemas.microsoft.com/office/drawing/2014/main" id="{97B0B8BF-9FD4-AE16-08B5-CC20B617D5DD}"/>
              </a:ext>
            </a:extLst>
          </p:cNvPr>
          <p:cNvGrpSpPr>
            <a:grpSpLocks/>
          </p:cNvGrpSpPr>
          <p:nvPr/>
        </p:nvGrpSpPr>
        <p:grpSpPr bwMode="auto">
          <a:xfrm>
            <a:off x="6812516" y="1464888"/>
            <a:ext cx="3168650" cy="3063875"/>
            <a:chOff x="3515" y="845"/>
            <a:chExt cx="1996" cy="1930"/>
          </a:xfrm>
        </p:grpSpPr>
        <p:pic>
          <p:nvPicPr>
            <p:cNvPr id="7" name="Picture 6">
              <a:extLst>
                <a:ext uri="{FF2B5EF4-FFF2-40B4-BE49-F238E27FC236}">
                  <a16:creationId xmlns:a16="http://schemas.microsoft.com/office/drawing/2014/main" id="{9854E32D-9FC8-F970-0CA6-A7E7981A6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 y="845"/>
              <a:ext cx="1996" cy="193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9DEEBC98-21FE-0D3B-19A7-11B615B4632B}"/>
                </a:ext>
              </a:extLst>
            </p:cNvPr>
            <p:cNvSpPr>
              <a:spLocks noChangeArrowheads="1"/>
            </p:cNvSpPr>
            <p:nvPr/>
          </p:nvSpPr>
          <p:spPr bwMode="auto">
            <a:xfrm>
              <a:off x="3651" y="2432"/>
              <a:ext cx="7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800" b="1">
                  <a:solidFill>
                    <a:srgbClr val="111111"/>
                  </a:solidFill>
                  <a:latin typeface="Times New Roman" panose="02020603050405020304" pitchFamily="18" charset="0"/>
                  <a:ea typeface="楷体_GB2312" panose="02010609030101010101" pitchFamily="49" charset="-122"/>
                </a:rPr>
                <a:t>图</a:t>
              </a:r>
              <a:r>
                <a:rPr lang="en-US" altLang="zh-CN" sz="2800" b="1">
                  <a:solidFill>
                    <a:srgbClr val="111111"/>
                  </a:solidFill>
                  <a:latin typeface="Times New Roman" panose="02020603050405020304" pitchFamily="18" charset="0"/>
                  <a:ea typeface="楷体_GB2312" panose="02010609030101010101" pitchFamily="49" charset="-122"/>
                </a:rPr>
                <a:t>3.5.4</a:t>
              </a:r>
            </a:p>
          </p:txBody>
        </p:sp>
      </p:grpSp>
      <p:graphicFrame>
        <p:nvGraphicFramePr>
          <p:cNvPr id="9" name="Object 12">
            <a:extLst>
              <a:ext uri="{FF2B5EF4-FFF2-40B4-BE49-F238E27FC236}">
                <a16:creationId xmlns:a16="http://schemas.microsoft.com/office/drawing/2014/main" id="{340F857A-6561-04AA-7F74-81543FD16AFF}"/>
              </a:ext>
            </a:extLst>
          </p:cNvPr>
          <p:cNvGraphicFramePr>
            <a:graphicFrameLocks noChangeAspect="1"/>
          </p:cNvGraphicFramePr>
          <p:nvPr>
            <p:extLst>
              <p:ext uri="{D42A27DB-BD31-4B8C-83A1-F6EECF244321}">
                <p14:modId xmlns:p14="http://schemas.microsoft.com/office/powerpoint/2010/main" val="4204126183"/>
              </p:ext>
            </p:extLst>
          </p:nvPr>
        </p:nvGraphicFramePr>
        <p:xfrm>
          <a:off x="2851703" y="5065338"/>
          <a:ext cx="5570538" cy="1557337"/>
        </p:xfrm>
        <a:graphic>
          <a:graphicData uri="http://schemas.openxmlformats.org/presentationml/2006/ole">
            <mc:AlternateContent xmlns:mc="http://schemas.openxmlformats.org/markup-compatibility/2006">
              <mc:Choice xmlns:v="urn:schemas-microsoft-com:vml" Requires="v">
                <p:oleObj spid="_x0000_s9219" name="公式" r:id="rId5" imgW="2361960" imgH="660240" progId="Equation.3">
                  <p:embed/>
                </p:oleObj>
              </mc:Choice>
              <mc:Fallback>
                <p:oleObj name="公式" r:id="rId5" imgW="2361960" imgH="660240" progId="Equation.3">
                  <p:embed/>
                  <p:pic>
                    <p:nvPicPr>
                      <p:cNvPr id="9" name="Object 12">
                        <a:extLst>
                          <a:ext uri="{FF2B5EF4-FFF2-40B4-BE49-F238E27FC236}">
                            <a16:creationId xmlns:a16="http://schemas.microsoft.com/office/drawing/2014/main" id="{340F857A-6561-04AA-7F74-81543FD16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703" y="5065338"/>
                        <a:ext cx="5570538" cy="1557337"/>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3">
            <a:extLst>
              <a:ext uri="{FF2B5EF4-FFF2-40B4-BE49-F238E27FC236}">
                <a16:creationId xmlns:a16="http://schemas.microsoft.com/office/drawing/2014/main" id="{71D212A0-4FED-F2A4-E5C3-80D058329DA7}"/>
              </a:ext>
            </a:extLst>
          </p:cNvPr>
          <p:cNvSpPr txBox="1">
            <a:spLocks noChangeArrowheads="1"/>
          </p:cNvSpPr>
          <p:nvPr/>
        </p:nvSpPr>
        <p:spPr bwMode="auto">
          <a:xfrm>
            <a:off x="1627741" y="4776413"/>
            <a:ext cx="1296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2800" b="1" dirty="0">
                <a:latin typeface="Times New Roman" panose="02020603050405020304" pitchFamily="18" charset="0"/>
                <a:ea typeface="楷体_GB2312" panose="02010609030101010101" pitchFamily="49" charset="-122"/>
              </a:rPr>
              <a:t>其中：</a:t>
            </a:r>
          </a:p>
        </p:txBody>
      </p:sp>
      <p:sp>
        <p:nvSpPr>
          <p:cNvPr id="11" name="AutoShape 14">
            <a:extLst>
              <a:ext uri="{FF2B5EF4-FFF2-40B4-BE49-F238E27FC236}">
                <a16:creationId xmlns:a16="http://schemas.microsoft.com/office/drawing/2014/main" id="{36069174-9055-74C5-95B2-31E03379C75D}"/>
              </a:ext>
            </a:extLst>
          </p:cNvPr>
          <p:cNvSpPr>
            <a:spLocks noChangeArrowheads="1"/>
          </p:cNvSpPr>
          <p:nvPr/>
        </p:nvSpPr>
        <p:spPr bwMode="auto">
          <a:xfrm>
            <a:off x="5517116" y="2831725"/>
            <a:ext cx="1150937" cy="3603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12700" cap="sq">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Times New Roman" panose="02020603050405020304" pitchFamily="18" charset="0"/>
              <a:ea typeface="楷体_GB2312" panose="02010609030101010101" pitchFamily="49" charset="-122"/>
            </a:endParaRPr>
          </a:p>
        </p:txBody>
      </p:sp>
    </p:spTree>
    <p:extLst>
      <p:ext uri="{BB962C8B-B14F-4D97-AF65-F5344CB8AC3E}">
        <p14:creationId xmlns:p14="http://schemas.microsoft.com/office/powerpoint/2010/main" val="195924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272"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2/3*#ppt_w"/>
                                          </p:val>
                                        </p:tav>
                                        <p:tav tm="100000">
                                          <p:val>
                                            <p:strVal val="#ppt_w"/>
                                          </p:val>
                                        </p:tav>
                                      </p:tavLst>
                                    </p:anim>
                                    <p:anim calcmode="lin" valueType="num">
                                      <p:cBhvr>
                                        <p:cTn id="28" dur="1000" fill="hold"/>
                                        <p:tgtEl>
                                          <p:spTgt spid="10"/>
                                        </p:tgtEl>
                                        <p:attrNameLst>
                                          <p:attrName>ppt_h</p:attrName>
                                        </p:attrNameLst>
                                      </p:cBhvr>
                                      <p:tavLst>
                                        <p:tav tm="0">
                                          <p:val>
                                            <p:strVal val="2/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ppt_x</p:attrName>
                                        </p:attrNameLst>
                                      </p:cBhvr>
                                      <p:tavLst>
                                        <p:tav tm="0">
                                          <p:val>
                                            <p:strVal val="#ppt_x-.2"/>
                                          </p:val>
                                        </p:tav>
                                        <p:tav tm="100000">
                                          <p:val>
                                            <p:strVal val="#ppt_x"/>
                                          </p:val>
                                        </p:tav>
                                      </p:tavLst>
                                    </p:anim>
                                    <p:anim calcmode="lin" valueType="num">
                                      <p:cBhvr>
                                        <p:cTn id="34"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C978-6C2C-5836-5158-F1A75A3E7028}"/>
            </a:ext>
          </a:extLst>
        </p:cNvPr>
        <p:cNvGrpSpPr/>
        <p:nvPr/>
      </p:nvGrpSpPr>
      <p:grpSpPr>
        <a:xfrm>
          <a:off x="0" y="0"/>
          <a:ext cx="0" cy="0"/>
          <a:chOff x="0" y="0"/>
          <a:chExt cx="0" cy="0"/>
        </a:xfrm>
      </p:grpSpPr>
      <p:sp>
        <p:nvSpPr>
          <p:cNvPr id="16" name="标题 1">
            <a:extLst>
              <a:ext uri="{FF2B5EF4-FFF2-40B4-BE49-F238E27FC236}">
                <a16:creationId xmlns:a16="http://schemas.microsoft.com/office/drawing/2014/main" id="{BC27B1F0-ABD6-19CE-3403-3CEDD5EE5C9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2" name="Rectangle 2">
            <a:extLst>
              <a:ext uri="{FF2B5EF4-FFF2-40B4-BE49-F238E27FC236}">
                <a16:creationId xmlns:a16="http://schemas.microsoft.com/office/drawing/2014/main" id="{01F404B2-0ACB-ED1D-8CF8-9DF30B4282D9}"/>
              </a:ext>
            </a:extLst>
          </p:cNvPr>
          <p:cNvSpPr txBox="1">
            <a:spLocks noChangeArrowheads="1"/>
          </p:cNvSpPr>
          <p:nvPr/>
        </p:nvSpPr>
        <p:spPr bwMode="auto">
          <a:xfrm>
            <a:off x="397565" y="389559"/>
            <a:ext cx="734377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等效电路如图</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3.5.5</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所示，则当</a:t>
            </a: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V</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IH</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=5V</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时：</a:t>
            </a:r>
          </a:p>
        </p:txBody>
      </p:sp>
      <p:graphicFrame>
        <p:nvGraphicFramePr>
          <p:cNvPr id="3" name="Object 26">
            <a:extLst>
              <a:ext uri="{FF2B5EF4-FFF2-40B4-BE49-F238E27FC236}">
                <a16:creationId xmlns:a16="http://schemas.microsoft.com/office/drawing/2014/main" id="{795095FB-DADA-58F4-8333-7D8CBDD8D9E5}"/>
              </a:ext>
            </a:extLst>
          </p:cNvPr>
          <p:cNvGraphicFramePr>
            <a:graphicFrameLocks noChangeAspect="1"/>
          </p:cNvGraphicFramePr>
          <p:nvPr>
            <p:extLst>
              <p:ext uri="{D42A27DB-BD31-4B8C-83A1-F6EECF244321}">
                <p14:modId xmlns:p14="http://schemas.microsoft.com/office/powerpoint/2010/main" val="3732696447"/>
              </p:ext>
            </p:extLst>
          </p:nvPr>
        </p:nvGraphicFramePr>
        <p:xfrm>
          <a:off x="2333211" y="1169021"/>
          <a:ext cx="3313113" cy="920750"/>
        </p:xfrm>
        <a:graphic>
          <a:graphicData uri="http://schemas.openxmlformats.org/presentationml/2006/ole">
            <mc:AlternateContent xmlns:mc="http://schemas.openxmlformats.org/markup-compatibility/2006">
              <mc:Choice xmlns:v="urn:schemas-microsoft-com:vml" Requires="v">
                <p:oleObj spid="_x0000_s10246" name="公式" r:id="rId3" imgW="1485720" imgH="393480" progId="Equation.3">
                  <p:embed/>
                </p:oleObj>
              </mc:Choice>
              <mc:Fallback>
                <p:oleObj name="公式" r:id="rId3" imgW="1485720" imgH="393480" progId="Equation.3">
                  <p:embed/>
                  <p:pic>
                    <p:nvPicPr>
                      <p:cNvPr id="3" name="Object 26">
                        <a:extLst>
                          <a:ext uri="{FF2B5EF4-FFF2-40B4-BE49-F238E27FC236}">
                            <a16:creationId xmlns:a16="http://schemas.microsoft.com/office/drawing/2014/main" id="{795095FB-DADA-58F4-8333-7D8CBDD8D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211" y="1169021"/>
                        <a:ext cx="3313113" cy="92075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27">
            <a:extLst>
              <a:ext uri="{FF2B5EF4-FFF2-40B4-BE49-F238E27FC236}">
                <a16:creationId xmlns:a16="http://schemas.microsoft.com/office/drawing/2014/main" id="{8900FF6C-60E1-E88E-4FB9-B396F7878254}"/>
              </a:ext>
            </a:extLst>
          </p:cNvPr>
          <p:cNvGraphicFramePr>
            <a:graphicFrameLocks noChangeAspect="1"/>
          </p:cNvGraphicFramePr>
          <p:nvPr>
            <p:extLst>
              <p:ext uri="{D42A27DB-BD31-4B8C-83A1-F6EECF244321}">
                <p14:modId xmlns:p14="http://schemas.microsoft.com/office/powerpoint/2010/main" val="337256700"/>
              </p:ext>
            </p:extLst>
          </p:nvPr>
        </p:nvGraphicFramePr>
        <p:xfrm>
          <a:off x="2693574" y="2824783"/>
          <a:ext cx="3076575" cy="1949450"/>
        </p:xfrm>
        <a:graphic>
          <a:graphicData uri="http://schemas.openxmlformats.org/presentationml/2006/ole">
            <mc:AlternateContent xmlns:mc="http://schemas.openxmlformats.org/markup-compatibility/2006">
              <mc:Choice xmlns:v="urn:schemas-microsoft-com:vml" Requires="v">
                <p:oleObj spid="_x0000_s10247" name="公式" r:id="rId5" imgW="1320480" imgH="838080" progId="Equation.3">
                  <p:embed/>
                </p:oleObj>
              </mc:Choice>
              <mc:Fallback>
                <p:oleObj name="公式" r:id="rId5" imgW="1320480" imgH="838080" progId="Equation.3">
                  <p:embed/>
                  <p:pic>
                    <p:nvPicPr>
                      <p:cNvPr id="4" name="Object 27">
                        <a:extLst>
                          <a:ext uri="{FF2B5EF4-FFF2-40B4-BE49-F238E27FC236}">
                            <a16:creationId xmlns:a16="http://schemas.microsoft.com/office/drawing/2014/main" id="{8900FF6C-60E1-E88E-4FB9-B396F7878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574" y="2824783"/>
                        <a:ext cx="3076575" cy="1949450"/>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9">
            <a:extLst>
              <a:ext uri="{FF2B5EF4-FFF2-40B4-BE49-F238E27FC236}">
                <a16:creationId xmlns:a16="http://schemas.microsoft.com/office/drawing/2014/main" id="{2135B1E5-57CF-09FC-AC5F-FAA7B5188FF0}"/>
              </a:ext>
            </a:extLst>
          </p:cNvPr>
          <p:cNvGraphicFramePr>
            <a:graphicFrameLocks noChangeAspect="1"/>
          </p:cNvGraphicFramePr>
          <p:nvPr>
            <p:extLst>
              <p:ext uri="{D42A27DB-BD31-4B8C-83A1-F6EECF244321}">
                <p14:modId xmlns:p14="http://schemas.microsoft.com/office/powerpoint/2010/main" val="1478496480"/>
              </p:ext>
            </p:extLst>
          </p:nvPr>
        </p:nvGraphicFramePr>
        <p:xfrm>
          <a:off x="6294024" y="1242046"/>
          <a:ext cx="3997325" cy="4175125"/>
        </p:xfrm>
        <a:graphic>
          <a:graphicData uri="http://schemas.openxmlformats.org/presentationml/2006/ole">
            <mc:AlternateContent xmlns:mc="http://schemas.openxmlformats.org/markup-compatibility/2006">
              <mc:Choice xmlns:v="urn:schemas-microsoft-com:vml" Requires="v">
                <p:oleObj spid="_x0000_s10248" name="Visio" r:id="rId7" imgW="1428902" imgH="1492606" progId="Visio.Drawing.11">
                  <p:embed/>
                </p:oleObj>
              </mc:Choice>
              <mc:Fallback>
                <p:oleObj name="Visio" r:id="rId7" imgW="1428902" imgH="1492606" progId="Visio.Drawing.11">
                  <p:embed/>
                  <p:pic>
                    <p:nvPicPr>
                      <p:cNvPr id="5" name="Object 29">
                        <a:extLst>
                          <a:ext uri="{FF2B5EF4-FFF2-40B4-BE49-F238E27FC236}">
                            <a16:creationId xmlns:a16="http://schemas.microsoft.com/office/drawing/2014/main" id="{2135B1E5-57CF-09FC-AC5F-FAA7B5188F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4024" y="1242046"/>
                        <a:ext cx="3997325" cy="4175125"/>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30">
            <a:extLst>
              <a:ext uri="{FF2B5EF4-FFF2-40B4-BE49-F238E27FC236}">
                <a16:creationId xmlns:a16="http://schemas.microsoft.com/office/drawing/2014/main" id="{14314ED7-5D8E-B811-0765-7B0A49253EC0}"/>
              </a:ext>
            </a:extLst>
          </p:cNvPr>
          <p:cNvSpPr txBox="1">
            <a:spLocks noChangeArrowheads="1"/>
          </p:cNvSpPr>
          <p:nvPr/>
        </p:nvSpPr>
        <p:spPr bwMode="auto">
          <a:xfrm>
            <a:off x="397565" y="2177083"/>
            <a:ext cx="58234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b="1" dirty="0">
                <a:latin typeface="Times New Roman" panose="02020603050405020304" pitchFamily="18" charset="0"/>
                <a:ea typeface="楷体_GB2312" panose="02010609030101010101" pitchFamily="49" charset="-122"/>
              </a:rPr>
              <a:t>故三极管</a:t>
            </a:r>
            <a:r>
              <a:rPr lang="en-US" altLang="zh-CN" sz="2800" b="1" dirty="0">
                <a:latin typeface="Times New Roman" panose="02020603050405020304" pitchFamily="18" charset="0"/>
                <a:ea typeface="楷体_GB2312" panose="02010609030101010101" pitchFamily="49" charset="-122"/>
              </a:rPr>
              <a:t>T</a:t>
            </a:r>
            <a:r>
              <a:rPr lang="zh-CN" altLang="en-US" sz="2800" b="1" dirty="0">
                <a:latin typeface="Times New Roman" panose="02020603050405020304" pitchFamily="18" charset="0"/>
                <a:ea typeface="楷体_GB2312" panose="02010609030101010101" pitchFamily="49" charset="-122"/>
              </a:rPr>
              <a:t>导通，其基极电流为</a:t>
            </a:r>
          </a:p>
        </p:txBody>
      </p:sp>
      <p:sp>
        <p:nvSpPr>
          <p:cNvPr id="7" name="Text Box 31">
            <a:extLst>
              <a:ext uri="{FF2B5EF4-FFF2-40B4-BE49-F238E27FC236}">
                <a16:creationId xmlns:a16="http://schemas.microsoft.com/office/drawing/2014/main" id="{6F61FEFB-69F1-CB1D-4AAE-07DEFF774B45}"/>
              </a:ext>
            </a:extLst>
          </p:cNvPr>
          <p:cNvSpPr txBox="1">
            <a:spLocks noChangeArrowheads="1"/>
          </p:cNvSpPr>
          <p:nvPr/>
        </p:nvSpPr>
        <p:spPr bwMode="auto">
          <a:xfrm>
            <a:off x="445605" y="4935536"/>
            <a:ext cx="55864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zh-CN" altLang="en-US" sz="2800" b="1" dirty="0">
                <a:latin typeface="Times New Roman" panose="02020603050405020304" pitchFamily="18" charset="0"/>
                <a:ea typeface="楷体_GB2312" panose="02010609030101010101" pitchFamily="49" charset="-122"/>
              </a:rPr>
              <a:t>管子的临界饱和时的基极电流为</a:t>
            </a:r>
          </a:p>
        </p:txBody>
      </p:sp>
      <p:graphicFrame>
        <p:nvGraphicFramePr>
          <p:cNvPr id="8" name="Object 32">
            <a:extLst>
              <a:ext uri="{FF2B5EF4-FFF2-40B4-BE49-F238E27FC236}">
                <a16:creationId xmlns:a16="http://schemas.microsoft.com/office/drawing/2014/main" id="{D86606F7-AEE3-96C0-DD7A-15FD48397347}"/>
              </a:ext>
            </a:extLst>
          </p:cNvPr>
          <p:cNvGraphicFramePr>
            <a:graphicFrameLocks noChangeAspect="1"/>
          </p:cNvGraphicFramePr>
          <p:nvPr>
            <p:extLst>
              <p:ext uri="{D42A27DB-BD31-4B8C-83A1-F6EECF244321}">
                <p14:modId xmlns:p14="http://schemas.microsoft.com/office/powerpoint/2010/main" val="1952705451"/>
              </p:ext>
            </p:extLst>
          </p:nvPr>
        </p:nvGraphicFramePr>
        <p:xfrm>
          <a:off x="2765011" y="5634658"/>
          <a:ext cx="6646863" cy="933450"/>
        </p:xfrm>
        <a:graphic>
          <a:graphicData uri="http://schemas.openxmlformats.org/presentationml/2006/ole">
            <mc:AlternateContent xmlns:mc="http://schemas.openxmlformats.org/markup-compatibility/2006">
              <mc:Choice xmlns:v="urn:schemas-microsoft-com:vml" Requires="v">
                <p:oleObj spid="_x0000_s10249" name="公式" r:id="rId9" imgW="3073320" imgH="431640" progId="Equation.3">
                  <p:embed/>
                </p:oleObj>
              </mc:Choice>
              <mc:Fallback>
                <p:oleObj name="公式" r:id="rId9" imgW="3073320" imgH="431640" progId="Equation.3">
                  <p:embed/>
                  <p:pic>
                    <p:nvPicPr>
                      <p:cNvPr id="8" name="Object 32">
                        <a:extLst>
                          <a:ext uri="{FF2B5EF4-FFF2-40B4-BE49-F238E27FC236}">
                            <a16:creationId xmlns:a16="http://schemas.microsoft.com/office/drawing/2014/main" id="{D86606F7-AEE3-96C0-DD7A-15FD483973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5011" y="5634658"/>
                        <a:ext cx="6646863" cy="93345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683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08A7-EB2F-7FAE-D238-F5258D690CA1}"/>
            </a:ext>
          </a:extLst>
        </p:cNvPr>
        <p:cNvGrpSpPr/>
        <p:nvPr/>
      </p:nvGrpSpPr>
      <p:grpSpPr>
        <a:xfrm>
          <a:off x="0" y="0"/>
          <a:ext cx="0" cy="0"/>
          <a:chOff x="0" y="0"/>
          <a:chExt cx="0" cy="0"/>
        </a:xfrm>
      </p:grpSpPr>
      <p:sp>
        <p:nvSpPr>
          <p:cNvPr id="2" name="Rectangle 613">
            <a:extLst>
              <a:ext uri="{FF2B5EF4-FFF2-40B4-BE49-F238E27FC236}">
                <a16:creationId xmlns:a16="http://schemas.microsoft.com/office/drawing/2014/main" id="{6D90FBE8-C7E8-798B-59FB-1BC62FA989B9}"/>
              </a:ext>
            </a:extLst>
          </p:cNvPr>
          <p:cNvSpPr>
            <a:spLocks noChangeArrowheads="1"/>
          </p:cNvSpPr>
          <p:nvPr/>
        </p:nvSpPr>
        <p:spPr bwMode="auto">
          <a:xfrm>
            <a:off x="211231" y="671932"/>
            <a:ext cx="2763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dirty="0">
                <a:latin typeface="Times New Roman" panose="02020603050405020304" pitchFamily="18" charset="0"/>
                <a:ea typeface="方正姚体" charset="-122"/>
              </a:rPr>
              <a:t>2.  </a:t>
            </a:r>
            <a:r>
              <a:rPr kumimoji="1" lang="zh-CN" altLang="ru-RU" sz="2800" b="1" dirty="0">
                <a:latin typeface="Times New Roman" panose="02020603050405020304" pitchFamily="18" charset="0"/>
                <a:ea typeface="方正姚体" charset="-122"/>
              </a:rPr>
              <a:t>开关应用举例</a:t>
            </a:r>
          </a:p>
        </p:txBody>
      </p:sp>
      <p:graphicFrame>
        <p:nvGraphicFramePr>
          <p:cNvPr id="3" name="Object 614">
            <a:extLst>
              <a:ext uri="{FF2B5EF4-FFF2-40B4-BE49-F238E27FC236}">
                <a16:creationId xmlns:a16="http://schemas.microsoft.com/office/drawing/2014/main" id="{B4111CD7-B975-E57C-1A83-7909DA7310E9}"/>
              </a:ext>
            </a:extLst>
          </p:cNvPr>
          <p:cNvGraphicFramePr>
            <a:graphicFrameLocks noChangeAspect="1"/>
          </p:cNvGraphicFramePr>
          <p:nvPr>
            <p:extLst>
              <p:ext uri="{D42A27DB-BD31-4B8C-83A1-F6EECF244321}">
                <p14:modId xmlns:p14="http://schemas.microsoft.com/office/powerpoint/2010/main" val="3934889547"/>
              </p:ext>
            </p:extLst>
          </p:nvPr>
        </p:nvGraphicFramePr>
        <p:xfrm>
          <a:off x="1795739" y="1337443"/>
          <a:ext cx="2954337" cy="498475"/>
        </p:xfrm>
        <a:graphic>
          <a:graphicData uri="http://schemas.openxmlformats.org/presentationml/2006/ole">
            <mc:AlternateContent xmlns:mc="http://schemas.openxmlformats.org/markup-compatibility/2006">
              <mc:Choice xmlns:v="urn:schemas-microsoft-com:vml" Requires="v">
                <p:oleObj spid="_x0000_s11271" name="Equation" r:id="rId4" imgW="1269720" imgH="215640" progId="Equation.3">
                  <p:embed/>
                </p:oleObj>
              </mc:Choice>
              <mc:Fallback>
                <p:oleObj name="Equation" r:id="rId4" imgW="1269720" imgH="215640" progId="Equation.3">
                  <p:embed/>
                  <p:pic>
                    <p:nvPicPr>
                      <p:cNvPr id="3" name="Object 614">
                        <a:extLst>
                          <a:ext uri="{FF2B5EF4-FFF2-40B4-BE49-F238E27FC236}">
                            <a16:creationId xmlns:a16="http://schemas.microsoft.com/office/drawing/2014/main" id="{B4111CD7-B975-E57C-1A83-7909DA731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739" y="1337443"/>
                        <a:ext cx="2954337" cy="49847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4" name="Object 615">
            <a:extLst>
              <a:ext uri="{FF2B5EF4-FFF2-40B4-BE49-F238E27FC236}">
                <a16:creationId xmlns:a16="http://schemas.microsoft.com/office/drawing/2014/main" id="{C6B6CBE5-8396-73B9-A98F-49B74E342BD0}"/>
              </a:ext>
            </a:extLst>
          </p:cNvPr>
          <p:cNvGraphicFramePr>
            <a:graphicFrameLocks noChangeAspect="1"/>
          </p:cNvGraphicFramePr>
          <p:nvPr>
            <p:extLst>
              <p:ext uri="{D42A27DB-BD31-4B8C-83A1-F6EECF244321}">
                <p14:modId xmlns:p14="http://schemas.microsoft.com/office/powerpoint/2010/main" val="761287765"/>
              </p:ext>
            </p:extLst>
          </p:nvPr>
        </p:nvGraphicFramePr>
        <p:xfrm>
          <a:off x="1808439" y="4568006"/>
          <a:ext cx="2878137" cy="511175"/>
        </p:xfrm>
        <a:graphic>
          <a:graphicData uri="http://schemas.openxmlformats.org/presentationml/2006/ole">
            <mc:AlternateContent xmlns:mc="http://schemas.openxmlformats.org/markup-compatibility/2006">
              <mc:Choice xmlns:v="urn:schemas-microsoft-com:vml" Requires="v">
                <p:oleObj spid="_x0000_s11272" name="Equation" r:id="rId6" imgW="1206360" imgH="215640" progId="Equation.3">
                  <p:embed/>
                </p:oleObj>
              </mc:Choice>
              <mc:Fallback>
                <p:oleObj name="Equation" r:id="rId6" imgW="1206360" imgH="215640" progId="Equation.3">
                  <p:embed/>
                  <p:pic>
                    <p:nvPicPr>
                      <p:cNvPr id="4" name="Object 615">
                        <a:extLst>
                          <a:ext uri="{FF2B5EF4-FFF2-40B4-BE49-F238E27FC236}">
                            <a16:creationId xmlns:a16="http://schemas.microsoft.com/office/drawing/2014/main" id="{C6B6CBE5-8396-73B9-A98F-49B74E342B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8439" y="4568006"/>
                        <a:ext cx="2878137" cy="51117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5" name="Rectangle 616">
            <a:extLst>
              <a:ext uri="{FF2B5EF4-FFF2-40B4-BE49-F238E27FC236}">
                <a16:creationId xmlns:a16="http://schemas.microsoft.com/office/drawing/2014/main" id="{5CC5E3AA-9E20-732E-DC00-B2D0C3DD8A79}"/>
              </a:ext>
            </a:extLst>
          </p:cNvPr>
          <p:cNvSpPr>
            <a:spLocks noChangeArrowheads="1"/>
          </p:cNvSpPr>
          <p:nvPr/>
        </p:nvSpPr>
        <p:spPr bwMode="auto">
          <a:xfrm>
            <a:off x="1678264" y="2094681"/>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latin typeface="宋体" panose="02010600030101010101" pitchFamily="2" charset="-122"/>
                <a:ea typeface="方正姚体" charset="-122"/>
              </a:rPr>
              <a:t>发射结反偏  </a:t>
            </a:r>
            <a:r>
              <a:rPr kumimoji="1" lang="ru-RU" altLang="zh-CN" sz="2800" b="1">
                <a:solidFill>
                  <a:srgbClr val="FF0066"/>
                </a:solidFill>
                <a:latin typeface="Times New Roman" panose="02020603050405020304" pitchFamily="18" charset="0"/>
                <a:ea typeface="方正姚体" charset="-122"/>
              </a:rPr>
              <a:t>T </a:t>
            </a:r>
            <a:r>
              <a:rPr kumimoji="1" lang="zh-CN" altLang="ru-RU" sz="2800" b="1">
                <a:solidFill>
                  <a:srgbClr val="FF0066"/>
                </a:solidFill>
                <a:latin typeface="宋体" panose="02010600030101010101" pitchFamily="2" charset="-122"/>
                <a:ea typeface="方正姚体" charset="-122"/>
              </a:rPr>
              <a:t>截止</a:t>
            </a:r>
          </a:p>
        </p:txBody>
      </p:sp>
      <p:graphicFrame>
        <p:nvGraphicFramePr>
          <p:cNvPr id="6" name="Object 617">
            <a:extLst>
              <a:ext uri="{FF2B5EF4-FFF2-40B4-BE49-F238E27FC236}">
                <a16:creationId xmlns:a16="http://schemas.microsoft.com/office/drawing/2014/main" id="{8B750007-4189-45DC-B296-CBD50EEE6483}"/>
              </a:ext>
            </a:extLst>
          </p:cNvPr>
          <p:cNvGraphicFramePr>
            <a:graphicFrameLocks noChangeAspect="1"/>
          </p:cNvGraphicFramePr>
          <p:nvPr>
            <p:extLst>
              <p:ext uri="{D42A27DB-BD31-4B8C-83A1-F6EECF244321}">
                <p14:modId xmlns:p14="http://schemas.microsoft.com/office/powerpoint/2010/main" val="1761537108"/>
              </p:ext>
            </p:extLst>
          </p:nvPr>
        </p:nvGraphicFramePr>
        <p:xfrm>
          <a:off x="2067201" y="2853506"/>
          <a:ext cx="2209800" cy="574675"/>
        </p:xfrm>
        <a:graphic>
          <a:graphicData uri="http://schemas.openxmlformats.org/presentationml/2006/ole">
            <mc:AlternateContent xmlns:mc="http://schemas.openxmlformats.org/markup-compatibility/2006">
              <mc:Choice xmlns:v="urn:schemas-microsoft-com:vml" Requires="v">
                <p:oleObj spid="_x0000_s11273" name="Equation" r:id="rId8" imgW="952200" imgH="228600" progId="Equation.3">
                  <p:embed/>
                </p:oleObj>
              </mc:Choice>
              <mc:Fallback>
                <p:oleObj name="Equation" r:id="rId8" imgW="952200" imgH="228600" progId="Equation.3">
                  <p:embed/>
                  <p:pic>
                    <p:nvPicPr>
                      <p:cNvPr id="6" name="Object 617">
                        <a:extLst>
                          <a:ext uri="{FF2B5EF4-FFF2-40B4-BE49-F238E27FC236}">
                            <a16:creationId xmlns:a16="http://schemas.microsoft.com/office/drawing/2014/main" id="{8B750007-4189-45DC-B296-CBD50EEE64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7201" y="2853506"/>
                        <a:ext cx="22098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7" name="Object 618">
            <a:extLst>
              <a:ext uri="{FF2B5EF4-FFF2-40B4-BE49-F238E27FC236}">
                <a16:creationId xmlns:a16="http://schemas.microsoft.com/office/drawing/2014/main" id="{4CD19E36-6400-D7D8-64A2-C87491A36876}"/>
              </a:ext>
            </a:extLst>
          </p:cNvPr>
          <p:cNvGraphicFramePr>
            <a:graphicFrameLocks noChangeAspect="1"/>
          </p:cNvGraphicFramePr>
          <p:nvPr>
            <p:extLst>
              <p:ext uri="{D42A27DB-BD31-4B8C-83A1-F6EECF244321}">
                <p14:modId xmlns:p14="http://schemas.microsoft.com/office/powerpoint/2010/main" val="2610626841"/>
              </p:ext>
            </p:extLst>
          </p:nvPr>
        </p:nvGraphicFramePr>
        <p:xfrm>
          <a:off x="2075139" y="3637731"/>
          <a:ext cx="2174875" cy="527050"/>
        </p:xfrm>
        <a:graphic>
          <a:graphicData uri="http://schemas.openxmlformats.org/presentationml/2006/ole">
            <mc:AlternateContent xmlns:mc="http://schemas.openxmlformats.org/markup-compatibility/2006">
              <mc:Choice xmlns:v="urn:schemas-microsoft-com:vml" Requires="v">
                <p:oleObj spid="_x0000_s11274" name="Equation" r:id="rId10" imgW="1028520" imgH="228600" progId="Equation.3">
                  <p:embed/>
                </p:oleObj>
              </mc:Choice>
              <mc:Fallback>
                <p:oleObj name="Equation" r:id="rId10" imgW="1028520" imgH="228600" progId="Equation.3">
                  <p:embed/>
                  <p:pic>
                    <p:nvPicPr>
                      <p:cNvPr id="7" name="Object 618">
                        <a:extLst>
                          <a:ext uri="{FF2B5EF4-FFF2-40B4-BE49-F238E27FC236}">
                            <a16:creationId xmlns:a16="http://schemas.microsoft.com/office/drawing/2014/main" id="{4CD19E36-6400-D7D8-64A2-C87491A368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5139" y="3637731"/>
                        <a:ext cx="2174875" cy="52705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8" name="Rectangle 619">
            <a:extLst>
              <a:ext uri="{FF2B5EF4-FFF2-40B4-BE49-F238E27FC236}">
                <a16:creationId xmlns:a16="http://schemas.microsoft.com/office/drawing/2014/main" id="{9EDCD66D-0289-1488-0486-073AE25E8CA5}"/>
              </a:ext>
            </a:extLst>
          </p:cNvPr>
          <p:cNvSpPr>
            <a:spLocks noChangeArrowheads="1"/>
          </p:cNvSpPr>
          <p:nvPr/>
        </p:nvSpPr>
        <p:spPr bwMode="auto">
          <a:xfrm>
            <a:off x="1830664" y="5252218"/>
            <a:ext cx="5218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dirty="0">
                <a:latin typeface="宋体" panose="02010600030101010101" pitchFamily="2" charset="-122"/>
                <a:ea typeface="方正姚体" charset="-122"/>
              </a:rPr>
              <a:t>发射结正偏   </a:t>
            </a:r>
            <a:r>
              <a:rPr kumimoji="1" lang="ru-RU" altLang="zh-CN" sz="2800" b="1" dirty="0">
                <a:solidFill>
                  <a:srgbClr val="FF0066"/>
                </a:solidFill>
                <a:latin typeface="Times New Roman" panose="02020603050405020304" pitchFamily="18" charset="0"/>
                <a:ea typeface="方正姚体" charset="-122"/>
              </a:rPr>
              <a:t>T </a:t>
            </a:r>
            <a:r>
              <a:rPr kumimoji="1" lang="zh-CN" altLang="ru-RU" sz="2800" b="1" dirty="0">
                <a:solidFill>
                  <a:srgbClr val="FF0066"/>
                </a:solidFill>
                <a:latin typeface="宋体" panose="02010600030101010101" pitchFamily="2" charset="-122"/>
                <a:ea typeface="方正姚体" charset="-122"/>
              </a:rPr>
              <a:t>导通</a:t>
            </a:r>
          </a:p>
        </p:txBody>
      </p:sp>
      <p:grpSp>
        <p:nvGrpSpPr>
          <p:cNvPr id="9" name="Group 620">
            <a:extLst>
              <a:ext uri="{FF2B5EF4-FFF2-40B4-BE49-F238E27FC236}">
                <a16:creationId xmlns:a16="http://schemas.microsoft.com/office/drawing/2014/main" id="{4928B68E-5BA6-59D3-BCCB-88322FCA259F}"/>
              </a:ext>
            </a:extLst>
          </p:cNvPr>
          <p:cNvGrpSpPr>
            <a:grpSpLocks/>
          </p:cNvGrpSpPr>
          <p:nvPr/>
        </p:nvGrpSpPr>
        <p:grpSpPr bwMode="auto">
          <a:xfrm>
            <a:off x="5643290" y="-139091"/>
            <a:ext cx="4543426" cy="4756754"/>
            <a:chOff x="2530" y="984"/>
            <a:chExt cx="2862" cy="4756754"/>
          </a:xfrm>
        </p:grpSpPr>
        <p:sp>
          <p:nvSpPr>
            <p:cNvPr id="10" name="Rectangle 621">
              <a:extLst>
                <a:ext uri="{FF2B5EF4-FFF2-40B4-BE49-F238E27FC236}">
                  <a16:creationId xmlns:a16="http://schemas.microsoft.com/office/drawing/2014/main" id="{5CEDF608-D550-CEA3-8B0A-D44C75217C84}"/>
                </a:ext>
              </a:extLst>
            </p:cNvPr>
            <p:cNvSpPr>
              <a:spLocks noChangeArrowheads="1"/>
            </p:cNvSpPr>
            <p:nvPr/>
          </p:nvSpPr>
          <p:spPr bwMode="auto">
            <a:xfrm>
              <a:off x="2530" y="1071563"/>
              <a:ext cx="2862" cy="3686175"/>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sp>
          <p:nvSpPr>
            <p:cNvPr id="11" name="Line 622">
              <a:extLst>
                <a:ext uri="{FF2B5EF4-FFF2-40B4-BE49-F238E27FC236}">
                  <a16:creationId xmlns:a16="http://schemas.microsoft.com/office/drawing/2014/main" id="{FDDB6E2B-3D5C-8DA6-369F-48CB65F6DEE9}"/>
                </a:ext>
              </a:extLst>
            </p:cNvPr>
            <p:cNvSpPr>
              <a:spLocks noChangeShapeType="1"/>
            </p:cNvSpPr>
            <p:nvPr/>
          </p:nvSpPr>
          <p:spPr bwMode="auto">
            <a:xfrm>
              <a:off x="4062" y="4538663"/>
              <a:ext cx="192"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623">
              <a:extLst>
                <a:ext uri="{FF2B5EF4-FFF2-40B4-BE49-F238E27FC236}">
                  <a16:creationId xmlns:a16="http://schemas.microsoft.com/office/drawing/2014/main" id="{69C0C4F1-6C31-472D-39A5-51A2F84059BC}"/>
                </a:ext>
              </a:extLst>
            </p:cNvPr>
            <p:cNvSpPr>
              <a:spLocks noChangeShapeType="1"/>
            </p:cNvSpPr>
            <p:nvPr/>
          </p:nvSpPr>
          <p:spPr bwMode="auto">
            <a:xfrm>
              <a:off x="4158" y="1643063"/>
              <a:ext cx="0" cy="12192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24">
              <a:extLst>
                <a:ext uri="{FF2B5EF4-FFF2-40B4-BE49-F238E27FC236}">
                  <a16:creationId xmlns:a16="http://schemas.microsoft.com/office/drawing/2014/main" id="{C7C53847-847E-F60E-46DA-401C27BAD10C}"/>
                </a:ext>
              </a:extLst>
            </p:cNvPr>
            <p:cNvSpPr>
              <a:spLocks noChangeShapeType="1"/>
            </p:cNvSpPr>
            <p:nvPr/>
          </p:nvSpPr>
          <p:spPr bwMode="auto">
            <a:xfrm>
              <a:off x="3963" y="2908301"/>
              <a:ext cx="0" cy="45720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625">
              <a:extLst>
                <a:ext uri="{FF2B5EF4-FFF2-40B4-BE49-F238E27FC236}">
                  <a16:creationId xmlns:a16="http://schemas.microsoft.com/office/drawing/2014/main" id="{FEFCDE0C-2014-F1F7-36F3-D9A97ED3B3C3}"/>
                </a:ext>
              </a:extLst>
            </p:cNvPr>
            <p:cNvSpPr>
              <a:spLocks noChangeShapeType="1"/>
            </p:cNvSpPr>
            <p:nvPr/>
          </p:nvSpPr>
          <p:spPr bwMode="auto">
            <a:xfrm flipV="1">
              <a:off x="3963" y="2822576"/>
              <a:ext cx="198" cy="238125"/>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626">
              <a:extLst>
                <a:ext uri="{FF2B5EF4-FFF2-40B4-BE49-F238E27FC236}">
                  <a16:creationId xmlns:a16="http://schemas.microsoft.com/office/drawing/2014/main" id="{6479AF3D-50A4-2A0A-6E50-72891B569FEE}"/>
                </a:ext>
              </a:extLst>
            </p:cNvPr>
            <p:cNvSpPr>
              <a:spLocks noChangeShapeType="1"/>
            </p:cNvSpPr>
            <p:nvPr/>
          </p:nvSpPr>
          <p:spPr bwMode="auto">
            <a:xfrm>
              <a:off x="3963" y="3213101"/>
              <a:ext cx="223" cy="214313"/>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 name="Rectangle 627">
              <a:extLst>
                <a:ext uri="{FF2B5EF4-FFF2-40B4-BE49-F238E27FC236}">
                  <a16:creationId xmlns:a16="http://schemas.microsoft.com/office/drawing/2014/main" id="{FDA8143C-01F8-E29D-EE54-627BA109EDF4}"/>
                </a:ext>
              </a:extLst>
            </p:cNvPr>
            <p:cNvSpPr>
              <a:spLocks noChangeArrowheads="1"/>
            </p:cNvSpPr>
            <p:nvPr/>
          </p:nvSpPr>
          <p:spPr bwMode="auto">
            <a:xfrm>
              <a:off x="2689" y="2768601"/>
              <a:ext cx="224" cy="165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7" name="Oval 628">
              <a:extLst>
                <a:ext uri="{FF2B5EF4-FFF2-40B4-BE49-F238E27FC236}">
                  <a16:creationId xmlns:a16="http://schemas.microsoft.com/office/drawing/2014/main" id="{B77F6B7E-0B40-1399-2721-6D3D0D9615F8}"/>
                </a:ext>
              </a:extLst>
            </p:cNvPr>
            <p:cNvSpPr>
              <a:spLocks noChangeArrowheads="1"/>
            </p:cNvSpPr>
            <p:nvPr/>
          </p:nvSpPr>
          <p:spPr bwMode="auto">
            <a:xfrm>
              <a:off x="4138" y="4270376"/>
              <a:ext cx="48" cy="76200"/>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18" name="Rectangle 629">
              <a:extLst>
                <a:ext uri="{FF2B5EF4-FFF2-40B4-BE49-F238E27FC236}">
                  <a16:creationId xmlns:a16="http://schemas.microsoft.com/office/drawing/2014/main" id="{A189CF7D-98D9-0278-83D8-1718F1953F6C}"/>
                </a:ext>
              </a:extLst>
            </p:cNvPr>
            <p:cNvSpPr>
              <a:spLocks noChangeArrowheads="1"/>
            </p:cNvSpPr>
            <p:nvPr/>
          </p:nvSpPr>
          <p:spPr bwMode="auto">
            <a:xfrm>
              <a:off x="3808" y="1857376"/>
              <a:ext cx="2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c</a:t>
              </a:r>
            </a:p>
          </p:txBody>
        </p:sp>
        <p:sp>
          <p:nvSpPr>
            <p:cNvPr id="19" name="Rectangle 630">
              <a:extLst>
                <a:ext uri="{FF2B5EF4-FFF2-40B4-BE49-F238E27FC236}">
                  <a16:creationId xmlns:a16="http://schemas.microsoft.com/office/drawing/2014/main" id="{13ECF17E-3D50-7CB4-6566-B06492F59B1D}"/>
                </a:ext>
              </a:extLst>
            </p:cNvPr>
            <p:cNvSpPr>
              <a:spLocks noChangeArrowheads="1"/>
            </p:cNvSpPr>
            <p:nvPr/>
          </p:nvSpPr>
          <p:spPr bwMode="auto">
            <a:xfrm>
              <a:off x="3238" y="2590801"/>
              <a:ext cx="3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b</a:t>
              </a:r>
            </a:p>
          </p:txBody>
        </p:sp>
        <p:sp>
          <p:nvSpPr>
            <p:cNvPr id="20" name="Oval 631">
              <a:extLst>
                <a:ext uri="{FF2B5EF4-FFF2-40B4-BE49-F238E27FC236}">
                  <a16:creationId xmlns:a16="http://schemas.microsoft.com/office/drawing/2014/main" id="{4C927FDD-D7AD-0CF2-D4B9-41BB43CF12BA}"/>
                </a:ext>
              </a:extLst>
            </p:cNvPr>
            <p:cNvSpPr>
              <a:spLocks noChangeArrowheads="1"/>
            </p:cNvSpPr>
            <p:nvPr/>
          </p:nvSpPr>
          <p:spPr bwMode="auto">
            <a:xfrm>
              <a:off x="4133" y="1558926"/>
              <a:ext cx="48"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21" name="Rectangle 632">
              <a:extLst>
                <a:ext uri="{FF2B5EF4-FFF2-40B4-BE49-F238E27FC236}">
                  <a16:creationId xmlns:a16="http://schemas.microsoft.com/office/drawing/2014/main" id="{8A3F11C8-92D3-76BE-9F97-E0A906971331}"/>
                </a:ext>
              </a:extLst>
            </p:cNvPr>
            <p:cNvSpPr>
              <a:spLocks noChangeArrowheads="1"/>
            </p:cNvSpPr>
            <p:nvPr/>
          </p:nvSpPr>
          <p:spPr bwMode="auto">
            <a:xfrm>
              <a:off x="3361" y="1266826"/>
              <a:ext cx="1666"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kumimoji="1" lang="ru-RU" altLang="zh-CN" sz="2400" b="1" i="1">
                  <a:solidFill>
                    <a:srgbClr val="FF0066"/>
                  </a:solidFill>
                  <a:latin typeface="Times New Roman" panose="02020603050405020304" pitchFamily="18" charset="0"/>
                  <a:ea typeface="方正姚体" charset="-122"/>
                </a:rPr>
                <a:t>+V</a:t>
              </a:r>
              <a:r>
                <a:rPr kumimoji="1" lang="ru-RU" altLang="zh-CN" sz="2400" b="1" baseline="-25000">
                  <a:solidFill>
                    <a:srgbClr val="FF0066"/>
                  </a:solidFill>
                  <a:latin typeface="Times New Roman" panose="02020603050405020304" pitchFamily="18" charset="0"/>
                  <a:ea typeface="方正姚体" charset="-122"/>
                </a:rPr>
                <a:t>CC</a:t>
              </a:r>
              <a:r>
                <a:rPr kumimoji="1" lang="ru-RU" altLang="zh-CN" sz="2400" b="1" baseline="-25000">
                  <a:solidFill>
                    <a:srgbClr val="FF0000"/>
                  </a:solidFill>
                  <a:latin typeface="Times New Roman" panose="02020603050405020304" pitchFamily="18" charset="0"/>
                  <a:ea typeface="方正姚体" charset="-122"/>
                </a:rPr>
                <a:t>     </a:t>
              </a:r>
              <a:r>
                <a:rPr kumimoji="1" lang="ru-RU" altLang="zh-CN" sz="2400" b="1">
                  <a:latin typeface="Times New Roman" panose="02020603050405020304" pitchFamily="18" charset="0"/>
                  <a:ea typeface="方正姚体" charset="-122"/>
                </a:rPr>
                <a:t>(12V)</a:t>
              </a:r>
            </a:p>
          </p:txBody>
        </p:sp>
        <p:sp>
          <p:nvSpPr>
            <p:cNvPr id="22" name="Rectangle 633">
              <a:extLst>
                <a:ext uri="{FF2B5EF4-FFF2-40B4-BE49-F238E27FC236}">
                  <a16:creationId xmlns:a16="http://schemas.microsoft.com/office/drawing/2014/main" id="{404BD7C5-C2A8-A79F-5569-FD857A3E62D1}"/>
                </a:ext>
              </a:extLst>
            </p:cNvPr>
            <p:cNvSpPr>
              <a:spLocks noChangeArrowheads="1"/>
            </p:cNvSpPr>
            <p:nvPr/>
          </p:nvSpPr>
          <p:spPr bwMode="auto">
            <a:xfrm rot="16200000">
              <a:off x="-206184" y="2158950"/>
              <a:ext cx="420688" cy="102"/>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23" name="Rectangle 634">
              <a:extLst>
                <a:ext uri="{FF2B5EF4-FFF2-40B4-BE49-F238E27FC236}">
                  <a16:creationId xmlns:a16="http://schemas.microsoft.com/office/drawing/2014/main" id="{45856D3B-B5E7-217D-D0C7-E429FFC6C2F9}"/>
                </a:ext>
              </a:extLst>
            </p:cNvPr>
            <p:cNvSpPr>
              <a:spLocks noChangeArrowheads="1"/>
            </p:cNvSpPr>
            <p:nvPr/>
          </p:nvSpPr>
          <p:spPr bwMode="auto">
            <a:xfrm>
              <a:off x="4785" y="2447926"/>
              <a:ext cx="315" cy="179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dirty="0">
                  <a:solidFill>
                    <a:srgbClr val="FF0066"/>
                  </a:solidFill>
                  <a:latin typeface="Times New Roman" panose="02020603050405020304" pitchFamily="18" charset="0"/>
                  <a:ea typeface="方正姚体" charset="-122"/>
                </a:rPr>
                <a:t>+</a:t>
              </a:r>
            </a:p>
            <a:p>
              <a:pPr algn="ctr">
                <a:lnSpc>
                  <a:spcPct val="150000"/>
                </a:lnSpc>
              </a:pPr>
              <a:r>
                <a:rPr kumimoji="1" lang="ru-RU" altLang="zh-CN" sz="2800" b="1" i="1" dirty="0">
                  <a:solidFill>
                    <a:srgbClr val="FF0066"/>
                  </a:solidFill>
                  <a:latin typeface="Times New Roman" panose="02020603050405020304" pitchFamily="18" charset="0"/>
                  <a:ea typeface="方正姚体" charset="-122"/>
                </a:rPr>
                <a:t>u</a:t>
              </a:r>
              <a:r>
                <a:rPr kumimoji="1" lang="ru-RU" altLang="zh-CN" sz="2800" b="1" baseline="-25000" dirty="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dirty="0">
                  <a:solidFill>
                    <a:srgbClr val="FF0066"/>
                  </a:solidFill>
                  <a:latin typeface="Times New Roman" panose="02020603050405020304" pitchFamily="18" charset="0"/>
                  <a:ea typeface="方正姚体" charset="-122"/>
                  <a:sym typeface="Symbol" panose="05050102010706020507" pitchFamily="18" charset="2"/>
                </a:rPr>
                <a:t></a:t>
              </a:r>
            </a:p>
          </p:txBody>
        </p:sp>
        <p:sp>
          <p:nvSpPr>
            <p:cNvPr id="24" name="Line 635">
              <a:extLst>
                <a:ext uri="{FF2B5EF4-FFF2-40B4-BE49-F238E27FC236}">
                  <a16:creationId xmlns:a16="http://schemas.microsoft.com/office/drawing/2014/main" id="{23BA9A99-17F2-05B5-2443-FBC2A405AC57}"/>
                </a:ext>
              </a:extLst>
            </p:cNvPr>
            <p:cNvSpPr>
              <a:spLocks noChangeShapeType="1"/>
            </p:cNvSpPr>
            <p:nvPr/>
          </p:nvSpPr>
          <p:spPr bwMode="auto">
            <a:xfrm>
              <a:off x="3582" y="3262313"/>
              <a:ext cx="336" cy="0"/>
            </a:xfrm>
            <a:prstGeom prst="line">
              <a:avLst/>
            </a:prstGeom>
            <a:noFill/>
            <a:ln w="25400" cap="flat" algn="ctr">
              <a:solidFill>
                <a:srgbClr val="FF0066"/>
              </a:solidFill>
              <a:prstDash val="solid"/>
              <a:round/>
              <a:headEnd type="none" w="med" len="me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5" name="Rectangle 636">
              <a:extLst>
                <a:ext uri="{FF2B5EF4-FFF2-40B4-BE49-F238E27FC236}">
                  <a16:creationId xmlns:a16="http://schemas.microsoft.com/office/drawing/2014/main" id="{B1629AA7-9771-7A6C-2FFA-7B316C6958B7}"/>
                </a:ext>
              </a:extLst>
            </p:cNvPr>
            <p:cNvSpPr>
              <a:spLocks noChangeArrowheads="1"/>
            </p:cNvSpPr>
            <p:nvPr/>
          </p:nvSpPr>
          <p:spPr bwMode="auto">
            <a:xfrm>
              <a:off x="3582" y="2709863"/>
              <a:ext cx="336"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B</a:t>
              </a:r>
            </a:p>
            <a:p>
              <a:pPr algn="ctr">
                <a:spcBef>
                  <a:spcPct val="50000"/>
                </a:spcBef>
              </a:pPr>
              <a:endParaRPr kumimoji="1" lang="ru-RU" altLang="zh-CN" b="1">
                <a:solidFill>
                  <a:srgbClr val="FF0066"/>
                </a:solidFill>
                <a:latin typeface="Times New Roman" panose="02020603050405020304" pitchFamily="18" charset="0"/>
                <a:ea typeface="方正姚体" charset="-122"/>
              </a:endParaRPr>
            </a:p>
          </p:txBody>
        </p:sp>
        <p:sp>
          <p:nvSpPr>
            <p:cNvPr id="26" name="Rectangle 637">
              <a:extLst>
                <a:ext uri="{FF2B5EF4-FFF2-40B4-BE49-F238E27FC236}">
                  <a16:creationId xmlns:a16="http://schemas.microsoft.com/office/drawing/2014/main" id="{7EE9CAB2-4AFE-A6B4-F632-8D5FDA845307}"/>
                </a:ext>
              </a:extLst>
            </p:cNvPr>
            <p:cNvSpPr>
              <a:spLocks noChangeArrowheads="1"/>
            </p:cNvSpPr>
            <p:nvPr/>
          </p:nvSpPr>
          <p:spPr bwMode="auto">
            <a:xfrm>
              <a:off x="3678" y="2328863"/>
              <a:ext cx="474"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C</a:t>
              </a:r>
            </a:p>
            <a:p>
              <a:pPr algn="ctr"/>
              <a:endParaRPr kumimoji="1" lang="ru-RU" altLang="zh-CN" b="1">
                <a:solidFill>
                  <a:srgbClr val="FF0066"/>
                </a:solidFill>
                <a:latin typeface="Times New Roman" panose="02020603050405020304" pitchFamily="18" charset="0"/>
                <a:ea typeface="方正姚体" charset="-122"/>
              </a:endParaRPr>
            </a:p>
          </p:txBody>
        </p:sp>
        <p:sp>
          <p:nvSpPr>
            <p:cNvPr id="27" name="Line 638">
              <a:extLst>
                <a:ext uri="{FF2B5EF4-FFF2-40B4-BE49-F238E27FC236}">
                  <a16:creationId xmlns:a16="http://schemas.microsoft.com/office/drawing/2014/main" id="{6D55C929-2FE0-AFF4-148E-68659768C18A}"/>
                </a:ext>
              </a:extLst>
            </p:cNvPr>
            <p:cNvSpPr>
              <a:spLocks noChangeShapeType="1"/>
            </p:cNvSpPr>
            <p:nvPr/>
          </p:nvSpPr>
          <p:spPr bwMode="auto">
            <a:xfrm>
              <a:off x="4062" y="2405063"/>
              <a:ext cx="0" cy="381000"/>
            </a:xfrm>
            <a:prstGeom prst="line">
              <a:avLst/>
            </a:prstGeom>
            <a:noFill/>
            <a:ln w="254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8" name="Rectangle 639">
              <a:extLst>
                <a:ext uri="{FF2B5EF4-FFF2-40B4-BE49-F238E27FC236}">
                  <a16:creationId xmlns:a16="http://schemas.microsoft.com/office/drawing/2014/main" id="{0208368B-D813-1212-B733-849895763741}"/>
                </a:ext>
              </a:extLst>
            </p:cNvPr>
            <p:cNvSpPr>
              <a:spLocks noChangeArrowheads="1"/>
            </p:cNvSpPr>
            <p:nvPr/>
          </p:nvSpPr>
          <p:spPr bwMode="auto">
            <a:xfrm>
              <a:off x="4159" y="2840038"/>
              <a:ext cx="264"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T</a:t>
              </a:r>
            </a:p>
          </p:txBody>
        </p:sp>
        <p:sp>
          <p:nvSpPr>
            <p:cNvPr id="29" name="Rectangle 640">
              <a:extLst>
                <a:ext uri="{FF2B5EF4-FFF2-40B4-BE49-F238E27FC236}">
                  <a16:creationId xmlns:a16="http://schemas.microsoft.com/office/drawing/2014/main" id="{C8FCA2F9-26B2-124A-8EEF-E071A940ED8A}"/>
                </a:ext>
              </a:extLst>
            </p:cNvPr>
            <p:cNvSpPr>
              <a:spLocks noChangeArrowheads="1"/>
            </p:cNvSpPr>
            <p:nvPr/>
          </p:nvSpPr>
          <p:spPr bwMode="auto">
            <a:xfrm>
              <a:off x="2904" y="3471863"/>
              <a:ext cx="298"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ru-RU" altLang="zh-CN" sz="2800" b="1" i="1">
                  <a:solidFill>
                    <a:srgbClr val="FF0066"/>
                  </a:solidFill>
                  <a:latin typeface="Times New Roman" panose="02020603050405020304" pitchFamily="18" charset="0"/>
                  <a:ea typeface="方正姚体" charset="-122"/>
                </a:rPr>
                <a:t>u</a:t>
              </a:r>
              <a:r>
                <a:rPr kumimoji="1" lang="ru-RU" altLang="zh-CN" sz="2800" b="1" baseline="-25000">
                  <a:solidFill>
                    <a:srgbClr val="FF0066"/>
                  </a:solidFill>
                  <a:latin typeface="Times New Roman" panose="02020603050405020304" pitchFamily="18" charset="0"/>
                  <a:ea typeface="方正姚体" charset="-122"/>
                </a:rPr>
                <a:t>I</a:t>
              </a:r>
            </a:p>
          </p:txBody>
        </p:sp>
        <p:sp>
          <p:nvSpPr>
            <p:cNvPr id="30" name="Line 641">
              <a:extLst>
                <a:ext uri="{FF2B5EF4-FFF2-40B4-BE49-F238E27FC236}">
                  <a16:creationId xmlns:a16="http://schemas.microsoft.com/office/drawing/2014/main" id="{21B11285-840E-0FDA-EF94-2FE1A78B7B2E}"/>
                </a:ext>
              </a:extLst>
            </p:cNvPr>
            <p:cNvSpPr>
              <a:spLocks noChangeShapeType="1"/>
            </p:cNvSpPr>
            <p:nvPr/>
          </p:nvSpPr>
          <p:spPr bwMode="auto">
            <a:xfrm>
              <a:off x="2958" y="4310063"/>
              <a:ext cx="182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642">
              <a:extLst>
                <a:ext uri="{FF2B5EF4-FFF2-40B4-BE49-F238E27FC236}">
                  <a16:creationId xmlns:a16="http://schemas.microsoft.com/office/drawing/2014/main" id="{75162EE5-ADBB-FD87-7765-C43B9332302E}"/>
                </a:ext>
              </a:extLst>
            </p:cNvPr>
            <p:cNvSpPr>
              <a:spLocks noChangeShapeType="1"/>
            </p:cNvSpPr>
            <p:nvPr/>
          </p:nvSpPr>
          <p:spPr bwMode="auto">
            <a:xfrm>
              <a:off x="2958" y="3167063"/>
              <a:ext cx="1008"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643">
              <a:extLst>
                <a:ext uri="{FF2B5EF4-FFF2-40B4-BE49-F238E27FC236}">
                  <a16:creationId xmlns:a16="http://schemas.microsoft.com/office/drawing/2014/main" id="{66A3CE16-7CF5-0FDE-A342-98CEB6FF145E}"/>
                </a:ext>
              </a:extLst>
            </p:cNvPr>
            <p:cNvSpPr>
              <a:spLocks noChangeShapeType="1"/>
            </p:cNvSpPr>
            <p:nvPr/>
          </p:nvSpPr>
          <p:spPr bwMode="auto">
            <a:xfrm>
              <a:off x="4164" y="3405188"/>
              <a:ext cx="0" cy="114300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644">
              <a:extLst>
                <a:ext uri="{FF2B5EF4-FFF2-40B4-BE49-F238E27FC236}">
                  <a16:creationId xmlns:a16="http://schemas.microsoft.com/office/drawing/2014/main" id="{F40A7FD1-D0D8-6417-4A90-35C0FDD614CC}"/>
                </a:ext>
              </a:extLst>
            </p:cNvPr>
            <p:cNvSpPr>
              <a:spLocks noChangeShapeType="1"/>
            </p:cNvSpPr>
            <p:nvPr/>
          </p:nvSpPr>
          <p:spPr bwMode="auto">
            <a:xfrm>
              <a:off x="2790" y="3584576"/>
              <a:ext cx="0" cy="360363"/>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645">
              <a:extLst>
                <a:ext uri="{FF2B5EF4-FFF2-40B4-BE49-F238E27FC236}">
                  <a16:creationId xmlns:a16="http://schemas.microsoft.com/office/drawing/2014/main" id="{38D22BDE-743B-DBED-1A10-7C765076FEA3}"/>
                </a:ext>
              </a:extLst>
            </p:cNvPr>
            <p:cNvSpPr>
              <a:spLocks noChangeShapeType="1"/>
            </p:cNvSpPr>
            <p:nvPr/>
          </p:nvSpPr>
          <p:spPr bwMode="auto">
            <a:xfrm>
              <a:off x="2790" y="3600451"/>
              <a:ext cx="168"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646">
              <a:extLst>
                <a:ext uri="{FF2B5EF4-FFF2-40B4-BE49-F238E27FC236}">
                  <a16:creationId xmlns:a16="http://schemas.microsoft.com/office/drawing/2014/main" id="{6DC89A08-7209-3C8E-80CD-9280F4E824FA}"/>
                </a:ext>
              </a:extLst>
            </p:cNvPr>
            <p:cNvSpPr>
              <a:spLocks noChangeShapeType="1"/>
            </p:cNvSpPr>
            <p:nvPr/>
          </p:nvSpPr>
          <p:spPr bwMode="auto">
            <a:xfrm flipH="1">
              <a:off x="2632" y="3929063"/>
              <a:ext cx="164"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Rectangle 647">
              <a:extLst>
                <a:ext uri="{FF2B5EF4-FFF2-40B4-BE49-F238E27FC236}">
                  <a16:creationId xmlns:a16="http://schemas.microsoft.com/office/drawing/2014/main" id="{DA31E596-1FA1-BA92-512B-C6114D6D07A7}"/>
                </a:ext>
              </a:extLst>
            </p:cNvPr>
            <p:cNvSpPr>
              <a:spLocks noChangeArrowheads="1"/>
            </p:cNvSpPr>
            <p:nvPr/>
          </p:nvSpPr>
          <p:spPr bwMode="auto">
            <a:xfrm>
              <a:off x="2724" y="3201988"/>
              <a:ext cx="59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400" b="1">
                  <a:solidFill>
                    <a:srgbClr val="0033CC"/>
                  </a:solidFill>
                  <a:latin typeface="Times New Roman" panose="02020603050405020304" pitchFamily="18" charset="0"/>
                  <a:ea typeface="方正姚体" charset="-122"/>
                </a:rPr>
                <a:t>3V</a:t>
              </a:r>
            </a:p>
          </p:txBody>
        </p:sp>
        <p:sp>
          <p:nvSpPr>
            <p:cNvPr id="37" name="Rectangle 648">
              <a:extLst>
                <a:ext uri="{FF2B5EF4-FFF2-40B4-BE49-F238E27FC236}">
                  <a16:creationId xmlns:a16="http://schemas.microsoft.com/office/drawing/2014/main" id="{5CB46863-379C-A276-6114-90E020E186A5}"/>
                </a:ext>
              </a:extLst>
            </p:cNvPr>
            <p:cNvSpPr>
              <a:spLocks noChangeArrowheads="1"/>
            </p:cNvSpPr>
            <p:nvPr/>
          </p:nvSpPr>
          <p:spPr bwMode="auto">
            <a:xfrm>
              <a:off x="2540" y="3930651"/>
              <a:ext cx="68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400" b="1">
                  <a:solidFill>
                    <a:srgbClr val="0033CC"/>
                  </a:solidFill>
                  <a:latin typeface="Times New Roman" panose="02020603050405020304" pitchFamily="18" charset="0"/>
                  <a:ea typeface="方正姚体" charset="-122"/>
                </a:rPr>
                <a:t>-2V</a:t>
              </a:r>
            </a:p>
          </p:txBody>
        </p:sp>
        <p:sp>
          <p:nvSpPr>
            <p:cNvPr id="38" name="Rectangle 649">
              <a:extLst>
                <a:ext uri="{FF2B5EF4-FFF2-40B4-BE49-F238E27FC236}">
                  <a16:creationId xmlns:a16="http://schemas.microsoft.com/office/drawing/2014/main" id="{E1395B6A-125B-4A1C-B5DC-9E5B1E2B248C}"/>
                </a:ext>
              </a:extLst>
            </p:cNvPr>
            <p:cNvSpPr>
              <a:spLocks noChangeArrowheads="1"/>
            </p:cNvSpPr>
            <p:nvPr/>
          </p:nvSpPr>
          <p:spPr bwMode="auto">
            <a:xfrm>
              <a:off x="4242" y="1909763"/>
              <a:ext cx="51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latin typeface="Times New Roman" panose="02020603050405020304" pitchFamily="18" charset="0"/>
                  <a:ea typeface="方正姚体" charset="-122"/>
                </a:rPr>
                <a:t>2 k</a:t>
              </a:r>
              <a:r>
                <a:rPr lang="ru-RU" altLang="zh-CN" sz="2400" b="1">
                  <a:latin typeface="Symbol" panose="05050102010706020507" pitchFamily="18" charset="2"/>
                  <a:ea typeface="方正姚体" charset="-122"/>
                  <a:sym typeface="Symbol" panose="05050102010706020507" pitchFamily="18" charset="2"/>
                </a:rPr>
                <a:t></a:t>
              </a:r>
            </a:p>
          </p:txBody>
        </p:sp>
        <p:sp>
          <p:nvSpPr>
            <p:cNvPr id="40" name="Oval 650">
              <a:extLst>
                <a:ext uri="{FF2B5EF4-FFF2-40B4-BE49-F238E27FC236}">
                  <a16:creationId xmlns:a16="http://schemas.microsoft.com/office/drawing/2014/main" id="{9ECE2E0A-15ED-692F-C26A-F1352AA49688}"/>
                </a:ext>
              </a:extLst>
            </p:cNvPr>
            <p:cNvSpPr>
              <a:spLocks noChangeArrowheads="1"/>
            </p:cNvSpPr>
            <p:nvPr/>
          </p:nvSpPr>
          <p:spPr bwMode="auto">
            <a:xfrm>
              <a:off x="4776" y="2519363"/>
              <a:ext cx="48"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1" name="Oval 651">
              <a:extLst>
                <a:ext uri="{FF2B5EF4-FFF2-40B4-BE49-F238E27FC236}">
                  <a16:creationId xmlns:a16="http://schemas.microsoft.com/office/drawing/2014/main" id="{A59DE38D-F28D-33F1-F4DA-B4C7155DEB7B}"/>
                </a:ext>
              </a:extLst>
            </p:cNvPr>
            <p:cNvSpPr>
              <a:spLocks noChangeArrowheads="1"/>
            </p:cNvSpPr>
            <p:nvPr/>
          </p:nvSpPr>
          <p:spPr bwMode="auto">
            <a:xfrm>
              <a:off x="4782" y="4273551"/>
              <a:ext cx="48"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2" name="Line 652">
              <a:extLst>
                <a:ext uri="{FF2B5EF4-FFF2-40B4-BE49-F238E27FC236}">
                  <a16:creationId xmlns:a16="http://schemas.microsoft.com/office/drawing/2014/main" id="{663ED3FD-65AA-BFF8-6A93-E23074A62F10}"/>
                </a:ext>
              </a:extLst>
            </p:cNvPr>
            <p:cNvSpPr>
              <a:spLocks noChangeShapeType="1"/>
            </p:cNvSpPr>
            <p:nvPr/>
          </p:nvSpPr>
          <p:spPr bwMode="auto">
            <a:xfrm>
              <a:off x="4158" y="2557463"/>
              <a:ext cx="62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Rectangle 653">
              <a:extLst>
                <a:ext uri="{FF2B5EF4-FFF2-40B4-BE49-F238E27FC236}">
                  <a16:creationId xmlns:a16="http://schemas.microsoft.com/office/drawing/2014/main" id="{81151362-C594-5201-EC8A-62423A0CA679}"/>
                </a:ext>
              </a:extLst>
            </p:cNvPr>
            <p:cNvSpPr>
              <a:spLocks noChangeArrowheads="1"/>
            </p:cNvSpPr>
            <p:nvPr/>
          </p:nvSpPr>
          <p:spPr bwMode="auto">
            <a:xfrm rot="10800000">
              <a:off x="3249" y="3100388"/>
              <a:ext cx="265" cy="161925"/>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44" name="Oval 654">
              <a:extLst>
                <a:ext uri="{FF2B5EF4-FFF2-40B4-BE49-F238E27FC236}">
                  <a16:creationId xmlns:a16="http://schemas.microsoft.com/office/drawing/2014/main" id="{92F50876-B3B4-2820-1E79-B48166021B98}"/>
                </a:ext>
              </a:extLst>
            </p:cNvPr>
            <p:cNvSpPr>
              <a:spLocks noChangeArrowheads="1"/>
            </p:cNvSpPr>
            <p:nvPr/>
          </p:nvSpPr>
          <p:spPr bwMode="auto">
            <a:xfrm>
              <a:off x="2919" y="4265613"/>
              <a:ext cx="48"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5" name="Oval 655">
              <a:extLst>
                <a:ext uri="{FF2B5EF4-FFF2-40B4-BE49-F238E27FC236}">
                  <a16:creationId xmlns:a16="http://schemas.microsoft.com/office/drawing/2014/main" id="{1F15F5BD-4912-4F3E-E99A-133863C6C472}"/>
                </a:ext>
              </a:extLst>
            </p:cNvPr>
            <p:cNvSpPr>
              <a:spLocks noChangeArrowheads="1"/>
            </p:cNvSpPr>
            <p:nvPr/>
          </p:nvSpPr>
          <p:spPr bwMode="auto">
            <a:xfrm>
              <a:off x="2910" y="3125788"/>
              <a:ext cx="48" cy="76200"/>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graphicFrame>
          <p:nvGraphicFramePr>
            <p:cNvPr id="46" name="Object 656">
              <a:extLst>
                <a:ext uri="{FF2B5EF4-FFF2-40B4-BE49-F238E27FC236}">
                  <a16:creationId xmlns:a16="http://schemas.microsoft.com/office/drawing/2014/main" id="{CCF5CE41-E96B-81AB-E2B7-34083F5FF31D}"/>
                </a:ext>
              </a:extLst>
            </p:cNvPr>
            <p:cNvGraphicFramePr>
              <a:graphicFrameLocks noChangeAspect="1"/>
            </p:cNvGraphicFramePr>
            <p:nvPr/>
          </p:nvGraphicFramePr>
          <p:xfrm>
            <a:off x="4203" y="3384551"/>
            <a:ext cx="560" cy="314325"/>
          </p:xfrm>
          <a:graphic>
            <a:graphicData uri="http://schemas.openxmlformats.org/presentationml/2006/ole">
              <mc:AlternateContent xmlns:mc="http://schemas.openxmlformats.org/markup-compatibility/2006">
                <mc:Choice xmlns:v="urn:schemas-microsoft-com:vml" Requires="v">
                  <p:oleObj spid="_x0000_s11275" name="Equation" r:id="rId12" imgW="609480" imgH="215640" progId="Equation.3">
                    <p:embed/>
                  </p:oleObj>
                </mc:Choice>
                <mc:Fallback>
                  <p:oleObj name="Equation" r:id="rId12" imgW="609480" imgH="215640" progId="Equation.3">
                    <p:embed/>
                    <p:pic>
                      <p:nvPicPr>
                        <p:cNvPr id="46" name="Object 656">
                          <a:extLst>
                            <a:ext uri="{FF2B5EF4-FFF2-40B4-BE49-F238E27FC236}">
                              <a16:creationId xmlns:a16="http://schemas.microsoft.com/office/drawing/2014/main" id="{CCF5CE41-E96B-81AB-E2B7-34083F5FF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03" y="3384551"/>
                          <a:ext cx="56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47" name="Rectangle 657">
              <a:extLst>
                <a:ext uri="{FF2B5EF4-FFF2-40B4-BE49-F238E27FC236}">
                  <a16:creationId xmlns:a16="http://schemas.microsoft.com/office/drawing/2014/main" id="{2BF97554-2217-3787-3518-DC8750F3932A}"/>
                </a:ext>
              </a:extLst>
            </p:cNvPr>
            <p:cNvSpPr>
              <a:spLocks noChangeArrowheads="1"/>
            </p:cNvSpPr>
            <p:nvPr/>
          </p:nvSpPr>
          <p:spPr bwMode="auto">
            <a:xfrm>
              <a:off x="3112" y="3273426"/>
              <a:ext cx="65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latin typeface="Times New Roman" panose="02020603050405020304" pitchFamily="18" charset="0"/>
                  <a:ea typeface="方正姚体" charset="-122"/>
                </a:rPr>
                <a:t>2.3 k</a:t>
              </a:r>
              <a:r>
                <a:rPr lang="ru-RU" altLang="zh-CN" sz="2400" b="1">
                  <a:latin typeface="Symbol" panose="05050102010706020507" pitchFamily="18" charset="2"/>
                  <a:ea typeface="方正姚体" charset="-122"/>
                  <a:sym typeface="Symbol" panose="05050102010706020507" pitchFamily="18" charset="2"/>
                </a:rPr>
                <a:t></a:t>
              </a:r>
            </a:p>
          </p:txBody>
        </p:sp>
        <p:sp>
          <p:nvSpPr>
            <p:cNvPr id="48" name="Line 658">
              <a:extLst>
                <a:ext uri="{FF2B5EF4-FFF2-40B4-BE49-F238E27FC236}">
                  <a16:creationId xmlns:a16="http://schemas.microsoft.com/office/drawing/2014/main" id="{3E9BBA03-BF80-1251-06E7-970859098BFE}"/>
                </a:ext>
              </a:extLst>
            </p:cNvPr>
            <p:cNvSpPr>
              <a:spLocks noChangeShapeType="1"/>
            </p:cNvSpPr>
            <p:nvPr/>
          </p:nvSpPr>
          <p:spPr bwMode="auto">
            <a:xfrm>
              <a:off x="4142" y="984"/>
              <a:ext cx="6"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 name="AutoShape 659">
            <a:extLst>
              <a:ext uri="{FF2B5EF4-FFF2-40B4-BE49-F238E27FC236}">
                <a16:creationId xmlns:a16="http://schemas.microsoft.com/office/drawing/2014/main" id="{24DE1394-1AD2-1F64-E895-0FE941487604}"/>
              </a:ext>
            </a:extLst>
          </p:cNvPr>
          <p:cNvSpPr>
            <a:spLocks noChangeArrowheads="1"/>
          </p:cNvSpPr>
          <p:nvPr/>
        </p:nvSpPr>
        <p:spPr bwMode="auto">
          <a:xfrm>
            <a:off x="6091514" y="5401443"/>
            <a:ext cx="2160587" cy="1057275"/>
          </a:xfrm>
          <a:prstGeom prst="cloudCallout">
            <a:avLst>
              <a:gd name="adj1" fmla="val -69032"/>
              <a:gd name="adj2" fmla="val -43542"/>
            </a:avLst>
          </a:prstGeom>
          <a:solidFill>
            <a:srgbClr val="CCFFFF"/>
          </a:solidFill>
          <a:ln w="9525" cap="flat" algn="ctr">
            <a:solidFill>
              <a:srgbClr val="0033CC"/>
            </a:solidFill>
            <a:prstDash val="solid"/>
            <a:round/>
            <a:headEnd type="none" w="med" len="med"/>
            <a:tailEnd type="none" w="med" len="med"/>
          </a:ln>
        </p:spPr>
        <p:txBody>
          <a:bodyPr/>
          <a:lstStyle/>
          <a:p>
            <a:pPr algn="ctr"/>
            <a:r>
              <a:rPr kumimoji="1" lang="zh-CN" altLang="ru-RU" sz="2400" b="1">
                <a:solidFill>
                  <a:srgbClr val="0033CC"/>
                </a:solidFill>
                <a:latin typeface="Times New Roman" panose="02020603050405020304" pitchFamily="18" charset="0"/>
                <a:ea typeface="方正姚体" charset="-122"/>
              </a:rPr>
              <a:t>放大还是饱和？</a:t>
            </a:r>
          </a:p>
          <a:p>
            <a:pPr algn="ctr"/>
            <a:endParaRPr kumimoji="1" lang="ru-RU" altLang="zh-CN" sz="2400">
              <a:solidFill>
                <a:srgbClr val="0033CC"/>
              </a:solidFill>
              <a:latin typeface="Times New Roman" panose="02020603050405020304" pitchFamily="18" charset="0"/>
              <a:ea typeface="方正姚体" charset="-122"/>
            </a:endParaRPr>
          </a:p>
        </p:txBody>
      </p:sp>
      <p:sp>
        <p:nvSpPr>
          <p:cNvPr id="50" name="标题 1">
            <a:extLst>
              <a:ext uri="{FF2B5EF4-FFF2-40B4-BE49-F238E27FC236}">
                <a16:creationId xmlns:a16="http://schemas.microsoft.com/office/drawing/2014/main" id="{469821D7-009C-E3CE-5B05-67F106EBA63D}"/>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Tree>
    <p:extLst>
      <p:ext uri="{BB962C8B-B14F-4D97-AF65-F5344CB8AC3E}">
        <p14:creationId xmlns:p14="http://schemas.microsoft.com/office/powerpoint/2010/main" val="33143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childTnLst>
                                    <p:set>
                                      <p:cBhvr additive="base">
                                        <p:cTn id="6" dur="1" fill="hold">
                                          <p:stCondLst>
                                            <p:cond delay="0"/>
                                          </p:stCondLst>
                                        </p:cTn>
                                        <p:tgtEl>
                                          <p:spTgt spid="9"/>
                                        </p:tgtEl>
                                        <p:attrNameLst>
                                          <p:attrName>style.visibility</p:attrName>
                                        </p:attrNameLst>
                                      </p:cBhvr>
                                      <p:to>
                                        <p:strVal val="visible"/>
                                      </p:to>
                                    </p:set>
                                    <p:animEffect transition="in" filter="wipe(left)">
                                      <p:cBhvr additive="base">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childTnLst>
                                    <p:set>
                                      <p:cBhvr additive="base">
                                        <p:cTn id="11" dur="1" fill="hold">
                                          <p:stCondLst>
                                            <p:cond delay="0"/>
                                          </p:stCondLst>
                                        </p:cTn>
                                        <p:tgtEl>
                                          <p:spTgt spid="3"/>
                                        </p:tgtEl>
                                        <p:attrNameLst>
                                          <p:attrName>style.visibility</p:attrName>
                                        </p:attrNameLst>
                                      </p:cBhvr>
                                      <p:to>
                                        <p:strVal val="visible"/>
                                      </p:to>
                                    </p:set>
                                    <p:animEffect transition="in" filter="wipe(left)">
                                      <p:cBhvr additive="base">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childTnLst>
                                    <p:set>
                                      <p:cBhvr additive="base">
                                        <p:cTn id="16" dur="1" fill="hold">
                                          <p:stCondLst>
                                            <p:cond delay="0"/>
                                          </p:stCondLst>
                                        </p:cTn>
                                        <p:tgtEl>
                                          <p:spTgt spid="5">
                                            <p:txEl>
                                              <p:pRg st="0" end="0"/>
                                            </p:txEl>
                                          </p:spTgt>
                                        </p:tgtEl>
                                        <p:attrNameLst>
                                          <p:attrName>style.visibility</p:attrName>
                                        </p:attrNameLst>
                                      </p:cBhvr>
                                      <p:to>
                                        <p:strVal val="visible"/>
                                      </p:to>
                                    </p:set>
                                    <p:animEffect transition="in" filter="wipe(left)">
                                      <p:cBhvr additive="base">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childTnLst>
                                    <p:set>
                                      <p:cBhvr additive="base">
                                        <p:cTn id="21" dur="1" fill="hold">
                                          <p:stCondLst>
                                            <p:cond delay="0"/>
                                          </p:stCondLst>
                                        </p:cTn>
                                        <p:tgtEl>
                                          <p:spTgt spid="6"/>
                                        </p:tgtEl>
                                        <p:attrNameLst>
                                          <p:attrName>style.visibility</p:attrName>
                                        </p:attrNameLst>
                                      </p:cBhvr>
                                      <p:to>
                                        <p:strVal val="visible"/>
                                      </p:to>
                                    </p:set>
                                    <p:animEffect transition="in" filter="wipe(left)">
                                      <p:cBhvr additive="base">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childTnLst>
                                    <p:set>
                                      <p:cBhvr additive="base">
                                        <p:cTn id="26" dur="1" fill="hold">
                                          <p:stCondLst>
                                            <p:cond delay="0"/>
                                          </p:stCondLst>
                                        </p:cTn>
                                        <p:tgtEl>
                                          <p:spTgt spid="7"/>
                                        </p:tgtEl>
                                        <p:attrNameLst>
                                          <p:attrName>style.visibility</p:attrName>
                                        </p:attrNameLst>
                                      </p:cBhvr>
                                      <p:to>
                                        <p:strVal val="visible"/>
                                      </p:to>
                                    </p:set>
                                    <p:animEffect transition="in" filter="wipe(left)">
                                      <p:cBhvr additive="base">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childTnLst>
                                    <p:set>
                                      <p:cBhvr additive="base">
                                        <p:cTn id="31" dur="1" fill="hold">
                                          <p:stCondLst>
                                            <p:cond delay="0"/>
                                          </p:stCondLst>
                                        </p:cTn>
                                        <p:tgtEl>
                                          <p:spTgt spid="4"/>
                                        </p:tgtEl>
                                        <p:attrNameLst>
                                          <p:attrName>style.visibility</p:attrName>
                                        </p:attrNameLst>
                                      </p:cBhvr>
                                      <p:to>
                                        <p:strVal val="visible"/>
                                      </p:to>
                                    </p:set>
                                    <p:animEffect transition="in" filter="wipe(left)">
                                      <p:cBhvr additive="base">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childTnLst>
                                    <p:set>
                                      <p:cBhvr additive="base">
                                        <p:cTn id="36" dur="1" fill="hold">
                                          <p:stCondLst>
                                            <p:cond delay="0"/>
                                          </p:stCondLst>
                                        </p:cTn>
                                        <p:tgtEl>
                                          <p:spTgt spid="8"/>
                                        </p:tgtEl>
                                        <p:attrNameLst>
                                          <p:attrName>style.visibility</p:attrName>
                                        </p:attrNameLst>
                                      </p:cBhvr>
                                      <p:to>
                                        <p:strVal val="visible"/>
                                      </p:to>
                                    </p:set>
                                    <p:animEffect transition="in" filter="wipe(left)">
                                      <p:cBhvr additive="base">
                                        <p:cTn id="37" dur="75"/>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ntr" presetSubtype="2" fill="hold" grpId="0" nodeType="clickEffect">
                                  <p:childTnLst>
                                    <p:set>
                                      <p:cBhvr additive="base">
                                        <p:cTn id="41" dur="1" fill="hold">
                                          <p:stCondLst>
                                            <p:cond delay="0"/>
                                          </p:stCondLst>
                                        </p:cTn>
                                        <p:tgtEl>
                                          <p:spTgt spid="49"/>
                                        </p:tgtEl>
                                        <p:attrNameLst>
                                          <p:attrName>style.visibility</p:attrName>
                                        </p:attrNameLst>
                                      </p:cBhvr>
                                      <p:to>
                                        <p:strVal val="visible"/>
                                      </p:to>
                                    </p:set>
                                    <p:anim calcmode="lin" valueType="num">
                                      <p:cBhvr additive="base">
                                        <p:cTn id="42" dur="5000" fill="hold"/>
                                        <p:tgtEl>
                                          <p:spTgt spid="49"/>
                                        </p:tgtEl>
                                        <p:attrNameLst>
                                          <p:attrName>ppt_x</p:attrName>
                                        </p:attrNameLst>
                                      </p:cBhvr>
                                      <p:tavLst>
                                        <p:tav tm="0">
                                          <p:val>
                                            <p:strVal val="1+#ppt_w/2"/>
                                          </p:val>
                                        </p:tav>
                                        <p:tav tm="100000">
                                          <p:val>
                                            <p:strVal val="#ppt_x"/>
                                          </p:val>
                                        </p:tav>
                                      </p:tavLst>
                                    </p:anim>
                                    <p:anim calcmode="lin" valueType="num">
                                      <p:cBhvr additive="base">
                                        <p:cTn id="43" dur="5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8" grpId="0" animBg="1"/>
      <p:bldP spid="4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12284-65B7-1D79-7892-327E8F1D446C}"/>
            </a:ext>
          </a:extLst>
        </p:cNvPr>
        <p:cNvGrpSpPr/>
        <p:nvPr/>
      </p:nvGrpSpPr>
      <p:grpSpPr>
        <a:xfrm>
          <a:off x="0" y="0"/>
          <a:ext cx="0" cy="0"/>
          <a:chOff x="0" y="0"/>
          <a:chExt cx="0" cy="0"/>
        </a:xfrm>
      </p:grpSpPr>
      <p:graphicFrame>
        <p:nvGraphicFramePr>
          <p:cNvPr id="4" name="Object 666">
            <a:extLst>
              <a:ext uri="{FF2B5EF4-FFF2-40B4-BE49-F238E27FC236}">
                <a16:creationId xmlns:a16="http://schemas.microsoft.com/office/drawing/2014/main" id="{1B9B4FB2-8142-2B25-8073-F09F5C2699F7}"/>
              </a:ext>
            </a:extLst>
          </p:cNvPr>
          <p:cNvGraphicFramePr>
            <a:graphicFrameLocks noChangeAspect="1"/>
          </p:cNvGraphicFramePr>
          <p:nvPr/>
        </p:nvGraphicFramePr>
        <p:xfrm>
          <a:off x="646113" y="2282825"/>
          <a:ext cx="1982787" cy="1119188"/>
        </p:xfrm>
        <a:graphic>
          <a:graphicData uri="http://schemas.openxmlformats.org/presentationml/2006/ole">
            <mc:AlternateContent xmlns:mc="http://schemas.openxmlformats.org/markup-compatibility/2006">
              <mc:Choice xmlns:v="urn:schemas-microsoft-com:vml" Requires="v">
                <p:oleObj spid="_x0000_s12300" name="Equation" r:id="rId4" imgW="825480" imgH="431640" progId="Equation.3">
                  <p:embed/>
                </p:oleObj>
              </mc:Choice>
              <mc:Fallback>
                <p:oleObj name="Equation" r:id="rId4" imgW="825480" imgH="431640" progId="Equation.3">
                  <p:embed/>
                  <p:pic>
                    <p:nvPicPr>
                      <p:cNvPr id="4" name="Object 666">
                        <a:extLst>
                          <a:ext uri="{FF2B5EF4-FFF2-40B4-BE49-F238E27FC236}">
                            <a16:creationId xmlns:a16="http://schemas.microsoft.com/office/drawing/2014/main" id="{1B9B4FB2-8142-2B25-8073-F09F5C269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2282825"/>
                        <a:ext cx="1982787" cy="11191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5" name="Object 667">
            <a:extLst>
              <a:ext uri="{FF2B5EF4-FFF2-40B4-BE49-F238E27FC236}">
                <a16:creationId xmlns:a16="http://schemas.microsoft.com/office/drawing/2014/main" id="{B3CA9612-62DD-94FE-D497-4EBC21113092}"/>
              </a:ext>
            </a:extLst>
          </p:cNvPr>
          <p:cNvGraphicFramePr>
            <a:graphicFrameLocks noChangeAspect="1"/>
          </p:cNvGraphicFramePr>
          <p:nvPr/>
        </p:nvGraphicFramePr>
        <p:xfrm>
          <a:off x="839788" y="4587875"/>
          <a:ext cx="3263900" cy="1033463"/>
        </p:xfrm>
        <a:graphic>
          <a:graphicData uri="http://schemas.openxmlformats.org/presentationml/2006/ole">
            <mc:AlternateContent xmlns:mc="http://schemas.openxmlformats.org/markup-compatibility/2006">
              <mc:Choice xmlns:v="urn:schemas-microsoft-com:vml" Requires="v">
                <p:oleObj spid="_x0000_s12301" name="Equation" r:id="rId6" imgW="1473120" imgH="431640" progId="Equation.3">
                  <p:embed/>
                </p:oleObj>
              </mc:Choice>
              <mc:Fallback>
                <p:oleObj name="Equation" r:id="rId6" imgW="1473120" imgH="431640" progId="Equation.3">
                  <p:embed/>
                  <p:pic>
                    <p:nvPicPr>
                      <p:cNvPr id="5" name="Object 667">
                        <a:extLst>
                          <a:ext uri="{FF2B5EF4-FFF2-40B4-BE49-F238E27FC236}">
                            <a16:creationId xmlns:a16="http://schemas.microsoft.com/office/drawing/2014/main" id="{B3CA9612-62DD-94FE-D497-4EBC21113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788" y="4587875"/>
                        <a:ext cx="3263900" cy="103346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6" name="Object 668">
            <a:extLst>
              <a:ext uri="{FF2B5EF4-FFF2-40B4-BE49-F238E27FC236}">
                <a16:creationId xmlns:a16="http://schemas.microsoft.com/office/drawing/2014/main" id="{4CE47CF2-DD53-F44A-181E-595D3E03DD73}"/>
              </a:ext>
            </a:extLst>
          </p:cNvPr>
          <p:cNvGraphicFramePr>
            <a:graphicFrameLocks noChangeAspect="1"/>
          </p:cNvGraphicFramePr>
          <p:nvPr/>
        </p:nvGraphicFramePr>
        <p:xfrm>
          <a:off x="1682750" y="5738813"/>
          <a:ext cx="1263650" cy="571500"/>
        </p:xfrm>
        <a:graphic>
          <a:graphicData uri="http://schemas.openxmlformats.org/presentationml/2006/ole">
            <mc:AlternateContent xmlns:mc="http://schemas.openxmlformats.org/markup-compatibility/2006">
              <mc:Choice xmlns:v="urn:schemas-microsoft-com:vml" Requires="v">
                <p:oleObj spid="_x0000_s12302" name="Equation" r:id="rId8" imgW="545760" imgH="228600" progId="Equation.3">
                  <p:embed/>
                </p:oleObj>
              </mc:Choice>
              <mc:Fallback>
                <p:oleObj name="Equation" r:id="rId8" imgW="545760" imgH="228600" progId="Equation.3">
                  <p:embed/>
                  <p:pic>
                    <p:nvPicPr>
                      <p:cNvPr id="6" name="Object 668">
                        <a:extLst>
                          <a:ext uri="{FF2B5EF4-FFF2-40B4-BE49-F238E27FC236}">
                            <a16:creationId xmlns:a16="http://schemas.microsoft.com/office/drawing/2014/main" id="{4CE47CF2-DD53-F44A-181E-595D3E03DD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2750" y="5738813"/>
                        <a:ext cx="1263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7" name="Object 669">
            <a:extLst>
              <a:ext uri="{FF2B5EF4-FFF2-40B4-BE49-F238E27FC236}">
                <a16:creationId xmlns:a16="http://schemas.microsoft.com/office/drawing/2014/main" id="{C739CBA2-718E-75ED-DD55-034A20EE014E}"/>
              </a:ext>
            </a:extLst>
          </p:cNvPr>
          <p:cNvGraphicFramePr>
            <a:graphicFrameLocks noChangeAspect="1"/>
          </p:cNvGraphicFramePr>
          <p:nvPr/>
        </p:nvGraphicFramePr>
        <p:xfrm>
          <a:off x="4313238" y="5803900"/>
          <a:ext cx="1108075" cy="506413"/>
        </p:xfrm>
        <a:graphic>
          <a:graphicData uri="http://schemas.openxmlformats.org/presentationml/2006/ole">
            <mc:AlternateContent xmlns:mc="http://schemas.openxmlformats.org/markup-compatibility/2006">
              <mc:Choice xmlns:v="urn:schemas-microsoft-com:vml" Requires="v">
                <p:oleObj spid="_x0000_s12303" name="Equation" r:id="rId10" imgW="482400" imgH="203040" progId="Equation.3">
                  <p:embed/>
                </p:oleObj>
              </mc:Choice>
              <mc:Fallback>
                <p:oleObj name="Equation" r:id="rId10" imgW="482400" imgH="203040" progId="Equation.3">
                  <p:embed/>
                  <p:pic>
                    <p:nvPicPr>
                      <p:cNvPr id="7" name="Object 669">
                        <a:extLst>
                          <a:ext uri="{FF2B5EF4-FFF2-40B4-BE49-F238E27FC236}">
                            <a16:creationId xmlns:a16="http://schemas.microsoft.com/office/drawing/2014/main" id="{C739CBA2-718E-75ED-DD55-034A20EE01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3238" y="5803900"/>
                        <a:ext cx="11080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8" name="Rectangle 670">
            <a:extLst>
              <a:ext uri="{FF2B5EF4-FFF2-40B4-BE49-F238E27FC236}">
                <a16:creationId xmlns:a16="http://schemas.microsoft.com/office/drawing/2014/main" id="{D8429FC4-2641-ED5F-52A6-FCCD477E3D57}"/>
              </a:ext>
            </a:extLst>
          </p:cNvPr>
          <p:cNvSpPr>
            <a:spLocks noChangeArrowheads="1"/>
          </p:cNvSpPr>
          <p:nvPr/>
        </p:nvSpPr>
        <p:spPr bwMode="auto">
          <a:xfrm>
            <a:off x="804863" y="671513"/>
            <a:ext cx="390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dirty="0">
                <a:solidFill>
                  <a:srgbClr val="0033CC"/>
                </a:solidFill>
                <a:latin typeface="Times New Roman" panose="02020603050405020304" pitchFamily="18" charset="0"/>
                <a:ea typeface="方正姚体" charset="-122"/>
              </a:rPr>
              <a:t>饱和导通条件：</a:t>
            </a:r>
          </a:p>
        </p:txBody>
      </p:sp>
      <p:graphicFrame>
        <p:nvGraphicFramePr>
          <p:cNvPr id="9" name="Object 671">
            <a:extLst>
              <a:ext uri="{FF2B5EF4-FFF2-40B4-BE49-F238E27FC236}">
                <a16:creationId xmlns:a16="http://schemas.microsoft.com/office/drawing/2014/main" id="{D7380719-7BA1-BFB6-949A-A575E1BC415B}"/>
              </a:ext>
            </a:extLst>
          </p:cNvPr>
          <p:cNvGraphicFramePr>
            <a:graphicFrameLocks noChangeAspect="1"/>
          </p:cNvGraphicFramePr>
          <p:nvPr/>
        </p:nvGraphicFramePr>
        <p:xfrm>
          <a:off x="1211263" y="1270000"/>
          <a:ext cx="2017712" cy="925513"/>
        </p:xfrm>
        <a:graphic>
          <a:graphicData uri="http://schemas.openxmlformats.org/presentationml/2006/ole">
            <mc:AlternateContent xmlns:mc="http://schemas.openxmlformats.org/markup-compatibility/2006">
              <mc:Choice xmlns:v="urn:schemas-microsoft-com:vml" Requires="v">
                <p:oleObj spid="_x0000_s12304" name="Equation" r:id="rId12" imgW="927000" imgH="393480" progId="Equation.3">
                  <p:embed/>
                </p:oleObj>
              </mc:Choice>
              <mc:Fallback>
                <p:oleObj name="Equation" r:id="rId12" imgW="927000" imgH="393480" progId="Equation.3">
                  <p:embed/>
                  <p:pic>
                    <p:nvPicPr>
                      <p:cNvPr id="9" name="Object 671">
                        <a:extLst>
                          <a:ext uri="{FF2B5EF4-FFF2-40B4-BE49-F238E27FC236}">
                            <a16:creationId xmlns:a16="http://schemas.microsoft.com/office/drawing/2014/main" id="{D7380719-7BA1-BFB6-949A-A575E1BC41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1263" y="1270000"/>
                        <a:ext cx="2017712" cy="925513"/>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10" name="Group 672">
            <a:extLst>
              <a:ext uri="{FF2B5EF4-FFF2-40B4-BE49-F238E27FC236}">
                <a16:creationId xmlns:a16="http://schemas.microsoft.com/office/drawing/2014/main" id="{9049D5D6-86FF-D5A1-AA36-D61444ADE25A}"/>
              </a:ext>
            </a:extLst>
          </p:cNvPr>
          <p:cNvGrpSpPr>
            <a:grpSpLocks/>
          </p:cNvGrpSpPr>
          <p:nvPr/>
        </p:nvGrpSpPr>
        <p:grpSpPr bwMode="auto">
          <a:xfrm>
            <a:off x="4416425" y="738188"/>
            <a:ext cx="4543425" cy="3705225"/>
            <a:chOff x="2782" y="465"/>
            <a:chExt cx="2862" cy="2334"/>
          </a:xfrm>
        </p:grpSpPr>
        <p:sp>
          <p:nvSpPr>
            <p:cNvPr id="11" name="Rectangle 673">
              <a:extLst>
                <a:ext uri="{FF2B5EF4-FFF2-40B4-BE49-F238E27FC236}">
                  <a16:creationId xmlns:a16="http://schemas.microsoft.com/office/drawing/2014/main" id="{CC284633-F565-E646-614D-F8D702097FAE}"/>
                </a:ext>
              </a:extLst>
            </p:cNvPr>
            <p:cNvSpPr>
              <a:spLocks noChangeArrowheads="1"/>
            </p:cNvSpPr>
            <p:nvPr/>
          </p:nvSpPr>
          <p:spPr bwMode="auto">
            <a:xfrm>
              <a:off x="2782" y="477"/>
              <a:ext cx="2862" cy="2322"/>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sp>
          <p:nvSpPr>
            <p:cNvPr id="12" name="Line 674">
              <a:extLst>
                <a:ext uri="{FF2B5EF4-FFF2-40B4-BE49-F238E27FC236}">
                  <a16:creationId xmlns:a16="http://schemas.microsoft.com/office/drawing/2014/main" id="{07FC1928-0835-2ECC-C0B2-7DA141205528}"/>
                </a:ext>
              </a:extLst>
            </p:cNvPr>
            <p:cNvSpPr>
              <a:spLocks noChangeShapeType="1"/>
            </p:cNvSpPr>
            <p:nvPr/>
          </p:nvSpPr>
          <p:spPr bwMode="auto">
            <a:xfrm>
              <a:off x="4314" y="2661"/>
              <a:ext cx="192"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75">
              <a:extLst>
                <a:ext uri="{FF2B5EF4-FFF2-40B4-BE49-F238E27FC236}">
                  <a16:creationId xmlns:a16="http://schemas.microsoft.com/office/drawing/2014/main" id="{9BA1C940-0BF5-8653-4804-ABC50232DF86}"/>
                </a:ext>
              </a:extLst>
            </p:cNvPr>
            <p:cNvSpPr>
              <a:spLocks noChangeShapeType="1"/>
            </p:cNvSpPr>
            <p:nvPr/>
          </p:nvSpPr>
          <p:spPr bwMode="auto">
            <a:xfrm>
              <a:off x="4410" y="837"/>
              <a:ext cx="0" cy="768"/>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676">
              <a:extLst>
                <a:ext uri="{FF2B5EF4-FFF2-40B4-BE49-F238E27FC236}">
                  <a16:creationId xmlns:a16="http://schemas.microsoft.com/office/drawing/2014/main" id="{D17706A2-954D-5B9D-5BF3-61FA72D5B769}"/>
                </a:ext>
              </a:extLst>
            </p:cNvPr>
            <p:cNvSpPr>
              <a:spLocks noChangeShapeType="1"/>
            </p:cNvSpPr>
            <p:nvPr/>
          </p:nvSpPr>
          <p:spPr bwMode="auto">
            <a:xfrm>
              <a:off x="4215" y="1634"/>
              <a:ext cx="0" cy="288"/>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677">
              <a:extLst>
                <a:ext uri="{FF2B5EF4-FFF2-40B4-BE49-F238E27FC236}">
                  <a16:creationId xmlns:a16="http://schemas.microsoft.com/office/drawing/2014/main" id="{8989C486-EC65-5ECD-A79F-1BFC39153B89}"/>
                </a:ext>
              </a:extLst>
            </p:cNvPr>
            <p:cNvSpPr>
              <a:spLocks noChangeShapeType="1"/>
            </p:cNvSpPr>
            <p:nvPr/>
          </p:nvSpPr>
          <p:spPr bwMode="auto">
            <a:xfrm flipV="1">
              <a:off x="4215" y="1580"/>
              <a:ext cx="198" cy="15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678">
              <a:extLst>
                <a:ext uri="{FF2B5EF4-FFF2-40B4-BE49-F238E27FC236}">
                  <a16:creationId xmlns:a16="http://schemas.microsoft.com/office/drawing/2014/main" id="{5565BB6F-FC24-4A93-EA8A-0BA370340D91}"/>
                </a:ext>
              </a:extLst>
            </p:cNvPr>
            <p:cNvSpPr>
              <a:spLocks noChangeShapeType="1"/>
            </p:cNvSpPr>
            <p:nvPr/>
          </p:nvSpPr>
          <p:spPr bwMode="auto">
            <a:xfrm>
              <a:off x="4215" y="1826"/>
              <a:ext cx="223" cy="135"/>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7" name="Rectangle 679">
              <a:extLst>
                <a:ext uri="{FF2B5EF4-FFF2-40B4-BE49-F238E27FC236}">
                  <a16:creationId xmlns:a16="http://schemas.microsoft.com/office/drawing/2014/main" id="{886B7D90-1605-2625-7DAD-998D5B440C18}"/>
                </a:ext>
              </a:extLst>
            </p:cNvPr>
            <p:cNvSpPr>
              <a:spLocks noChangeArrowheads="1"/>
            </p:cNvSpPr>
            <p:nvPr/>
          </p:nvSpPr>
          <p:spPr bwMode="auto">
            <a:xfrm>
              <a:off x="2941" y="1546"/>
              <a:ext cx="224" cy="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400" b="1" i="1">
                  <a:solidFill>
                    <a:srgbClr val="FF0066"/>
                  </a:solidFill>
                  <a:latin typeface="Times New Roman" panose="02020603050405020304" pitchFamily="18" charset="0"/>
                  <a:ea typeface="方正姚体" charset="-122"/>
                </a:rPr>
                <a:t>+</a:t>
              </a:r>
            </a:p>
            <a:p>
              <a:pPr algn="ctr">
                <a:lnSpc>
                  <a:spcPct val="120000"/>
                </a:lnSpc>
              </a:pPr>
              <a:endPar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endPar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endParaRPr>
            </a:p>
            <a:p>
              <a:pPr algn="ctr">
                <a:lnSpc>
                  <a:spcPct val="120000"/>
                </a:lnSpc>
              </a:pPr>
              <a:r>
                <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rPr>
                <a:t></a:t>
              </a:r>
            </a:p>
          </p:txBody>
        </p:sp>
        <p:sp>
          <p:nvSpPr>
            <p:cNvPr id="18" name="Oval 680">
              <a:extLst>
                <a:ext uri="{FF2B5EF4-FFF2-40B4-BE49-F238E27FC236}">
                  <a16:creationId xmlns:a16="http://schemas.microsoft.com/office/drawing/2014/main" id="{E5CF5CB4-7576-93A0-DA19-E5CAE9F2BBA2}"/>
                </a:ext>
              </a:extLst>
            </p:cNvPr>
            <p:cNvSpPr>
              <a:spLocks noChangeArrowheads="1"/>
            </p:cNvSpPr>
            <p:nvPr/>
          </p:nvSpPr>
          <p:spPr bwMode="auto">
            <a:xfrm>
              <a:off x="4390" y="2492"/>
              <a:ext cx="48" cy="48"/>
            </a:xfrm>
            <a:prstGeom prst="ellipse">
              <a:avLst/>
            </a:prstGeom>
            <a:solidFill>
              <a:srgbClr val="000000"/>
            </a:solidFill>
            <a:ln w="38100" cap="flat" algn="ctr">
              <a:solidFill>
                <a:srgbClr val="000000"/>
              </a:solidFill>
              <a:prstDash val="solid"/>
              <a:round/>
              <a:headEnd type="none" w="med" len="med"/>
              <a:tailEnd type="none" w="med" len="med"/>
            </a:ln>
          </p:spPr>
          <p:txBody>
            <a:bodyPr wrap="none"/>
            <a:lstStyle/>
            <a:p>
              <a:endParaRPr lang="zh-CN" altLang="en-US"/>
            </a:p>
          </p:txBody>
        </p:sp>
        <p:sp>
          <p:nvSpPr>
            <p:cNvPr id="19" name="Rectangle 681">
              <a:extLst>
                <a:ext uri="{FF2B5EF4-FFF2-40B4-BE49-F238E27FC236}">
                  <a16:creationId xmlns:a16="http://schemas.microsoft.com/office/drawing/2014/main" id="{7560F2A0-539F-0550-DA17-7DD3AB4ABCCC}"/>
                </a:ext>
              </a:extLst>
            </p:cNvPr>
            <p:cNvSpPr>
              <a:spLocks noChangeArrowheads="1"/>
            </p:cNvSpPr>
            <p:nvPr/>
          </p:nvSpPr>
          <p:spPr bwMode="auto">
            <a:xfrm>
              <a:off x="4060" y="972"/>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c</a:t>
              </a:r>
            </a:p>
          </p:txBody>
        </p:sp>
        <p:sp>
          <p:nvSpPr>
            <p:cNvPr id="20" name="Rectangle 682">
              <a:extLst>
                <a:ext uri="{FF2B5EF4-FFF2-40B4-BE49-F238E27FC236}">
                  <a16:creationId xmlns:a16="http://schemas.microsoft.com/office/drawing/2014/main" id="{93BCB255-832D-4297-4FE2-FEA2E60A8192}"/>
                </a:ext>
              </a:extLst>
            </p:cNvPr>
            <p:cNvSpPr>
              <a:spLocks noChangeArrowheads="1"/>
            </p:cNvSpPr>
            <p:nvPr/>
          </p:nvSpPr>
          <p:spPr bwMode="auto">
            <a:xfrm>
              <a:off x="3490" y="1434"/>
              <a:ext cx="3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ru-RU" altLang="zh-CN" sz="2400" b="1" i="1">
                  <a:solidFill>
                    <a:srgbClr val="0033CC"/>
                  </a:solidFill>
                  <a:latin typeface="Times New Roman" panose="02020603050405020304" pitchFamily="18" charset="0"/>
                  <a:ea typeface="方正姚体" charset="-122"/>
                </a:rPr>
                <a:t>R</a:t>
              </a:r>
              <a:r>
                <a:rPr kumimoji="1" lang="ru-RU" altLang="zh-CN" sz="2400" b="1" baseline="-25000">
                  <a:solidFill>
                    <a:srgbClr val="0033CC"/>
                  </a:solidFill>
                  <a:latin typeface="Times New Roman" panose="02020603050405020304" pitchFamily="18" charset="0"/>
                  <a:ea typeface="方正姚体" charset="-122"/>
                </a:rPr>
                <a:t>b</a:t>
              </a:r>
            </a:p>
          </p:txBody>
        </p:sp>
        <p:sp>
          <p:nvSpPr>
            <p:cNvPr id="21" name="Oval 683">
              <a:extLst>
                <a:ext uri="{FF2B5EF4-FFF2-40B4-BE49-F238E27FC236}">
                  <a16:creationId xmlns:a16="http://schemas.microsoft.com/office/drawing/2014/main" id="{06959E6B-898A-9A0E-7DF5-AC70BAF0D6B3}"/>
                </a:ext>
              </a:extLst>
            </p:cNvPr>
            <p:cNvSpPr>
              <a:spLocks noChangeArrowheads="1"/>
            </p:cNvSpPr>
            <p:nvPr/>
          </p:nvSpPr>
          <p:spPr bwMode="auto">
            <a:xfrm>
              <a:off x="4385" y="784"/>
              <a:ext cx="48" cy="48"/>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22" name="Rectangle 684">
              <a:extLst>
                <a:ext uri="{FF2B5EF4-FFF2-40B4-BE49-F238E27FC236}">
                  <a16:creationId xmlns:a16="http://schemas.microsoft.com/office/drawing/2014/main" id="{A06D5D10-C819-D991-4407-F58706A66B26}"/>
                </a:ext>
              </a:extLst>
            </p:cNvPr>
            <p:cNvSpPr>
              <a:spLocks noChangeArrowheads="1"/>
            </p:cNvSpPr>
            <p:nvPr/>
          </p:nvSpPr>
          <p:spPr bwMode="auto">
            <a:xfrm>
              <a:off x="4279" y="465"/>
              <a:ext cx="849"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algn="ctr">
                  <a:solidFill>
                    <a:srgbClr val="000000"/>
                  </a:solidFill>
                  <a:prstDash val="solid"/>
                  <a:miter lim="800000"/>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kumimoji="1" lang="ru-RU" altLang="zh-CN" sz="2400" b="1" i="1">
                  <a:solidFill>
                    <a:srgbClr val="FF0066"/>
                  </a:solidFill>
                  <a:latin typeface="Times New Roman" panose="02020603050405020304" pitchFamily="18" charset="0"/>
                  <a:ea typeface="方正姚体" charset="-122"/>
                </a:rPr>
                <a:t>+V</a:t>
              </a:r>
              <a:r>
                <a:rPr kumimoji="1" lang="ru-RU" altLang="zh-CN" sz="2400" b="1" baseline="-25000">
                  <a:solidFill>
                    <a:srgbClr val="FF0066"/>
                  </a:solidFill>
                  <a:latin typeface="Times New Roman" panose="02020603050405020304" pitchFamily="18" charset="0"/>
                  <a:ea typeface="方正姚体" charset="-122"/>
                </a:rPr>
                <a:t>CC</a:t>
              </a:r>
              <a:r>
                <a:rPr kumimoji="1" lang="ru-RU" altLang="zh-CN" sz="2400" b="1" baseline="-25000">
                  <a:solidFill>
                    <a:srgbClr val="FF0000"/>
                  </a:solidFill>
                  <a:latin typeface="Times New Roman" panose="02020603050405020304" pitchFamily="18" charset="0"/>
                  <a:ea typeface="方正姚体" charset="-122"/>
                </a:rPr>
                <a:t>     </a:t>
              </a:r>
            </a:p>
            <a:p>
              <a:pPr algn="ctr" eaLnBrk="0" hangingPunct="0"/>
              <a:r>
                <a:rPr kumimoji="1" lang="ru-RU" altLang="zh-CN" sz="2400" b="1">
                  <a:latin typeface="Times New Roman" panose="02020603050405020304" pitchFamily="18" charset="0"/>
                  <a:ea typeface="方正姚体" charset="-122"/>
                </a:rPr>
                <a:t>+12V</a:t>
              </a:r>
            </a:p>
          </p:txBody>
        </p:sp>
        <p:sp>
          <p:nvSpPr>
            <p:cNvPr id="23" name="Rectangle 685">
              <a:extLst>
                <a:ext uri="{FF2B5EF4-FFF2-40B4-BE49-F238E27FC236}">
                  <a16:creationId xmlns:a16="http://schemas.microsoft.com/office/drawing/2014/main" id="{A5964E64-6DE9-868B-20D4-B41279A93B87}"/>
                </a:ext>
              </a:extLst>
            </p:cNvPr>
            <p:cNvSpPr>
              <a:spLocks noChangeArrowheads="1"/>
            </p:cNvSpPr>
            <p:nvPr/>
          </p:nvSpPr>
          <p:spPr bwMode="auto">
            <a:xfrm rot="16200000">
              <a:off x="4280" y="1111"/>
              <a:ext cx="265" cy="102"/>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24" name="Rectangle 686">
              <a:extLst>
                <a:ext uri="{FF2B5EF4-FFF2-40B4-BE49-F238E27FC236}">
                  <a16:creationId xmlns:a16="http://schemas.microsoft.com/office/drawing/2014/main" id="{6CDBBAF8-04E2-1CCF-1F83-B9B0DADDF808}"/>
                </a:ext>
              </a:extLst>
            </p:cNvPr>
            <p:cNvSpPr>
              <a:spLocks noChangeArrowheads="1"/>
            </p:cNvSpPr>
            <p:nvPr/>
          </p:nvSpPr>
          <p:spPr bwMode="auto">
            <a:xfrm>
              <a:off x="5037" y="1344"/>
              <a:ext cx="315" cy="1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50000"/>
                </a:lnSpc>
              </a:pPr>
              <a:r>
                <a:rPr kumimoji="1" lang="ru-RU" altLang="zh-CN" sz="2800" b="1" i="1">
                  <a:solidFill>
                    <a:srgbClr val="FF0066"/>
                  </a:solidFill>
                  <a:latin typeface="Times New Roman" panose="02020603050405020304" pitchFamily="18" charset="0"/>
                  <a:ea typeface="方正姚体" charset="-122"/>
                </a:rPr>
                <a:t>+</a:t>
              </a:r>
            </a:p>
            <a:p>
              <a:pPr algn="ctr">
                <a:lnSpc>
                  <a:spcPct val="150000"/>
                </a:lnSpc>
              </a:pPr>
              <a:r>
                <a:rPr kumimoji="1" lang="ru-RU" altLang="zh-CN" sz="2800" b="1" i="1">
                  <a:solidFill>
                    <a:srgbClr val="FF0066"/>
                  </a:solidFill>
                  <a:latin typeface="Times New Roman" panose="02020603050405020304" pitchFamily="18" charset="0"/>
                  <a:ea typeface="方正姚体" charset="-122"/>
                </a:rPr>
                <a:t>u</a:t>
              </a:r>
              <a:r>
                <a:rPr kumimoji="1" lang="ru-RU" altLang="zh-CN" sz="2800" b="1" baseline="-25000">
                  <a:solidFill>
                    <a:srgbClr val="FF0066"/>
                  </a:solidFill>
                  <a:latin typeface="Times New Roman" panose="02020603050405020304" pitchFamily="18" charset="0"/>
                  <a:ea typeface="方正姚体" charset="-122"/>
                </a:rPr>
                <a:t>o</a:t>
              </a:r>
            </a:p>
            <a:p>
              <a:pPr algn="ctr">
                <a:lnSpc>
                  <a:spcPct val="150000"/>
                </a:lnSpc>
              </a:pPr>
              <a:r>
                <a:rPr kumimoji="1" lang="ru-RU" altLang="zh-CN" sz="2800" b="1" baseline="-25000">
                  <a:solidFill>
                    <a:srgbClr val="FF0066"/>
                  </a:solidFill>
                  <a:latin typeface="Times New Roman" panose="02020603050405020304" pitchFamily="18" charset="0"/>
                  <a:ea typeface="方正姚体" charset="-122"/>
                  <a:sym typeface="Symbol" panose="05050102010706020507" pitchFamily="18" charset="2"/>
                </a:rPr>
                <a:t></a:t>
              </a:r>
            </a:p>
          </p:txBody>
        </p:sp>
        <p:sp>
          <p:nvSpPr>
            <p:cNvPr id="25" name="Line 687">
              <a:extLst>
                <a:ext uri="{FF2B5EF4-FFF2-40B4-BE49-F238E27FC236}">
                  <a16:creationId xmlns:a16="http://schemas.microsoft.com/office/drawing/2014/main" id="{8BB5D3B0-011E-4439-F424-4B69AE1E0820}"/>
                </a:ext>
              </a:extLst>
            </p:cNvPr>
            <p:cNvSpPr>
              <a:spLocks noChangeShapeType="1"/>
            </p:cNvSpPr>
            <p:nvPr/>
          </p:nvSpPr>
          <p:spPr bwMode="auto">
            <a:xfrm>
              <a:off x="3834" y="1857"/>
              <a:ext cx="336" cy="0"/>
            </a:xfrm>
            <a:prstGeom prst="line">
              <a:avLst/>
            </a:prstGeom>
            <a:noFill/>
            <a:ln w="25400" cap="flat" algn="ctr">
              <a:solidFill>
                <a:srgbClr val="FF0066"/>
              </a:solidFill>
              <a:prstDash val="solid"/>
              <a:round/>
              <a:headEnd type="none" w="med" len="me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 name="Rectangle 688">
              <a:extLst>
                <a:ext uri="{FF2B5EF4-FFF2-40B4-BE49-F238E27FC236}">
                  <a16:creationId xmlns:a16="http://schemas.microsoft.com/office/drawing/2014/main" id="{9E8D634D-B5DF-765D-E660-7DE24499E6E1}"/>
                </a:ext>
              </a:extLst>
            </p:cNvPr>
            <p:cNvSpPr>
              <a:spLocks noChangeArrowheads="1"/>
            </p:cNvSpPr>
            <p:nvPr/>
          </p:nvSpPr>
          <p:spPr bwMode="auto">
            <a:xfrm>
              <a:off x="3834" y="1509"/>
              <a:ext cx="336"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B</a:t>
              </a:r>
            </a:p>
            <a:p>
              <a:pPr algn="ctr">
                <a:spcBef>
                  <a:spcPct val="50000"/>
                </a:spcBef>
              </a:pPr>
              <a:endParaRPr kumimoji="1" lang="ru-RU" altLang="zh-CN" b="1">
                <a:solidFill>
                  <a:srgbClr val="FF0066"/>
                </a:solidFill>
                <a:latin typeface="Times New Roman" panose="02020603050405020304" pitchFamily="18" charset="0"/>
                <a:ea typeface="方正姚体" charset="-122"/>
              </a:endParaRPr>
            </a:p>
          </p:txBody>
        </p:sp>
        <p:sp>
          <p:nvSpPr>
            <p:cNvPr id="27" name="Rectangle 689">
              <a:extLst>
                <a:ext uri="{FF2B5EF4-FFF2-40B4-BE49-F238E27FC236}">
                  <a16:creationId xmlns:a16="http://schemas.microsoft.com/office/drawing/2014/main" id="{94EC831F-50DF-38C8-2BFF-2D4E4639C50A}"/>
                </a:ext>
              </a:extLst>
            </p:cNvPr>
            <p:cNvSpPr>
              <a:spLocks noChangeArrowheads="1"/>
            </p:cNvSpPr>
            <p:nvPr/>
          </p:nvSpPr>
          <p:spPr bwMode="auto">
            <a:xfrm>
              <a:off x="3930" y="1269"/>
              <a:ext cx="474"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ru-RU" altLang="zh-CN" sz="2400" b="1" i="1">
                  <a:solidFill>
                    <a:srgbClr val="FF0066"/>
                  </a:solidFill>
                  <a:latin typeface="Times New Roman" panose="02020603050405020304" pitchFamily="18" charset="0"/>
                  <a:ea typeface="方正姚体" charset="-122"/>
                </a:rPr>
                <a:t>i</a:t>
              </a:r>
              <a:r>
                <a:rPr kumimoji="1" lang="ru-RU" altLang="zh-CN" sz="2400" b="1" baseline="-25000">
                  <a:solidFill>
                    <a:srgbClr val="FF0066"/>
                  </a:solidFill>
                  <a:latin typeface="Times New Roman" panose="02020603050405020304" pitchFamily="18" charset="0"/>
                  <a:ea typeface="方正姚体" charset="-122"/>
                </a:rPr>
                <a:t>C</a:t>
              </a:r>
            </a:p>
            <a:p>
              <a:pPr algn="ctr"/>
              <a:endParaRPr kumimoji="1" lang="ru-RU" altLang="zh-CN" b="1">
                <a:solidFill>
                  <a:srgbClr val="FF0066"/>
                </a:solidFill>
                <a:latin typeface="Times New Roman" panose="02020603050405020304" pitchFamily="18" charset="0"/>
                <a:ea typeface="方正姚体" charset="-122"/>
              </a:endParaRPr>
            </a:p>
          </p:txBody>
        </p:sp>
        <p:sp>
          <p:nvSpPr>
            <p:cNvPr id="28" name="Line 690">
              <a:extLst>
                <a:ext uri="{FF2B5EF4-FFF2-40B4-BE49-F238E27FC236}">
                  <a16:creationId xmlns:a16="http://schemas.microsoft.com/office/drawing/2014/main" id="{B365BBB1-4D5B-EDB5-CF12-F25F5951FC2E}"/>
                </a:ext>
              </a:extLst>
            </p:cNvPr>
            <p:cNvSpPr>
              <a:spLocks noChangeShapeType="1"/>
            </p:cNvSpPr>
            <p:nvPr/>
          </p:nvSpPr>
          <p:spPr bwMode="auto">
            <a:xfrm>
              <a:off x="4314" y="1317"/>
              <a:ext cx="0" cy="240"/>
            </a:xfrm>
            <a:prstGeom prst="line">
              <a:avLst/>
            </a:prstGeom>
            <a:noFill/>
            <a:ln w="25400" cap="flat" algn="ctr">
              <a:solidFill>
                <a:srgbClr val="FF0066"/>
              </a:solidFill>
              <a:prstDash val="solid"/>
              <a:round/>
              <a:headEnd type="none"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9" name="Rectangle 691">
              <a:extLst>
                <a:ext uri="{FF2B5EF4-FFF2-40B4-BE49-F238E27FC236}">
                  <a16:creationId xmlns:a16="http://schemas.microsoft.com/office/drawing/2014/main" id="{BBB687C5-98BD-0B76-D4BC-4DFBC4C75131}"/>
                </a:ext>
              </a:extLst>
            </p:cNvPr>
            <p:cNvSpPr>
              <a:spLocks noChangeArrowheads="1"/>
            </p:cNvSpPr>
            <p:nvPr/>
          </p:nvSpPr>
          <p:spPr bwMode="auto">
            <a:xfrm>
              <a:off x="4411" y="1591"/>
              <a:ext cx="2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T</a:t>
              </a:r>
            </a:p>
          </p:txBody>
        </p:sp>
        <p:sp>
          <p:nvSpPr>
            <p:cNvPr id="30" name="Rectangle 692">
              <a:extLst>
                <a:ext uri="{FF2B5EF4-FFF2-40B4-BE49-F238E27FC236}">
                  <a16:creationId xmlns:a16="http://schemas.microsoft.com/office/drawing/2014/main" id="{F3EA8DC1-9218-39C9-1D46-8EE87FBAFAD8}"/>
                </a:ext>
              </a:extLst>
            </p:cNvPr>
            <p:cNvSpPr>
              <a:spLocks noChangeArrowheads="1"/>
            </p:cNvSpPr>
            <p:nvPr/>
          </p:nvSpPr>
          <p:spPr bwMode="auto">
            <a:xfrm>
              <a:off x="3156" y="1989"/>
              <a:ext cx="298"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ru-RU" altLang="zh-CN" sz="2800" b="1" i="1">
                  <a:solidFill>
                    <a:srgbClr val="FF0066"/>
                  </a:solidFill>
                  <a:latin typeface="Times New Roman" panose="02020603050405020304" pitchFamily="18" charset="0"/>
                  <a:ea typeface="方正姚体" charset="-122"/>
                </a:rPr>
                <a:t>u</a:t>
              </a:r>
              <a:r>
                <a:rPr kumimoji="1" lang="ru-RU" altLang="zh-CN" sz="2800" b="1" baseline="-25000">
                  <a:solidFill>
                    <a:srgbClr val="FF0066"/>
                  </a:solidFill>
                  <a:latin typeface="Times New Roman" panose="02020603050405020304" pitchFamily="18" charset="0"/>
                  <a:ea typeface="方正姚体" charset="-122"/>
                </a:rPr>
                <a:t>I</a:t>
              </a:r>
            </a:p>
          </p:txBody>
        </p:sp>
        <p:sp>
          <p:nvSpPr>
            <p:cNvPr id="31" name="Line 693">
              <a:extLst>
                <a:ext uri="{FF2B5EF4-FFF2-40B4-BE49-F238E27FC236}">
                  <a16:creationId xmlns:a16="http://schemas.microsoft.com/office/drawing/2014/main" id="{52AD2761-4A61-F4DE-950F-739281A44434}"/>
                </a:ext>
              </a:extLst>
            </p:cNvPr>
            <p:cNvSpPr>
              <a:spLocks noChangeShapeType="1"/>
            </p:cNvSpPr>
            <p:nvPr/>
          </p:nvSpPr>
          <p:spPr bwMode="auto">
            <a:xfrm>
              <a:off x="3210" y="2517"/>
              <a:ext cx="182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694">
              <a:extLst>
                <a:ext uri="{FF2B5EF4-FFF2-40B4-BE49-F238E27FC236}">
                  <a16:creationId xmlns:a16="http://schemas.microsoft.com/office/drawing/2014/main" id="{3A810B61-5EB8-1024-32A6-DA70929CEE97}"/>
                </a:ext>
              </a:extLst>
            </p:cNvPr>
            <p:cNvSpPr>
              <a:spLocks noChangeShapeType="1"/>
            </p:cNvSpPr>
            <p:nvPr/>
          </p:nvSpPr>
          <p:spPr bwMode="auto">
            <a:xfrm>
              <a:off x="3210" y="1797"/>
              <a:ext cx="1008"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695">
              <a:extLst>
                <a:ext uri="{FF2B5EF4-FFF2-40B4-BE49-F238E27FC236}">
                  <a16:creationId xmlns:a16="http://schemas.microsoft.com/office/drawing/2014/main" id="{2A424143-7F62-48BB-DD45-ED373219FDC3}"/>
                </a:ext>
              </a:extLst>
            </p:cNvPr>
            <p:cNvSpPr>
              <a:spLocks noChangeShapeType="1"/>
            </p:cNvSpPr>
            <p:nvPr/>
          </p:nvSpPr>
          <p:spPr bwMode="auto">
            <a:xfrm>
              <a:off x="4416" y="1947"/>
              <a:ext cx="0" cy="72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696">
              <a:extLst>
                <a:ext uri="{FF2B5EF4-FFF2-40B4-BE49-F238E27FC236}">
                  <a16:creationId xmlns:a16="http://schemas.microsoft.com/office/drawing/2014/main" id="{0C475CC2-F023-D1EF-35BC-5C98093A66ED}"/>
                </a:ext>
              </a:extLst>
            </p:cNvPr>
            <p:cNvSpPr>
              <a:spLocks noChangeShapeType="1"/>
            </p:cNvSpPr>
            <p:nvPr/>
          </p:nvSpPr>
          <p:spPr bwMode="auto">
            <a:xfrm>
              <a:off x="3042" y="2060"/>
              <a:ext cx="0" cy="227"/>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697">
              <a:extLst>
                <a:ext uri="{FF2B5EF4-FFF2-40B4-BE49-F238E27FC236}">
                  <a16:creationId xmlns:a16="http://schemas.microsoft.com/office/drawing/2014/main" id="{CE67239A-13E4-84CD-AF35-842E7B57FF34}"/>
                </a:ext>
              </a:extLst>
            </p:cNvPr>
            <p:cNvSpPr>
              <a:spLocks noChangeShapeType="1"/>
            </p:cNvSpPr>
            <p:nvPr/>
          </p:nvSpPr>
          <p:spPr bwMode="auto">
            <a:xfrm>
              <a:off x="3042" y="2070"/>
              <a:ext cx="168"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698">
              <a:extLst>
                <a:ext uri="{FF2B5EF4-FFF2-40B4-BE49-F238E27FC236}">
                  <a16:creationId xmlns:a16="http://schemas.microsoft.com/office/drawing/2014/main" id="{135B8BB1-FE54-6AAC-8621-C900EED7674A}"/>
                </a:ext>
              </a:extLst>
            </p:cNvPr>
            <p:cNvSpPr>
              <a:spLocks noChangeShapeType="1"/>
            </p:cNvSpPr>
            <p:nvPr/>
          </p:nvSpPr>
          <p:spPr bwMode="auto">
            <a:xfrm flipH="1">
              <a:off x="2884" y="2277"/>
              <a:ext cx="164"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Rectangle 699">
              <a:extLst>
                <a:ext uri="{FF2B5EF4-FFF2-40B4-BE49-F238E27FC236}">
                  <a16:creationId xmlns:a16="http://schemas.microsoft.com/office/drawing/2014/main" id="{B6E1C326-2FB0-68C1-8714-0DD90638DBE9}"/>
                </a:ext>
              </a:extLst>
            </p:cNvPr>
            <p:cNvSpPr>
              <a:spLocks noChangeArrowheads="1"/>
            </p:cNvSpPr>
            <p:nvPr/>
          </p:nvSpPr>
          <p:spPr bwMode="auto">
            <a:xfrm>
              <a:off x="2976" y="1819"/>
              <a:ext cx="5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400" b="1">
                  <a:solidFill>
                    <a:srgbClr val="0033CC"/>
                  </a:solidFill>
                  <a:latin typeface="Times New Roman" panose="02020603050405020304" pitchFamily="18" charset="0"/>
                  <a:ea typeface="方正姚体" charset="-122"/>
                </a:rPr>
                <a:t>3V</a:t>
              </a:r>
            </a:p>
          </p:txBody>
        </p:sp>
        <p:sp>
          <p:nvSpPr>
            <p:cNvPr id="38" name="Rectangle 700">
              <a:extLst>
                <a:ext uri="{FF2B5EF4-FFF2-40B4-BE49-F238E27FC236}">
                  <a16:creationId xmlns:a16="http://schemas.microsoft.com/office/drawing/2014/main" id="{17D6BE42-DEF5-87E0-A630-345DF30552DE}"/>
                </a:ext>
              </a:extLst>
            </p:cNvPr>
            <p:cNvSpPr>
              <a:spLocks noChangeArrowheads="1"/>
            </p:cNvSpPr>
            <p:nvPr/>
          </p:nvSpPr>
          <p:spPr bwMode="auto">
            <a:xfrm>
              <a:off x="2792" y="2278"/>
              <a:ext cx="6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400" b="1">
                  <a:solidFill>
                    <a:srgbClr val="0033CC"/>
                  </a:solidFill>
                  <a:latin typeface="Times New Roman" panose="02020603050405020304" pitchFamily="18" charset="0"/>
                  <a:ea typeface="方正姚体" charset="-122"/>
                </a:rPr>
                <a:t>-2V</a:t>
              </a:r>
            </a:p>
          </p:txBody>
        </p:sp>
        <p:sp>
          <p:nvSpPr>
            <p:cNvPr id="40" name="Rectangle 701">
              <a:extLst>
                <a:ext uri="{FF2B5EF4-FFF2-40B4-BE49-F238E27FC236}">
                  <a16:creationId xmlns:a16="http://schemas.microsoft.com/office/drawing/2014/main" id="{EC36FF6C-9DEB-4AE0-D985-460C20B3D349}"/>
                </a:ext>
              </a:extLst>
            </p:cNvPr>
            <p:cNvSpPr>
              <a:spLocks noChangeArrowheads="1"/>
            </p:cNvSpPr>
            <p:nvPr/>
          </p:nvSpPr>
          <p:spPr bwMode="auto">
            <a:xfrm>
              <a:off x="4494" y="1005"/>
              <a:ext cx="5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latin typeface="Times New Roman" panose="02020603050405020304" pitchFamily="18" charset="0"/>
                  <a:ea typeface="方正姚体" charset="-122"/>
                </a:rPr>
                <a:t>2 k</a:t>
              </a:r>
              <a:r>
                <a:rPr lang="ru-RU" altLang="zh-CN" sz="2400" b="1">
                  <a:latin typeface="Symbol" panose="05050102010706020507" pitchFamily="18" charset="2"/>
                  <a:ea typeface="方正姚体" charset="-122"/>
                  <a:sym typeface="Symbol" panose="05050102010706020507" pitchFamily="18" charset="2"/>
                </a:rPr>
                <a:t></a:t>
              </a:r>
            </a:p>
          </p:txBody>
        </p:sp>
        <p:sp>
          <p:nvSpPr>
            <p:cNvPr id="41" name="Oval 702">
              <a:extLst>
                <a:ext uri="{FF2B5EF4-FFF2-40B4-BE49-F238E27FC236}">
                  <a16:creationId xmlns:a16="http://schemas.microsoft.com/office/drawing/2014/main" id="{9519452D-F96D-0744-7694-1E53CF2B9D6F}"/>
                </a:ext>
              </a:extLst>
            </p:cNvPr>
            <p:cNvSpPr>
              <a:spLocks noChangeArrowheads="1"/>
            </p:cNvSpPr>
            <p:nvPr/>
          </p:nvSpPr>
          <p:spPr bwMode="auto">
            <a:xfrm>
              <a:off x="5028" y="1389"/>
              <a:ext cx="48" cy="48"/>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2" name="Oval 703">
              <a:extLst>
                <a:ext uri="{FF2B5EF4-FFF2-40B4-BE49-F238E27FC236}">
                  <a16:creationId xmlns:a16="http://schemas.microsoft.com/office/drawing/2014/main" id="{25069351-973D-73FD-D8EE-E8E65E61C29F}"/>
                </a:ext>
              </a:extLst>
            </p:cNvPr>
            <p:cNvSpPr>
              <a:spLocks noChangeArrowheads="1"/>
            </p:cNvSpPr>
            <p:nvPr/>
          </p:nvSpPr>
          <p:spPr bwMode="auto">
            <a:xfrm>
              <a:off x="5034" y="2494"/>
              <a:ext cx="48" cy="48"/>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3" name="Line 704">
              <a:extLst>
                <a:ext uri="{FF2B5EF4-FFF2-40B4-BE49-F238E27FC236}">
                  <a16:creationId xmlns:a16="http://schemas.microsoft.com/office/drawing/2014/main" id="{FB633D5F-B4A2-AE59-A46C-F29D7A452A6D}"/>
                </a:ext>
              </a:extLst>
            </p:cNvPr>
            <p:cNvSpPr>
              <a:spLocks noChangeShapeType="1"/>
            </p:cNvSpPr>
            <p:nvPr/>
          </p:nvSpPr>
          <p:spPr bwMode="auto">
            <a:xfrm>
              <a:off x="4410" y="1413"/>
              <a:ext cx="624"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Rectangle 705">
              <a:extLst>
                <a:ext uri="{FF2B5EF4-FFF2-40B4-BE49-F238E27FC236}">
                  <a16:creationId xmlns:a16="http://schemas.microsoft.com/office/drawing/2014/main" id="{CEEE023B-4FA2-FF43-836B-9B175EF0A2C0}"/>
                </a:ext>
              </a:extLst>
            </p:cNvPr>
            <p:cNvSpPr>
              <a:spLocks noChangeArrowheads="1"/>
            </p:cNvSpPr>
            <p:nvPr/>
          </p:nvSpPr>
          <p:spPr bwMode="auto">
            <a:xfrm rot="10800000">
              <a:off x="3501" y="1755"/>
              <a:ext cx="265" cy="102"/>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45" name="Oval 706">
              <a:extLst>
                <a:ext uri="{FF2B5EF4-FFF2-40B4-BE49-F238E27FC236}">
                  <a16:creationId xmlns:a16="http://schemas.microsoft.com/office/drawing/2014/main" id="{9E20E12E-839F-9843-7567-B5D05643A4F9}"/>
                </a:ext>
              </a:extLst>
            </p:cNvPr>
            <p:cNvSpPr>
              <a:spLocks noChangeArrowheads="1"/>
            </p:cNvSpPr>
            <p:nvPr/>
          </p:nvSpPr>
          <p:spPr bwMode="auto">
            <a:xfrm>
              <a:off x="3171" y="2489"/>
              <a:ext cx="48" cy="48"/>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sp>
          <p:nvSpPr>
            <p:cNvPr id="46" name="Oval 707">
              <a:extLst>
                <a:ext uri="{FF2B5EF4-FFF2-40B4-BE49-F238E27FC236}">
                  <a16:creationId xmlns:a16="http://schemas.microsoft.com/office/drawing/2014/main" id="{4C826650-1A1D-3C30-9957-9058DEC5B17E}"/>
                </a:ext>
              </a:extLst>
            </p:cNvPr>
            <p:cNvSpPr>
              <a:spLocks noChangeArrowheads="1"/>
            </p:cNvSpPr>
            <p:nvPr/>
          </p:nvSpPr>
          <p:spPr bwMode="auto">
            <a:xfrm>
              <a:off x="3162" y="1771"/>
              <a:ext cx="48" cy="48"/>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tx1"/>
                  </a:solidFill>
                </a14:hiddenFill>
              </a:ext>
            </a:extLst>
          </p:spPr>
          <p:txBody>
            <a:bodyPr wrap="none"/>
            <a:lstStyle/>
            <a:p>
              <a:endParaRPr lang="zh-CN" altLang="en-US"/>
            </a:p>
          </p:txBody>
        </p:sp>
        <p:graphicFrame>
          <p:nvGraphicFramePr>
            <p:cNvPr id="47" name="Object 708">
              <a:extLst>
                <a:ext uri="{FF2B5EF4-FFF2-40B4-BE49-F238E27FC236}">
                  <a16:creationId xmlns:a16="http://schemas.microsoft.com/office/drawing/2014/main" id="{6572B0E8-7DC5-FEB3-8A4A-AA914D2F9679}"/>
                </a:ext>
              </a:extLst>
            </p:cNvPr>
            <p:cNvGraphicFramePr>
              <a:graphicFrameLocks noChangeAspect="1"/>
            </p:cNvGraphicFramePr>
            <p:nvPr/>
          </p:nvGraphicFramePr>
          <p:xfrm>
            <a:off x="4455" y="1934"/>
            <a:ext cx="560" cy="198"/>
          </p:xfrm>
          <a:graphic>
            <a:graphicData uri="http://schemas.openxmlformats.org/presentationml/2006/ole">
              <mc:AlternateContent xmlns:mc="http://schemas.openxmlformats.org/markup-compatibility/2006">
                <mc:Choice xmlns:v="urn:schemas-microsoft-com:vml" Requires="v">
                  <p:oleObj spid="_x0000_s12305" name="Equation" r:id="rId14" imgW="609480" imgH="215640" progId="Equation.3">
                    <p:embed/>
                  </p:oleObj>
                </mc:Choice>
                <mc:Fallback>
                  <p:oleObj name="Equation" r:id="rId14" imgW="609480" imgH="215640" progId="Equation.3">
                    <p:embed/>
                    <p:pic>
                      <p:nvPicPr>
                        <p:cNvPr id="47" name="Object 708">
                          <a:extLst>
                            <a:ext uri="{FF2B5EF4-FFF2-40B4-BE49-F238E27FC236}">
                              <a16:creationId xmlns:a16="http://schemas.microsoft.com/office/drawing/2014/main" id="{6572B0E8-7DC5-FEB3-8A4A-AA914D2F967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5" y="1934"/>
                          <a:ext cx="56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48" name="Rectangle 709">
              <a:extLst>
                <a:ext uri="{FF2B5EF4-FFF2-40B4-BE49-F238E27FC236}">
                  <a16:creationId xmlns:a16="http://schemas.microsoft.com/office/drawing/2014/main" id="{643062C6-B770-3531-649E-4FA9D68A85FD}"/>
                </a:ext>
              </a:extLst>
            </p:cNvPr>
            <p:cNvSpPr>
              <a:spLocks noChangeArrowheads="1"/>
            </p:cNvSpPr>
            <p:nvPr/>
          </p:nvSpPr>
          <p:spPr bwMode="auto">
            <a:xfrm>
              <a:off x="3364" y="1864"/>
              <a:ext cx="65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latin typeface="Times New Roman" panose="02020603050405020304" pitchFamily="18" charset="0"/>
                  <a:ea typeface="方正姚体" charset="-122"/>
                </a:rPr>
                <a:t>2.3 k</a:t>
              </a:r>
              <a:r>
                <a:rPr lang="ru-RU" altLang="zh-CN" sz="2400" b="1">
                  <a:latin typeface="Symbol" panose="05050102010706020507" pitchFamily="18" charset="2"/>
                  <a:ea typeface="方正姚体" charset="-122"/>
                  <a:sym typeface="Symbol" panose="05050102010706020507" pitchFamily="18" charset="2"/>
                </a:rPr>
                <a:t></a:t>
              </a:r>
            </a:p>
          </p:txBody>
        </p:sp>
        <p:sp>
          <p:nvSpPr>
            <p:cNvPr id="49" name="Line 710">
              <a:extLst>
                <a:ext uri="{FF2B5EF4-FFF2-40B4-BE49-F238E27FC236}">
                  <a16:creationId xmlns:a16="http://schemas.microsoft.com/office/drawing/2014/main" id="{69954891-4EC1-F793-7FFF-11C09A3B9D20}"/>
                </a:ext>
              </a:extLst>
            </p:cNvPr>
            <p:cNvSpPr>
              <a:spLocks noChangeShapeType="1"/>
            </p:cNvSpPr>
            <p:nvPr/>
          </p:nvSpPr>
          <p:spPr bwMode="auto">
            <a:xfrm>
              <a:off x="4394" y="786"/>
              <a:ext cx="6" cy="0"/>
            </a:xfrm>
            <a:prstGeom prst="line">
              <a:avLst/>
            </a:prstGeom>
            <a:noFill/>
            <a:ln w="95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0" name="Object 711">
            <a:extLst>
              <a:ext uri="{FF2B5EF4-FFF2-40B4-BE49-F238E27FC236}">
                <a16:creationId xmlns:a16="http://schemas.microsoft.com/office/drawing/2014/main" id="{F2AD38A6-919A-937B-B4DB-E9FA148137CD}"/>
              </a:ext>
            </a:extLst>
          </p:cNvPr>
          <p:cNvGraphicFramePr>
            <a:graphicFrameLocks noChangeAspect="1"/>
          </p:cNvGraphicFramePr>
          <p:nvPr/>
        </p:nvGraphicFramePr>
        <p:xfrm>
          <a:off x="935038" y="3375025"/>
          <a:ext cx="3187700" cy="906463"/>
        </p:xfrm>
        <a:graphic>
          <a:graphicData uri="http://schemas.openxmlformats.org/presentationml/2006/ole">
            <mc:AlternateContent xmlns:mc="http://schemas.openxmlformats.org/markup-compatibility/2006">
              <mc:Choice xmlns:v="urn:schemas-microsoft-com:vml" Requires="v">
                <p:oleObj spid="_x0000_s12306" name="Equation" r:id="rId16" imgW="1384200" imgH="393480" progId="Equation.3">
                  <p:embed/>
                </p:oleObj>
              </mc:Choice>
              <mc:Fallback>
                <p:oleObj name="Equation" r:id="rId16" imgW="1384200" imgH="393480" progId="Equation.3">
                  <p:embed/>
                  <p:pic>
                    <p:nvPicPr>
                      <p:cNvPr id="50" name="Object 711">
                        <a:extLst>
                          <a:ext uri="{FF2B5EF4-FFF2-40B4-BE49-F238E27FC236}">
                            <a16:creationId xmlns:a16="http://schemas.microsoft.com/office/drawing/2014/main" id="{F2AD38A6-919A-937B-B4DB-E9FA148137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038" y="3375025"/>
                        <a:ext cx="3187700" cy="906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51" name="Object 712">
            <a:extLst>
              <a:ext uri="{FF2B5EF4-FFF2-40B4-BE49-F238E27FC236}">
                <a16:creationId xmlns:a16="http://schemas.microsoft.com/office/drawing/2014/main" id="{6FFB0535-8872-39D1-15CF-5652B15B5917}"/>
              </a:ext>
            </a:extLst>
          </p:cNvPr>
          <p:cNvGraphicFramePr>
            <a:graphicFrameLocks noChangeAspect="1"/>
          </p:cNvGraphicFramePr>
          <p:nvPr/>
        </p:nvGraphicFramePr>
        <p:xfrm>
          <a:off x="4067175" y="4598988"/>
          <a:ext cx="4910138" cy="1036637"/>
        </p:xfrm>
        <a:graphic>
          <a:graphicData uri="http://schemas.openxmlformats.org/presentationml/2006/ole">
            <mc:AlternateContent xmlns:mc="http://schemas.openxmlformats.org/markup-compatibility/2006">
              <mc:Choice xmlns:v="urn:schemas-microsoft-com:vml" Requires="v">
                <p:oleObj spid="_x0000_s12307" name="Equation" r:id="rId18" imgW="2044440" imgH="431640" progId="Equation.3">
                  <p:embed/>
                </p:oleObj>
              </mc:Choice>
              <mc:Fallback>
                <p:oleObj name="Equation" r:id="rId18" imgW="2044440" imgH="431640" progId="Equation.3">
                  <p:embed/>
                  <p:pic>
                    <p:nvPicPr>
                      <p:cNvPr id="51" name="Object 712">
                        <a:extLst>
                          <a:ext uri="{FF2B5EF4-FFF2-40B4-BE49-F238E27FC236}">
                            <a16:creationId xmlns:a16="http://schemas.microsoft.com/office/drawing/2014/main" id="{6FFB0535-8872-39D1-15CF-5652B15B591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67175" y="4598988"/>
                        <a:ext cx="4910138" cy="1036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52" name="Object 713">
            <a:extLst>
              <a:ext uri="{FF2B5EF4-FFF2-40B4-BE49-F238E27FC236}">
                <a16:creationId xmlns:a16="http://schemas.microsoft.com/office/drawing/2014/main" id="{3A61B0F6-120F-BD74-49EA-959C84A0C588}"/>
              </a:ext>
            </a:extLst>
          </p:cNvPr>
          <p:cNvGraphicFramePr>
            <a:graphicFrameLocks noChangeAspect="1"/>
          </p:cNvGraphicFramePr>
          <p:nvPr/>
        </p:nvGraphicFramePr>
        <p:xfrm>
          <a:off x="2636838" y="2593975"/>
          <a:ext cx="1720850" cy="515938"/>
        </p:xfrm>
        <a:graphic>
          <a:graphicData uri="http://schemas.openxmlformats.org/presentationml/2006/ole">
            <mc:AlternateContent xmlns:mc="http://schemas.openxmlformats.org/markup-compatibility/2006">
              <mc:Choice xmlns:v="urn:schemas-microsoft-com:vml" Requires="v">
                <p:oleObj spid="_x0000_s12308" name="Equation" r:id="rId20" imgW="850680" imgH="215640" progId="Equation.3">
                  <p:embed/>
                </p:oleObj>
              </mc:Choice>
              <mc:Fallback>
                <p:oleObj name="Equation" r:id="rId20" imgW="850680" imgH="215640" progId="Equation.3">
                  <p:embed/>
                  <p:pic>
                    <p:nvPicPr>
                      <p:cNvPr id="52" name="Object 713">
                        <a:extLst>
                          <a:ext uri="{FF2B5EF4-FFF2-40B4-BE49-F238E27FC236}">
                            <a16:creationId xmlns:a16="http://schemas.microsoft.com/office/drawing/2014/main" id="{3A61B0F6-120F-BD74-49EA-959C84A0C58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36838" y="2593975"/>
                        <a:ext cx="1720850" cy="51593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53" name="Group 714">
            <a:extLst>
              <a:ext uri="{FF2B5EF4-FFF2-40B4-BE49-F238E27FC236}">
                <a16:creationId xmlns:a16="http://schemas.microsoft.com/office/drawing/2014/main" id="{D41E6BFA-B277-9266-E4D6-BDCCA7C66416}"/>
              </a:ext>
            </a:extLst>
          </p:cNvPr>
          <p:cNvGrpSpPr>
            <a:grpSpLocks/>
          </p:cNvGrpSpPr>
          <p:nvPr/>
        </p:nvGrpSpPr>
        <p:grpSpPr bwMode="auto">
          <a:xfrm>
            <a:off x="5819775" y="5743575"/>
            <a:ext cx="2705100" cy="563563"/>
            <a:chOff x="3435" y="3662"/>
            <a:chExt cx="1704" cy="355"/>
          </a:xfrm>
        </p:grpSpPr>
        <p:graphicFrame>
          <p:nvGraphicFramePr>
            <p:cNvPr id="54" name="Object 715">
              <a:extLst>
                <a:ext uri="{FF2B5EF4-FFF2-40B4-BE49-F238E27FC236}">
                  <a16:creationId xmlns:a16="http://schemas.microsoft.com/office/drawing/2014/main" id="{17124A55-8F48-0E23-F2C2-F21922A335E3}"/>
                </a:ext>
              </a:extLst>
            </p:cNvPr>
            <p:cNvGraphicFramePr>
              <a:graphicFrameLocks noChangeAspect="1"/>
            </p:cNvGraphicFramePr>
            <p:nvPr/>
          </p:nvGraphicFramePr>
          <p:xfrm>
            <a:off x="3435" y="3662"/>
            <a:ext cx="1704" cy="355"/>
          </p:xfrm>
          <a:graphic>
            <a:graphicData uri="http://schemas.openxmlformats.org/presentationml/2006/ole">
              <mc:AlternateContent xmlns:mc="http://schemas.openxmlformats.org/markup-compatibility/2006">
                <mc:Choice xmlns:v="urn:schemas-microsoft-com:vml" Requires="v">
                  <p:oleObj spid="_x0000_s12309" name="Equation" r:id="rId22" imgW="1054080" imgH="203040" progId="Equation.3">
                    <p:embed/>
                  </p:oleObj>
                </mc:Choice>
                <mc:Fallback>
                  <p:oleObj name="Equation" r:id="rId22" imgW="1054080" imgH="203040" progId="Equation.3">
                    <p:embed/>
                    <p:pic>
                      <p:nvPicPr>
                        <p:cNvPr id="54" name="Object 715">
                          <a:extLst>
                            <a:ext uri="{FF2B5EF4-FFF2-40B4-BE49-F238E27FC236}">
                              <a16:creationId xmlns:a16="http://schemas.microsoft.com/office/drawing/2014/main" id="{17124A55-8F48-0E23-F2C2-F21922A335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35" y="3662"/>
                          <a:ext cx="1704" cy="35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55" name="Rectangle 716">
              <a:extLst>
                <a:ext uri="{FF2B5EF4-FFF2-40B4-BE49-F238E27FC236}">
                  <a16:creationId xmlns:a16="http://schemas.microsoft.com/office/drawing/2014/main" id="{D7855ABB-31CE-36CF-4023-6A84396FDE8A}"/>
                </a:ext>
              </a:extLst>
            </p:cNvPr>
            <p:cNvSpPr>
              <a:spLocks noChangeArrowheads="1"/>
            </p:cNvSpPr>
            <p:nvPr/>
          </p:nvSpPr>
          <p:spPr bwMode="auto">
            <a:xfrm>
              <a:off x="4344" y="3677"/>
              <a:ext cx="2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2400" b="1">
                  <a:solidFill>
                    <a:schemeClr val="accent2"/>
                  </a:solidFill>
                  <a:latin typeface="Times New Roman" panose="02020603050405020304" pitchFamily="18" charset="0"/>
                  <a:ea typeface="方正姚体" charset="-122"/>
                </a:rPr>
                <a:t>≤</a:t>
              </a:r>
            </a:p>
          </p:txBody>
        </p:sp>
      </p:grpSp>
      <p:sp>
        <p:nvSpPr>
          <p:cNvPr id="56" name="Rectangle 717">
            <a:extLst>
              <a:ext uri="{FF2B5EF4-FFF2-40B4-BE49-F238E27FC236}">
                <a16:creationId xmlns:a16="http://schemas.microsoft.com/office/drawing/2014/main" id="{1C1D2284-4A58-FEF0-EAD1-AAA18A81E66C}"/>
              </a:ext>
            </a:extLst>
          </p:cNvPr>
          <p:cNvSpPr>
            <a:spLocks noChangeArrowheads="1"/>
          </p:cNvSpPr>
          <p:nvPr/>
        </p:nvSpPr>
        <p:spPr bwMode="auto">
          <a:xfrm>
            <a:off x="688975" y="57642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latin typeface="Times New Roman" panose="02020603050405020304" pitchFamily="18" charset="0"/>
                <a:ea typeface="方正姚体" charset="-122"/>
              </a:rPr>
              <a:t>因为</a:t>
            </a:r>
          </a:p>
        </p:txBody>
      </p:sp>
      <p:sp>
        <p:nvSpPr>
          <p:cNvPr id="57" name="Rectangle 718">
            <a:extLst>
              <a:ext uri="{FF2B5EF4-FFF2-40B4-BE49-F238E27FC236}">
                <a16:creationId xmlns:a16="http://schemas.microsoft.com/office/drawing/2014/main" id="{22FA7F05-1BF1-08E5-14B2-AF8F25557500}"/>
              </a:ext>
            </a:extLst>
          </p:cNvPr>
          <p:cNvSpPr>
            <a:spLocks noChangeArrowheads="1"/>
          </p:cNvSpPr>
          <p:nvPr/>
        </p:nvSpPr>
        <p:spPr bwMode="auto">
          <a:xfrm>
            <a:off x="3332163" y="57642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dirty="0">
                <a:latin typeface="Times New Roman" panose="02020603050405020304" pitchFamily="18" charset="0"/>
                <a:ea typeface="方正姚体" charset="-122"/>
              </a:rPr>
              <a:t>所以</a:t>
            </a:r>
          </a:p>
        </p:txBody>
      </p:sp>
      <p:sp>
        <p:nvSpPr>
          <p:cNvPr id="58" name="标题 1">
            <a:extLst>
              <a:ext uri="{FF2B5EF4-FFF2-40B4-BE49-F238E27FC236}">
                <a16:creationId xmlns:a16="http://schemas.microsoft.com/office/drawing/2014/main" id="{5EB39F9A-4DD2-F0A8-5332-04EBCE17A11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Tree>
    <p:extLst>
      <p:ext uri="{BB962C8B-B14F-4D97-AF65-F5344CB8AC3E}">
        <p14:creationId xmlns:p14="http://schemas.microsoft.com/office/powerpoint/2010/main" val="403905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childTnLst>
                                    <p:set>
                                      <p:cBhvr additive="base">
                                        <p:cTn id="6" dur="1" fill="hold">
                                          <p:stCondLst>
                                            <p:cond delay="0"/>
                                          </p:stCondLst>
                                        </p:cTn>
                                        <p:tgtEl>
                                          <p:spTgt spid="9"/>
                                        </p:tgtEl>
                                        <p:attrNameLst>
                                          <p:attrName>style.visibility</p:attrName>
                                        </p:attrNameLst>
                                      </p:cBhvr>
                                      <p:to>
                                        <p:strVal val="visible"/>
                                      </p:to>
                                    </p:set>
                                    <p:animEffect transition="in" filter="dissolve">
                                      <p:cBhvr additive="base">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childTnLst>
                                    <p:set>
                                      <p:cBhvr additive="base">
                                        <p:cTn id="11" dur="1" fill="hold">
                                          <p:stCondLst>
                                            <p:cond delay="0"/>
                                          </p:stCondLst>
                                        </p:cTn>
                                        <p:tgtEl>
                                          <p:spTgt spid="4"/>
                                        </p:tgtEl>
                                        <p:attrNameLst>
                                          <p:attrName>style.visibility</p:attrName>
                                        </p:attrNameLst>
                                      </p:cBhvr>
                                      <p:to>
                                        <p:strVal val="visible"/>
                                      </p:to>
                                    </p:set>
                                    <p:animEffect transition="in" filter="wipe(left)">
                                      <p:cBhvr additive="base">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childTnLst>
                                    <p:set>
                                      <p:cBhvr additive="base">
                                        <p:cTn id="16" dur="1" fill="hold">
                                          <p:stCondLst>
                                            <p:cond delay="0"/>
                                          </p:stCondLst>
                                        </p:cTn>
                                        <p:tgtEl>
                                          <p:spTgt spid="52"/>
                                        </p:tgtEl>
                                        <p:attrNameLst>
                                          <p:attrName>style.visibility</p:attrName>
                                        </p:attrNameLst>
                                      </p:cBhvr>
                                      <p:to>
                                        <p:strVal val="visible"/>
                                      </p:to>
                                    </p:set>
                                    <p:animEffect transition="in" filter="wipe(left)">
                                      <p:cBhvr additive="base">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childTnLst>
                                    <p:set>
                                      <p:cBhvr additive="base">
                                        <p:cTn id="21" dur="1" fill="hold">
                                          <p:stCondLst>
                                            <p:cond delay="0"/>
                                          </p:stCondLst>
                                        </p:cTn>
                                        <p:tgtEl>
                                          <p:spTgt spid="50"/>
                                        </p:tgtEl>
                                        <p:attrNameLst>
                                          <p:attrName>style.visibility</p:attrName>
                                        </p:attrNameLst>
                                      </p:cBhvr>
                                      <p:to>
                                        <p:strVal val="visible"/>
                                      </p:to>
                                    </p:set>
                                    <p:animEffect transition="in" filter="wipe(left)">
                                      <p:cBhvr additive="base">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childTnLst>
                                    <p:set>
                                      <p:cBhvr additive="base">
                                        <p:cTn id="26" dur="1" fill="hold">
                                          <p:stCondLst>
                                            <p:cond delay="0"/>
                                          </p:stCondLst>
                                        </p:cTn>
                                        <p:tgtEl>
                                          <p:spTgt spid="5"/>
                                        </p:tgtEl>
                                        <p:attrNameLst>
                                          <p:attrName>style.visibility</p:attrName>
                                        </p:attrNameLst>
                                      </p:cBhvr>
                                      <p:to>
                                        <p:strVal val="visible"/>
                                      </p:to>
                                    </p:set>
                                    <p:animEffect transition="in" filter="wipe(left)">
                                      <p:cBhvr additive="base">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childTnLst>
                                    <p:set>
                                      <p:cBhvr additive="base">
                                        <p:cTn id="31" dur="1" fill="hold">
                                          <p:stCondLst>
                                            <p:cond delay="0"/>
                                          </p:stCondLst>
                                        </p:cTn>
                                        <p:tgtEl>
                                          <p:spTgt spid="51"/>
                                        </p:tgtEl>
                                        <p:attrNameLst>
                                          <p:attrName>style.visibility</p:attrName>
                                        </p:attrNameLst>
                                      </p:cBhvr>
                                      <p:to>
                                        <p:strVal val="visible"/>
                                      </p:to>
                                    </p:set>
                                    <p:animEffect transition="in" filter="wipe(left)">
                                      <p:cBhvr additive="base">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childTnLst>
                                    <p:set>
                                      <p:cBhvr additive="base">
                                        <p:cTn id="36" dur="1" fill="hold">
                                          <p:stCondLst>
                                            <p:cond delay="0"/>
                                          </p:stCondLst>
                                        </p:cTn>
                                        <p:tgtEl>
                                          <p:spTgt spid="56">
                                            <p:txEl>
                                              <p:pRg st="0" end="0"/>
                                            </p:txEl>
                                          </p:spTgt>
                                        </p:tgtEl>
                                        <p:attrNameLst>
                                          <p:attrName>style.visibility</p:attrName>
                                        </p:attrNameLst>
                                      </p:cBhvr>
                                      <p:to>
                                        <p:strVal val="visible"/>
                                      </p:to>
                                    </p:set>
                                    <p:animEffect transition="in" filter="wipe(left)">
                                      <p:cBhvr additive="base">
                                        <p:cTn id="37" dur="500"/>
                                        <p:tgtEl>
                                          <p:spTgt spid="5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childTnLst>
                                    <p:set>
                                      <p:cBhvr additive="base">
                                        <p:cTn id="41" dur="1" fill="hold">
                                          <p:stCondLst>
                                            <p:cond delay="0"/>
                                          </p:stCondLst>
                                        </p:cTn>
                                        <p:tgtEl>
                                          <p:spTgt spid="6"/>
                                        </p:tgtEl>
                                        <p:attrNameLst>
                                          <p:attrName>style.visibility</p:attrName>
                                        </p:attrNameLst>
                                      </p:cBhvr>
                                      <p:to>
                                        <p:strVal val="visible"/>
                                      </p:to>
                                    </p:set>
                                    <p:animEffect transition="in" filter="wipe(left)">
                                      <p:cBhvr additive="base">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childTnLst>
                                    <p:set>
                                      <p:cBhvr additive="base">
                                        <p:cTn id="46" dur="1" fill="hold">
                                          <p:stCondLst>
                                            <p:cond delay="0"/>
                                          </p:stCondLst>
                                        </p:cTn>
                                        <p:tgtEl>
                                          <p:spTgt spid="57">
                                            <p:bg/>
                                          </p:spTgt>
                                        </p:tgtEl>
                                        <p:attrNameLst>
                                          <p:attrName>style.visibility</p:attrName>
                                        </p:attrNameLst>
                                      </p:cBhvr>
                                      <p:to>
                                        <p:strVal val="visible"/>
                                      </p:to>
                                    </p:set>
                                    <p:animEffect transition="in" filter="wipe(left)">
                                      <p:cBhvr additive="base">
                                        <p:cTn id="47" dur="500"/>
                                        <p:tgtEl>
                                          <p:spTgt spid="57">
                                            <p:bg/>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childTnLst>
                                    <p:set>
                                      <p:cBhvr additive="base">
                                        <p:cTn id="51" dur="1" fill="hold">
                                          <p:stCondLst>
                                            <p:cond delay="0"/>
                                          </p:stCondLst>
                                        </p:cTn>
                                        <p:tgtEl>
                                          <p:spTgt spid="7"/>
                                        </p:tgtEl>
                                        <p:attrNameLst>
                                          <p:attrName>style.visibility</p:attrName>
                                        </p:attrNameLst>
                                      </p:cBhvr>
                                      <p:to>
                                        <p:strVal val="visible"/>
                                      </p:to>
                                    </p:set>
                                    <p:animEffect transition="in" filter="wipe(left)">
                                      <p:cBhvr additive="base">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childTnLst>
                                    <p:set>
                                      <p:cBhvr additive="base">
                                        <p:cTn id="56" dur="1" fill="hold">
                                          <p:stCondLst>
                                            <p:cond delay="0"/>
                                          </p:stCondLst>
                                        </p:cTn>
                                        <p:tgtEl>
                                          <p:spTgt spid="53"/>
                                        </p:tgtEl>
                                        <p:attrNameLst>
                                          <p:attrName>style.visibility</p:attrName>
                                        </p:attrNameLst>
                                      </p:cBhvr>
                                      <p:to>
                                        <p:strVal val="visible"/>
                                      </p:to>
                                    </p:set>
                                    <p:animEffect transition="in" filter="wipe(up)">
                                      <p:cBhvr additive="base">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animBg="1"/>
      <p:bldP spid="57"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55B44-1F04-2EBE-DCD1-BD957F4A2E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40DA9D8-928A-5FD3-8555-17174A390C6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pic>
        <p:nvPicPr>
          <p:cNvPr id="4" name="Picture 3">
            <a:extLst>
              <a:ext uri="{FF2B5EF4-FFF2-40B4-BE49-F238E27FC236}">
                <a16:creationId xmlns:a16="http://schemas.microsoft.com/office/drawing/2014/main" id="{DFFB258F-3130-E37F-CB1A-C5A1A5C4BB2D}"/>
              </a:ext>
            </a:extLst>
          </p:cNvPr>
          <p:cNvPicPr>
            <a:picLocks noChangeAspect="1"/>
          </p:cNvPicPr>
          <p:nvPr/>
        </p:nvPicPr>
        <p:blipFill>
          <a:blip r:embed="rId3"/>
          <a:stretch>
            <a:fillRect/>
          </a:stretch>
        </p:blipFill>
        <p:spPr>
          <a:xfrm>
            <a:off x="7737405" y="555349"/>
            <a:ext cx="3952875" cy="5886450"/>
          </a:xfrm>
          <a:prstGeom prst="rect">
            <a:avLst/>
          </a:prstGeom>
        </p:spPr>
      </p:pic>
      <p:sp>
        <p:nvSpPr>
          <p:cNvPr id="6" name="TextBox 5">
            <a:extLst>
              <a:ext uri="{FF2B5EF4-FFF2-40B4-BE49-F238E27FC236}">
                <a16:creationId xmlns:a16="http://schemas.microsoft.com/office/drawing/2014/main" id="{5A93E806-4520-A57E-C82E-6A2EE11E161B}"/>
              </a:ext>
            </a:extLst>
          </p:cNvPr>
          <p:cNvSpPr txBox="1"/>
          <p:nvPr/>
        </p:nvSpPr>
        <p:spPr>
          <a:xfrm>
            <a:off x="183667" y="1130542"/>
            <a:ext cx="723568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800" b="1">
                <a:latin typeface="宋体" panose="02010600030101010101" pitchFamily="2" charset="-122"/>
                <a:ea typeface="方正姚体" charset="-122"/>
              </a:defRPr>
            </a:lvl1pPr>
          </a:lstStyle>
          <a:p>
            <a:r>
              <a:rPr lang="zh-CN" altLang="en-US" sz="2400" dirty="0"/>
              <a:t>晶体三极管在饱和与截止两种状态转换过程中具有的特性称为三极管的动态特性。</a:t>
            </a:r>
            <a:endParaRPr lang="en-US" altLang="zh-CN" sz="2400" dirty="0"/>
          </a:p>
          <a:p>
            <a:endParaRPr lang="en-US" altLang="zh-CN" sz="2400" dirty="0"/>
          </a:p>
          <a:p>
            <a:r>
              <a:rPr lang="zh-CN" altLang="en-US" sz="2400" dirty="0"/>
              <a:t>三极管和二极管一样，管子内部也存在着电荷的建立与消失过程。因此，饱和与截止两种状态也需要一定的时间才能完成。</a:t>
            </a:r>
            <a:endParaRPr lang="en-US" altLang="zh-CN" sz="2400" dirty="0"/>
          </a:p>
          <a:p>
            <a:endParaRPr lang="en-US" altLang="zh-CN" sz="2400" dirty="0"/>
          </a:p>
          <a:p>
            <a:r>
              <a:rPr lang="zh-CN" altLang="en-US" sz="2400" dirty="0"/>
              <a:t>如图所示的电路，输入端加入一个理想的方波其幅度在 </a:t>
            </a:r>
            <a:r>
              <a:rPr lang="en-US" altLang="zh-CN" sz="2400" i="1" dirty="0"/>
              <a:t>U</a:t>
            </a:r>
            <a:r>
              <a:rPr lang="en-US" altLang="zh-CN" sz="2400" i="1" baseline="-25000" dirty="0"/>
              <a:t>1</a:t>
            </a:r>
            <a:r>
              <a:rPr lang="en-US" altLang="zh-CN" sz="2400" baseline="-25000" dirty="0"/>
              <a:t> </a:t>
            </a:r>
            <a:r>
              <a:rPr lang="zh-CN" altLang="en-US" sz="2400" dirty="0"/>
              <a:t>和 </a:t>
            </a:r>
            <a:r>
              <a:rPr lang="en-US" altLang="zh-CN" sz="2400" i="1" dirty="0"/>
              <a:t>U</a:t>
            </a:r>
            <a:r>
              <a:rPr lang="en-US" altLang="zh-CN" sz="2400" i="1" baseline="-25000" dirty="0"/>
              <a:t>2 </a:t>
            </a:r>
            <a:r>
              <a:rPr lang="zh-CN" altLang="en-US" sz="2400" dirty="0"/>
              <a:t>之间变化</a:t>
            </a:r>
            <a:r>
              <a:rPr lang="en-US" altLang="zh-CN" sz="2400" dirty="0"/>
              <a:t>,</a:t>
            </a:r>
            <a:r>
              <a:rPr lang="zh-CN" altLang="en-US" sz="2400" dirty="0"/>
              <a:t>则输出电流 </a:t>
            </a:r>
            <a:r>
              <a:rPr lang="en-US" altLang="zh-CN" sz="2400" i="1" dirty="0" err="1"/>
              <a:t>i</a:t>
            </a:r>
            <a:r>
              <a:rPr lang="en-US" altLang="zh-CN" sz="2400" i="1" baseline="-25000" dirty="0" err="1"/>
              <a:t>c</a:t>
            </a:r>
            <a:r>
              <a:rPr lang="en-US" altLang="zh-CN" sz="2400" i="1" baseline="-25000" dirty="0"/>
              <a:t> </a:t>
            </a:r>
            <a:r>
              <a:rPr lang="zh-CN" altLang="en-US" sz="2400" dirty="0"/>
              <a:t>的波形已不是和输入波形一样的理想方波。</a:t>
            </a:r>
          </a:p>
        </p:txBody>
      </p:sp>
    </p:spTree>
    <p:extLst>
      <p:ext uri="{BB962C8B-B14F-4D97-AF65-F5344CB8AC3E}">
        <p14:creationId xmlns:p14="http://schemas.microsoft.com/office/powerpoint/2010/main" val="3518408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4083-A2D8-2FB5-7041-8052130991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4E5E18-AC8C-3A83-F8FC-5A25E04D2BD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5" name="Rectangle 725">
            <a:extLst>
              <a:ext uri="{FF2B5EF4-FFF2-40B4-BE49-F238E27FC236}">
                <a16:creationId xmlns:a16="http://schemas.microsoft.com/office/drawing/2014/main" id="{9552A140-5E49-AF19-11B0-F93C2DBB6054}"/>
              </a:ext>
            </a:extLst>
          </p:cNvPr>
          <p:cNvSpPr>
            <a:spLocks noChangeArrowheads="1"/>
          </p:cNvSpPr>
          <p:nvPr/>
        </p:nvSpPr>
        <p:spPr bwMode="auto">
          <a:xfrm>
            <a:off x="85072" y="504827"/>
            <a:ext cx="2655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dirty="0">
                <a:solidFill>
                  <a:srgbClr val="0033CC"/>
                </a:solidFill>
                <a:latin typeface="宋体" panose="02010600030101010101" pitchFamily="2" charset="-122"/>
                <a:ea typeface="方正姚体" charset="-122"/>
              </a:rPr>
              <a:t>动态特性</a:t>
            </a:r>
          </a:p>
        </p:txBody>
      </p:sp>
      <p:sp>
        <p:nvSpPr>
          <p:cNvPr id="6" name="Line 726">
            <a:extLst>
              <a:ext uri="{FF2B5EF4-FFF2-40B4-BE49-F238E27FC236}">
                <a16:creationId xmlns:a16="http://schemas.microsoft.com/office/drawing/2014/main" id="{58E52076-D376-C19E-0FFA-D481A2D3848C}"/>
              </a:ext>
            </a:extLst>
          </p:cNvPr>
          <p:cNvSpPr>
            <a:spLocks noChangeShapeType="1"/>
          </p:cNvSpPr>
          <p:nvPr/>
        </p:nvSpPr>
        <p:spPr bwMode="auto">
          <a:xfrm>
            <a:off x="3508375" y="2862263"/>
            <a:ext cx="9525" cy="2132012"/>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27">
            <a:extLst>
              <a:ext uri="{FF2B5EF4-FFF2-40B4-BE49-F238E27FC236}">
                <a16:creationId xmlns:a16="http://schemas.microsoft.com/office/drawing/2014/main" id="{4B9567F7-17A7-E7FA-2F15-6BC1AF9C8AF2}"/>
              </a:ext>
            </a:extLst>
          </p:cNvPr>
          <p:cNvSpPr>
            <a:spLocks noChangeShapeType="1"/>
          </p:cNvSpPr>
          <p:nvPr/>
        </p:nvSpPr>
        <p:spPr bwMode="auto">
          <a:xfrm>
            <a:off x="5570538" y="2733675"/>
            <a:ext cx="7937" cy="230505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728">
            <a:extLst>
              <a:ext uri="{FF2B5EF4-FFF2-40B4-BE49-F238E27FC236}">
                <a16:creationId xmlns:a16="http://schemas.microsoft.com/office/drawing/2014/main" id="{35862821-5301-FFD8-E378-F19461BDC8DE}"/>
              </a:ext>
            </a:extLst>
          </p:cNvPr>
          <p:cNvSpPr>
            <a:spLocks noChangeShapeType="1"/>
          </p:cNvSpPr>
          <p:nvPr/>
        </p:nvSpPr>
        <p:spPr bwMode="auto">
          <a:xfrm>
            <a:off x="6419850" y="4160838"/>
            <a:ext cx="0" cy="714375"/>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729">
            <a:extLst>
              <a:ext uri="{FF2B5EF4-FFF2-40B4-BE49-F238E27FC236}">
                <a16:creationId xmlns:a16="http://schemas.microsoft.com/office/drawing/2014/main" id="{D5CD1D21-A991-0E75-E882-3AC413F865B7}"/>
              </a:ext>
            </a:extLst>
          </p:cNvPr>
          <p:cNvSpPr>
            <a:spLocks noChangeShapeType="1"/>
          </p:cNvSpPr>
          <p:nvPr/>
        </p:nvSpPr>
        <p:spPr bwMode="auto">
          <a:xfrm>
            <a:off x="3854450" y="3687763"/>
            <a:ext cx="0" cy="1163637"/>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730">
            <a:extLst>
              <a:ext uri="{FF2B5EF4-FFF2-40B4-BE49-F238E27FC236}">
                <a16:creationId xmlns:a16="http://schemas.microsoft.com/office/drawing/2014/main" id="{F7E70F0B-D826-EA2A-BAF9-9817F0DB331F}"/>
              </a:ext>
            </a:extLst>
          </p:cNvPr>
          <p:cNvGraphicFramePr>
            <a:graphicFrameLocks noChangeAspect="1"/>
          </p:cNvGraphicFramePr>
          <p:nvPr/>
        </p:nvGraphicFramePr>
        <p:xfrm>
          <a:off x="3606800" y="4694238"/>
          <a:ext cx="496888" cy="568325"/>
        </p:xfrm>
        <a:graphic>
          <a:graphicData uri="http://schemas.openxmlformats.org/presentationml/2006/ole">
            <mc:AlternateContent xmlns:mc="http://schemas.openxmlformats.org/markup-compatibility/2006">
              <mc:Choice xmlns:v="urn:schemas-microsoft-com:vml" Requires="v">
                <p:oleObj spid="_x0000_s13320" name="Equation" r:id="rId4" imgW="177480" imgH="203040" progId="Equation.3">
                  <p:embed/>
                </p:oleObj>
              </mc:Choice>
              <mc:Fallback>
                <p:oleObj name="Equation" r:id="rId4" imgW="177480" imgH="203040" progId="Equation.3">
                  <p:embed/>
                  <p:pic>
                    <p:nvPicPr>
                      <p:cNvPr id="10" name="Object 730">
                        <a:extLst>
                          <a:ext uri="{FF2B5EF4-FFF2-40B4-BE49-F238E27FC236}">
                            <a16:creationId xmlns:a16="http://schemas.microsoft.com/office/drawing/2014/main" id="{F7E70F0B-D826-EA2A-BAF9-9817F0DB3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4694238"/>
                        <a:ext cx="4968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1" name="Object 731">
            <a:extLst>
              <a:ext uri="{FF2B5EF4-FFF2-40B4-BE49-F238E27FC236}">
                <a16:creationId xmlns:a16="http://schemas.microsoft.com/office/drawing/2014/main" id="{C26133DF-517E-F67A-3133-969CA9723EB5}"/>
              </a:ext>
            </a:extLst>
          </p:cNvPr>
          <p:cNvGraphicFramePr>
            <a:graphicFrameLocks noChangeAspect="1"/>
          </p:cNvGraphicFramePr>
          <p:nvPr/>
        </p:nvGraphicFramePr>
        <p:xfrm>
          <a:off x="5800725" y="4679950"/>
          <a:ext cx="539750" cy="538163"/>
        </p:xfrm>
        <a:graphic>
          <a:graphicData uri="http://schemas.openxmlformats.org/presentationml/2006/ole">
            <mc:AlternateContent xmlns:mc="http://schemas.openxmlformats.org/markup-compatibility/2006">
              <mc:Choice xmlns:v="urn:schemas-microsoft-com:vml" Requires="v">
                <p:oleObj spid="_x0000_s13321" name="Equation" r:id="rId6" imgW="203040" imgH="203040" progId="Equation.3">
                  <p:embed/>
                </p:oleObj>
              </mc:Choice>
              <mc:Fallback>
                <p:oleObj name="Equation" r:id="rId6" imgW="203040" imgH="203040" progId="Equation.3">
                  <p:embed/>
                  <p:pic>
                    <p:nvPicPr>
                      <p:cNvPr id="11" name="Object 731">
                        <a:extLst>
                          <a:ext uri="{FF2B5EF4-FFF2-40B4-BE49-F238E27FC236}">
                            <a16:creationId xmlns:a16="http://schemas.microsoft.com/office/drawing/2014/main" id="{C26133DF-517E-F67A-3133-969CA9723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0725" y="4679950"/>
                        <a:ext cx="539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2" name="Line 732">
            <a:extLst>
              <a:ext uri="{FF2B5EF4-FFF2-40B4-BE49-F238E27FC236}">
                <a16:creationId xmlns:a16="http://schemas.microsoft.com/office/drawing/2014/main" id="{84D7DEFF-FFC4-97EF-56B6-46F7886FBE76}"/>
              </a:ext>
            </a:extLst>
          </p:cNvPr>
          <p:cNvSpPr>
            <a:spLocks noChangeShapeType="1"/>
          </p:cNvSpPr>
          <p:nvPr/>
        </p:nvSpPr>
        <p:spPr bwMode="auto">
          <a:xfrm>
            <a:off x="3205163" y="462280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733">
            <a:extLst>
              <a:ext uri="{FF2B5EF4-FFF2-40B4-BE49-F238E27FC236}">
                <a16:creationId xmlns:a16="http://schemas.microsoft.com/office/drawing/2014/main" id="{914BEB8B-D7B5-7F03-92C6-1CA500CA78F2}"/>
              </a:ext>
            </a:extLst>
          </p:cNvPr>
          <p:cNvSpPr>
            <a:spLocks noChangeShapeType="1"/>
          </p:cNvSpPr>
          <p:nvPr/>
        </p:nvSpPr>
        <p:spPr bwMode="auto">
          <a:xfrm flipH="1">
            <a:off x="3857625" y="462280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734">
            <a:extLst>
              <a:ext uri="{FF2B5EF4-FFF2-40B4-BE49-F238E27FC236}">
                <a16:creationId xmlns:a16="http://schemas.microsoft.com/office/drawing/2014/main" id="{7C105165-0769-4963-6EA4-D735E93E53BF}"/>
              </a:ext>
            </a:extLst>
          </p:cNvPr>
          <p:cNvSpPr>
            <a:spLocks noChangeShapeType="1"/>
          </p:cNvSpPr>
          <p:nvPr/>
        </p:nvSpPr>
        <p:spPr bwMode="auto">
          <a:xfrm>
            <a:off x="6138863" y="463708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735">
            <a:extLst>
              <a:ext uri="{FF2B5EF4-FFF2-40B4-BE49-F238E27FC236}">
                <a16:creationId xmlns:a16="http://schemas.microsoft.com/office/drawing/2014/main" id="{7C845158-6950-D800-609E-8D9A1DFA44B1}"/>
              </a:ext>
            </a:extLst>
          </p:cNvPr>
          <p:cNvSpPr>
            <a:spLocks noChangeShapeType="1"/>
          </p:cNvSpPr>
          <p:nvPr/>
        </p:nvSpPr>
        <p:spPr bwMode="auto">
          <a:xfrm flipH="1">
            <a:off x="5576888" y="463708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736">
            <a:extLst>
              <a:ext uri="{FF2B5EF4-FFF2-40B4-BE49-F238E27FC236}">
                <a16:creationId xmlns:a16="http://schemas.microsoft.com/office/drawing/2014/main" id="{28EE4A42-B094-5570-3EAE-1C1A905CE7F4}"/>
              </a:ext>
            </a:extLst>
          </p:cNvPr>
          <p:cNvGrpSpPr>
            <a:grpSpLocks/>
          </p:cNvGrpSpPr>
          <p:nvPr/>
        </p:nvGrpSpPr>
        <p:grpSpPr bwMode="auto">
          <a:xfrm>
            <a:off x="1879600" y="1109663"/>
            <a:ext cx="5776913" cy="2139950"/>
            <a:chOff x="1184" y="762"/>
            <a:chExt cx="3639" cy="1348"/>
          </a:xfrm>
        </p:grpSpPr>
        <p:sp>
          <p:nvSpPr>
            <p:cNvPr id="17" name="Rectangle 737">
              <a:extLst>
                <a:ext uri="{FF2B5EF4-FFF2-40B4-BE49-F238E27FC236}">
                  <a16:creationId xmlns:a16="http://schemas.microsoft.com/office/drawing/2014/main" id="{7D3B167C-9302-3600-CA3A-E6543BE5A20C}"/>
                </a:ext>
              </a:extLst>
            </p:cNvPr>
            <p:cNvSpPr>
              <a:spLocks noChangeArrowheads="1"/>
            </p:cNvSpPr>
            <p:nvPr/>
          </p:nvSpPr>
          <p:spPr bwMode="auto">
            <a:xfrm>
              <a:off x="1216" y="102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18" name="Rectangle 738">
              <a:extLst>
                <a:ext uri="{FF2B5EF4-FFF2-40B4-BE49-F238E27FC236}">
                  <a16:creationId xmlns:a16="http://schemas.microsoft.com/office/drawing/2014/main" id="{DC1F6710-EA76-3BD3-146D-90DE0E930BA6}"/>
                </a:ext>
              </a:extLst>
            </p:cNvPr>
            <p:cNvSpPr>
              <a:spLocks noChangeArrowheads="1"/>
            </p:cNvSpPr>
            <p:nvPr/>
          </p:nvSpPr>
          <p:spPr bwMode="auto">
            <a:xfrm>
              <a:off x="1184" y="1673"/>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-2</a:t>
              </a:r>
            </a:p>
          </p:txBody>
        </p:sp>
        <p:sp>
          <p:nvSpPr>
            <p:cNvPr id="19" name="Line 739">
              <a:extLst>
                <a:ext uri="{FF2B5EF4-FFF2-40B4-BE49-F238E27FC236}">
                  <a16:creationId xmlns:a16="http://schemas.microsoft.com/office/drawing/2014/main" id="{8055291E-E89A-9242-C02F-51F9D0E7EDFB}"/>
                </a:ext>
              </a:extLst>
            </p:cNvPr>
            <p:cNvSpPr>
              <a:spLocks noChangeShapeType="1"/>
            </p:cNvSpPr>
            <p:nvPr/>
          </p:nvSpPr>
          <p:spPr bwMode="auto">
            <a:xfrm>
              <a:off x="1540" y="1536"/>
              <a:ext cx="3071"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740">
              <a:extLst>
                <a:ext uri="{FF2B5EF4-FFF2-40B4-BE49-F238E27FC236}">
                  <a16:creationId xmlns:a16="http://schemas.microsoft.com/office/drawing/2014/main" id="{C5AA2546-0DFD-99B0-ED3A-4605B474F617}"/>
                </a:ext>
              </a:extLst>
            </p:cNvPr>
            <p:cNvSpPr>
              <a:spLocks noChangeShapeType="1"/>
            </p:cNvSpPr>
            <p:nvPr/>
          </p:nvSpPr>
          <p:spPr bwMode="auto">
            <a:xfrm flipV="1">
              <a:off x="1540" y="880"/>
              <a:ext cx="0" cy="123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41">
              <a:extLst>
                <a:ext uri="{FF2B5EF4-FFF2-40B4-BE49-F238E27FC236}">
                  <a16:creationId xmlns:a16="http://schemas.microsoft.com/office/drawing/2014/main" id="{21DE4CD7-F630-57BC-77B8-8DE5B96DAFC0}"/>
                </a:ext>
              </a:extLst>
            </p:cNvPr>
            <p:cNvSpPr>
              <a:spLocks noChangeShapeType="1"/>
            </p:cNvSpPr>
            <p:nvPr/>
          </p:nvSpPr>
          <p:spPr bwMode="auto">
            <a:xfrm>
              <a:off x="1540" y="1798"/>
              <a:ext cx="67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42">
              <a:extLst>
                <a:ext uri="{FF2B5EF4-FFF2-40B4-BE49-F238E27FC236}">
                  <a16:creationId xmlns:a16="http://schemas.microsoft.com/office/drawing/2014/main" id="{925D141A-F484-1046-A67C-68FEED809642}"/>
                </a:ext>
              </a:extLst>
            </p:cNvPr>
            <p:cNvSpPr>
              <a:spLocks noChangeShapeType="1"/>
            </p:cNvSpPr>
            <p:nvPr/>
          </p:nvSpPr>
          <p:spPr bwMode="auto">
            <a:xfrm flipV="1">
              <a:off x="2212" y="1159"/>
              <a:ext cx="0" cy="655"/>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43">
              <a:extLst>
                <a:ext uri="{FF2B5EF4-FFF2-40B4-BE49-F238E27FC236}">
                  <a16:creationId xmlns:a16="http://schemas.microsoft.com/office/drawing/2014/main" id="{EF874FE5-5946-17D0-714A-9D0B353832FF}"/>
                </a:ext>
              </a:extLst>
            </p:cNvPr>
            <p:cNvSpPr>
              <a:spLocks noChangeShapeType="1"/>
            </p:cNvSpPr>
            <p:nvPr/>
          </p:nvSpPr>
          <p:spPr bwMode="auto">
            <a:xfrm flipV="1">
              <a:off x="2211" y="1163"/>
              <a:ext cx="129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744">
              <a:extLst>
                <a:ext uri="{FF2B5EF4-FFF2-40B4-BE49-F238E27FC236}">
                  <a16:creationId xmlns:a16="http://schemas.microsoft.com/office/drawing/2014/main" id="{6D992814-A2CA-003B-AEFB-F43B777C2FAE}"/>
                </a:ext>
              </a:extLst>
            </p:cNvPr>
            <p:cNvSpPr>
              <a:spLocks noChangeShapeType="1"/>
            </p:cNvSpPr>
            <p:nvPr/>
          </p:nvSpPr>
          <p:spPr bwMode="auto">
            <a:xfrm>
              <a:off x="3508" y="1161"/>
              <a:ext cx="0" cy="633"/>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745">
              <a:extLst>
                <a:ext uri="{FF2B5EF4-FFF2-40B4-BE49-F238E27FC236}">
                  <a16:creationId xmlns:a16="http://schemas.microsoft.com/office/drawing/2014/main" id="{B6F5EFE7-AD26-062C-719B-FDF4E969392E}"/>
                </a:ext>
              </a:extLst>
            </p:cNvPr>
            <p:cNvSpPr>
              <a:spLocks noChangeShapeType="1"/>
            </p:cNvSpPr>
            <p:nvPr/>
          </p:nvSpPr>
          <p:spPr bwMode="auto">
            <a:xfrm>
              <a:off x="3508" y="1789"/>
              <a:ext cx="874"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746">
              <a:extLst>
                <a:ext uri="{FF2B5EF4-FFF2-40B4-BE49-F238E27FC236}">
                  <a16:creationId xmlns:a16="http://schemas.microsoft.com/office/drawing/2014/main" id="{DC2B9FB3-25E9-93DA-E175-66AACFA34C86}"/>
                </a:ext>
              </a:extLst>
            </p:cNvPr>
            <p:cNvSpPr>
              <a:spLocks noChangeArrowheads="1"/>
            </p:cNvSpPr>
            <p:nvPr/>
          </p:nvSpPr>
          <p:spPr bwMode="auto">
            <a:xfrm>
              <a:off x="4645" y="1361"/>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graphicFrame>
          <p:nvGraphicFramePr>
            <p:cNvPr id="27" name="Object 747">
              <a:extLst>
                <a:ext uri="{FF2B5EF4-FFF2-40B4-BE49-F238E27FC236}">
                  <a16:creationId xmlns:a16="http://schemas.microsoft.com/office/drawing/2014/main" id="{ECCF7677-7144-7938-1A9D-CE499784F81E}"/>
                </a:ext>
              </a:extLst>
            </p:cNvPr>
            <p:cNvGraphicFramePr>
              <a:graphicFrameLocks noChangeAspect="1"/>
            </p:cNvGraphicFramePr>
            <p:nvPr/>
          </p:nvGraphicFramePr>
          <p:xfrm>
            <a:off x="1623" y="762"/>
            <a:ext cx="571" cy="325"/>
          </p:xfrm>
          <a:graphic>
            <a:graphicData uri="http://schemas.openxmlformats.org/presentationml/2006/ole">
              <mc:AlternateContent xmlns:mc="http://schemas.openxmlformats.org/markup-compatibility/2006">
                <mc:Choice xmlns:v="urn:schemas-microsoft-com:vml" Requires="v">
                  <p:oleObj spid="_x0000_s13322" name="Equation" r:id="rId8" imgW="380880" imgH="215640" progId="Equation.3">
                    <p:embed/>
                  </p:oleObj>
                </mc:Choice>
                <mc:Fallback>
                  <p:oleObj name="Equation" r:id="rId8" imgW="380880" imgH="215640" progId="Equation.3">
                    <p:embed/>
                    <p:pic>
                      <p:nvPicPr>
                        <p:cNvPr id="27" name="Object 747">
                          <a:extLst>
                            <a:ext uri="{FF2B5EF4-FFF2-40B4-BE49-F238E27FC236}">
                              <a16:creationId xmlns:a16="http://schemas.microsoft.com/office/drawing/2014/main" id="{ECCF7677-7144-7938-1A9D-CE499784F8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 y="762"/>
                          <a:ext cx="57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8" name="Rectangle 748">
              <a:extLst>
                <a:ext uri="{FF2B5EF4-FFF2-40B4-BE49-F238E27FC236}">
                  <a16:creationId xmlns:a16="http://schemas.microsoft.com/office/drawing/2014/main" id="{CA127E25-28BC-4A86-4489-1BF65176EC7A}"/>
                </a:ext>
              </a:extLst>
            </p:cNvPr>
            <p:cNvSpPr>
              <a:spLocks noChangeArrowheads="1"/>
            </p:cNvSpPr>
            <p:nvPr/>
          </p:nvSpPr>
          <p:spPr bwMode="auto">
            <a:xfrm>
              <a:off x="1216" y="13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400" b="1">
                  <a:latin typeface="Times New Roman" panose="02020603050405020304" pitchFamily="18" charset="0"/>
                  <a:ea typeface="方正姚体" charset="-122"/>
                </a:rPr>
                <a:t>0</a:t>
              </a:r>
            </a:p>
          </p:txBody>
        </p:sp>
        <p:sp>
          <p:nvSpPr>
            <p:cNvPr id="29" name="Line 749">
              <a:extLst>
                <a:ext uri="{FF2B5EF4-FFF2-40B4-BE49-F238E27FC236}">
                  <a16:creationId xmlns:a16="http://schemas.microsoft.com/office/drawing/2014/main" id="{CFBFE8EE-6AF0-97AD-4146-60B070DF233B}"/>
                </a:ext>
              </a:extLst>
            </p:cNvPr>
            <p:cNvSpPr>
              <a:spLocks noChangeShapeType="1"/>
            </p:cNvSpPr>
            <p:nvPr/>
          </p:nvSpPr>
          <p:spPr bwMode="auto">
            <a:xfrm>
              <a:off x="1539" y="1170"/>
              <a:ext cx="657"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Group 750">
            <a:extLst>
              <a:ext uri="{FF2B5EF4-FFF2-40B4-BE49-F238E27FC236}">
                <a16:creationId xmlns:a16="http://schemas.microsoft.com/office/drawing/2014/main" id="{47BD752D-56F9-3D19-5523-3042DF2EF97F}"/>
              </a:ext>
            </a:extLst>
          </p:cNvPr>
          <p:cNvGrpSpPr>
            <a:grpSpLocks/>
          </p:cNvGrpSpPr>
          <p:nvPr/>
        </p:nvGrpSpPr>
        <p:grpSpPr bwMode="auto">
          <a:xfrm>
            <a:off x="1481138" y="3059113"/>
            <a:ext cx="6219825" cy="1666875"/>
            <a:chOff x="933" y="2081"/>
            <a:chExt cx="3918" cy="1050"/>
          </a:xfrm>
        </p:grpSpPr>
        <p:sp>
          <p:nvSpPr>
            <p:cNvPr id="31" name="Rectangle 751">
              <a:extLst>
                <a:ext uri="{FF2B5EF4-FFF2-40B4-BE49-F238E27FC236}">
                  <a16:creationId xmlns:a16="http://schemas.microsoft.com/office/drawing/2014/main" id="{22106F69-95FD-E0DF-AD2B-84C7FF6EFF43}"/>
                </a:ext>
              </a:extLst>
            </p:cNvPr>
            <p:cNvSpPr>
              <a:spLocks noChangeArrowheads="1"/>
            </p:cNvSpPr>
            <p:nvPr/>
          </p:nvSpPr>
          <p:spPr bwMode="auto">
            <a:xfrm>
              <a:off x="934" y="2285"/>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0.9</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2" name="Rectangle 752">
              <a:extLst>
                <a:ext uri="{FF2B5EF4-FFF2-40B4-BE49-F238E27FC236}">
                  <a16:creationId xmlns:a16="http://schemas.microsoft.com/office/drawing/2014/main" id="{428C033B-6AF2-18B8-0D05-7B848D8F7466}"/>
                </a:ext>
              </a:extLst>
            </p:cNvPr>
            <p:cNvSpPr>
              <a:spLocks noChangeArrowheads="1"/>
            </p:cNvSpPr>
            <p:nvPr/>
          </p:nvSpPr>
          <p:spPr bwMode="auto">
            <a:xfrm>
              <a:off x="934" y="2573"/>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0.1</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3" name="Line 753">
              <a:extLst>
                <a:ext uri="{FF2B5EF4-FFF2-40B4-BE49-F238E27FC236}">
                  <a16:creationId xmlns:a16="http://schemas.microsoft.com/office/drawing/2014/main" id="{1288E204-A600-99E5-579F-763C1F6611BB}"/>
                </a:ext>
              </a:extLst>
            </p:cNvPr>
            <p:cNvSpPr>
              <a:spLocks noChangeShapeType="1"/>
            </p:cNvSpPr>
            <p:nvPr/>
          </p:nvSpPr>
          <p:spPr bwMode="auto">
            <a:xfrm flipH="1" flipV="1">
              <a:off x="1540" y="2228"/>
              <a:ext cx="1" cy="613"/>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54">
              <a:extLst>
                <a:ext uri="{FF2B5EF4-FFF2-40B4-BE49-F238E27FC236}">
                  <a16:creationId xmlns:a16="http://schemas.microsoft.com/office/drawing/2014/main" id="{C9813D03-9C0E-34AC-F3DB-D26568FD8A66}"/>
                </a:ext>
              </a:extLst>
            </p:cNvPr>
            <p:cNvSpPr>
              <a:spLocks noChangeShapeType="1"/>
            </p:cNvSpPr>
            <p:nvPr/>
          </p:nvSpPr>
          <p:spPr bwMode="auto">
            <a:xfrm>
              <a:off x="1541" y="2835"/>
              <a:ext cx="307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755">
              <a:extLst>
                <a:ext uri="{FF2B5EF4-FFF2-40B4-BE49-F238E27FC236}">
                  <a16:creationId xmlns:a16="http://schemas.microsoft.com/office/drawing/2014/main" id="{19F7A8B4-7182-A233-4B01-0C3043CECB2C}"/>
                </a:ext>
              </a:extLst>
            </p:cNvPr>
            <p:cNvSpPr>
              <a:spLocks noChangeShapeType="1"/>
            </p:cNvSpPr>
            <p:nvPr/>
          </p:nvSpPr>
          <p:spPr bwMode="auto">
            <a:xfrm>
              <a:off x="1549" y="2826"/>
              <a:ext cx="70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756">
              <a:extLst>
                <a:ext uri="{FF2B5EF4-FFF2-40B4-BE49-F238E27FC236}">
                  <a16:creationId xmlns:a16="http://schemas.microsoft.com/office/drawing/2014/main" id="{6CF30178-04B1-E5F7-6772-C505C9DA1ED7}"/>
                </a:ext>
              </a:extLst>
            </p:cNvPr>
            <p:cNvSpPr>
              <a:spLocks noChangeShapeType="1"/>
            </p:cNvSpPr>
            <p:nvPr/>
          </p:nvSpPr>
          <p:spPr bwMode="auto">
            <a:xfrm flipH="1">
              <a:off x="2647" y="2419"/>
              <a:ext cx="1146" cy="2"/>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 name="Object 757">
              <a:extLst>
                <a:ext uri="{FF2B5EF4-FFF2-40B4-BE49-F238E27FC236}">
                  <a16:creationId xmlns:a16="http://schemas.microsoft.com/office/drawing/2014/main" id="{400E511F-0239-6D65-7810-46CEAF9AEAFF}"/>
                </a:ext>
              </a:extLst>
            </p:cNvPr>
            <p:cNvGraphicFramePr>
              <a:graphicFrameLocks noChangeAspect="1"/>
            </p:cNvGraphicFramePr>
            <p:nvPr/>
          </p:nvGraphicFramePr>
          <p:xfrm>
            <a:off x="1636" y="2081"/>
            <a:ext cx="229" cy="345"/>
          </p:xfrm>
          <a:graphic>
            <a:graphicData uri="http://schemas.openxmlformats.org/presentationml/2006/ole">
              <mc:AlternateContent xmlns:mc="http://schemas.openxmlformats.org/markup-compatibility/2006">
                <mc:Choice xmlns:v="urn:schemas-microsoft-com:vml" Requires="v">
                  <p:oleObj spid="_x0000_s13323" name="Equation" r:id="rId10" imgW="152280" imgH="228600" progId="Equation.3">
                    <p:embed/>
                  </p:oleObj>
                </mc:Choice>
                <mc:Fallback>
                  <p:oleObj name="Equation" r:id="rId10" imgW="152280" imgH="228600" progId="Equation.3">
                    <p:embed/>
                    <p:pic>
                      <p:nvPicPr>
                        <p:cNvPr id="37" name="Object 757">
                          <a:extLst>
                            <a:ext uri="{FF2B5EF4-FFF2-40B4-BE49-F238E27FC236}">
                              <a16:creationId xmlns:a16="http://schemas.microsoft.com/office/drawing/2014/main" id="{400E511F-0239-6D65-7810-46CEAF9AEA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 y="2081"/>
                          <a:ext cx="22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8" name="Rectangle 758">
              <a:extLst>
                <a:ext uri="{FF2B5EF4-FFF2-40B4-BE49-F238E27FC236}">
                  <a16:creationId xmlns:a16="http://schemas.microsoft.com/office/drawing/2014/main" id="{1B1A1C11-0210-5A2C-9661-D940D51AB529}"/>
                </a:ext>
              </a:extLst>
            </p:cNvPr>
            <p:cNvSpPr>
              <a:spLocks noChangeArrowheads="1"/>
            </p:cNvSpPr>
            <p:nvPr/>
          </p:nvSpPr>
          <p:spPr bwMode="auto">
            <a:xfrm>
              <a:off x="4673" y="2660"/>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39" name="Rectangle 759">
              <a:extLst>
                <a:ext uri="{FF2B5EF4-FFF2-40B4-BE49-F238E27FC236}">
                  <a16:creationId xmlns:a16="http://schemas.microsoft.com/office/drawing/2014/main" id="{0C688A75-30FB-9FDF-382B-0B770EA5A4B6}"/>
                </a:ext>
              </a:extLst>
            </p:cNvPr>
            <p:cNvSpPr>
              <a:spLocks noChangeArrowheads="1"/>
            </p:cNvSpPr>
            <p:nvPr/>
          </p:nvSpPr>
          <p:spPr bwMode="auto">
            <a:xfrm>
              <a:off x="1343" y="2843"/>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40" name="Line 760">
              <a:extLst>
                <a:ext uri="{FF2B5EF4-FFF2-40B4-BE49-F238E27FC236}">
                  <a16:creationId xmlns:a16="http://schemas.microsoft.com/office/drawing/2014/main" id="{844DAFEC-DFCA-E4DB-4512-B4A1CB3A31C4}"/>
                </a:ext>
              </a:extLst>
            </p:cNvPr>
            <p:cNvSpPr>
              <a:spLocks noChangeShapeType="1"/>
            </p:cNvSpPr>
            <p:nvPr/>
          </p:nvSpPr>
          <p:spPr bwMode="auto">
            <a:xfrm>
              <a:off x="1554" y="2490"/>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Freeform 761">
              <a:extLst>
                <a:ext uri="{FF2B5EF4-FFF2-40B4-BE49-F238E27FC236}">
                  <a16:creationId xmlns:a16="http://schemas.microsoft.com/office/drawing/2014/main" id="{6033EFD7-DFAD-C487-BB0E-0D6EA4545E51}"/>
                </a:ext>
              </a:extLst>
            </p:cNvPr>
            <p:cNvSpPr>
              <a:spLocks/>
            </p:cNvSpPr>
            <p:nvPr/>
          </p:nvSpPr>
          <p:spPr bwMode="auto">
            <a:xfrm>
              <a:off x="3785" y="242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42" name="Freeform 762">
              <a:extLst>
                <a:ext uri="{FF2B5EF4-FFF2-40B4-BE49-F238E27FC236}">
                  <a16:creationId xmlns:a16="http://schemas.microsoft.com/office/drawing/2014/main" id="{D1990438-C718-A403-DC93-6C52F99C7E6D}"/>
                </a:ext>
              </a:extLst>
            </p:cNvPr>
            <p:cNvSpPr>
              <a:spLocks/>
            </p:cNvSpPr>
            <p:nvPr/>
          </p:nvSpPr>
          <p:spPr bwMode="auto">
            <a:xfrm rot="5340000" flipV="1">
              <a:off x="4060" y="273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43" name="Line 763">
              <a:extLst>
                <a:ext uri="{FF2B5EF4-FFF2-40B4-BE49-F238E27FC236}">
                  <a16:creationId xmlns:a16="http://schemas.microsoft.com/office/drawing/2014/main" id="{90C5A845-D2A6-29D5-BD22-4AF3437A9DFA}"/>
                </a:ext>
              </a:extLst>
            </p:cNvPr>
            <p:cNvSpPr>
              <a:spLocks noChangeShapeType="1"/>
            </p:cNvSpPr>
            <p:nvPr/>
          </p:nvSpPr>
          <p:spPr bwMode="auto">
            <a:xfrm>
              <a:off x="4025" y="2652"/>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764">
              <a:extLst>
                <a:ext uri="{FF2B5EF4-FFF2-40B4-BE49-F238E27FC236}">
                  <a16:creationId xmlns:a16="http://schemas.microsoft.com/office/drawing/2014/main" id="{DCFC8A80-8E88-7A48-2EA6-DD86C036EE9D}"/>
                </a:ext>
              </a:extLst>
            </p:cNvPr>
            <p:cNvSpPr>
              <a:spLocks noChangeShapeType="1"/>
            </p:cNvSpPr>
            <p:nvPr/>
          </p:nvSpPr>
          <p:spPr bwMode="auto">
            <a:xfrm>
              <a:off x="4142" y="2819"/>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Freeform 765">
              <a:extLst>
                <a:ext uri="{FF2B5EF4-FFF2-40B4-BE49-F238E27FC236}">
                  <a16:creationId xmlns:a16="http://schemas.microsoft.com/office/drawing/2014/main" id="{EC3C143C-3406-8D77-8E95-244CF979AF12}"/>
                </a:ext>
              </a:extLst>
            </p:cNvPr>
            <p:cNvSpPr>
              <a:spLocks/>
            </p:cNvSpPr>
            <p:nvPr/>
          </p:nvSpPr>
          <p:spPr bwMode="auto">
            <a:xfrm>
              <a:off x="2288" y="2419"/>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6" name="Freeform 766">
              <a:extLst>
                <a:ext uri="{FF2B5EF4-FFF2-40B4-BE49-F238E27FC236}">
                  <a16:creationId xmlns:a16="http://schemas.microsoft.com/office/drawing/2014/main" id="{256443EF-A5D0-564F-F2C9-0F1147242BE1}"/>
                </a:ext>
              </a:extLst>
            </p:cNvPr>
            <p:cNvSpPr>
              <a:spLocks/>
            </p:cNvSpPr>
            <p:nvPr/>
          </p:nvSpPr>
          <p:spPr bwMode="auto">
            <a:xfrm>
              <a:off x="2237" y="2774"/>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7" name="Line 767">
              <a:extLst>
                <a:ext uri="{FF2B5EF4-FFF2-40B4-BE49-F238E27FC236}">
                  <a16:creationId xmlns:a16="http://schemas.microsoft.com/office/drawing/2014/main" id="{01FC109C-E795-5B76-9B95-2FED957950DE}"/>
                </a:ext>
              </a:extLst>
            </p:cNvPr>
            <p:cNvSpPr>
              <a:spLocks noChangeShapeType="1"/>
            </p:cNvSpPr>
            <p:nvPr/>
          </p:nvSpPr>
          <p:spPr bwMode="auto">
            <a:xfrm>
              <a:off x="1551" y="2757"/>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8" name="Object 768">
            <a:extLst>
              <a:ext uri="{FF2B5EF4-FFF2-40B4-BE49-F238E27FC236}">
                <a16:creationId xmlns:a16="http://schemas.microsoft.com/office/drawing/2014/main" id="{F4618E6D-5FD0-C655-DD0F-FEAAF9F10CBA}"/>
              </a:ext>
            </a:extLst>
          </p:cNvPr>
          <p:cNvGraphicFramePr>
            <a:graphicFrameLocks noChangeAspect="1"/>
          </p:cNvGraphicFramePr>
          <p:nvPr/>
        </p:nvGraphicFramePr>
        <p:xfrm>
          <a:off x="2535238" y="4987925"/>
          <a:ext cx="960437" cy="527050"/>
        </p:xfrm>
        <a:graphic>
          <a:graphicData uri="http://schemas.openxmlformats.org/presentationml/2006/ole">
            <mc:AlternateContent xmlns:mc="http://schemas.openxmlformats.org/markup-compatibility/2006">
              <mc:Choice xmlns:v="urn:schemas-microsoft-com:vml" Requires="v">
                <p:oleObj spid="_x0000_s13324" name="Equation" r:id="rId12" imgW="419040" imgH="228600" progId="Equation.3">
                  <p:embed/>
                </p:oleObj>
              </mc:Choice>
              <mc:Fallback>
                <p:oleObj name="Equation" r:id="rId12" imgW="419040" imgH="228600" progId="Equation.3">
                  <p:embed/>
                  <p:pic>
                    <p:nvPicPr>
                      <p:cNvPr id="48" name="Object 768">
                        <a:extLst>
                          <a:ext uri="{FF2B5EF4-FFF2-40B4-BE49-F238E27FC236}">
                            <a16:creationId xmlns:a16="http://schemas.microsoft.com/office/drawing/2014/main" id="{F4618E6D-5FD0-C655-DD0F-FEAAF9F10C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35238" y="4987925"/>
                        <a:ext cx="9604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49" name="Object 769">
            <a:extLst>
              <a:ext uri="{FF2B5EF4-FFF2-40B4-BE49-F238E27FC236}">
                <a16:creationId xmlns:a16="http://schemas.microsoft.com/office/drawing/2014/main" id="{0D788564-4BD0-B483-A73F-70A34294C5F0}"/>
              </a:ext>
            </a:extLst>
          </p:cNvPr>
          <p:cNvGraphicFramePr>
            <a:graphicFrameLocks noChangeAspect="1"/>
          </p:cNvGraphicFramePr>
          <p:nvPr>
            <p:extLst>
              <p:ext uri="{D42A27DB-BD31-4B8C-83A1-F6EECF244321}">
                <p14:modId xmlns:p14="http://schemas.microsoft.com/office/powerpoint/2010/main" val="3718873491"/>
              </p:ext>
            </p:extLst>
          </p:nvPr>
        </p:nvGraphicFramePr>
        <p:xfrm>
          <a:off x="2299494" y="483124"/>
          <a:ext cx="4662487" cy="628650"/>
        </p:xfrm>
        <a:graphic>
          <a:graphicData uri="http://schemas.openxmlformats.org/presentationml/2006/ole">
            <mc:AlternateContent xmlns:mc="http://schemas.openxmlformats.org/markup-compatibility/2006">
              <mc:Choice xmlns:v="urn:schemas-microsoft-com:vml" Requires="v">
                <p:oleObj spid="_x0000_s13325" name="Equation" r:id="rId14" imgW="1600200" imgH="215640" progId="Equation.3">
                  <p:embed/>
                </p:oleObj>
              </mc:Choice>
              <mc:Fallback>
                <p:oleObj name="Equation" r:id="rId14" imgW="1600200" imgH="215640" progId="Equation.3">
                  <p:embed/>
                  <p:pic>
                    <p:nvPicPr>
                      <p:cNvPr id="49" name="Object 769">
                        <a:extLst>
                          <a:ext uri="{FF2B5EF4-FFF2-40B4-BE49-F238E27FC236}">
                            <a16:creationId xmlns:a16="http://schemas.microsoft.com/office/drawing/2014/main" id="{0D788564-4BD0-B483-A73F-70A34294C5F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9494" y="483124"/>
                        <a:ext cx="46624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50" name="Group 770">
            <a:extLst>
              <a:ext uri="{FF2B5EF4-FFF2-40B4-BE49-F238E27FC236}">
                <a16:creationId xmlns:a16="http://schemas.microsoft.com/office/drawing/2014/main" id="{A7F18E0A-0066-BD81-0590-DD6981BB2C37}"/>
              </a:ext>
            </a:extLst>
          </p:cNvPr>
          <p:cNvGrpSpPr>
            <a:grpSpLocks/>
          </p:cNvGrpSpPr>
          <p:nvPr/>
        </p:nvGrpSpPr>
        <p:grpSpPr bwMode="auto">
          <a:xfrm>
            <a:off x="1698625" y="5216525"/>
            <a:ext cx="6011863" cy="1347788"/>
            <a:chOff x="1070" y="3314"/>
            <a:chExt cx="3787" cy="849"/>
          </a:xfrm>
        </p:grpSpPr>
        <p:sp>
          <p:nvSpPr>
            <p:cNvPr id="51" name="Rectangle 771">
              <a:extLst>
                <a:ext uri="{FF2B5EF4-FFF2-40B4-BE49-F238E27FC236}">
                  <a16:creationId xmlns:a16="http://schemas.microsoft.com/office/drawing/2014/main" id="{27BD678E-2A2F-7B56-A3DA-71E2FA62AF38}"/>
                </a:ext>
              </a:extLst>
            </p:cNvPr>
            <p:cNvSpPr>
              <a:spLocks noChangeArrowheads="1"/>
            </p:cNvSpPr>
            <p:nvPr/>
          </p:nvSpPr>
          <p:spPr bwMode="auto">
            <a:xfrm>
              <a:off x="1142" y="336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52" name="Rectangle 772">
              <a:extLst>
                <a:ext uri="{FF2B5EF4-FFF2-40B4-BE49-F238E27FC236}">
                  <a16:creationId xmlns:a16="http://schemas.microsoft.com/office/drawing/2014/main" id="{2DDBA99D-D895-F652-0ED7-079B62ADB450}"/>
                </a:ext>
              </a:extLst>
            </p:cNvPr>
            <p:cNvSpPr>
              <a:spLocks noChangeArrowheads="1"/>
            </p:cNvSpPr>
            <p:nvPr/>
          </p:nvSpPr>
          <p:spPr bwMode="auto">
            <a:xfrm>
              <a:off x="1070" y="3680"/>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0.3</a:t>
              </a:r>
            </a:p>
          </p:txBody>
        </p:sp>
        <p:sp>
          <p:nvSpPr>
            <p:cNvPr id="53" name="Line 773">
              <a:extLst>
                <a:ext uri="{FF2B5EF4-FFF2-40B4-BE49-F238E27FC236}">
                  <a16:creationId xmlns:a16="http://schemas.microsoft.com/office/drawing/2014/main" id="{635705D5-FBB2-6891-7DE3-D4F027379DEB}"/>
                </a:ext>
              </a:extLst>
            </p:cNvPr>
            <p:cNvSpPr>
              <a:spLocks noChangeShapeType="1"/>
            </p:cNvSpPr>
            <p:nvPr/>
          </p:nvSpPr>
          <p:spPr bwMode="auto">
            <a:xfrm flipV="1">
              <a:off x="1545" y="3314"/>
              <a:ext cx="1" cy="614"/>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774">
              <a:extLst>
                <a:ext uri="{FF2B5EF4-FFF2-40B4-BE49-F238E27FC236}">
                  <a16:creationId xmlns:a16="http://schemas.microsoft.com/office/drawing/2014/main" id="{AE91B7A6-B2D9-D1A4-31A3-77F23884E836}"/>
                </a:ext>
              </a:extLst>
            </p:cNvPr>
            <p:cNvSpPr>
              <a:spLocks noChangeShapeType="1"/>
            </p:cNvSpPr>
            <p:nvPr/>
          </p:nvSpPr>
          <p:spPr bwMode="auto">
            <a:xfrm>
              <a:off x="1537" y="3921"/>
              <a:ext cx="308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775">
              <a:extLst>
                <a:ext uri="{FF2B5EF4-FFF2-40B4-BE49-F238E27FC236}">
                  <a16:creationId xmlns:a16="http://schemas.microsoft.com/office/drawing/2014/main" id="{55D3BDDA-779A-0222-463B-D1B08659062C}"/>
                </a:ext>
              </a:extLst>
            </p:cNvPr>
            <p:cNvSpPr>
              <a:spLocks noChangeShapeType="1"/>
            </p:cNvSpPr>
            <p:nvPr/>
          </p:nvSpPr>
          <p:spPr bwMode="auto">
            <a:xfrm flipV="1">
              <a:off x="1556" y="3502"/>
              <a:ext cx="658"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776">
              <a:extLst>
                <a:ext uri="{FF2B5EF4-FFF2-40B4-BE49-F238E27FC236}">
                  <a16:creationId xmlns:a16="http://schemas.microsoft.com/office/drawing/2014/main" id="{04C59966-2018-19D8-6A2C-1E957A483DEB}"/>
                </a:ext>
              </a:extLst>
            </p:cNvPr>
            <p:cNvSpPr>
              <a:spLocks noChangeShapeType="1"/>
            </p:cNvSpPr>
            <p:nvPr/>
          </p:nvSpPr>
          <p:spPr bwMode="auto">
            <a:xfrm flipH="1" flipV="1">
              <a:off x="2571" y="3878"/>
              <a:ext cx="1101"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Rectangle 777">
              <a:extLst>
                <a:ext uri="{FF2B5EF4-FFF2-40B4-BE49-F238E27FC236}">
                  <a16:creationId xmlns:a16="http://schemas.microsoft.com/office/drawing/2014/main" id="{237BA1CC-16DA-F8B1-E40B-CA6CBA9BEC83}"/>
                </a:ext>
              </a:extLst>
            </p:cNvPr>
            <p:cNvSpPr>
              <a:spLocks noChangeArrowheads="1"/>
            </p:cNvSpPr>
            <p:nvPr/>
          </p:nvSpPr>
          <p:spPr bwMode="auto">
            <a:xfrm>
              <a:off x="4679" y="3746"/>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58" name="Freeform 778">
              <a:extLst>
                <a:ext uri="{FF2B5EF4-FFF2-40B4-BE49-F238E27FC236}">
                  <a16:creationId xmlns:a16="http://schemas.microsoft.com/office/drawing/2014/main" id="{2C5CBE0A-1C06-FB52-E4BD-63F9565D0CB8}"/>
                </a:ext>
              </a:extLst>
            </p:cNvPr>
            <p:cNvSpPr>
              <a:spLocks/>
            </p:cNvSpPr>
            <p:nvPr/>
          </p:nvSpPr>
          <p:spPr bwMode="auto">
            <a:xfrm rot="10440000">
              <a:off x="2321" y="361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9" name="Freeform 779">
              <a:extLst>
                <a:ext uri="{FF2B5EF4-FFF2-40B4-BE49-F238E27FC236}">
                  <a16:creationId xmlns:a16="http://schemas.microsoft.com/office/drawing/2014/main" id="{08243174-2F31-3425-6DD8-4A0EA0A70626}"/>
                </a:ext>
              </a:extLst>
            </p:cNvPr>
            <p:cNvSpPr>
              <a:spLocks/>
            </p:cNvSpPr>
            <p:nvPr/>
          </p:nvSpPr>
          <p:spPr bwMode="auto">
            <a:xfrm rot="16200000" flipV="1">
              <a:off x="2208" y="349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rot="10800000"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60" name="Line 780">
              <a:extLst>
                <a:ext uri="{FF2B5EF4-FFF2-40B4-BE49-F238E27FC236}">
                  <a16:creationId xmlns:a16="http://schemas.microsoft.com/office/drawing/2014/main" id="{112E5746-4B2B-082D-0885-6AEC2866276A}"/>
                </a:ext>
              </a:extLst>
            </p:cNvPr>
            <p:cNvSpPr>
              <a:spLocks noChangeShapeType="1"/>
            </p:cNvSpPr>
            <p:nvPr/>
          </p:nvSpPr>
          <p:spPr bwMode="auto">
            <a:xfrm rot="10800000">
              <a:off x="2291" y="3571"/>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781">
              <a:extLst>
                <a:ext uri="{FF2B5EF4-FFF2-40B4-BE49-F238E27FC236}">
                  <a16:creationId xmlns:a16="http://schemas.microsoft.com/office/drawing/2014/main" id="{4F911E7C-36AF-D254-3735-55DFCEA36345}"/>
                </a:ext>
              </a:extLst>
            </p:cNvPr>
            <p:cNvSpPr>
              <a:spLocks noChangeShapeType="1"/>
            </p:cNvSpPr>
            <p:nvPr/>
          </p:nvSpPr>
          <p:spPr bwMode="auto">
            <a:xfrm>
              <a:off x="4109" y="3538"/>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Freeform 782">
              <a:extLst>
                <a:ext uri="{FF2B5EF4-FFF2-40B4-BE49-F238E27FC236}">
                  <a16:creationId xmlns:a16="http://schemas.microsoft.com/office/drawing/2014/main" id="{E0AC44DF-106B-CB85-F712-56DD63D71D77}"/>
                </a:ext>
              </a:extLst>
            </p:cNvPr>
            <p:cNvSpPr>
              <a:spLocks/>
            </p:cNvSpPr>
            <p:nvPr/>
          </p:nvSpPr>
          <p:spPr bwMode="auto">
            <a:xfrm rot="11100000">
              <a:off x="3680" y="3541"/>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3" name="Freeform 783">
              <a:extLst>
                <a:ext uri="{FF2B5EF4-FFF2-40B4-BE49-F238E27FC236}">
                  <a16:creationId xmlns:a16="http://schemas.microsoft.com/office/drawing/2014/main" id="{B346A193-1B17-B42E-73F7-56168DA3BD89}"/>
                </a:ext>
              </a:extLst>
            </p:cNvPr>
            <p:cNvSpPr>
              <a:spLocks/>
            </p:cNvSpPr>
            <p:nvPr/>
          </p:nvSpPr>
          <p:spPr bwMode="auto">
            <a:xfrm rot="11460000">
              <a:off x="4080" y="3525"/>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4" name="Rectangle 784">
              <a:extLst>
                <a:ext uri="{FF2B5EF4-FFF2-40B4-BE49-F238E27FC236}">
                  <a16:creationId xmlns:a16="http://schemas.microsoft.com/office/drawing/2014/main" id="{652E635D-58BE-9FBF-631F-8951B45FB1DA}"/>
                </a:ext>
              </a:extLst>
            </p:cNvPr>
            <p:cNvSpPr>
              <a:spLocks noChangeArrowheads="1"/>
            </p:cNvSpPr>
            <p:nvPr/>
          </p:nvSpPr>
          <p:spPr bwMode="auto">
            <a:xfrm>
              <a:off x="1358" y="387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65" name="Line 785">
              <a:extLst>
                <a:ext uri="{FF2B5EF4-FFF2-40B4-BE49-F238E27FC236}">
                  <a16:creationId xmlns:a16="http://schemas.microsoft.com/office/drawing/2014/main" id="{DDE40E54-D2D3-31EC-4F53-515A1DEE1EE6}"/>
                </a:ext>
              </a:extLst>
            </p:cNvPr>
            <p:cNvSpPr>
              <a:spLocks noChangeShapeType="1"/>
            </p:cNvSpPr>
            <p:nvPr/>
          </p:nvSpPr>
          <p:spPr bwMode="auto">
            <a:xfrm flipH="1">
              <a:off x="1539" y="3888"/>
              <a:ext cx="1026"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6" name="TextBox 65">
            <a:extLst>
              <a:ext uri="{FF2B5EF4-FFF2-40B4-BE49-F238E27FC236}">
                <a16:creationId xmlns:a16="http://schemas.microsoft.com/office/drawing/2014/main" id="{C2AC6BF7-9C0C-FCB1-FE00-7DBBE986872D}"/>
              </a:ext>
            </a:extLst>
          </p:cNvPr>
          <p:cNvSpPr txBox="1"/>
          <p:nvPr/>
        </p:nvSpPr>
        <p:spPr>
          <a:xfrm>
            <a:off x="8262166" y="672725"/>
            <a:ext cx="404384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800" b="1">
                <a:latin typeface="宋体" panose="02010600030101010101" pitchFamily="2" charset="-122"/>
                <a:ea typeface="方正姚体" charset="-122"/>
              </a:defRPr>
            </a:lvl1pPr>
          </a:lstStyle>
          <a:p>
            <a:r>
              <a:rPr lang="zh-CN" altLang="en-US" sz="2400" dirty="0"/>
              <a:t>晶体三极管在饱和与截止两种状态转换过程中具有的特性称为三极管的动态特性。</a:t>
            </a:r>
            <a:endParaRPr lang="en-US" altLang="zh-CN" sz="2400" dirty="0"/>
          </a:p>
          <a:p>
            <a:endParaRPr lang="en-US" altLang="zh-CN" sz="2400" dirty="0"/>
          </a:p>
          <a:p>
            <a:r>
              <a:rPr lang="zh-CN" altLang="en-US" sz="2400" dirty="0"/>
              <a:t>三极管和二极管一样，管子内部也存在着电荷的建立与消失过程。因此，饱和与截止两种状态也需要一定的时间才能完成。</a:t>
            </a:r>
            <a:endParaRPr lang="en-US" altLang="zh-CN" sz="2400" dirty="0"/>
          </a:p>
          <a:p>
            <a:endParaRPr lang="en-US" altLang="zh-CN" sz="2400" dirty="0"/>
          </a:p>
          <a:p>
            <a:r>
              <a:rPr lang="zh-CN" altLang="en-US" sz="2400" dirty="0"/>
              <a:t>如图所示的电路，输入端加入一个理想的方波其幅度在 </a:t>
            </a:r>
            <a:r>
              <a:rPr lang="en-US" altLang="zh-CN" sz="2400" i="1" dirty="0"/>
              <a:t>3V </a:t>
            </a:r>
            <a:r>
              <a:rPr lang="zh-CN" altLang="en-US" sz="2400" dirty="0"/>
              <a:t>和 </a:t>
            </a:r>
            <a:r>
              <a:rPr lang="en-US" altLang="zh-CN" sz="2400" i="1" dirty="0"/>
              <a:t>-2V</a:t>
            </a:r>
            <a:r>
              <a:rPr lang="en-US" altLang="zh-CN" sz="2400" i="1" baseline="-25000" dirty="0"/>
              <a:t> </a:t>
            </a:r>
            <a:r>
              <a:rPr lang="zh-CN" altLang="en-US" sz="2400" dirty="0"/>
              <a:t>之间变化</a:t>
            </a:r>
            <a:r>
              <a:rPr lang="en-US" altLang="zh-CN" sz="2400" dirty="0"/>
              <a:t>,</a:t>
            </a:r>
            <a:r>
              <a:rPr lang="zh-CN" altLang="en-US" sz="2400" dirty="0"/>
              <a:t>则输出电流 </a:t>
            </a:r>
            <a:r>
              <a:rPr lang="en-US" altLang="zh-CN" sz="2400" i="1" dirty="0" err="1"/>
              <a:t>i</a:t>
            </a:r>
            <a:r>
              <a:rPr lang="en-US" altLang="zh-CN" sz="2400" i="1" baseline="-25000" dirty="0" err="1"/>
              <a:t>c</a:t>
            </a:r>
            <a:r>
              <a:rPr lang="en-US" altLang="zh-CN" sz="2400" i="1" baseline="-25000" dirty="0"/>
              <a:t> </a:t>
            </a:r>
            <a:r>
              <a:rPr lang="zh-CN" altLang="en-US" sz="2400" dirty="0"/>
              <a:t>的波形已不是和输入波形一样的理想方波。</a:t>
            </a:r>
          </a:p>
        </p:txBody>
      </p:sp>
    </p:spTree>
    <p:extLst>
      <p:ext uri="{BB962C8B-B14F-4D97-AF65-F5344CB8AC3E}">
        <p14:creationId xmlns:p14="http://schemas.microsoft.com/office/powerpoint/2010/main" val="240641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childTnLst>
                                    <p:set>
                                      <p:cBhvr additive="base">
                                        <p:cTn id="6" dur="1" fill="hold">
                                          <p:stCondLst>
                                            <p:cond delay="0"/>
                                          </p:stCondLst>
                                        </p:cTn>
                                        <p:tgtEl>
                                          <p:spTgt spid="16"/>
                                        </p:tgtEl>
                                        <p:attrNameLst>
                                          <p:attrName>style.visibility</p:attrName>
                                        </p:attrNameLst>
                                      </p:cBhvr>
                                      <p:to>
                                        <p:strVal val="visible"/>
                                      </p:to>
                                    </p:set>
                                    <p:animEffect transition="in" filter="wipe(left)">
                                      <p:cBhvr additive="base">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childTnLst>
                                    <p:set>
                                      <p:cBhvr additive="base">
                                        <p:cTn id="11" dur="1" fill="hold">
                                          <p:stCondLst>
                                            <p:cond delay="0"/>
                                          </p:stCondLst>
                                        </p:cTn>
                                        <p:tgtEl>
                                          <p:spTgt spid="30"/>
                                        </p:tgtEl>
                                        <p:attrNameLst>
                                          <p:attrName>style.visibility</p:attrName>
                                        </p:attrNameLst>
                                      </p:cBhvr>
                                      <p:to>
                                        <p:strVal val="visible"/>
                                      </p:to>
                                    </p:set>
                                    <p:animEffect transition="in" filter="wipe(left)">
                                      <p:cBhvr additive="base">
                                        <p:cTn id="12" dur="500"/>
                                        <p:tgtEl>
                                          <p:spTgt spid="30"/>
                                        </p:tgtEl>
                                      </p:cBhvr>
                                    </p:animEffect>
                                  </p:childTnLst>
                                </p:cTn>
                              </p:par>
                            </p:childTnLst>
                          </p:cTn>
                        </p:par>
                        <p:par>
                          <p:cTn id="13" fill="hold">
                            <p:stCondLst>
                              <p:cond delay="500"/>
                            </p:stCondLst>
                            <p:childTnLst>
                              <p:par>
                                <p:cTn id="14" presetID="22" presetClass="entr" presetSubtype="1" fill="hold" nodeType="afterEffect">
                                  <p:childTnLst>
                                    <p:set>
                                      <p:cBhvr additive="base">
                                        <p:cTn id="15" dur="1" fill="hold">
                                          <p:stCondLst>
                                            <p:cond delay="0"/>
                                          </p:stCondLst>
                                        </p:cTn>
                                        <p:tgtEl>
                                          <p:spTgt spid="6"/>
                                        </p:tgtEl>
                                        <p:attrNameLst>
                                          <p:attrName>style.visibility</p:attrName>
                                        </p:attrNameLst>
                                      </p:cBhvr>
                                      <p:to>
                                        <p:strVal val="visible"/>
                                      </p:to>
                                    </p:set>
                                    <p:animEffect transition="in" filter="wipe(up)">
                                      <p:cBhvr additive="base">
                                        <p:cTn id="16" dur="500"/>
                                        <p:tgtEl>
                                          <p:spTgt spid="6"/>
                                        </p:tgtEl>
                                      </p:cBhvr>
                                    </p:animEffect>
                                  </p:childTnLst>
                                </p:cTn>
                              </p:par>
                            </p:childTnLst>
                          </p:cTn>
                        </p:par>
                        <p:par>
                          <p:cTn id="17" fill="hold">
                            <p:stCondLst>
                              <p:cond delay="1000"/>
                            </p:stCondLst>
                            <p:childTnLst>
                              <p:par>
                                <p:cTn id="18" presetID="22" presetClass="entr" presetSubtype="1" fill="hold" nodeType="afterEffect">
                                  <p:childTnLst>
                                    <p:set>
                                      <p:cBhvr additive="base">
                                        <p:cTn id="19" dur="1" fill="hold">
                                          <p:stCondLst>
                                            <p:cond delay="0"/>
                                          </p:stCondLst>
                                        </p:cTn>
                                        <p:tgtEl>
                                          <p:spTgt spid="9"/>
                                        </p:tgtEl>
                                        <p:attrNameLst>
                                          <p:attrName>style.visibility</p:attrName>
                                        </p:attrNameLst>
                                      </p:cBhvr>
                                      <p:to>
                                        <p:strVal val="visible"/>
                                      </p:to>
                                    </p:set>
                                    <p:animEffect transition="in" filter="wipe(up)">
                                      <p:cBhvr additive="base">
                                        <p:cTn id="20" dur="500"/>
                                        <p:tgtEl>
                                          <p:spTgt spid="9"/>
                                        </p:tgtEl>
                                      </p:cBhvr>
                                    </p:animEffect>
                                  </p:childTnLst>
                                </p:cTn>
                              </p:par>
                            </p:childTnLst>
                          </p:cTn>
                        </p:par>
                        <p:par>
                          <p:cTn id="21" fill="hold">
                            <p:stCondLst>
                              <p:cond delay="1500"/>
                            </p:stCondLst>
                            <p:childTnLst>
                              <p:par>
                                <p:cTn id="22" presetID="22" presetClass="entr" presetSubtype="8" fill="hold" nodeType="afterEffect">
                                  <p:childTnLst>
                                    <p:set>
                                      <p:cBhvr additive="base">
                                        <p:cTn id="23" dur="1" fill="hold">
                                          <p:stCondLst>
                                            <p:cond delay="0"/>
                                          </p:stCondLst>
                                        </p:cTn>
                                        <p:tgtEl>
                                          <p:spTgt spid="12"/>
                                        </p:tgtEl>
                                        <p:attrNameLst>
                                          <p:attrName>style.visibility</p:attrName>
                                        </p:attrNameLst>
                                      </p:cBhvr>
                                      <p:to>
                                        <p:strVal val="visible"/>
                                      </p:to>
                                    </p:set>
                                    <p:animEffect transition="in" filter="wipe(left)">
                                      <p:cBhvr additive="base">
                                        <p:cTn id="24" dur="500"/>
                                        <p:tgtEl>
                                          <p:spTgt spid="12"/>
                                        </p:tgtEl>
                                      </p:cBhvr>
                                    </p:animEffect>
                                  </p:childTnLst>
                                </p:cTn>
                              </p:par>
                            </p:childTnLst>
                          </p:cTn>
                        </p:par>
                        <p:par>
                          <p:cTn id="25" fill="hold">
                            <p:stCondLst>
                              <p:cond delay="2000"/>
                            </p:stCondLst>
                            <p:childTnLst>
                              <p:par>
                                <p:cTn id="26" presetID="22" presetClass="entr" presetSubtype="2" fill="hold" nodeType="afterEffect">
                                  <p:childTnLst>
                                    <p:set>
                                      <p:cBhvr additive="base">
                                        <p:cTn id="27" dur="1" fill="hold">
                                          <p:stCondLst>
                                            <p:cond delay="0"/>
                                          </p:stCondLst>
                                        </p:cTn>
                                        <p:tgtEl>
                                          <p:spTgt spid="13"/>
                                        </p:tgtEl>
                                        <p:attrNameLst>
                                          <p:attrName>style.visibility</p:attrName>
                                        </p:attrNameLst>
                                      </p:cBhvr>
                                      <p:to>
                                        <p:strVal val="visible"/>
                                      </p:to>
                                    </p:set>
                                    <p:animEffect transition="in" filter="wipe(right)">
                                      <p:cBhvr additive="base">
                                        <p:cTn id="28" dur="500"/>
                                        <p:tgtEl>
                                          <p:spTgt spid="13"/>
                                        </p:tgtEl>
                                      </p:cBhvr>
                                    </p:animEffect>
                                  </p:childTnLst>
                                </p:cTn>
                              </p:par>
                            </p:childTnLst>
                          </p:cTn>
                        </p:par>
                        <p:par>
                          <p:cTn id="29" fill="hold">
                            <p:stCondLst>
                              <p:cond delay="2500"/>
                            </p:stCondLst>
                            <p:childTnLst>
                              <p:par>
                                <p:cTn id="30" presetID="9" presetClass="entr" presetSubtype="0" fill="hold" nodeType="afterEffect">
                                  <p:childTnLst>
                                    <p:set>
                                      <p:cBhvr additive="base">
                                        <p:cTn id="31" dur="1" fill="hold">
                                          <p:stCondLst>
                                            <p:cond delay="0"/>
                                          </p:stCondLst>
                                        </p:cTn>
                                        <p:tgtEl>
                                          <p:spTgt spid="10"/>
                                        </p:tgtEl>
                                        <p:attrNameLst>
                                          <p:attrName>style.visibility</p:attrName>
                                        </p:attrNameLst>
                                      </p:cBhvr>
                                      <p:to>
                                        <p:strVal val="visible"/>
                                      </p:to>
                                    </p:set>
                                    <p:animEffect transition="in" filter="dissolve">
                                      <p:cBhvr additive="base">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childTnLst>
                                    <p:set>
                                      <p:cBhvr additive="base">
                                        <p:cTn id="36" dur="1" fill="hold">
                                          <p:stCondLst>
                                            <p:cond delay="0"/>
                                          </p:stCondLst>
                                        </p:cTn>
                                        <p:tgtEl>
                                          <p:spTgt spid="7"/>
                                        </p:tgtEl>
                                        <p:attrNameLst>
                                          <p:attrName>style.visibility</p:attrName>
                                        </p:attrNameLst>
                                      </p:cBhvr>
                                      <p:to>
                                        <p:strVal val="visible"/>
                                      </p:to>
                                    </p:set>
                                    <p:animEffect transition="in" filter="wipe(up)">
                                      <p:cBhvr additive="base">
                                        <p:cTn id="37" dur="500"/>
                                        <p:tgtEl>
                                          <p:spTgt spid="7"/>
                                        </p:tgtEl>
                                      </p:cBhvr>
                                    </p:animEffect>
                                  </p:childTnLst>
                                </p:cTn>
                              </p:par>
                            </p:childTnLst>
                          </p:cTn>
                        </p:par>
                        <p:par>
                          <p:cTn id="38" fill="hold">
                            <p:stCondLst>
                              <p:cond delay="500"/>
                            </p:stCondLst>
                            <p:childTnLst>
                              <p:par>
                                <p:cTn id="39" presetID="22" presetClass="entr" presetSubtype="1" fill="hold" nodeType="afterEffect">
                                  <p:childTnLst>
                                    <p:set>
                                      <p:cBhvr additive="base">
                                        <p:cTn id="40" dur="1" fill="hold">
                                          <p:stCondLst>
                                            <p:cond delay="0"/>
                                          </p:stCondLst>
                                        </p:cTn>
                                        <p:tgtEl>
                                          <p:spTgt spid="8"/>
                                        </p:tgtEl>
                                        <p:attrNameLst>
                                          <p:attrName>style.visibility</p:attrName>
                                        </p:attrNameLst>
                                      </p:cBhvr>
                                      <p:to>
                                        <p:strVal val="visible"/>
                                      </p:to>
                                    </p:set>
                                    <p:animEffect transition="in" filter="wipe(up)">
                                      <p:cBhvr additive="base">
                                        <p:cTn id="41" dur="500"/>
                                        <p:tgtEl>
                                          <p:spTgt spid="8"/>
                                        </p:tgtEl>
                                      </p:cBhvr>
                                    </p:animEffect>
                                  </p:childTnLst>
                                </p:cTn>
                              </p:par>
                            </p:childTnLst>
                          </p:cTn>
                        </p:par>
                        <p:par>
                          <p:cTn id="42" fill="hold">
                            <p:stCondLst>
                              <p:cond delay="1000"/>
                            </p:stCondLst>
                            <p:childTnLst>
                              <p:par>
                                <p:cTn id="43" presetID="22" presetClass="entr" presetSubtype="2" fill="hold" nodeType="afterEffect">
                                  <p:childTnLst>
                                    <p:set>
                                      <p:cBhvr additive="base">
                                        <p:cTn id="44" dur="1" fill="hold">
                                          <p:stCondLst>
                                            <p:cond delay="0"/>
                                          </p:stCondLst>
                                        </p:cTn>
                                        <p:tgtEl>
                                          <p:spTgt spid="15"/>
                                        </p:tgtEl>
                                        <p:attrNameLst>
                                          <p:attrName>style.visibility</p:attrName>
                                        </p:attrNameLst>
                                      </p:cBhvr>
                                      <p:to>
                                        <p:strVal val="visible"/>
                                      </p:to>
                                    </p:set>
                                    <p:animEffect transition="in" filter="wipe(right)">
                                      <p:cBhvr additive="base">
                                        <p:cTn id="45" dur="500"/>
                                        <p:tgtEl>
                                          <p:spTgt spid="15"/>
                                        </p:tgtEl>
                                      </p:cBhvr>
                                    </p:animEffect>
                                  </p:childTnLst>
                                </p:cTn>
                              </p:par>
                            </p:childTnLst>
                          </p:cTn>
                        </p:par>
                        <p:par>
                          <p:cTn id="46" fill="hold">
                            <p:stCondLst>
                              <p:cond delay="1500"/>
                            </p:stCondLst>
                            <p:childTnLst>
                              <p:par>
                                <p:cTn id="47" presetID="22" presetClass="entr" presetSubtype="8" fill="hold" nodeType="afterEffect">
                                  <p:childTnLst>
                                    <p:set>
                                      <p:cBhvr additive="base">
                                        <p:cTn id="48" dur="1" fill="hold">
                                          <p:stCondLst>
                                            <p:cond delay="0"/>
                                          </p:stCondLst>
                                        </p:cTn>
                                        <p:tgtEl>
                                          <p:spTgt spid="14"/>
                                        </p:tgtEl>
                                        <p:attrNameLst>
                                          <p:attrName>style.visibility</p:attrName>
                                        </p:attrNameLst>
                                      </p:cBhvr>
                                      <p:to>
                                        <p:strVal val="visible"/>
                                      </p:to>
                                    </p:set>
                                    <p:animEffect transition="in" filter="wipe(left)">
                                      <p:cBhvr additive="base">
                                        <p:cTn id="49" dur="500"/>
                                        <p:tgtEl>
                                          <p:spTgt spid="14"/>
                                        </p:tgtEl>
                                      </p:cBhvr>
                                    </p:animEffect>
                                  </p:childTnLst>
                                </p:cTn>
                              </p:par>
                            </p:childTnLst>
                          </p:cTn>
                        </p:par>
                        <p:par>
                          <p:cTn id="50" fill="hold">
                            <p:stCondLst>
                              <p:cond delay="2000"/>
                            </p:stCondLst>
                            <p:childTnLst>
                              <p:par>
                                <p:cTn id="51" presetID="9" presetClass="entr" presetSubtype="0" fill="hold" nodeType="afterEffect">
                                  <p:childTnLst>
                                    <p:set>
                                      <p:cBhvr additive="base">
                                        <p:cTn id="52" dur="1" fill="hold">
                                          <p:stCondLst>
                                            <p:cond delay="0"/>
                                          </p:stCondLst>
                                        </p:cTn>
                                        <p:tgtEl>
                                          <p:spTgt spid="11"/>
                                        </p:tgtEl>
                                        <p:attrNameLst>
                                          <p:attrName>style.visibility</p:attrName>
                                        </p:attrNameLst>
                                      </p:cBhvr>
                                      <p:to>
                                        <p:strVal val="visible"/>
                                      </p:to>
                                    </p:set>
                                    <p:animEffect transition="in" filter="dissolve">
                                      <p:cBhvr additive="base">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childTnLst>
                                    <p:set>
                                      <p:cBhvr additive="base">
                                        <p:cTn id="57" dur="1" fill="hold">
                                          <p:stCondLst>
                                            <p:cond delay="0"/>
                                          </p:stCondLst>
                                        </p:cTn>
                                        <p:tgtEl>
                                          <p:spTgt spid="48"/>
                                        </p:tgtEl>
                                        <p:attrNameLst>
                                          <p:attrName>style.visibility</p:attrName>
                                        </p:attrNameLst>
                                      </p:cBhvr>
                                      <p:to>
                                        <p:strVal val="visible"/>
                                      </p:to>
                                    </p:set>
                                    <p:animEffect transition="in" filter="wipe(left)">
                                      <p:cBhvr additive="base">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childTnLst>
                                    <p:set>
                                      <p:cBhvr additive="base">
                                        <p:cTn id="62" dur="1" fill="hold">
                                          <p:stCondLst>
                                            <p:cond delay="0"/>
                                          </p:stCondLst>
                                        </p:cTn>
                                        <p:tgtEl>
                                          <p:spTgt spid="50"/>
                                        </p:tgtEl>
                                        <p:attrNameLst>
                                          <p:attrName>style.visibility</p:attrName>
                                        </p:attrNameLst>
                                      </p:cBhvr>
                                      <p:to>
                                        <p:strVal val="visible"/>
                                      </p:to>
                                    </p:set>
                                    <p:animEffect transition="in" filter="wipe(left)">
                                      <p:cBhvr additive="base">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childTnLst>
                                    <p:set>
                                      <p:cBhvr additive="base">
                                        <p:cTn id="67" dur="1" fill="hold">
                                          <p:stCondLst>
                                            <p:cond delay="0"/>
                                          </p:stCondLst>
                                        </p:cTn>
                                        <p:tgtEl>
                                          <p:spTgt spid="49"/>
                                        </p:tgtEl>
                                        <p:attrNameLst>
                                          <p:attrName>style.visibility</p:attrName>
                                        </p:attrNameLst>
                                      </p:cBhvr>
                                      <p:to>
                                        <p:strVal val="visible"/>
                                      </p:to>
                                    </p:set>
                                    <p:animEffect transition="in" filter="wipe(left)">
                                      <p:cBhvr additive="base">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1BE9-818D-A188-9794-C98302F413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B93093B-4E79-FA23-E3A7-2A8DAEB540E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3" name="Rectangle 3">
            <a:extLst>
              <a:ext uri="{FF2B5EF4-FFF2-40B4-BE49-F238E27FC236}">
                <a16:creationId xmlns:a16="http://schemas.microsoft.com/office/drawing/2014/main" id="{4B8DFA9D-7EF4-111D-E453-725DF95411F5}"/>
              </a:ext>
            </a:extLst>
          </p:cNvPr>
          <p:cNvSpPr txBox="1">
            <a:spLocks noChangeArrowheads="1"/>
          </p:cNvSpPr>
          <p:nvPr/>
        </p:nvSpPr>
        <p:spPr>
          <a:xfrm>
            <a:off x="5959305" y="1232597"/>
            <a:ext cx="613625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400" b="1">
                <a:latin typeface="宋体" panose="02010600030101010101" pitchFamily="2" charset="-122"/>
                <a:ea typeface="方正姚体" charset="-122"/>
              </a:defRPr>
            </a:lvl1pPr>
          </a:lstStyle>
          <a:p>
            <a:pPr lvl="1" algn="just"/>
            <a:r>
              <a:rPr lang="zh-CN" altLang="en-US" sz="2400" dirty="0">
                <a:latin typeface="微软雅黑" panose="020B0503020204020204" pitchFamily="34" charset="-122"/>
                <a:ea typeface="微软雅黑" panose="020B0503020204020204" pitchFamily="34" charset="-122"/>
              </a:rPr>
              <a:t>延迟时间</a:t>
            </a:r>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gn="just"/>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3V</a:t>
            </a:r>
            <a:r>
              <a:rPr lang="zh-CN" altLang="en-US" sz="2400" dirty="0">
                <a:latin typeface="微软雅黑" panose="020B0503020204020204" pitchFamily="34" charset="-122"/>
                <a:ea typeface="微软雅黑" panose="020B0503020204020204" pitchFamily="34" charset="-122"/>
              </a:rPr>
              <a:t>加入到集电极电流</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上升到</a:t>
            </a:r>
            <a:r>
              <a:rPr lang="en-US" altLang="zh-CN" sz="2400" dirty="0">
                <a:latin typeface="微软雅黑" panose="020B0503020204020204" pitchFamily="34" charset="-122"/>
                <a:ea typeface="微软雅黑" panose="020B0503020204020204" pitchFamily="34" charset="-122"/>
              </a:rPr>
              <a:t>0.1</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所需时间；</a:t>
            </a:r>
          </a:p>
          <a:p>
            <a:pPr lvl="1" algn="just"/>
            <a:endParaRPr lang="en-US" altLang="zh-CN" sz="2400" dirty="0">
              <a:latin typeface="微软雅黑" panose="020B0503020204020204" pitchFamily="34" charset="-122"/>
              <a:ea typeface="微软雅黑" panose="020B0503020204020204" pitchFamily="34" charset="-122"/>
            </a:endParaRPr>
          </a:p>
          <a:p>
            <a:pPr lvl="1" algn="just"/>
            <a:r>
              <a:rPr lang="zh-CN" altLang="en-US" sz="2400" dirty="0">
                <a:latin typeface="微软雅黑" panose="020B0503020204020204" pitchFamily="34" charset="-122"/>
                <a:ea typeface="微软雅黑" panose="020B0503020204020204" pitchFamily="34" charset="-122"/>
              </a:rPr>
              <a:t>上升时间</a:t>
            </a:r>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r</a:t>
            </a:r>
            <a:r>
              <a:rPr lang="en-US" altLang="zh-CN" sz="2400" i="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gn="just"/>
            <a:r>
              <a:rPr lang="en-US" altLang="zh-CN" sz="2400" dirty="0">
                <a:latin typeface="微软雅黑" panose="020B0503020204020204" pitchFamily="34" charset="-122"/>
                <a:ea typeface="微软雅黑" panose="020B0503020204020204" pitchFamily="34" charset="-122"/>
              </a:rPr>
              <a:t>      </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0.1</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上升到</a:t>
            </a:r>
            <a:r>
              <a:rPr lang="en-US" altLang="zh-CN" sz="2400" dirty="0">
                <a:latin typeface="微软雅黑" panose="020B0503020204020204" pitchFamily="34" charset="-122"/>
                <a:ea typeface="微软雅黑" panose="020B0503020204020204" pitchFamily="34" charset="-122"/>
              </a:rPr>
              <a:t>0.9</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所需时间</a:t>
            </a:r>
            <a:r>
              <a:rPr lang="en-US" altLang="zh-CN" sz="2400" dirty="0">
                <a:latin typeface="微软雅黑" panose="020B0503020204020204" pitchFamily="34" charset="-122"/>
                <a:ea typeface="微软雅黑" panose="020B0503020204020204" pitchFamily="34" charset="-122"/>
              </a:rPr>
              <a:t>;</a:t>
            </a:r>
          </a:p>
          <a:p>
            <a:pPr lvl="1" algn="just"/>
            <a:endParaRPr lang="en-US" altLang="zh-CN" sz="2400" dirty="0">
              <a:latin typeface="微软雅黑" panose="020B0503020204020204" pitchFamily="34" charset="-122"/>
              <a:ea typeface="微软雅黑" panose="020B0503020204020204" pitchFamily="34" charset="-122"/>
            </a:endParaRPr>
          </a:p>
          <a:p>
            <a:pPr lvl="1" algn="just"/>
            <a:r>
              <a:rPr lang="zh-CN" altLang="en-US" sz="2400" dirty="0">
                <a:latin typeface="微软雅黑" panose="020B0503020204020204" pitchFamily="34" charset="-122"/>
                <a:ea typeface="微软雅黑" panose="020B0503020204020204" pitchFamily="34" charset="-122"/>
              </a:rPr>
              <a:t>存储时间</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gn="just"/>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从输入信号降到</a:t>
            </a:r>
            <a:r>
              <a:rPr lang="en-US" altLang="zh-CN" sz="2400" dirty="0">
                <a:latin typeface="微软雅黑" panose="020B0503020204020204" pitchFamily="34" charset="-122"/>
                <a:ea typeface="微软雅黑" panose="020B0503020204020204" pitchFamily="34" charset="-122"/>
              </a:rPr>
              <a:t>-2V</a:t>
            </a:r>
            <a:r>
              <a:rPr lang="zh-CN" altLang="en-US" sz="2400" dirty="0">
                <a:latin typeface="微软雅黑" panose="020B0503020204020204" pitchFamily="34" charset="-122"/>
                <a:ea typeface="微软雅黑" panose="020B0503020204020204" pitchFamily="34" charset="-122"/>
              </a:rPr>
              <a:t>到</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降到</a:t>
            </a:r>
            <a:r>
              <a:rPr lang="en-US" altLang="zh-CN" sz="2400" dirty="0">
                <a:latin typeface="微软雅黑" panose="020B0503020204020204" pitchFamily="34" charset="-122"/>
                <a:ea typeface="微软雅黑" panose="020B0503020204020204" pitchFamily="34" charset="-122"/>
              </a:rPr>
              <a:t>0.9</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所需时间</a:t>
            </a:r>
            <a:r>
              <a:rPr lang="en-US" altLang="zh-CN" sz="2400" dirty="0">
                <a:latin typeface="微软雅黑" panose="020B0503020204020204" pitchFamily="34" charset="-122"/>
                <a:ea typeface="微软雅黑" panose="020B0503020204020204" pitchFamily="34" charset="-122"/>
              </a:rPr>
              <a:t>;</a:t>
            </a:r>
          </a:p>
          <a:p>
            <a:pPr lvl="1" algn="just"/>
            <a:endParaRPr lang="en-US" altLang="zh-CN" sz="2400" dirty="0">
              <a:latin typeface="微软雅黑" panose="020B0503020204020204" pitchFamily="34" charset="-122"/>
              <a:ea typeface="微软雅黑" panose="020B0503020204020204" pitchFamily="34" charset="-122"/>
            </a:endParaRPr>
          </a:p>
          <a:p>
            <a:pPr lvl="1" algn="just"/>
            <a:r>
              <a:rPr lang="zh-CN" altLang="en-US" sz="2400" dirty="0">
                <a:latin typeface="微软雅黑" panose="020B0503020204020204" pitchFamily="34" charset="-122"/>
                <a:ea typeface="微软雅黑" panose="020B0503020204020204" pitchFamily="34" charset="-122"/>
              </a:rPr>
              <a:t>下降时间</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f</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gn="just"/>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a:t>
            </a:r>
            <a:r>
              <a:rPr lang="en-US" altLang="zh-CN" sz="2400" dirty="0" err="1">
                <a:latin typeface="微软雅黑" panose="020B0503020204020204" pitchFamily="34" charset="-122"/>
                <a:ea typeface="微软雅黑" panose="020B0503020204020204" pitchFamily="34" charset="-122"/>
              </a:rPr>
              <a:t>ic</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0.9</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下降到</a:t>
            </a:r>
            <a:r>
              <a:rPr lang="en-US" altLang="zh-CN" sz="2400" dirty="0">
                <a:latin typeface="微软雅黑" panose="020B0503020204020204" pitchFamily="34" charset="-122"/>
                <a:ea typeface="微软雅黑" panose="020B0503020204020204" pitchFamily="34" charset="-122"/>
              </a:rPr>
              <a:t>0.1</a:t>
            </a:r>
            <a:r>
              <a:rPr lang="en-US" altLang="zh-CN" sz="2400" i="1" dirty="0">
                <a:latin typeface="微软雅黑" panose="020B0503020204020204" pitchFamily="34" charset="-122"/>
                <a:ea typeface="微软雅黑" panose="020B0503020204020204" pitchFamily="34" charset="-122"/>
              </a:rPr>
              <a:t>i</a:t>
            </a:r>
            <a:r>
              <a:rPr lang="en-US" altLang="zh-CN" sz="2400" i="1" baseline="-25000" dirty="0">
                <a:latin typeface="微软雅黑" panose="020B0503020204020204" pitchFamily="34" charset="-122"/>
                <a:ea typeface="微软雅黑" panose="020B0503020204020204" pitchFamily="34" charset="-122"/>
              </a:rPr>
              <a:t>CS</a:t>
            </a:r>
            <a:r>
              <a:rPr lang="zh-CN" altLang="en-US" sz="2400" dirty="0">
                <a:latin typeface="微软雅黑" panose="020B0503020204020204" pitchFamily="34" charset="-122"/>
                <a:ea typeface="微软雅黑" panose="020B0503020204020204" pitchFamily="34" charset="-122"/>
              </a:rPr>
              <a:t>所需时间。</a:t>
            </a:r>
          </a:p>
        </p:txBody>
      </p:sp>
      <p:sp>
        <p:nvSpPr>
          <p:cNvPr id="4" name="Line 726">
            <a:extLst>
              <a:ext uri="{FF2B5EF4-FFF2-40B4-BE49-F238E27FC236}">
                <a16:creationId xmlns:a16="http://schemas.microsoft.com/office/drawing/2014/main" id="{CFC1E06C-7E16-0CF7-7730-65660E15543A}"/>
              </a:ext>
            </a:extLst>
          </p:cNvPr>
          <p:cNvSpPr>
            <a:spLocks noChangeShapeType="1"/>
          </p:cNvSpPr>
          <p:nvPr/>
        </p:nvSpPr>
        <p:spPr bwMode="auto">
          <a:xfrm>
            <a:off x="2085539" y="2382433"/>
            <a:ext cx="9525" cy="2132012"/>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27">
            <a:extLst>
              <a:ext uri="{FF2B5EF4-FFF2-40B4-BE49-F238E27FC236}">
                <a16:creationId xmlns:a16="http://schemas.microsoft.com/office/drawing/2014/main" id="{69B304A4-5E38-6C05-D25C-31F801C95981}"/>
              </a:ext>
            </a:extLst>
          </p:cNvPr>
          <p:cNvSpPr>
            <a:spLocks noChangeShapeType="1"/>
          </p:cNvSpPr>
          <p:nvPr/>
        </p:nvSpPr>
        <p:spPr bwMode="auto">
          <a:xfrm>
            <a:off x="4147702" y="2253845"/>
            <a:ext cx="7937" cy="230505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28">
            <a:extLst>
              <a:ext uri="{FF2B5EF4-FFF2-40B4-BE49-F238E27FC236}">
                <a16:creationId xmlns:a16="http://schemas.microsoft.com/office/drawing/2014/main" id="{A70BB166-870E-EF1E-1450-1101D5D9B616}"/>
              </a:ext>
            </a:extLst>
          </p:cNvPr>
          <p:cNvSpPr>
            <a:spLocks noChangeShapeType="1"/>
          </p:cNvSpPr>
          <p:nvPr/>
        </p:nvSpPr>
        <p:spPr bwMode="auto">
          <a:xfrm>
            <a:off x="4997014" y="3681008"/>
            <a:ext cx="0" cy="714375"/>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29">
            <a:extLst>
              <a:ext uri="{FF2B5EF4-FFF2-40B4-BE49-F238E27FC236}">
                <a16:creationId xmlns:a16="http://schemas.microsoft.com/office/drawing/2014/main" id="{22537E08-5005-CF43-350E-21888ABA65A7}"/>
              </a:ext>
            </a:extLst>
          </p:cNvPr>
          <p:cNvSpPr>
            <a:spLocks noChangeShapeType="1"/>
          </p:cNvSpPr>
          <p:nvPr/>
        </p:nvSpPr>
        <p:spPr bwMode="auto">
          <a:xfrm>
            <a:off x="2431614" y="3207933"/>
            <a:ext cx="0" cy="1163637"/>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30">
            <a:extLst>
              <a:ext uri="{FF2B5EF4-FFF2-40B4-BE49-F238E27FC236}">
                <a16:creationId xmlns:a16="http://schemas.microsoft.com/office/drawing/2014/main" id="{05E86666-E885-EDB3-74C3-3BAF709696F6}"/>
              </a:ext>
            </a:extLst>
          </p:cNvPr>
          <p:cNvGraphicFramePr>
            <a:graphicFrameLocks noChangeAspect="1"/>
          </p:cNvGraphicFramePr>
          <p:nvPr>
            <p:extLst>
              <p:ext uri="{D42A27DB-BD31-4B8C-83A1-F6EECF244321}">
                <p14:modId xmlns:p14="http://schemas.microsoft.com/office/powerpoint/2010/main" val="2500823938"/>
              </p:ext>
            </p:extLst>
          </p:nvPr>
        </p:nvGraphicFramePr>
        <p:xfrm>
          <a:off x="2183964" y="4214408"/>
          <a:ext cx="496888" cy="568325"/>
        </p:xfrm>
        <a:graphic>
          <a:graphicData uri="http://schemas.openxmlformats.org/presentationml/2006/ole">
            <mc:AlternateContent xmlns:mc="http://schemas.openxmlformats.org/markup-compatibility/2006">
              <mc:Choice xmlns:v="urn:schemas-microsoft-com:vml" Requires="v">
                <p:oleObj spid="_x0000_s14343" name="Equation" r:id="rId4" imgW="177480" imgH="203040" progId="Equation.3">
                  <p:embed/>
                </p:oleObj>
              </mc:Choice>
              <mc:Fallback>
                <p:oleObj name="Equation" r:id="rId4" imgW="177480" imgH="203040" progId="Equation.3">
                  <p:embed/>
                  <p:pic>
                    <p:nvPicPr>
                      <p:cNvPr id="8" name="Object 730">
                        <a:extLst>
                          <a:ext uri="{FF2B5EF4-FFF2-40B4-BE49-F238E27FC236}">
                            <a16:creationId xmlns:a16="http://schemas.microsoft.com/office/drawing/2014/main" id="{05E86666-E885-EDB3-74C3-3BAF70969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964" y="4214408"/>
                        <a:ext cx="4968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9" name="Object 731">
            <a:extLst>
              <a:ext uri="{FF2B5EF4-FFF2-40B4-BE49-F238E27FC236}">
                <a16:creationId xmlns:a16="http://schemas.microsoft.com/office/drawing/2014/main" id="{31E20EB8-59E4-6512-E812-889C105BD4E8}"/>
              </a:ext>
            </a:extLst>
          </p:cNvPr>
          <p:cNvGraphicFramePr>
            <a:graphicFrameLocks noChangeAspect="1"/>
          </p:cNvGraphicFramePr>
          <p:nvPr>
            <p:extLst>
              <p:ext uri="{D42A27DB-BD31-4B8C-83A1-F6EECF244321}">
                <p14:modId xmlns:p14="http://schemas.microsoft.com/office/powerpoint/2010/main" val="3938872608"/>
              </p:ext>
            </p:extLst>
          </p:nvPr>
        </p:nvGraphicFramePr>
        <p:xfrm>
          <a:off x="4377889" y="4200120"/>
          <a:ext cx="539750" cy="538163"/>
        </p:xfrm>
        <a:graphic>
          <a:graphicData uri="http://schemas.openxmlformats.org/presentationml/2006/ole">
            <mc:AlternateContent xmlns:mc="http://schemas.openxmlformats.org/markup-compatibility/2006">
              <mc:Choice xmlns:v="urn:schemas-microsoft-com:vml" Requires="v">
                <p:oleObj spid="_x0000_s14344" name="Equation" r:id="rId6" imgW="203040" imgH="203040" progId="Equation.3">
                  <p:embed/>
                </p:oleObj>
              </mc:Choice>
              <mc:Fallback>
                <p:oleObj name="Equation" r:id="rId6" imgW="203040" imgH="203040" progId="Equation.3">
                  <p:embed/>
                  <p:pic>
                    <p:nvPicPr>
                      <p:cNvPr id="9" name="Object 731">
                        <a:extLst>
                          <a:ext uri="{FF2B5EF4-FFF2-40B4-BE49-F238E27FC236}">
                            <a16:creationId xmlns:a16="http://schemas.microsoft.com/office/drawing/2014/main" id="{31E20EB8-59E4-6512-E812-889C105BD4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889" y="4200120"/>
                        <a:ext cx="539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0" name="Line 732">
            <a:extLst>
              <a:ext uri="{FF2B5EF4-FFF2-40B4-BE49-F238E27FC236}">
                <a16:creationId xmlns:a16="http://schemas.microsoft.com/office/drawing/2014/main" id="{E4AB302F-98DC-7B3D-7E58-772009B41AED}"/>
              </a:ext>
            </a:extLst>
          </p:cNvPr>
          <p:cNvSpPr>
            <a:spLocks noChangeShapeType="1"/>
          </p:cNvSpPr>
          <p:nvPr/>
        </p:nvSpPr>
        <p:spPr bwMode="auto">
          <a:xfrm>
            <a:off x="1782327"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733">
            <a:extLst>
              <a:ext uri="{FF2B5EF4-FFF2-40B4-BE49-F238E27FC236}">
                <a16:creationId xmlns:a16="http://schemas.microsoft.com/office/drawing/2014/main" id="{0382D996-62C1-107B-91F5-A2966902AE6F}"/>
              </a:ext>
            </a:extLst>
          </p:cNvPr>
          <p:cNvSpPr>
            <a:spLocks noChangeShapeType="1"/>
          </p:cNvSpPr>
          <p:nvPr/>
        </p:nvSpPr>
        <p:spPr bwMode="auto">
          <a:xfrm flipH="1">
            <a:off x="2434789"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734">
            <a:extLst>
              <a:ext uri="{FF2B5EF4-FFF2-40B4-BE49-F238E27FC236}">
                <a16:creationId xmlns:a16="http://schemas.microsoft.com/office/drawing/2014/main" id="{0F013164-E6B7-7968-C665-2877B82EE62F}"/>
              </a:ext>
            </a:extLst>
          </p:cNvPr>
          <p:cNvSpPr>
            <a:spLocks noChangeShapeType="1"/>
          </p:cNvSpPr>
          <p:nvPr/>
        </p:nvSpPr>
        <p:spPr bwMode="auto">
          <a:xfrm>
            <a:off x="4716027"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735">
            <a:extLst>
              <a:ext uri="{FF2B5EF4-FFF2-40B4-BE49-F238E27FC236}">
                <a16:creationId xmlns:a16="http://schemas.microsoft.com/office/drawing/2014/main" id="{9A69ADA6-E8D1-9CDA-C9FD-8779417488B9}"/>
              </a:ext>
            </a:extLst>
          </p:cNvPr>
          <p:cNvSpPr>
            <a:spLocks noChangeShapeType="1"/>
          </p:cNvSpPr>
          <p:nvPr/>
        </p:nvSpPr>
        <p:spPr bwMode="auto">
          <a:xfrm flipH="1">
            <a:off x="4154052"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736">
            <a:extLst>
              <a:ext uri="{FF2B5EF4-FFF2-40B4-BE49-F238E27FC236}">
                <a16:creationId xmlns:a16="http://schemas.microsoft.com/office/drawing/2014/main" id="{90489DEE-C6E3-742F-0039-A4AF86B1ED85}"/>
              </a:ext>
            </a:extLst>
          </p:cNvPr>
          <p:cNvGrpSpPr>
            <a:grpSpLocks/>
          </p:cNvGrpSpPr>
          <p:nvPr/>
        </p:nvGrpSpPr>
        <p:grpSpPr bwMode="auto">
          <a:xfrm>
            <a:off x="456764" y="629833"/>
            <a:ext cx="5776913" cy="2139950"/>
            <a:chOff x="1184" y="762"/>
            <a:chExt cx="3639" cy="1348"/>
          </a:xfrm>
        </p:grpSpPr>
        <p:sp>
          <p:nvSpPr>
            <p:cNvPr id="15" name="Rectangle 737">
              <a:extLst>
                <a:ext uri="{FF2B5EF4-FFF2-40B4-BE49-F238E27FC236}">
                  <a16:creationId xmlns:a16="http://schemas.microsoft.com/office/drawing/2014/main" id="{D3459882-2A4A-15FE-9B0B-50A8033DBFBA}"/>
                </a:ext>
              </a:extLst>
            </p:cNvPr>
            <p:cNvSpPr>
              <a:spLocks noChangeArrowheads="1"/>
            </p:cNvSpPr>
            <p:nvPr/>
          </p:nvSpPr>
          <p:spPr bwMode="auto">
            <a:xfrm>
              <a:off x="1216" y="102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16" name="Rectangle 738">
              <a:extLst>
                <a:ext uri="{FF2B5EF4-FFF2-40B4-BE49-F238E27FC236}">
                  <a16:creationId xmlns:a16="http://schemas.microsoft.com/office/drawing/2014/main" id="{57DB08D8-622A-B1AE-BFEE-70A78237A8B7}"/>
                </a:ext>
              </a:extLst>
            </p:cNvPr>
            <p:cNvSpPr>
              <a:spLocks noChangeArrowheads="1"/>
            </p:cNvSpPr>
            <p:nvPr/>
          </p:nvSpPr>
          <p:spPr bwMode="auto">
            <a:xfrm>
              <a:off x="1184" y="1673"/>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-2</a:t>
              </a:r>
            </a:p>
          </p:txBody>
        </p:sp>
        <p:sp>
          <p:nvSpPr>
            <p:cNvPr id="17" name="Line 739">
              <a:extLst>
                <a:ext uri="{FF2B5EF4-FFF2-40B4-BE49-F238E27FC236}">
                  <a16:creationId xmlns:a16="http://schemas.microsoft.com/office/drawing/2014/main" id="{C61E9335-2CA2-DC36-9327-962C29B37B9D}"/>
                </a:ext>
              </a:extLst>
            </p:cNvPr>
            <p:cNvSpPr>
              <a:spLocks noChangeShapeType="1"/>
            </p:cNvSpPr>
            <p:nvPr/>
          </p:nvSpPr>
          <p:spPr bwMode="auto">
            <a:xfrm>
              <a:off x="1540" y="1536"/>
              <a:ext cx="3071"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740">
              <a:extLst>
                <a:ext uri="{FF2B5EF4-FFF2-40B4-BE49-F238E27FC236}">
                  <a16:creationId xmlns:a16="http://schemas.microsoft.com/office/drawing/2014/main" id="{A36B5C3D-4967-46F1-A911-79548407E5DA}"/>
                </a:ext>
              </a:extLst>
            </p:cNvPr>
            <p:cNvSpPr>
              <a:spLocks noChangeShapeType="1"/>
            </p:cNvSpPr>
            <p:nvPr/>
          </p:nvSpPr>
          <p:spPr bwMode="auto">
            <a:xfrm flipV="1">
              <a:off x="1540" y="880"/>
              <a:ext cx="0" cy="123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41">
              <a:extLst>
                <a:ext uri="{FF2B5EF4-FFF2-40B4-BE49-F238E27FC236}">
                  <a16:creationId xmlns:a16="http://schemas.microsoft.com/office/drawing/2014/main" id="{DCD9D14C-7B93-4D3A-64E2-D3069BADC2D9}"/>
                </a:ext>
              </a:extLst>
            </p:cNvPr>
            <p:cNvSpPr>
              <a:spLocks noChangeShapeType="1"/>
            </p:cNvSpPr>
            <p:nvPr/>
          </p:nvSpPr>
          <p:spPr bwMode="auto">
            <a:xfrm>
              <a:off x="1540" y="1798"/>
              <a:ext cx="67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742">
              <a:extLst>
                <a:ext uri="{FF2B5EF4-FFF2-40B4-BE49-F238E27FC236}">
                  <a16:creationId xmlns:a16="http://schemas.microsoft.com/office/drawing/2014/main" id="{4CEADA9D-A1FA-CA1F-19D9-72414939712D}"/>
                </a:ext>
              </a:extLst>
            </p:cNvPr>
            <p:cNvSpPr>
              <a:spLocks noChangeShapeType="1"/>
            </p:cNvSpPr>
            <p:nvPr/>
          </p:nvSpPr>
          <p:spPr bwMode="auto">
            <a:xfrm flipV="1">
              <a:off x="2212" y="1159"/>
              <a:ext cx="0" cy="655"/>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43">
              <a:extLst>
                <a:ext uri="{FF2B5EF4-FFF2-40B4-BE49-F238E27FC236}">
                  <a16:creationId xmlns:a16="http://schemas.microsoft.com/office/drawing/2014/main" id="{D8226B11-AA88-AEA7-308E-D2FB646E0A91}"/>
                </a:ext>
              </a:extLst>
            </p:cNvPr>
            <p:cNvSpPr>
              <a:spLocks noChangeShapeType="1"/>
            </p:cNvSpPr>
            <p:nvPr/>
          </p:nvSpPr>
          <p:spPr bwMode="auto">
            <a:xfrm flipV="1">
              <a:off x="2211" y="1163"/>
              <a:ext cx="129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44">
              <a:extLst>
                <a:ext uri="{FF2B5EF4-FFF2-40B4-BE49-F238E27FC236}">
                  <a16:creationId xmlns:a16="http://schemas.microsoft.com/office/drawing/2014/main" id="{A79C2A22-B4DC-95F3-CE32-53E01724514E}"/>
                </a:ext>
              </a:extLst>
            </p:cNvPr>
            <p:cNvSpPr>
              <a:spLocks noChangeShapeType="1"/>
            </p:cNvSpPr>
            <p:nvPr/>
          </p:nvSpPr>
          <p:spPr bwMode="auto">
            <a:xfrm>
              <a:off x="3508" y="1161"/>
              <a:ext cx="0" cy="633"/>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45">
              <a:extLst>
                <a:ext uri="{FF2B5EF4-FFF2-40B4-BE49-F238E27FC236}">
                  <a16:creationId xmlns:a16="http://schemas.microsoft.com/office/drawing/2014/main" id="{8E16A4F4-6755-2635-634C-AD73B76B6175}"/>
                </a:ext>
              </a:extLst>
            </p:cNvPr>
            <p:cNvSpPr>
              <a:spLocks noChangeShapeType="1"/>
            </p:cNvSpPr>
            <p:nvPr/>
          </p:nvSpPr>
          <p:spPr bwMode="auto">
            <a:xfrm>
              <a:off x="3508" y="1789"/>
              <a:ext cx="874"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746">
              <a:extLst>
                <a:ext uri="{FF2B5EF4-FFF2-40B4-BE49-F238E27FC236}">
                  <a16:creationId xmlns:a16="http://schemas.microsoft.com/office/drawing/2014/main" id="{0D016ED4-E484-B116-BC1C-E3CB248BDC7E}"/>
                </a:ext>
              </a:extLst>
            </p:cNvPr>
            <p:cNvSpPr>
              <a:spLocks noChangeArrowheads="1"/>
            </p:cNvSpPr>
            <p:nvPr/>
          </p:nvSpPr>
          <p:spPr bwMode="auto">
            <a:xfrm>
              <a:off x="4645" y="1361"/>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graphicFrame>
          <p:nvGraphicFramePr>
            <p:cNvPr id="25" name="Object 747">
              <a:extLst>
                <a:ext uri="{FF2B5EF4-FFF2-40B4-BE49-F238E27FC236}">
                  <a16:creationId xmlns:a16="http://schemas.microsoft.com/office/drawing/2014/main" id="{4C8136C1-3094-8621-4308-487ABFAE5388}"/>
                </a:ext>
              </a:extLst>
            </p:cNvPr>
            <p:cNvGraphicFramePr>
              <a:graphicFrameLocks noChangeAspect="1"/>
            </p:cNvGraphicFramePr>
            <p:nvPr/>
          </p:nvGraphicFramePr>
          <p:xfrm>
            <a:off x="1623" y="762"/>
            <a:ext cx="571" cy="325"/>
          </p:xfrm>
          <a:graphic>
            <a:graphicData uri="http://schemas.openxmlformats.org/presentationml/2006/ole">
              <mc:AlternateContent xmlns:mc="http://schemas.openxmlformats.org/markup-compatibility/2006">
                <mc:Choice xmlns:v="urn:schemas-microsoft-com:vml" Requires="v">
                  <p:oleObj spid="_x0000_s14345" name="Equation" r:id="rId8" imgW="380880" imgH="215640" progId="Equation.3">
                    <p:embed/>
                  </p:oleObj>
                </mc:Choice>
                <mc:Fallback>
                  <p:oleObj name="Equation" r:id="rId8" imgW="380880" imgH="215640" progId="Equation.3">
                    <p:embed/>
                    <p:pic>
                      <p:nvPicPr>
                        <p:cNvPr id="25" name="Object 747">
                          <a:extLst>
                            <a:ext uri="{FF2B5EF4-FFF2-40B4-BE49-F238E27FC236}">
                              <a16:creationId xmlns:a16="http://schemas.microsoft.com/office/drawing/2014/main" id="{4C8136C1-3094-8621-4308-487ABFAE53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 y="762"/>
                          <a:ext cx="57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 name="Rectangle 748">
              <a:extLst>
                <a:ext uri="{FF2B5EF4-FFF2-40B4-BE49-F238E27FC236}">
                  <a16:creationId xmlns:a16="http://schemas.microsoft.com/office/drawing/2014/main" id="{4D331D1E-98FE-5342-A65D-A4F9D68B31B1}"/>
                </a:ext>
              </a:extLst>
            </p:cNvPr>
            <p:cNvSpPr>
              <a:spLocks noChangeArrowheads="1"/>
            </p:cNvSpPr>
            <p:nvPr/>
          </p:nvSpPr>
          <p:spPr bwMode="auto">
            <a:xfrm>
              <a:off x="1216" y="13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400" b="1">
                  <a:latin typeface="Times New Roman" panose="02020603050405020304" pitchFamily="18" charset="0"/>
                  <a:ea typeface="方正姚体" charset="-122"/>
                </a:rPr>
                <a:t>0</a:t>
              </a:r>
            </a:p>
          </p:txBody>
        </p:sp>
        <p:sp>
          <p:nvSpPr>
            <p:cNvPr id="27" name="Line 749">
              <a:extLst>
                <a:ext uri="{FF2B5EF4-FFF2-40B4-BE49-F238E27FC236}">
                  <a16:creationId xmlns:a16="http://schemas.microsoft.com/office/drawing/2014/main" id="{14E62BA9-9443-AB81-3A26-CC32178341FB}"/>
                </a:ext>
              </a:extLst>
            </p:cNvPr>
            <p:cNvSpPr>
              <a:spLocks noChangeShapeType="1"/>
            </p:cNvSpPr>
            <p:nvPr/>
          </p:nvSpPr>
          <p:spPr bwMode="auto">
            <a:xfrm>
              <a:off x="1539" y="1170"/>
              <a:ext cx="657"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750">
            <a:extLst>
              <a:ext uri="{FF2B5EF4-FFF2-40B4-BE49-F238E27FC236}">
                <a16:creationId xmlns:a16="http://schemas.microsoft.com/office/drawing/2014/main" id="{1924DD59-B7F3-D732-946E-E525EFF7B453}"/>
              </a:ext>
            </a:extLst>
          </p:cNvPr>
          <p:cNvGrpSpPr>
            <a:grpSpLocks/>
          </p:cNvGrpSpPr>
          <p:nvPr/>
        </p:nvGrpSpPr>
        <p:grpSpPr bwMode="auto">
          <a:xfrm>
            <a:off x="58302" y="2579283"/>
            <a:ext cx="6219825" cy="1666875"/>
            <a:chOff x="933" y="2081"/>
            <a:chExt cx="3918" cy="1050"/>
          </a:xfrm>
        </p:grpSpPr>
        <p:sp>
          <p:nvSpPr>
            <p:cNvPr id="29" name="Rectangle 751">
              <a:extLst>
                <a:ext uri="{FF2B5EF4-FFF2-40B4-BE49-F238E27FC236}">
                  <a16:creationId xmlns:a16="http://schemas.microsoft.com/office/drawing/2014/main" id="{0B858BAA-8814-C0AD-3D76-00A3143F083F}"/>
                </a:ext>
              </a:extLst>
            </p:cNvPr>
            <p:cNvSpPr>
              <a:spLocks noChangeArrowheads="1"/>
            </p:cNvSpPr>
            <p:nvPr/>
          </p:nvSpPr>
          <p:spPr bwMode="auto">
            <a:xfrm>
              <a:off x="934" y="2285"/>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0.9</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0" name="Rectangle 752">
              <a:extLst>
                <a:ext uri="{FF2B5EF4-FFF2-40B4-BE49-F238E27FC236}">
                  <a16:creationId xmlns:a16="http://schemas.microsoft.com/office/drawing/2014/main" id="{9C7AE76B-B4B6-F0EC-D8B0-F5669AF8DB04}"/>
                </a:ext>
              </a:extLst>
            </p:cNvPr>
            <p:cNvSpPr>
              <a:spLocks noChangeArrowheads="1"/>
            </p:cNvSpPr>
            <p:nvPr/>
          </p:nvSpPr>
          <p:spPr bwMode="auto">
            <a:xfrm>
              <a:off x="934" y="2573"/>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0.1</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1" name="Line 753">
              <a:extLst>
                <a:ext uri="{FF2B5EF4-FFF2-40B4-BE49-F238E27FC236}">
                  <a16:creationId xmlns:a16="http://schemas.microsoft.com/office/drawing/2014/main" id="{1F70A80B-5243-7E89-AEE5-740586561965}"/>
                </a:ext>
              </a:extLst>
            </p:cNvPr>
            <p:cNvSpPr>
              <a:spLocks noChangeShapeType="1"/>
            </p:cNvSpPr>
            <p:nvPr/>
          </p:nvSpPr>
          <p:spPr bwMode="auto">
            <a:xfrm flipH="1" flipV="1">
              <a:off x="1540" y="2228"/>
              <a:ext cx="1" cy="613"/>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4">
              <a:extLst>
                <a:ext uri="{FF2B5EF4-FFF2-40B4-BE49-F238E27FC236}">
                  <a16:creationId xmlns:a16="http://schemas.microsoft.com/office/drawing/2014/main" id="{F267F91E-DADE-F07E-4163-6682CDEF47D1}"/>
                </a:ext>
              </a:extLst>
            </p:cNvPr>
            <p:cNvSpPr>
              <a:spLocks noChangeShapeType="1"/>
            </p:cNvSpPr>
            <p:nvPr/>
          </p:nvSpPr>
          <p:spPr bwMode="auto">
            <a:xfrm>
              <a:off x="1541" y="2835"/>
              <a:ext cx="307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755">
              <a:extLst>
                <a:ext uri="{FF2B5EF4-FFF2-40B4-BE49-F238E27FC236}">
                  <a16:creationId xmlns:a16="http://schemas.microsoft.com/office/drawing/2014/main" id="{7539C137-774F-D7BA-7A28-7E5CDBB2F048}"/>
                </a:ext>
              </a:extLst>
            </p:cNvPr>
            <p:cNvSpPr>
              <a:spLocks noChangeShapeType="1"/>
            </p:cNvSpPr>
            <p:nvPr/>
          </p:nvSpPr>
          <p:spPr bwMode="auto">
            <a:xfrm>
              <a:off x="1549" y="2826"/>
              <a:ext cx="70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56">
              <a:extLst>
                <a:ext uri="{FF2B5EF4-FFF2-40B4-BE49-F238E27FC236}">
                  <a16:creationId xmlns:a16="http://schemas.microsoft.com/office/drawing/2014/main" id="{E24869A6-9F5B-7FCB-6D50-4660B3F5D7A6}"/>
                </a:ext>
              </a:extLst>
            </p:cNvPr>
            <p:cNvSpPr>
              <a:spLocks noChangeShapeType="1"/>
            </p:cNvSpPr>
            <p:nvPr/>
          </p:nvSpPr>
          <p:spPr bwMode="auto">
            <a:xfrm flipH="1">
              <a:off x="2647" y="2419"/>
              <a:ext cx="1146" cy="2"/>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757">
              <a:extLst>
                <a:ext uri="{FF2B5EF4-FFF2-40B4-BE49-F238E27FC236}">
                  <a16:creationId xmlns:a16="http://schemas.microsoft.com/office/drawing/2014/main" id="{EBD9AE72-5022-D792-7F67-448342C165EF}"/>
                </a:ext>
              </a:extLst>
            </p:cNvPr>
            <p:cNvGraphicFramePr>
              <a:graphicFrameLocks noChangeAspect="1"/>
            </p:cNvGraphicFramePr>
            <p:nvPr/>
          </p:nvGraphicFramePr>
          <p:xfrm>
            <a:off x="1636" y="2081"/>
            <a:ext cx="229" cy="345"/>
          </p:xfrm>
          <a:graphic>
            <a:graphicData uri="http://schemas.openxmlformats.org/presentationml/2006/ole">
              <mc:AlternateContent xmlns:mc="http://schemas.openxmlformats.org/markup-compatibility/2006">
                <mc:Choice xmlns:v="urn:schemas-microsoft-com:vml" Requires="v">
                  <p:oleObj spid="_x0000_s14346" name="Equation" r:id="rId10" imgW="152280" imgH="228600" progId="Equation.3">
                    <p:embed/>
                  </p:oleObj>
                </mc:Choice>
                <mc:Fallback>
                  <p:oleObj name="Equation" r:id="rId10" imgW="152280" imgH="228600" progId="Equation.3">
                    <p:embed/>
                    <p:pic>
                      <p:nvPicPr>
                        <p:cNvPr id="35" name="Object 757">
                          <a:extLst>
                            <a:ext uri="{FF2B5EF4-FFF2-40B4-BE49-F238E27FC236}">
                              <a16:creationId xmlns:a16="http://schemas.microsoft.com/office/drawing/2014/main" id="{EBD9AE72-5022-D792-7F67-448342C165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 y="2081"/>
                          <a:ext cx="22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6" name="Rectangle 758">
              <a:extLst>
                <a:ext uri="{FF2B5EF4-FFF2-40B4-BE49-F238E27FC236}">
                  <a16:creationId xmlns:a16="http://schemas.microsoft.com/office/drawing/2014/main" id="{B4DD7FD8-ED84-A448-2EC6-79CCE8E91B57}"/>
                </a:ext>
              </a:extLst>
            </p:cNvPr>
            <p:cNvSpPr>
              <a:spLocks noChangeArrowheads="1"/>
            </p:cNvSpPr>
            <p:nvPr/>
          </p:nvSpPr>
          <p:spPr bwMode="auto">
            <a:xfrm>
              <a:off x="4673" y="2660"/>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37" name="Rectangle 759">
              <a:extLst>
                <a:ext uri="{FF2B5EF4-FFF2-40B4-BE49-F238E27FC236}">
                  <a16:creationId xmlns:a16="http://schemas.microsoft.com/office/drawing/2014/main" id="{23C92CBE-036D-652E-1758-59E39B82FFE7}"/>
                </a:ext>
              </a:extLst>
            </p:cNvPr>
            <p:cNvSpPr>
              <a:spLocks noChangeArrowheads="1"/>
            </p:cNvSpPr>
            <p:nvPr/>
          </p:nvSpPr>
          <p:spPr bwMode="auto">
            <a:xfrm>
              <a:off x="1343" y="2843"/>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38" name="Line 760">
              <a:extLst>
                <a:ext uri="{FF2B5EF4-FFF2-40B4-BE49-F238E27FC236}">
                  <a16:creationId xmlns:a16="http://schemas.microsoft.com/office/drawing/2014/main" id="{0031D7D8-54DA-69AF-BA8F-284A754F3881}"/>
                </a:ext>
              </a:extLst>
            </p:cNvPr>
            <p:cNvSpPr>
              <a:spLocks noChangeShapeType="1"/>
            </p:cNvSpPr>
            <p:nvPr/>
          </p:nvSpPr>
          <p:spPr bwMode="auto">
            <a:xfrm>
              <a:off x="1554" y="2490"/>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Freeform 761">
              <a:extLst>
                <a:ext uri="{FF2B5EF4-FFF2-40B4-BE49-F238E27FC236}">
                  <a16:creationId xmlns:a16="http://schemas.microsoft.com/office/drawing/2014/main" id="{25601412-386C-DA6F-EA4B-8119579DEF07}"/>
                </a:ext>
              </a:extLst>
            </p:cNvPr>
            <p:cNvSpPr>
              <a:spLocks/>
            </p:cNvSpPr>
            <p:nvPr/>
          </p:nvSpPr>
          <p:spPr bwMode="auto">
            <a:xfrm>
              <a:off x="3785" y="242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40" name="Freeform 762">
              <a:extLst>
                <a:ext uri="{FF2B5EF4-FFF2-40B4-BE49-F238E27FC236}">
                  <a16:creationId xmlns:a16="http://schemas.microsoft.com/office/drawing/2014/main" id="{94706027-9887-7DA6-98D0-E7D438A06784}"/>
                </a:ext>
              </a:extLst>
            </p:cNvPr>
            <p:cNvSpPr>
              <a:spLocks/>
            </p:cNvSpPr>
            <p:nvPr/>
          </p:nvSpPr>
          <p:spPr bwMode="auto">
            <a:xfrm rot="5340000" flipV="1">
              <a:off x="4060" y="273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41" name="Line 763">
              <a:extLst>
                <a:ext uri="{FF2B5EF4-FFF2-40B4-BE49-F238E27FC236}">
                  <a16:creationId xmlns:a16="http://schemas.microsoft.com/office/drawing/2014/main" id="{D9033441-BFCB-7479-FA92-9E7E0A85F71A}"/>
                </a:ext>
              </a:extLst>
            </p:cNvPr>
            <p:cNvSpPr>
              <a:spLocks noChangeShapeType="1"/>
            </p:cNvSpPr>
            <p:nvPr/>
          </p:nvSpPr>
          <p:spPr bwMode="auto">
            <a:xfrm>
              <a:off x="4025" y="2652"/>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764">
              <a:extLst>
                <a:ext uri="{FF2B5EF4-FFF2-40B4-BE49-F238E27FC236}">
                  <a16:creationId xmlns:a16="http://schemas.microsoft.com/office/drawing/2014/main" id="{72451A2B-FF25-2778-E3D7-E66499A67F01}"/>
                </a:ext>
              </a:extLst>
            </p:cNvPr>
            <p:cNvSpPr>
              <a:spLocks noChangeShapeType="1"/>
            </p:cNvSpPr>
            <p:nvPr/>
          </p:nvSpPr>
          <p:spPr bwMode="auto">
            <a:xfrm>
              <a:off x="4142" y="2819"/>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Freeform 765">
              <a:extLst>
                <a:ext uri="{FF2B5EF4-FFF2-40B4-BE49-F238E27FC236}">
                  <a16:creationId xmlns:a16="http://schemas.microsoft.com/office/drawing/2014/main" id="{31B93B82-A7D7-CD0B-2DDB-2A3913CE10DF}"/>
                </a:ext>
              </a:extLst>
            </p:cNvPr>
            <p:cNvSpPr>
              <a:spLocks/>
            </p:cNvSpPr>
            <p:nvPr/>
          </p:nvSpPr>
          <p:spPr bwMode="auto">
            <a:xfrm>
              <a:off x="2288" y="2419"/>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4" name="Freeform 766">
              <a:extLst>
                <a:ext uri="{FF2B5EF4-FFF2-40B4-BE49-F238E27FC236}">
                  <a16:creationId xmlns:a16="http://schemas.microsoft.com/office/drawing/2014/main" id="{604B9527-E517-6143-40BC-D970137B237A}"/>
                </a:ext>
              </a:extLst>
            </p:cNvPr>
            <p:cNvSpPr>
              <a:spLocks/>
            </p:cNvSpPr>
            <p:nvPr/>
          </p:nvSpPr>
          <p:spPr bwMode="auto">
            <a:xfrm>
              <a:off x="2237" y="2774"/>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5" name="Line 767">
              <a:extLst>
                <a:ext uri="{FF2B5EF4-FFF2-40B4-BE49-F238E27FC236}">
                  <a16:creationId xmlns:a16="http://schemas.microsoft.com/office/drawing/2014/main" id="{DAA99894-37C0-7204-23BA-19006F5E4278}"/>
                </a:ext>
              </a:extLst>
            </p:cNvPr>
            <p:cNvSpPr>
              <a:spLocks noChangeShapeType="1"/>
            </p:cNvSpPr>
            <p:nvPr/>
          </p:nvSpPr>
          <p:spPr bwMode="auto">
            <a:xfrm>
              <a:off x="1551" y="2757"/>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6" name="Object 768">
            <a:extLst>
              <a:ext uri="{FF2B5EF4-FFF2-40B4-BE49-F238E27FC236}">
                <a16:creationId xmlns:a16="http://schemas.microsoft.com/office/drawing/2014/main" id="{D42D2B26-B99D-C1D4-250D-3A03F8B7278E}"/>
              </a:ext>
            </a:extLst>
          </p:cNvPr>
          <p:cNvGraphicFramePr>
            <a:graphicFrameLocks noChangeAspect="1"/>
          </p:cNvGraphicFramePr>
          <p:nvPr>
            <p:extLst>
              <p:ext uri="{D42A27DB-BD31-4B8C-83A1-F6EECF244321}">
                <p14:modId xmlns:p14="http://schemas.microsoft.com/office/powerpoint/2010/main" val="3769607718"/>
              </p:ext>
            </p:extLst>
          </p:nvPr>
        </p:nvGraphicFramePr>
        <p:xfrm>
          <a:off x="1112402" y="4508095"/>
          <a:ext cx="960437" cy="527050"/>
        </p:xfrm>
        <a:graphic>
          <a:graphicData uri="http://schemas.openxmlformats.org/presentationml/2006/ole">
            <mc:AlternateContent xmlns:mc="http://schemas.openxmlformats.org/markup-compatibility/2006">
              <mc:Choice xmlns:v="urn:schemas-microsoft-com:vml" Requires="v">
                <p:oleObj spid="_x0000_s14347" name="Equation" r:id="rId12" imgW="419040" imgH="228600" progId="Equation.3">
                  <p:embed/>
                </p:oleObj>
              </mc:Choice>
              <mc:Fallback>
                <p:oleObj name="Equation" r:id="rId12" imgW="419040" imgH="228600" progId="Equation.3">
                  <p:embed/>
                  <p:pic>
                    <p:nvPicPr>
                      <p:cNvPr id="46" name="Object 768">
                        <a:extLst>
                          <a:ext uri="{FF2B5EF4-FFF2-40B4-BE49-F238E27FC236}">
                            <a16:creationId xmlns:a16="http://schemas.microsoft.com/office/drawing/2014/main" id="{D42D2B26-B99D-C1D4-250D-3A03F8B727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402" y="4508095"/>
                        <a:ext cx="9604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47" name="Group 770">
            <a:extLst>
              <a:ext uri="{FF2B5EF4-FFF2-40B4-BE49-F238E27FC236}">
                <a16:creationId xmlns:a16="http://schemas.microsoft.com/office/drawing/2014/main" id="{A9B82036-6301-9CC5-B0AD-A6B10564FA7A}"/>
              </a:ext>
            </a:extLst>
          </p:cNvPr>
          <p:cNvGrpSpPr>
            <a:grpSpLocks/>
          </p:cNvGrpSpPr>
          <p:nvPr/>
        </p:nvGrpSpPr>
        <p:grpSpPr bwMode="auto">
          <a:xfrm>
            <a:off x="275789" y="4736695"/>
            <a:ext cx="6011863" cy="1347788"/>
            <a:chOff x="1070" y="3314"/>
            <a:chExt cx="3787" cy="849"/>
          </a:xfrm>
        </p:grpSpPr>
        <p:sp>
          <p:nvSpPr>
            <p:cNvPr id="48" name="Rectangle 771">
              <a:extLst>
                <a:ext uri="{FF2B5EF4-FFF2-40B4-BE49-F238E27FC236}">
                  <a16:creationId xmlns:a16="http://schemas.microsoft.com/office/drawing/2014/main" id="{49D62308-1A0E-C16A-C100-5DE747452BE4}"/>
                </a:ext>
              </a:extLst>
            </p:cNvPr>
            <p:cNvSpPr>
              <a:spLocks noChangeArrowheads="1"/>
            </p:cNvSpPr>
            <p:nvPr/>
          </p:nvSpPr>
          <p:spPr bwMode="auto">
            <a:xfrm>
              <a:off x="1142" y="336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49" name="Rectangle 772">
              <a:extLst>
                <a:ext uri="{FF2B5EF4-FFF2-40B4-BE49-F238E27FC236}">
                  <a16:creationId xmlns:a16="http://schemas.microsoft.com/office/drawing/2014/main" id="{CC5E7CF9-A021-1177-7D24-F1015BF5421D}"/>
                </a:ext>
              </a:extLst>
            </p:cNvPr>
            <p:cNvSpPr>
              <a:spLocks noChangeArrowheads="1"/>
            </p:cNvSpPr>
            <p:nvPr/>
          </p:nvSpPr>
          <p:spPr bwMode="auto">
            <a:xfrm>
              <a:off x="1070" y="3680"/>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0.3</a:t>
              </a:r>
            </a:p>
          </p:txBody>
        </p:sp>
        <p:sp>
          <p:nvSpPr>
            <p:cNvPr id="50" name="Line 773">
              <a:extLst>
                <a:ext uri="{FF2B5EF4-FFF2-40B4-BE49-F238E27FC236}">
                  <a16:creationId xmlns:a16="http://schemas.microsoft.com/office/drawing/2014/main" id="{38927A0C-112B-EF68-8E45-60F2D994EC9F}"/>
                </a:ext>
              </a:extLst>
            </p:cNvPr>
            <p:cNvSpPr>
              <a:spLocks noChangeShapeType="1"/>
            </p:cNvSpPr>
            <p:nvPr/>
          </p:nvSpPr>
          <p:spPr bwMode="auto">
            <a:xfrm flipV="1">
              <a:off x="1545" y="3314"/>
              <a:ext cx="1" cy="614"/>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774">
              <a:extLst>
                <a:ext uri="{FF2B5EF4-FFF2-40B4-BE49-F238E27FC236}">
                  <a16:creationId xmlns:a16="http://schemas.microsoft.com/office/drawing/2014/main" id="{FCF59718-4017-55DC-2E40-6D3430326F96}"/>
                </a:ext>
              </a:extLst>
            </p:cNvPr>
            <p:cNvSpPr>
              <a:spLocks noChangeShapeType="1"/>
            </p:cNvSpPr>
            <p:nvPr/>
          </p:nvSpPr>
          <p:spPr bwMode="auto">
            <a:xfrm>
              <a:off x="1537" y="3921"/>
              <a:ext cx="308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775">
              <a:extLst>
                <a:ext uri="{FF2B5EF4-FFF2-40B4-BE49-F238E27FC236}">
                  <a16:creationId xmlns:a16="http://schemas.microsoft.com/office/drawing/2014/main" id="{2530D64B-5229-B0C7-D2D6-D8A1EDA675B8}"/>
                </a:ext>
              </a:extLst>
            </p:cNvPr>
            <p:cNvSpPr>
              <a:spLocks noChangeShapeType="1"/>
            </p:cNvSpPr>
            <p:nvPr/>
          </p:nvSpPr>
          <p:spPr bwMode="auto">
            <a:xfrm flipV="1">
              <a:off x="1556" y="3502"/>
              <a:ext cx="658"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776">
              <a:extLst>
                <a:ext uri="{FF2B5EF4-FFF2-40B4-BE49-F238E27FC236}">
                  <a16:creationId xmlns:a16="http://schemas.microsoft.com/office/drawing/2014/main" id="{C22229A9-15EE-12DA-0118-17D979793641}"/>
                </a:ext>
              </a:extLst>
            </p:cNvPr>
            <p:cNvSpPr>
              <a:spLocks noChangeShapeType="1"/>
            </p:cNvSpPr>
            <p:nvPr/>
          </p:nvSpPr>
          <p:spPr bwMode="auto">
            <a:xfrm flipH="1" flipV="1">
              <a:off x="2571" y="3878"/>
              <a:ext cx="1101"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Rectangle 777">
              <a:extLst>
                <a:ext uri="{FF2B5EF4-FFF2-40B4-BE49-F238E27FC236}">
                  <a16:creationId xmlns:a16="http://schemas.microsoft.com/office/drawing/2014/main" id="{81912DA8-8EA2-DC17-D070-E98A0B41787B}"/>
                </a:ext>
              </a:extLst>
            </p:cNvPr>
            <p:cNvSpPr>
              <a:spLocks noChangeArrowheads="1"/>
            </p:cNvSpPr>
            <p:nvPr/>
          </p:nvSpPr>
          <p:spPr bwMode="auto">
            <a:xfrm>
              <a:off x="4679" y="3746"/>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55" name="Freeform 778">
              <a:extLst>
                <a:ext uri="{FF2B5EF4-FFF2-40B4-BE49-F238E27FC236}">
                  <a16:creationId xmlns:a16="http://schemas.microsoft.com/office/drawing/2014/main" id="{20B3164C-E5F7-7CE7-B396-CCA769B40FE2}"/>
                </a:ext>
              </a:extLst>
            </p:cNvPr>
            <p:cNvSpPr>
              <a:spLocks/>
            </p:cNvSpPr>
            <p:nvPr/>
          </p:nvSpPr>
          <p:spPr bwMode="auto">
            <a:xfrm rot="10440000">
              <a:off x="2321" y="361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6" name="Freeform 779">
              <a:extLst>
                <a:ext uri="{FF2B5EF4-FFF2-40B4-BE49-F238E27FC236}">
                  <a16:creationId xmlns:a16="http://schemas.microsoft.com/office/drawing/2014/main" id="{CDBA4931-6C38-47CB-CBF6-D7121CC22770}"/>
                </a:ext>
              </a:extLst>
            </p:cNvPr>
            <p:cNvSpPr>
              <a:spLocks/>
            </p:cNvSpPr>
            <p:nvPr/>
          </p:nvSpPr>
          <p:spPr bwMode="auto">
            <a:xfrm rot="16200000" flipV="1">
              <a:off x="2208" y="349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rot="10800000"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57" name="Line 780">
              <a:extLst>
                <a:ext uri="{FF2B5EF4-FFF2-40B4-BE49-F238E27FC236}">
                  <a16:creationId xmlns:a16="http://schemas.microsoft.com/office/drawing/2014/main" id="{B553969D-29F6-3900-8CFF-E181F82727B7}"/>
                </a:ext>
              </a:extLst>
            </p:cNvPr>
            <p:cNvSpPr>
              <a:spLocks noChangeShapeType="1"/>
            </p:cNvSpPr>
            <p:nvPr/>
          </p:nvSpPr>
          <p:spPr bwMode="auto">
            <a:xfrm rot="10800000">
              <a:off x="2291" y="3571"/>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781">
              <a:extLst>
                <a:ext uri="{FF2B5EF4-FFF2-40B4-BE49-F238E27FC236}">
                  <a16:creationId xmlns:a16="http://schemas.microsoft.com/office/drawing/2014/main" id="{15F4ED23-F64C-C0C8-7CC9-284188E0E2C1}"/>
                </a:ext>
              </a:extLst>
            </p:cNvPr>
            <p:cNvSpPr>
              <a:spLocks noChangeShapeType="1"/>
            </p:cNvSpPr>
            <p:nvPr/>
          </p:nvSpPr>
          <p:spPr bwMode="auto">
            <a:xfrm>
              <a:off x="4109" y="3538"/>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Freeform 782">
              <a:extLst>
                <a:ext uri="{FF2B5EF4-FFF2-40B4-BE49-F238E27FC236}">
                  <a16:creationId xmlns:a16="http://schemas.microsoft.com/office/drawing/2014/main" id="{C2B5DD12-0B53-5593-9777-747AB60F7C97}"/>
                </a:ext>
              </a:extLst>
            </p:cNvPr>
            <p:cNvSpPr>
              <a:spLocks/>
            </p:cNvSpPr>
            <p:nvPr/>
          </p:nvSpPr>
          <p:spPr bwMode="auto">
            <a:xfrm rot="11100000">
              <a:off x="3680" y="3541"/>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0" name="Freeform 783">
              <a:extLst>
                <a:ext uri="{FF2B5EF4-FFF2-40B4-BE49-F238E27FC236}">
                  <a16:creationId xmlns:a16="http://schemas.microsoft.com/office/drawing/2014/main" id="{B823A104-7CAC-078C-C883-601714848351}"/>
                </a:ext>
              </a:extLst>
            </p:cNvPr>
            <p:cNvSpPr>
              <a:spLocks/>
            </p:cNvSpPr>
            <p:nvPr/>
          </p:nvSpPr>
          <p:spPr bwMode="auto">
            <a:xfrm rot="11460000">
              <a:off x="4080" y="3525"/>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1" name="Rectangle 784">
              <a:extLst>
                <a:ext uri="{FF2B5EF4-FFF2-40B4-BE49-F238E27FC236}">
                  <a16:creationId xmlns:a16="http://schemas.microsoft.com/office/drawing/2014/main" id="{4A5894C4-1651-C32D-69C2-E15D902ECC23}"/>
                </a:ext>
              </a:extLst>
            </p:cNvPr>
            <p:cNvSpPr>
              <a:spLocks noChangeArrowheads="1"/>
            </p:cNvSpPr>
            <p:nvPr/>
          </p:nvSpPr>
          <p:spPr bwMode="auto">
            <a:xfrm>
              <a:off x="1358" y="387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62" name="Line 785">
              <a:extLst>
                <a:ext uri="{FF2B5EF4-FFF2-40B4-BE49-F238E27FC236}">
                  <a16:creationId xmlns:a16="http://schemas.microsoft.com/office/drawing/2014/main" id="{5DBD483D-3DF4-EEC8-D97E-CF3919C809D6}"/>
                </a:ext>
              </a:extLst>
            </p:cNvPr>
            <p:cNvSpPr>
              <a:spLocks noChangeShapeType="1"/>
            </p:cNvSpPr>
            <p:nvPr/>
          </p:nvSpPr>
          <p:spPr bwMode="auto">
            <a:xfrm flipH="1">
              <a:off x="1539" y="3888"/>
              <a:ext cx="1026"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64" name="Picture 63">
            <a:extLst>
              <a:ext uri="{FF2B5EF4-FFF2-40B4-BE49-F238E27FC236}">
                <a16:creationId xmlns:a16="http://schemas.microsoft.com/office/drawing/2014/main" id="{00172A37-2D3C-95B5-BC81-4564A11F71B6}"/>
              </a:ext>
            </a:extLst>
          </p:cNvPr>
          <p:cNvPicPr>
            <a:picLocks noChangeAspect="1"/>
          </p:cNvPicPr>
          <p:nvPr/>
        </p:nvPicPr>
        <p:blipFill>
          <a:blip r:embed="rId14"/>
          <a:stretch>
            <a:fillRect/>
          </a:stretch>
        </p:blipFill>
        <p:spPr>
          <a:xfrm>
            <a:off x="139949" y="6064776"/>
            <a:ext cx="1521042" cy="528362"/>
          </a:xfrm>
          <a:prstGeom prst="rect">
            <a:avLst/>
          </a:prstGeom>
        </p:spPr>
      </p:pic>
      <p:pic>
        <p:nvPicPr>
          <p:cNvPr id="66" name="Picture 65">
            <a:extLst>
              <a:ext uri="{FF2B5EF4-FFF2-40B4-BE49-F238E27FC236}">
                <a16:creationId xmlns:a16="http://schemas.microsoft.com/office/drawing/2014/main" id="{9D62315A-C1DF-D2AE-FB02-6B9C385A6BCB}"/>
              </a:ext>
            </a:extLst>
          </p:cNvPr>
          <p:cNvPicPr>
            <a:picLocks noChangeAspect="1"/>
          </p:cNvPicPr>
          <p:nvPr/>
        </p:nvPicPr>
        <p:blipFill>
          <a:blip r:embed="rId15"/>
          <a:stretch>
            <a:fillRect/>
          </a:stretch>
        </p:blipFill>
        <p:spPr>
          <a:xfrm>
            <a:off x="4270276" y="6052732"/>
            <a:ext cx="1553784" cy="538440"/>
          </a:xfrm>
          <a:prstGeom prst="rect">
            <a:avLst/>
          </a:prstGeom>
        </p:spPr>
      </p:pic>
    </p:spTree>
    <p:extLst>
      <p:ext uri="{BB962C8B-B14F-4D97-AF65-F5344CB8AC3E}">
        <p14:creationId xmlns:p14="http://schemas.microsoft.com/office/powerpoint/2010/main" val="275551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FF066-D1E6-A596-6F73-E3C2F09FE8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F6CB5BA-137F-8AC2-67A5-D523541ACAE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4" name="Line 726">
            <a:extLst>
              <a:ext uri="{FF2B5EF4-FFF2-40B4-BE49-F238E27FC236}">
                <a16:creationId xmlns:a16="http://schemas.microsoft.com/office/drawing/2014/main" id="{39BC56A9-E467-4825-35B1-8FF78A6A31B8}"/>
              </a:ext>
            </a:extLst>
          </p:cNvPr>
          <p:cNvSpPr>
            <a:spLocks noChangeShapeType="1"/>
          </p:cNvSpPr>
          <p:nvPr/>
        </p:nvSpPr>
        <p:spPr bwMode="auto">
          <a:xfrm>
            <a:off x="2085539" y="2382433"/>
            <a:ext cx="9525" cy="2132012"/>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27">
            <a:extLst>
              <a:ext uri="{FF2B5EF4-FFF2-40B4-BE49-F238E27FC236}">
                <a16:creationId xmlns:a16="http://schemas.microsoft.com/office/drawing/2014/main" id="{E5126FA7-3945-C5E9-7785-9B2C1E5D5132}"/>
              </a:ext>
            </a:extLst>
          </p:cNvPr>
          <p:cNvSpPr>
            <a:spLocks noChangeShapeType="1"/>
          </p:cNvSpPr>
          <p:nvPr/>
        </p:nvSpPr>
        <p:spPr bwMode="auto">
          <a:xfrm>
            <a:off x="4147702" y="2253845"/>
            <a:ext cx="7937" cy="230505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28">
            <a:extLst>
              <a:ext uri="{FF2B5EF4-FFF2-40B4-BE49-F238E27FC236}">
                <a16:creationId xmlns:a16="http://schemas.microsoft.com/office/drawing/2014/main" id="{4055A562-FA56-6CB6-789E-9EE31311E3C4}"/>
              </a:ext>
            </a:extLst>
          </p:cNvPr>
          <p:cNvSpPr>
            <a:spLocks noChangeShapeType="1"/>
          </p:cNvSpPr>
          <p:nvPr/>
        </p:nvSpPr>
        <p:spPr bwMode="auto">
          <a:xfrm>
            <a:off x="4997014" y="3681008"/>
            <a:ext cx="0" cy="714375"/>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29">
            <a:extLst>
              <a:ext uri="{FF2B5EF4-FFF2-40B4-BE49-F238E27FC236}">
                <a16:creationId xmlns:a16="http://schemas.microsoft.com/office/drawing/2014/main" id="{C5AB49DD-F935-4BA2-8651-19DD88FD65EC}"/>
              </a:ext>
            </a:extLst>
          </p:cNvPr>
          <p:cNvSpPr>
            <a:spLocks noChangeShapeType="1"/>
          </p:cNvSpPr>
          <p:nvPr/>
        </p:nvSpPr>
        <p:spPr bwMode="auto">
          <a:xfrm>
            <a:off x="2431614" y="3207933"/>
            <a:ext cx="0" cy="1163637"/>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30">
            <a:extLst>
              <a:ext uri="{FF2B5EF4-FFF2-40B4-BE49-F238E27FC236}">
                <a16:creationId xmlns:a16="http://schemas.microsoft.com/office/drawing/2014/main" id="{E450175A-157E-32C3-09FF-4EBA5319FC78}"/>
              </a:ext>
            </a:extLst>
          </p:cNvPr>
          <p:cNvGraphicFramePr>
            <a:graphicFrameLocks noChangeAspect="1"/>
          </p:cNvGraphicFramePr>
          <p:nvPr/>
        </p:nvGraphicFramePr>
        <p:xfrm>
          <a:off x="2183964" y="4214408"/>
          <a:ext cx="496888" cy="568325"/>
        </p:xfrm>
        <a:graphic>
          <a:graphicData uri="http://schemas.openxmlformats.org/presentationml/2006/ole">
            <mc:AlternateContent xmlns:mc="http://schemas.openxmlformats.org/markup-compatibility/2006">
              <mc:Choice xmlns:v="urn:schemas-microsoft-com:vml" Requires="v">
                <p:oleObj spid="_x0000_s15367" name="Equation" r:id="rId4" imgW="177480" imgH="203040" progId="Equation.3">
                  <p:embed/>
                </p:oleObj>
              </mc:Choice>
              <mc:Fallback>
                <p:oleObj name="Equation" r:id="rId4" imgW="177480" imgH="203040" progId="Equation.3">
                  <p:embed/>
                  <p:pic>
                    <p:nvPicPr>
                      <p:cNvPr id="8" name="Object 730">
                        <a:extLst>
                          <a:ext uri="{FF2B5EF4-FFF2-40B4-BE49-F238E27FC236}">
                            <a16:creationId xmlns:a16="http://schemas.microsoft.com/office/drawing/2014/main" id="{E450175A-157E-32C3-09FF-4EBA5319FC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964" y="4214408"/>
                        <a:ext cx="4968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9" name="Object 731">
            <a:extLst>
              <a:ext uri="{FF2B5EF4-FFF2-40B4-BE49-F238E27FC236}">
                <a16:creationId xmlns:a16="http://schemas.microsoft.com/office/drawing/2014/main" id="{A5CE15CB-D75E-026A-7852-2D47A30A5C74}"/>
              </a:ext>
            </a:extLst>
          </p:cNvPr>
          <p:cNvGraphicFramePr>
            <a:graphicFrameLocks noChangeAspect="1"/>
          </p:cNvGraphicFramePr>
          <p:nvPr/>
        </p:nvGraphicFramePr>
        <p:xfrm>
          <a:off x="4377889" y="4200120"/>
          <a:ext cx="539750" cy="538163"/>
        </p:xfrm>
        <a:graphic>
          <a:graphicData uri="http://schemas.openxmlformats.org/presentationml/2006/ole">
            <mc:AlternateContent xmlns:mc="http://schemas.openxmlformats.org/markup-compatibility/2006">
              <mc:Choice xmlns:v="urn:schemas-microsoft-com:vml" Requires="v">
                <p:oleObj spid="_x0000_s15368" name="Equation" r:id="rId6" imgW="203040" imgH="203040" progId="Equation.3">
                  <p:embed/>
                </p:oleObj>
              </mc:Choice>
              <mc:Fallback>
                <p:oleObj name="Equation" r:id="rId6" imgW="203040" imgH="203040" progId="Equation.3">
                  <p:embed/>
                  <p:pic>
                    <p:nvPicPr>
                      <p:cNvPr id="9" name="Object 731">
                        <a:extLst>
                          <a:ext uri="{FF2B5EF4-FFF2-40B4-BE49-F238E27FC236}">
                            <a16:creationId xmlns:a16="http://schemas.microsoft.com/office/drawing/2014/main" id="{A5CE15CB-D75E-026A-7852-2D47A30A5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889" y="4200120"/>
                        <a:ext cx="539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0" name="Line 732">
            <a:extLst>
              <a:ext uri="{FF2B5EF4-FFF2-40B4-BE49-F238E27FC236}">
                <a16:creationId xmlns:a16="http://schemas.microsoft.com/office/drawing/2014/main" id="{9519AC08-006A-2C34-DD0A-2A5CE570188E}"/>
              </a:ext>
            </a:extLst>
          </p:cNvPr>
          <p:cNvSpPr>
            <a:spLocks noChangeShapeType="1"/>
          </p:cNvSpPr>
          <p:nvPr/>
        </p:nvSpPr>
        <p:spPr bwMode="auto">
          <a:xfrm>
            <a:off x="1782327"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733">
            <a:extLst>
              <a:ext uri="{FF2B5EF4-FFF2-40B4-BE49-F238E27FC236}">
                <a16:creationId xmlns:a16="http://schemas.microsoft.com/office/drawing/2014/main" id="{44F9299C-6C75-3745-1936-C6A2926C49A5}"/>
              </a:ext>
            </a:extLst>
          </p:cNvPr>
          <p:cNvSpPr>
            <a:spLocks noChangeShapeType="1"/>
          </p:cNvSpPr>
          <p:nvPr/>
        </p:nvSpPr>
        <p:spPr bwMode="auto">
          <a:xfrm flipH="1">
            <a:off x="2434789"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734">
            <a:extLst>
              <a:ext uri="{FF2B5EF4-FFF2-40B4-BE49-F238E27FC236}">
                <a16:creationId xmlns:a16="http://schemas.microsoft.com/office/drawing/2014/main" id="{B7B88988-EAB4-862B-DCAE-C44BE609E24B}"/>
              </a:ext>
            </a:extLst>
          </p:cNvPr>
          <p:cNvSpPr>
            <a:spLocks noChangeShapeType="1"/>
          </p:cNvSpPr>
          <p:nvPr/>
        </p:nvSpPr>
        <p:spPr bwMode="auto">
          <a:xfrm>
            <a:off x="4716027"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735">
            <a:extLst>
              <a:ext uri="{FF2B5EF4-FFF2-40B4-BE49-F238E27FC236}">
                <a16:creationId xmlns:a16="http://schemas.microsoft.com/office/drawing/2014/main" id="{36246F6E-3153-8B21-C393-41FABEB95BA1}"/>
              </a:ext>
            </a:extLst>
          </p:cNvPr>
          <p:cNvSpPr>
            <a:spLocks noChangeShapeType="1"/>
          </p:cNvSpPr>
          <p:nvPr/>
        </p:nvSpPr>
        <p:spPr bwMode="auto">
          <a:xfrm flipH="1">
            <a:off x="4154052"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736">
            <a:extLst>
              <a:ext uri="{FF2B5EF4-FFF2-40B4-BE49-F238E27FC236}">
                <a16:creationId xmlns:a16="http://schemas.microsoft.com/office/drawing/2014/main" id="{64508FC2-A42B-1D54-70D2-8464003A94C2}"/>
              </a:ext>
            </a:extLst>
          </p:cNvPr>
          <p:cNvGrpSpPr>
            <a:grpSpLocks/>
          </p:cNvGrpSpPr>
          <p:nvPr/>
        </p:nvGrpSpPr>
        <p:grpSpPr bwMode="auto">
          <a:xfrm>
            <a:off x="456764" y="629833"/>
            <a:ext cx="5776913" cy="2139950"/>
            <a:chOff x="1184" y="762"/>
            <a:chExt cx="3639" cy="1348"/>
          </a:xfrm>
        </p:grpSpPr>
        <p:sp>
          <p:nvSpPr>
            <p:cNvPr id="15" name="Rectangle 737">
              <a:extLst>
                <a:ext uri="{FF2B5EF4-FFF2-40B4-BE49-F238E27FC236}">
                  <a16:creationId xmlns:a16="http://schemas.microsoft.com/office/drawing/2014/main" id="{494A4751-7729-91D8-6874-5EB55CD1FBD0}"/>
                </a:ext>
              </a:extLst>
            </p:cNvPr>
            <p:cNvSpPr>
              <a:spLocks noChangeArrowheads="1"/>
            </p:cNvSpPr>
            <p:nvPr/>
          </p:nvSpPr>
          <p:spPr bwMode="auto">
            <a:xfrm>
              <a:off x="1216" y="102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16" name="Rectangle 738">
              <a:extLst>
                <a:ext uri="{FF2B5EF4-FFF2-40B4-BE49-F238E27FC236}">
                  <a16:creationId xmlns:a16="http://schemas.microsoft.com/office/drawing/2014/main" id="{EC32C5D7-1F44-D44D-1801-787A93E7DFAB}"/>
                </a:ext>
              </a:extLst>
            </p:cNvPr>
            <p:cNvSpPr>
              <a:spLocks noChangeArrowheads="1"/>
            </p:cNvSpPr>
            <p:nvPr/>
          </p:nvSpPr>
          <p:spPr bwMode="auto">
            <a:xfrm>
              <a:off x="1184" y="1673"/>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-2</a:t>
              </a:r>
            </a:p>
          </p:txBody>
        </p:sp>
        <p:sp>
          <p:nvSpPr>
            <p:cNvPr id="17" name="Line 739">
              <a:extLst>
                <a:ext uri="{FF2B5EF4-FFF2-40B4-BE49-F238E27FC236}">
                  <a16:creationId xmlns:a16="http://schemas.microsoft.com/office/drawing/2014/main" id="{7AA0C789-36AE-47CA-25A7-CFE91FB95CE6}"/>
                </a:ext>
              </a:extLst>
            </p:cNvPr>
            <p:cNvSpPr>
              <a:spLocks noChangeShapeType="1"/>
            </p:cNvSpPr>
            <p:nvPr/>
          </p:nvSpPr>
          <p:spPr bwMode="auto">
            <a:xfrm>
              <a:off x="1540" y="1536"/>
              <a:ext cx="3071"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740">
              <a:extLst>
                <a:ext uri="{FF2B5EF4-FFF2-40B4-BE49-F238E27FC236}">
                  <a16:creationId xmlns:a16="http://schemas.microsoft.com/office/drawing/2014/main" id="{F0A024FE-8F79-0A60-C7AE-8BA8796E413A}"/>
                </a:ext>
              </a:extLst>
            </p:cNvPr>
            <p:cNvSpPr>
              <a:spLocks noChangeShapeType="1"/>
            </p:cNvSpPr>
            <p:nvPr/>
          </p:nvSpPr>
          <p:spPr bwMode="auto">
            <a:xfrm flipV="1">
              <a:off x="1540" y="880"/>
              <a:ext cx="0" cy="123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41">
              <a:extLst>
                <a:ext uri="{FF2B5EF4-FFF2-40B4-BE49-F238E27FC236}">
                  <a16:creationId xmlns:a16="http://schemas.microsoft.com/office/drawing/2014/main" id="{AA2176D7-837B-4A5D-59AF-234B1E9957B4}"/>
                </a:ext>
              </a:extLst>
            </p:cNvPr>
            <p:cNvSpPr>
              <a:spLocks noChangeShapeType="1"/>
            </p:cNvSpPr>
            <p:nvPr/>
          </p:nvSpPr>
          <p:spPr bwMode="auto">
            <a:xfrm>
              <a:off x="1540" y="1798"/>
              <a:ext cx="67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742">
              <a:extLst>
                <a:ext uri="{FF2B5EF4-FFF2-40B4-BE49-F238E27FC236}">
                  <a16:creationId xmlns:a16="http://schemas.microsoft.com/office/drawing/2014/main" id="{7BFE3EA1-2FF7-5F0F-C75A-4599D458B2FE}"/>
                </a:ext>
              </a:extLst>
            </p:cNvPr>
            <p:cNvSpPr>
              <a:spLocks noChangeShapeType="1"/>
            </p:cNvSpPr>
            <p:nvPr/>
          </p:nvSpPr>
          <p:spPr bwMode="auto">
            <a:xfrm flipV="1">
              <a:off x="2212" y="1159"/>
              <a:ext cx="0" cy="655"/>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43">
              <a:extLst>
                <a:ext uri="{FF2B5EF4-FFF2-40B4-BE49-F238E27FC236}">
                  <a16:creationId xmlns:a16="http://schemas.microsoft.com/office/drawing/2014/main" id="{91859B0C-C48E-313E-91A0-2EC7E860669D}"/>
                </a:ext>
              </a:extLst>
            </p:cNvPr>
            <p:cNvSpPr>
              <a:spLocks noChangeShapeType="1"/>
            </p:cNvSpPr>
            <p:nvPr/>
          </p:nvSpPr>
          <p:spPr bwMode="auto">
            <a:xfrm flipV="1">
              <a:off x="2211" y="1163"/>
              <a:ext cx="129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44">
              <a:extLst>
                <a:ext uri="{FF2B5EF4-FFF2-40B4-BE49-F238E27FC236}">
                  <a16:creationId xmlns:a16="http://schemas.microsoft.com/office/drawing/2014/main" id="{C742752F-3CEF-0642-FF03-50E7B4C86DAF}"/>
                </a:ext>
              </a:extLst>
            </p:cNvPr>
            <p:cNvSpPr>
              <a:spLocks noChangeShapeType="1"/>
            </p:cNvSpPr>
            <p:nvPr/>
          </p:nvSpPr>
          <p:spPr bwMode="auto">
            <a:xfrm>
              <a:off x="3508" y="1161"/>
              <a:ext cx="0" cy="633"/>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45">
              <a:extLst>
                <a:ext uri="{FF2B5EF4-FFF2-40B4-BE49-F238E27FC236}">
                  <a16:creationId xmlns:a16="http://schemas.microsoft.com/office/drawing/2014/main" id="{FA7E5DA8-43A8-814F-5F53-D6E5BD52A732}"/>
                </a:ext>
              </a:extLst>
            </p:cNvPr>
            <p:cNvSpPr>
              <a:spLocks noChangeShapeType="1"/>
            </p:cNvSpPr>
            <p:nvPr/>
          </p:nvSpPr>
          <p:spPr bwMode="auto">
            <a:xfrm>
              <a:off x="3508" y="1789"/>
              <a:ext cx="874"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746">
              <a:extLst>
                <a:ext uri="{FF2B5EF4-FFF2-40B4-BE49-F238E27FC236}">
                  <a16:creationId xmlns:a16="http://schemas.microsoft.com/office/drawing/2014/main" id="{EA17B582-E8E3-7A36-3B72-5BFA00121FAA}"/>
                </a:ext>
              </a:extLst>
            </p:cNvPr>
            <p:cNvSpPr>
              <a:spLocks noChangeArrowheads="1"/>
            </p:cNvSpPr>
            <p:nvPr/>
          </p:nvSpPr>
          <p:spPr bwMode="auto">
            <a:xfrm>
              <a:off x="4645" y="1361"/>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graphicFrame>
          <p:nvGraphicFramePr>
            <p:cNvPr id="25" name="Object 747">
              <a:extLst>
                <a:ext uri="{FF2B5EF4-FFF2-40B4-BE49-F238E27FC236}">
                  <a16:creationId xmlns:a16="http://schemas.microsoft.com/office/drawing/2014/main" id="{7E79D31A-FE64-E8DB-A670-E8262C113BFB}"/>
                </a:ext>
              </a:extLst>
            </p:cNvPr>
            <p:cNvGraphicFramePr>
              <a:graphicFrameLocks noChangeAspect="1"/>
            </p:cNvGraphicFramePr>
            <p:nvPr/>
          </p:nvGraphicFramePr>
          <p:xfrm>
            <a:off x="1623" y="762"/>
            <a:ext cx="571" cy="325"/>
          </p:xfrm>
          <a:graphic>
            <a:graphicData uri="http://schemas.openxmlformats.org/presentationml/2006/ole">
              <mc:AlternateContent xmlns:mc="http://schemas.openxmlformats.org/markup-compatibility/2006">
                <mc:Choice xmlns:v="urn:schemas-microsoft-com:vml" Requires="v">
                  <p:oleObj spid="_x0000_s15369" name="Equation" r:id="rId8" imgW="380880" imgH="215640" progId="Equation.3">
                    <p:embed/>
                  </p:oleObj>
                </mc:Choice>
                <mc:Fallback>
                  <p:oleObj name="Equation" r:id="rId8" imgW="380880" imgH="215640" progId="Equation.3">
                    <p:embed/>
                    <p:pic>
                      <p:nvPicPr>
                        <p:cNvPr id="25" name="Object 747">
                          <a:extLst>
                            <a:ext uri="{FF2B5EF4-FFF2-40B4-BE49-F238E27FC236}">
                              <a16:creationId xmlns:a16="http://schemas.microsoft.com/office/drawing/2014/main" id="{7E79D31A-FE64-E8DB-A670-E8262C113B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 y="762"/>
                          <a:ext cx="57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 name="Rectangle 748">
              <a:extLst>
                <a:ext uri="{FF2B5EF4-FFF2-40B4-BE49-F238E27FC236}">
                  <a16:creationId xmlns:a16="http://schemas.microsoft.com/office/drawing/2014/main" id="{D95D8ADF-1D77-E5D2-907A-EA3B58AB6967}"/>
                </a:ext>
              </a:extLst>
            </p:cNvPr>
            <p:cNvSpPr>
              <a:spLocks noChangeArrowheads="1"/>
            </p:cNvSpPr>
            <p:nvPr/>
          </p:nvSpPr>
          <p:spPr bwMode="auto">
            <a:xfrm>
              <a:off x="1216" y="13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400" b="1">
                  <a:latin typeface="Times New Roman" panose="02020603050405020304" pitchFamily="18" charset="0"/>
                  <a:ea typeface="方正姚体" charset="-122"/>
                </a:rPr>
                <a:t>0</a:t>
              </a:r>
            </a:p>
          </p:txBody>
        </p:sp>
        <p:sp>
          <p:nvSpPr>
            <p:cNvPr id="27" name="Line 749">
              <a:extLst>
                <a:ext uri="{FF2B5EF4-FFF2-40B4-BE49-F238E27FC236}">
                  <a16:creationId xmlns:a16="http://schemas.microsoft.com/office/drawing/2014/main" id="{DA468083-9A14-5F11-F262-658CB8AB8914}"/>
                </a:ext>
              </a:extLst>
            </p:cNvPr>
            <p:cNvSpPr>
              <a:spLocks noChangeShapeType="1"/>
            </p:cNvSpPr>
            <p:nvPr/>
          </p:nvSpPr>
          <p:spPr bwMode="auto">
            <a:xfrm>
              <a:off x="1539" y="1170"/>
              <a:ext cx="657"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750">
            <a:extLst>
              <a:ext uri="{FF2B5EF4-FFF2-40B4-BE49-F238E27FC236}">
                <a16:creationId xmlns:a16="http://schemas.microsoft.com/office/drawing/2014/main" id="{FF6688B0-9898-5626-28E4-D1A8D51E4D3E}"/>
              </a:ext>
            </a:extLst>
          </p:cNvPr>
          <p:cNvGrpSpPr>
            <a:grpSpLocks/>
          </p:cNvGrpSpPr>
          <p:nvPr/>
        </p:nvGrpSpPr>
        <p:grpSpPr bwMode="auto">
          <a:xfrm>
            <a:off x="58302" y="2579283"/>
            <a:ext cx="6219825" cy="1666875"/>
            <a:chOff x="933" y="2081"/>
            <a:chExt cx="3918" cy="1050"/>
          </a:xfrm>
        </p:grpSpPr>
        <p:sp>
          <p:nvSpPr>
            <p:cNvPr id="29" name="Rectangle 751">
              <a:extLst>
                <a:ext uri="{FF2B5EF4-FFF2-40B4-BE49-F238E27FC236}">
                  <a16:creationId xmlns:a16="http://schemas.microsoft.com/office/drawing/2014/main" id="{3377F1C2-7F43-41ED-87AB-CE919D04EA93}"/>
                </a:ext>
              </a:extLst>
            </p:cNvPr>
            <p:cNvSpPr>
              <a:spLocks noChangeArrowheads="1"/>
            </p:cNvSpPr>
            <p:nvPr/>
          </p:nvSpPr>
          <p:spPr bwMode="auto">
            <a:xfrm>
              <a:off x="934" y="2285"/>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0.9</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0" name="Rectangle 752">
              <a:extLst>
                <a:ext uri="{FF2B5EF4-FFF2-40B4-BE49-F238E27FC236}">
                  <a16:creationId xmlns:a16="http://schemas.microsoft.com/office/drawing/2014/main" id="{955DD583-EBEB-6D00-E7A8-C10A9F1BC097}"/>
                </a:ext>
              </a:extLst>
            </p:cNvPr>
            <p:cNvSpPr>
              <a:spLocks noChangeArrowheads="1"/>
            </p:cNvSpPr>
            <p:nvPr/>
          </p:nvSpPr>
          <p:spPr bwMode="auto">
            <a:xfrm>
              <a:off x="934" y="2573"/>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0.1</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1" name="Line 753">
              <a:extLst>
                <a:ext uri="{FF2B5EF4-FFF2-40B4-BE49-F238E27FC236}">
                  <a16:creationId xmlns:a16="http://schemas.microsoft.com/office/drawing/2014/main" id="{331A010D-AD30-5EA7-6F19-C876615CDC64}"/>
                </a:ext>
              </a:extLst>
            </p:cNvPr>
            <p:cNvSpPr>
              <a:spLocks noChangeShapeType="1"/>
            </p:cNvSpPr>
            <p:nvPr/>
          </p:nvSpPr>
          <p:spPr bwMode="auto">
            <a:xfrm flipH="1" flipV="1">
              <a:off x="1540" y="2228"/>
              <a:ext cx="1" cy="613"/>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4">
              <a:extLst>
                <a:ext uri="{FF2B5EF4-FFF2-40B4-BE49-F238E27FC236}">
                  <a16:creationId xmlns:a16="http://schemas.microsoft.com/office/drawing/2014/main" id="{A388525C-C57B-3C55-D214-357374840D6A}"/>
                </a:ext>
              </a:extLst>
            </p:cNvPr>
            <p:cNvSpPr>
              <a:spLocks noChangeShapeType="1"/>
            </p:cNvSpPr>
            <p:nvPr/>
          </p:nvSpPr>
          <p:spPr bwMode="auto">
            <a:xfrm>
              <a:off x="1541" y="2835"/>
              <a:ext cx="307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755">
              <a:extLst>
                <a:ext uri="{FF2B5EF4-FFF2-40B4-BE49-F238E27FC236}">
                  <a16:creationId xmlns:a16="http://schemas.microsoft.com/office/drawing/2014/main" id="{E077422E-8BC4-8CF1-F34F-E41A4183FCA4}"/>
                </a:ext>
              </a:extLst>
            </p:cNvPr>
            <p:cNvSpPr>
              <a:spLocks noChangeShapeType="1"/>
            </p:cNvSpPr>
            <p:nvPr/>
          </p:nvSpPr>
          <p:spPr bwMode="auto">
            <a:xfrm>
              <a:off x="1549" y="2826"/>
              <a:ext cx="70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56">
              <a:extLst>
                <a:ext uri="{FF2B5EF4-FFF2-40B4-BE49-F238E27FC236}">
                  <a16:creationId xmlns:a16="http://schemas.microsoft.com/office/drawing/2014/main" id="{3BD6A10D-1366-35D9-7F57-C570539A7716}"/>
                </a:ext>
              </a:extLst>
            </p:cNvPr>
            <p:cNvSpPr>
              <a:spLocks noChangeShapeType="1"/>
            </p:cNvSpPr>
            <p:nvPr/>
          </p:nvSpPr>
          <p:spPr bwMode="auto">
            <a:xfrm flipH="1">
              <a:off x="2647" y="2419"/>
              <a:ext cx="1146" cy="2"/>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757">
              <a:extLst>
                <a:ext uri="{FF2B5EF4-FFF2-40B4-BE49-F238E27FC236}">
                  <a16:creationId xmlns:a16="http://schemas.microsoft.com/office/drawing/2014/main" id="{BD46614A-0AE7-DF87-EA0B-77C80605D26D}"/>
                </a:ext>
              </a:extLst>
            </p:cNvPr>
            <p:cNvGraphicFramePr>
              <a:graphicFrameLocks noChangeAspect="1"/>
            </p:cNvGraphicFramePr>
            <p:nvPr/>
          </p:nvGraphicFramePr>
          <p:xfrm>
            <a:off x="1636" y="2081"/>
            <a:ext cx="229" cy="345"/>
          </p:xfrm>
          <a:graphic>
            <a:graphicData uri="http://schemas.openxmlformats.org/presentationml/2006/ole">
              <mc:AlternateContent xmlns:mc="http://schemas.openxmlformats.org/markup-compatibility/2006">
                <mc:Choice xmlns:v="urn:schemas-microsoft-com:vml" Requires="v">
                  <p:oleObj spid="_x0000_s15370" name="Equation" r:id="rId10" imgW="152280" imgH="228600" progId="Equation.3">
                    <p:embed/>
                  </p:oleObj>
                </mc:Choice>
                <mc:Fallback>
                  <p:oleObj name="Equation" r:id="rId10" imgW="152280" imgH="228600" progId="Equation.3">
                    <p:embed/>
                    <p:pic>
                      <p:nvPicPr>
                        <p:cNvPr id="35" name="Object 757">
                          <a:extLst>
                            <a:ext uri="{FF2B5EF4-FFF2-40B4-BE49-F238E27FC236}">
                              <a16:creationId xmlns:a16="http://schemas.microsoft.com/office/drawing/2014/main" id="{BD46614A-0AE7-DF87-EA0B-77C80605D2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 y="2081"/>
                          <a:ext cx="22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6" name="Rectangle 758">
              <a:extLst>
                <a:ext uri="{FF2B5EF4-FFF2-40B4-BE49-F238E27FC236}">
                  <a16:creationId xmlns:a16="http://schemas.microsoft.com/office/drawing/2014/main" id="{374D1EAB-89FC-869C-73B1-CA2B26A5D867}"/>
                </a:ext>
              </a:extLst>
            </p:cNvPr>
            <p:cNvSpPr>
              <a:spLocks noChangeArrowheads="1"/>
            </p:cNvSpPr>
            <p:nvPr/>
          </p:nvSpPr>
          <p:spPr bwMode="auto">
            <a:xfrm>
              <a:off x="4673" y="2660"/>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37" name="Rectangle 759">
              <a:extLst>
                <a:ext uri="{FF2B5EF4-FFF2-40B4-BE49-F238E27FC236}">
                  <a16:creationId xmlns:a16="http://schemas.microsoft.com/office/drawing/2014/main" id="{FF6D3CAF-2EF8-0703-4B98-5FB4A9F3D986}"/>
                </a:ext>
              </a:extLst>
            </p:cNvPr>
            <p:cNvSpPr>
              <a:spLocks noChangeArrowheads="1"/>
            </p:cNvSpPr>
            <p:nvPr/>
          </p:nvSpPr>
          <p:spPr bwMode="auto">
            <a:xfrm>
              <a:off x="1343" y="2843"/>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38" name="Line 760">
              <a:extLst>
                <a:ext uri="{FF2B5EF4-FFF2-40B4-BE49-F238E27FC236}">
                  <a16:creationId xmlns:a16="http://schemas.microsoft.com/office/drawing/2014/main" id="{6CD3B127-BCD2-73D3-17C5-BD08C50E8B9B}"/>
                </a:ext>
              </a:extLst>
            </p:cNvPr>
            <p:cNvSpPr>
              <a:spLocks noChangeShapeType="1"/>
            </p:cNvSpPr>
            <p:nvPr/>
          </p:nvSpPr>
          <p:spPr bwMode="auto">
            <a:xfrm>
              <a:off x="1554" y="2490"/>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Freeform 761">
              <a:extLst>
                <a:ext uri="{FF2B5EF4-FFF2-40B4-BE49-F238E27FC236}">
                  <a16:creationId xmlns:a16="http://schemas.microsoft.com/office/drawing/2014/main" id="{EC854ADC-D193-3912-BAB9-4E583A81F1FD}"/>
                </a:ext>
              </a:extLst>
            </p:cNvPr>
            <p:cNvSpPr>
              <a:spLocks/>
            </p:cNvSpPr>
            <p:nvPr/>
          </p:nvSpPr>
          <p:spPr bwMode="auto">
            <a:xfrm>
              <a:off x="3785" y="242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40" name="Freeform 762">
              <a:extLst>
                <a:ext uri="{FF2B5EF4-FFF2-40B4-BE49-F238E27FC236}">
                  <a16:creationId xmlns:a16="http://schemas.microsoft.com/office/drawing/2014/main" id="{44713800-4D39-62BB-FB50-C2B03619AF7C}"/>
                </a:ext>
              </a:extLst>
            </p:cNvPr>
            <p:cNvSpPr>
              <a:spLocks/>
            </p:cNvSpPr>
            <p:nvPr/>
          </p:nvSpPr>
          <p:spPr bwMode="auto">
            <a:xfrm rot="5340000" flipV="1">
              <a:off x="4060" y="273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41" name="Line 763">
              <a:extLst>
                <a:ext uri="{FF2B5EF4-FFF2-40B4-BE49-F238E27FC236}">
                  <a16:creationId xmlns:a16="http://schemas.microsoft.com/office/drawing/2014/main" id="{D8165345-C798-4F6A-29E7-BE74E0C60594}"/>
                </a:ext>
              </a:extLst>
            </p:cNvPr>
            <p:cNvSpPr>
              <a:spLocks noChangeShapeType="1"/>
            </p:cNvSpPr>
            <p:nvPr/>
          </p:nvSpPr>
          <p:spPr bwMode="auto">
            <a:xfrm>
              <a:off x="4025" y="2652"/>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764">
              <a:extLst>
                <a:ext uri="{FF2B5EF4-FFF2-40B4-BE49-F238E27FC236}">
                  <a16:creationId xmlns:a16="http://schemas.microsoft.com/office/drawing/2014/main" id="{84A42BB8-720C-F5F7-3FA1-981D1D8A3F87}"/>
                </a:ext>
              </a:extLst>
            </p:cNvPr>
            <p:cNvSpPr>
              <a:spLocks noChangeShapeType="1"/>
            </p:cNvSpPr>
            <p:nvPr/>
          </p:nvSpPr>
          <p:spPr bwMode="auto">
            <a:xfrm>
              <a:off x="4142" y="2819"/>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Freeform 765">
              <a:extLst>
                <a:ext uri="{FF2B5EF4-FFF2-40B4-BE49-F238E27FC236}">
                  <a16:creationId xmlns:a16="http://schemas.microsoft.com/office/drawing/2014/main" id="{9B51C177-9E7B-BD23-A9C7-CBFC5EF527B7}"/>
                </a:ext>
              </a:extLst>
            </p:cNvPr>
            <p:cNvSpPr>
              <a:spLocks/>
            </p:cNvSpPr>
            <p:nvPr/>
          </p:nvSpPr>
          <p:spPr bwMode="auto">
            <a:xfrm>
              <a:off x="2288" y="2419"/>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4" name="Freeform 766">
              <a:extLst>
                <a:ext uri="{FF2B5EF4-FFF2-40B4-BE49-F238E27FC236}">
                  <a16:creationId xmlns:a16="http://schemas.microsoft.com/office/drawing/2014/main" id="{0802774D-C911-568A-1E1A-5B009405B75A}"/>
                </a:ext>
              </a:extLst>
            </p:cNvPr>
            <p:cNvSpPr>
              <a:spLocks/>
            </p:cNvSpPr>
            <p:nvPr/>
          </p:nvSpPr>
          <p:spPr bwMode="auto">
            <a:xfrm>
              <a:off x="2237" y="2774"/>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5" name="Line 767">
              <a:extLst>
                <a:ext uri="{FF2B5EF4-FFF2-40B4-BE49-F238E27FC236}">
                  <a16:creationId xmlns:a16="http://schemas.microsoft.com/office/drawing/2014/main" id="{414F1D9E-9C53-1B8E-3042-ED96C1AF368D}"/>
                </a:ext>
              </a:extLst>
            </p:cNvPr>
            <p:cNvSpPr>
              <a:spLocks noChangeShapeType="1"/>
            </p:cNvSpPr>
            <p:nvPr/>
          </p:nvSpPr>
          <p:spPr bwMode="auto">
            <a:xfrm>
              <a:off x="1551" y="2757"/>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6" name="Object 768">
            <a:extLst>
              <a:ext uri="{FF2B5EF4-FFF2-40B4-BE49-F238E27FC236}">
                <a16:creationId xmlns:a16="http://schemas.microsoft.com/office/drawing/2014/main" id="{2F34A191-2D89-6346-4921-E8583167A3AB}"/>
              </a:ext>
            </a:extLst>
          </p:cNvPr>
          <p:cNvGraphicFramePr>
            <a:graphicFrameLocks noChangeAspect="1"/>
          </p:cNvGraphicFramePr>
          <p:nvPr/>
        </p:nvGraphicFramePr>
        <p:xfrm>
          <a:off x="1112402" y="4508095"/>
          <a:ext cx="960437" cy="527050"/>
        </p:xfrm>
        <a:graphic>
          <a:graphicData uri="http://schemas.openxmlformats.org/presentationml/2006/ole">
            <mc:AlternateContent xmlns:mc="http://schemas.openxmlformats.org/markup-compatibility/2006">
              <mc:Choice xmlns:v="urn:schemas-microsoft-com:vml" Requires="v">
                <p:oleObj spid="_x0000_s15371" name="Equation" r:id="rId12" imgW="419040" imgH="228600" progId="Equation.3">
                  <p:embed/>
                </p:oleObj>
              </mc:Choice>
              <mc:Fallback>
                <p:oleObj name="Equation" r:id="rId12" imgW="419040" imgH="228600" progId="Equation.3">
                  <p:embed/>
                  <p:pic>
                    <p:nvPicPr>
                      <p:cNvPr id="46" name="Object 768">
                        <a:extLst>
                          <a:ext uri="{FF2B5EF4-FFF2-40B4-BE49-F238E27FC236}">
                            <a16:creationId xmlns:a16="http://schemas.microsoft.com/office/drawing/2014/main" id="{2F34A191-2D89-6346-4921-E8583167A3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402" y="4508095"/>
                        <a:ext cx="9604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47" name="Group 770">
            <a:extLst>
              <a:ext uri="{FF2B5EF4-FFF2-40B4-BE49-F238E27FC236}">
                <a16:creationId xmlns:a16="http://schemas.microsoft.com/office/drawing/2014/main" id="{D73B4A1D-4F15-BDC5-037C-56A86329BAA3}"/>
              </a:ext>
            </a:extLst>
          </p:cNvPr>
          <p:cNvGrpSpPr>
            <a:grpSpLocks/>
          </p:cNvGrpSpPr>
          <p:nvPr/>
        </p:nvGrpSpPr>
        <p:grpSpPr bwMode="auto">
          <a:xfrm>
            <a:off x="275789" y="4736695"/>
            <a:ext cx="6011863" cy="1347788"/>
            <a:chOff x="1070" y="3314"/>
            <a:chExt cx="3787" cy="849"/>
          </a:xfrm>
        </p:grpSpPr>
        <p:sp>
          <p:nvSpPr>
            <p:cNvPr id="48" name="Rectangle 771">
              <a:extLst>
                <a:ext uri="{FF2B5EF4-FFF2-40B4-BE49-F238E27FC236}">
                  <a16:creationId xmlns:a16="http://schemas.microsoft.com/office/drawing/2014/main" id="{BFCC4578-C3B8-12C3-2F3A-37D2813CEDE0}"/>
                </a:ext>
              </a:extLst>
            </p:cNvPr>
            <p:cNvSpPr>
              <a:spLocks noChangeArrowheads="1"/>
            </p:cNvSpPr>
            <p:nvPr/>
          </p:nvSpPr>
          <p:spPr bwMode="auto">
            <a:xfrm>
              <a:off x="1142" y="336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49" name="Rectangle 772">
              <a:extLst>
                <a:ext uri="{FF2B5EF4-FFF2-40B4-BE49-F238E27FC236}">
                  <a16:creationId xmlns:a16="http://schemas.microsoft.com/office/drawing/2014/main" id="{832751AD-90E6-2AAB-6A25-0E5F87D58385}"/>
                </a:ext>
              </a:extLst>
            </p:cNvPr>
            <p:cNvSpPr>
              <a:spLocks noChangeArrowheads="1"/>
            </p:cNvSpPr>
            <p:nvPr/>
          </p:nvSpPr>
          <p:spPr bwMode="auto">
            <a:xfrm>
              <a:off x="1070" y="3680"/>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0.3</a:t>
              </a:r>
            </a:p>
          </p:txBody>
        </p:sp>
        <p:sp>
          <p:nvSpPr>
            <p:cNvPr id="50" name="Line 773">
              <a:extLst>
                <a:ext uri="{FF2B5EF4-FFF2-40B4-BE49-F238E27FC236}">
                  <a16:creationId xmlns:a16="http://schemas.microsoft.com/office/drawing/2014/main" id="{D8C39C14-BE7A-25B2-7598-0CDA09152D43}"/>
                </a:ext>
              </a:extLst>
            </p:cNvPr>
            <p:cNvSpPr>
              <a:spLocks noChangeShapeType="1"/>
            </p:cNvSpPr>
            <p:nvPr/>
          </p:nvSpPr>
          <p:spPr bwMode="auto">
            <a:xfrm flipV="1">
              <a:off x="1545" y="3314"/>
              <a:ext cx="1" cy="614"/>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774">
              <a:extLst>
                <a:ext uri="{FF2B5EF4-FFF2-40B4-BE49-F238E27FC236}">
                  <a16:creationId xmlns:a16="http://schemas.microsoft.com/office/drawing/2014/main" id="{9369EC03-1AF6-9DAA-AD4F-E5037480FC1D}"/>
                </a:ext>
              </a:extLst>
            </p:cNvPr>
            <p:cNvSpPr>
              <a:spLocks noChangeShapeType="1"/>
            </p:cNvSpPr>
            <p:nvPr/>
          </p:nvSpPr>
          <p:spPr bwMode="auto">
            <a:xfrm>
              <a:off x="1537" y="3921"/>
              <a:ext cx="308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775">
              <a:extLst>
                <a:ext uri="{FF2B5EF4-FFF2-40B4-BE49-F238E27FC236}">
                  <a16:creationId xmlns:a16="http://schemas.microsoft.com/office/drawing/2014/main" id="{6676B0C8-88C8-87FF-929B-F9F3834F1B99}"/>
                </a:ext>
              </a:extLst>
            </p:cNvPr>
            <p:cNvSpPr>
              <a:spLocks noChangeShapeType="1"/>
            </p:cNvSpPr>
            <p:nvPr/>
          </p:nvSpPr>
          <p:spPr bwMode="auto">
            <a:xfrm flipV="1">
              <a:off x="1556" y="3502"/>
              <a:ext cx="658"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776">
              <a:extLst>
                <a:ext uri="{FF2B5EF4-FFF2-40B4-BE49-F238E27FC236}">
                  <a16:creationId xmlns:a16="http://schemas.microsoft.com/office/drawing/2014/main" id="{B5001C9E-E13A-2798-62C5-A5E10736DE93}"/>
                </a:ext>
              </a:extLst>
            </p:cNvPr>
            <p:cNvSpPr>
              <a:spLocks noChangeShapeType="1"/>
            </p:cNvSpPr>
            <p:nvPr/>
          </p:nvSpPr>
          <p:spPr bwMode="auto">
            <a:xfrm flipH="1" flipV="1">
              <a:off x="2571" y="3878"/>
              <a:ext cx="1101"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Rectangle 777">
              <a:extLst>
                <a:ext uri="{FF2B5EF4-FFF2-40B4-BE49-F238E27FC236}">
                  <a16:creationId xmlns:a16="http://schemas.microsoft.com/office/drawing/2014/main" id="{F891D5A2-D555-E5EA-18F6-18499066F477}"/>
                </a:ext>
              </a:extLst>
            </p:cNvPr>
            <p:cNvSpPr>
              <a:spLocks noChangeArrowheads="1"/>
            </p:cNvSpPr>
            <p:nvPr/>
          </p:nvSpPr>
          <p:spPr bwMode="auto">
            <a:xfrm>
              <a:off x="4679" y="3746"/>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55" name="Freeform 778">
              <a:extLst>
                <a:ext uri="{FF2B5EF4-FFF2-40B4-BE49-F238E27FC236}">
                  <a16:creationId xmlns:a16="http://schemas.microsoft.com/office/drawing/2014/main" id="{9912A438-F0F4-B0B4-8BC5-2679772DBC58}"/>
                </a:ext>
              </a:extLst>
            </p:cNvPr>
            <p:cNvSpPr>
              <a:spLocks/>
            </p:cNvSpPr>
            <p:nvPr/>
          </p:nvSpPr>
          <p:spPr bwMode="auto">
            <a:xfrm rot="10440000">
              <a:off x="2321" y="361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6" name="Freeform 779">
              <a:extLst>
                <a:ext uri="{FF2B5EF4-FFF2-40B4-BE49-F238E27FC236}">
                  <a16:creationId xmlns:a16="http://schemas.microsoft.com/office/drawing/2014/main" id="{DA0F4EB5-7A3A-62B6-FD4C-ED0A80AEE223}"/>
                </a:ext>
              </a:extLst>
            </p:cNvPr>
            <p:cNvSpPr>
              <a:spLocks/>
            </p:cNvSpPr>
            <p:nvPr/>
          </p:nvSpPr>
          <p:spPr bwMode="auto">
            <a:xfrm rot="16200000" flipV="1">
              <a:off x="2208" y="349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rot="10800000"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57" name="Line 780">
              <a:extLst>
                <a:ext uri="{FF2B5EF4-FFF2-40B4-BE49-F238E27FC236}">
                  <a16:creationId xmlns:a16="http://schemas.microsoft.com/office/drawing/2014/main" id="{5A75C7F4-8514-BF53-DE16-2CE166F4693D}"/>
                </a:ext>
              </a:extLst>
            </p:cNvPr>
            <p:cNvSpPr>
              <a:spLocks noChangeShapeType="1"/>
            </p:cNvSpPr>
            <p:nvPr/>
          </p:nvSpPr>
          <p:spPr bwMode="auto">
            <a:xfrm rot="10800000">
              <a:off x="2291" y="3571"/>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781">
              <a:extLst>
                <a:ext uri="{FF2B5EF4-FFF2-40B4-BE49-F238E27FC236}">
                  <a16:creationId xmlns:a16="http://schemas.microsoft.com/office/drawing/2014/main" id="{E6D67630-AEAA-43B6-603B-735A83DAB7E3}"/>
                </a:ext>
              </a:extLst>
            </p:cNvPr>
            <p:cNvSpPr>
              <a:spLocks noChangeShapeType="1"/>
            </p:cNvSpPr>
            <p:nvPr/>
          </p:nvSpPr>
          <p:spPr bwMode="auto">
            <a:xfrm>
              <a:off x="4109" y="3538"/>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Freeform 782">
              <a:extLst>
                <a:ext uri="{FF2B5EF4-FFF2-40B4-BE49-F238E27FC236}">
                  <a16:creationId xmlns:a16="http://schemas.microsoft.com/office/drawing/2014/main" id="{6EB88AA6-9331-2B0F-FF3D-04B79DCD01CB}"/>
                </a:ext>
              </a:extLst>
            </p:cNvPr>
            <p:cNvSpPr>
              <a:spLocks/>
            </p:cNvSpPr>
            <p:nvPr/>
          </p:nvSpPr>
          <p:spPr bwMode="auto">
            <a:xfrm rot="11100000">
              <a:off x="3680" y="3541"/>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0" name="Freeform 783">
              <a:extLst>
                <a:ext uri="{FF2B5EF4-FFF2-40B4-BE49-F238E27FC236}">
                  <a16:creationId xmlns:a16="http://schemas.microsoft.com/office/drawing/2014/main" id="{9CBEE739-3229-A774-6E79-B01A1A07CFD7}"/>
                </a:ext>
              </a:extLst>
            </p:cNvPr>
            <p:cNvSpPr>
              <a:spLocks/>
            </p:cNvSpPr>
            <p:nvPr/>
          </p:nvSpPr>
          <p:spPr bwMode="auto">
            <a:xfrm rot="11460000">
              <a:off x="4080" y="3525"/>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1" name="Rectangle 784">
              <a:extLst>
                <a:ext uri="{FF2B5EF4-FFF2-40B4-BE49-F238E27FC236}">
                  <a16:creationId xmlns:a16="http://schemas.microsoft.com/office/drawing/2014/main" id="{D15A736A-C52A-E71A-D0EA-CE88A918EF04}"/>
                </a:ext>
              </a:extLst>
            </p:cNvPr>
            <p:cNvSpPr>
              <a:spLocks noChangeArrowheads="1"/>
            </p:cNvSpPr>
            <p:nvPr/>
          </p:nvSpPr>
          <p:spPr bwMode="auto">
            <a:xfrm>
              <a:off x="1358" y="387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62" name="Line 785">
              <a:extLst>
                <a:ext uri="{FF2B5EF4-FFF2-40B4-BE49-F238E27FC236}">
                  <a16:creationId xmlns:a16="http://schemas.microsoft.com/office/drawing/2014/main" id="{9678A37F-1800-DD6C-5CCF-8EE94004CAFD}"/>
                </a:ext>
              </a:extLst>
            </p:cNvPr>
            <p:cNvSpPr>
              <a:spLocks noChangeShapeType="1"/>
            </p:cNvSpPr>
            <p:nvPr/>
          </p:nvSpPr>
          <p:spPr bwMode="auto">
            <a:xfrm flipH="1">
              <a:off x="1539" y="3888"/>
              <a:ext cx="1026"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64" name="Picture 63">
            <a:extLst>
              <a:ext uri="{FF2B5EF4-FFF2-40B4-BE49-F238E27FC236}">
                <a16:creationId xmlns:a16="http://schemas.microsoft.com/office/drawing/2014/main" id="{B54A9DC3-B695-3177-0D9A-A786DD4ED65A}"/>
              </a:ext>
            </a:extLst>
          </p:cNvPr>
          <p:cNvPicPr>
            <a:picLocks noChangeAspect="1"/>
          </p:cNvPicPr>
          <p:nvPr/>
        </p:nvPicPr>
        <p:blipFill>
          <a:blip r:embed="rId14"/>
          <a:stretch>
            <a:fillRect/>
          </a:stretch>
        </p:blipFill>
        <p:spPr>
          <a:xfrm>
            <a:off x="139949" y="6064776"/>
            <a:ext cx="1521042" cy="528362"/>
          </a:xfrm>
          <a:prstGeom prst="rect">
            <a:avLst/>
          </a:prstGeom>
        </p:spPr>
      </p:pic>
      <p:pic>
        <p:nvPicPr>
          <p:cNvPr id="66" name="Picture 65">
            <a:extLst>
              <a:ext uri="{FF2B5EF4-FFF2-40B4-BE49-F238E27FC236}">
                <a16:creationId xmlns:a16="http://schemas.microsoft.com/office/drawing/2014/main" id="{7196437D-0850-2083-81D8-DAFB3C1CAE6E}"/>
              </a:ext>
            </a:extLst>
          </p:cNvPr>
          <p:cNvPicPr>
            <a:picLocks noChangeAspect="1"/>
          </p:cNvPicPr>
          <p:nvPr/>
        </p:nvPicPr>
        <p:blipFill>
          <a:blip r:embed="rId15"/>
          <a:stretch>
            <a:fillRect/>
          </a:stretch>
        </p:blipFill>
        <p:spPr>
          <a:xfrm>
            <a:off x="4270276" y="6052732"/>
            <a:ext cx="1553784" cy="538440"/>
          </a:xfrm>
          <a:prstGeom prst="rect">
            <a:avLst/>
          </a:prstGeom>
        </p:spPr>
      </p:pic>
      <p:sp>
        <p:nvSpPr>
          <p:cNvPr id="63" name="Rectangle 3">
            <a:extLst>
              <a:ext uri="{FF2B5EF4-FFF2-40B4-BE49-F238E27FC236}">
                <a16:creationId xmlns:a16="http://schemas.microsoft.com/office/drawing/2014/main" id="{8E075367-81F8-A298-3F26-A728D2E5F3E0}"/>
              </a:ext>
            </a:extLst>
          </p:cNvPr>
          <p:cNvSpPr txBox="1">
            <a:spLocks noChangeArrowheads="1"/>
          </p:cNvSpPr>
          <p:nvPr/>
        </p:nvSpPr>
        <p:spPr>
          <a:xfrm>
            <a:off x="6681352" y="475003"/>
            <a:ext cx="5326933" cy="622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400" b="1">
                <a:latin typeface="宋体" panose="02010600030101010101" pitchFamily="2" charset="-122"/>
                <a:ea typeface="方正姚体" charset="-122"/>
              </a:defRPr>
            </a:lvl1pPr>
            <a:lvl2pPr lvl="1" algn="just">
              <a:defRPr sz="2400">
                <a:latin typeface="微软雅黑" panose="020B0503020204020204" pitchFamily="34" charset="-122"/>
                <a:ea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u="sng" dirty="0">
                <a:solidFill>
                  <a:srgbClr val="FF0000"/>
                </a:solidFill>
              </a:rPr>
              <a:t>延迟时间</a:t>
            </a:r>
            <a:r>
              <a:rPr lang="en-US" altLang="zh-CN" sz="2400" i="1" u="sng" dirty="0">
                <a:solidFill>
                  <a:srgbClr val="FF0000"/>
                </a:solidFill>
                <a:latin typeface="微软雅黑" panose="020B0503020204020204" pitchFamily="34" charset="-122"/>
                <a:ea typeface="微软雅黑" panose="020B0503020204020204" pitchFamily="34" charset="-122"/>
              </a:rPr>
              <a:t>t</a:t>
            </a:r>
            <a:r>
              <a:rPr lang="en-US" altLang="zh-CN" sz="2400" i="1" u="sng" baseline="-25000" dirty="0">
                <a:solidFill>
                  <a:srgbClr val="FF0000"/>
                </a:solidFill>
                <a:latin typeface="微软雅黑" panose="020B0503020204020204" pitchFamily="34" charset="-122"/>
                <a:ea typeface="微软雅黑" panose="020B0503020204020204" pitchFamily="34" charset="-122"/>
              </a:rPr>
              <a:t>d </a:t>
            </a:r>
            <a:r>
              <a:rPr lang="zh-CN" altLang="en-US" dirty="0"/>
              <a:t>：当三极管处于截止状态时，发射极反偏，空间电荷区比较宽。当输入信号由</a:t>
            </a:r>
            <a:r>
              <a:rPr lang="en-US" altLang="zh-CN" dirty="0"/>
              <a:t>-2V</a:t>
            </a:r>
            <a:r>
              <a:rPr lang="zh-CN" altLang="en-US" dirty="0"/>
              <a:t>跳变到</a:t>
            </a:r>
            <a:r>
              <a:rPr lang="en-US" altLang="zh-CN" dirty="0"/>
              <a:t>+3V</a:t>
            </a:r>
            <a:r>
              <a:rPr lang="zh-CN" altLang="en-US" dirty="0"/>
              <a:t>时，由于发射结空间电荷区仍保持在截止时的宽度，故发射区的电子还不能立即穿过发射结到达基区。这时发射区的电子进入空间电荷区，使空间电荷区变窄，然后发射区开始向基区发射电子，晶体管开始导通。</a:t>
            </a:r>
          </a:p>
          <a:p>
            <a:pPr algn="just">
              <a:lnSpc>
                <a:spcPct val="150000"/>
              </a:lnSpc>
            </a:pPr>
            <a:r>
              <a:rPr lang="zh-CN" altLang="en-US" u="sng" dirty="0">
                <a:solidFill>
                  <a:srgbClr val="FF0000"/>
                </a:solidFill>
              </a:rPr>
              <a:t>上升时间</a:t>
            </a:r>
            <a:r>
              <a:rPr lang="en-US" altLang="zh-CN" sz="2400" i="1" u="sng" dirty="0">
                <a:solidFill>
                  <a:srgbClr val="FF0000"/>
                </a:solidFill>
                <a:latin typeface="微软雅黑" panose="020B0503020204020204" pitchFamily="34" charset="-122"/>
                <a:ea typeface="微软雅黑" panose="020B0503020204020204" pitchFamily="34" charset="-122"/>
              </a:rPr>
              <a:t>t</a:t>
            </a:r>
            <a:r>
              <a:rPr lang="en-US" altLang="zh-CN" sz="2400" i="1" u="sng" baseline="-25000" dirty="0">
                <a:solidFill>
                  <a:srgbClr val="FF0000"/>
                </a:solidFill>
                <a:latin typeface="微软雅黑" panose="020B0503020204020204" pitchFamily="34" charset="-122"/>
                <a:ea typeface="微软雅黑" panose="020B0503020204020204" pitchFamily="34" charset="-122"/>
              </a:rPr>
              <a:t>r</a:t>
            </a:r>
            <a:r>
              <a:rPr lang="en-US" altLang="zh-CN" sz="2400" i="1" u="sng" dirty="0">
                <a:solidFill>
                  <a:srgbClr val="FF0000"/>
                </a:solidFill>
                <a:latin typeface="微软雅黑" panose="020B0503020204020204" pitchFamily="34" charset="-122"/>
                <a:ea typeface="微软雅黑" panose="020B0503020204020204" pitchFamily="34" charset="-122"/>
              </a:rPr>
              <a:t> </a:t>
            </a:r>
            <a:r>
              <a:rPr lang="zh-CN" altLang="en-US" dirty="0"/>
              <a:t>：发射区不断向基区注入电子，电子在基区积累，并向集电区扩散，形成集电极电流</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en-US" altLang="zh-CN" sz="2400" i="1" baseline="-25000" dirty="0">
                <a:latin typeface="微软雅黑" panose="020B0503020204020204" pitchFamily="34" charset="-122"/>
                <a:ea typeface="微软雅黑" panose="020B0503020204020204" pitchFamily="34" charset="-122"/>
              </a:rPr>
              <a:t> </a:t>
            </a:r>
            <a:r>
              <a:rPr lang="zh-CN" altLang="en-US" dirty="0"/>
              <a:t>。随着基区电子浓度的增加，</a:t>
            </a:r>
            <a:r>
              <a:rPr lang="en-US" altLang="zh-CN" sz="2400" i="1" dirty="0">
                <a:latin typeface="微软雅黑" panose="020B0503020204020204" pitchFamily="34" charset="-122"/>
                <a:ea typeface="微软雅黑" panose="020B0503020204020204" pitchFamily="34" charset="-122"/>
              </a:rPr>
              <a:t> </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dirty="0"/>
              <a:t>不断增大。</a:t>
            </a:r>
          </a:p>
        </p:txBody>
      </p:sp>
    </p:spTree>
    <p:extLst>
      <p:ext uri="{BB962C8B-B14F-4D97-AF65-F5344CB8AC3E}">
        <p14:creationId xmlns:p14="http://schemas.microsoft.com/office/powerpoint/2010/main" val="376440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9AA57-CFFF-1678-D6EC-40F4210B7C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9ADFA9A-51F3-C947-53D1-E3DC3B9DBED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4" name="Line 726">
            <a:extLst>
              <a:ext uri="{FF2B5EF4-FFF2-40B4-BE49-F238E27FC236}">
                <a16:creationId xmlns:a16="http://schemas.microsoft.com/office/drawing/2014/main" id="{CB223C33-9637-C28E-F7C4-2F0326D56A99}"/>
              </a:ext>
            </a:extLst>
          </p:cNvPr>
          <p:cNvSpPr>
            <a:spLocks noChangeShapeType="1"/>
          </p:cNvSpPr>
          <p:nvPr/>
        </p:nvSpPr>
        <p:spPr bwMode="auto">
          <a:xfrm>
            <a:off x="2085539" y="2382433"/>
            <a:ext cx="9525" cy="2132012"/>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27">
            <a:extLst>
              <a:ext uri="{FF2B5EF4-FFF2-40B4-BE49-F238E27FC236}">
                <a16:creationId xmlns:a16="http://schemas.microsoft.com/office/drawing/2014/main" id="{284FC7C1-CA85-ECF3-4D6A-F69639E0C8A9}"/>
              </a:ext>
            </a:extLst>
          </p:cNvPr>
          <p:cNvSpPr>
            <a:spLocks noChangeShapeType="1"/>
          </p:cNvSpPr>
          <p:nvPr/>
        </p:nvSpPr>
        <p:spPr bwMode="auto">
          <a:xfrm>
            <a:off x="4147702" y="2253845"/>
            <a:ext cx="7937" cy="230505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28">
            <a:extLst>
              <a:ext uri="{FF2B5EF4-FFF2-40B4-BE49-F238E27FC236}">
                <a16:creationId xmlns:a16="http://schemas.microsoft.com/office/drawing/2014/main" id="{0620895F-51F0-6C32-9F4D-7B63F4AC18B6}"/>
              </a:ext>
            </a:extLst>
          </p:cNvPr>
          <p:cNvSpPr>
            <a:spLocks noChangeShapeType="1"/>
          </p:cNvSpPr>
          <p:nvPr/>
        </p:nvSpPr>
        <p:spPr bwMode="auto">
          <a:xfrm>
            <a:off x="4997014" y="3681008"/>
            <a:ext cx="0" cy="714375"/>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29">
            <a:extLst>
              <a:ext uri="{FF2B5EF4-FFF2-40B4-BE49-F238E27FC236}">
                <a16:creationId xmlns:a16="http://schemas.microsoft.com/office/drawing/2014/main" id="{FF3678E9-951F-7DFD-1C49-4C380B1B900D}"/>
              </a:ext>
            </a:extLst>
          </p:cNvPr>
          <p:cNvSpPr>
            <a:spLocks noChangeShapeType="1"/>
          </p:cNvSpPr>
          <p:nvPr/>
        </p:nvSpPr>
        <p:spPr bwMode="auto">
          <a:xfrm>
            <a:off x="2431614" y="3207933"/>
            <a:ext cx="0" cy="1163637"/>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30">
            <a:extLst>
              <a:ext uri="{FF2B5EF4-FFF2-40B4-BE49-F238E27FC236}">
                <a16:creationId xmlns:a16="http://schemas.microsoft.com/office/drawing/2014/main" id="{60D59A77-5A76-6B1E-CAA2-CB96FC1B9603}"/>
              </a:ext>
            </a:extLst>
          </p:cNvPr>
          <p:cNvGraphicFramePr>
            <a:graphicFrameLocks noChangeAspect="1"/>
          </p:cNvGraphicFramePr>
          <p:nvPr/>
        </p:nvGraphicFramePr>
        <p:xfrm>
          <a:off x="2183964" y="4214408"/>
          <a:ext cx="496888" cy="568325"/>
        </p:xfrm>
        <a:graphic>
          <a:graphicData uri="http://schemas.openxmlformats.org/presentationml/2006/ole">
            <mc:AlternateContent xmlns:mc="http://schemas.openxmlformats.org/markup-compatibility/2006">
              <mc:Choice xmlns:v="urn:schemas-microsoft-com:vml" Requires="v">
                <p:oleObj spid="_x0000_s16391" name="Equation" r:id="rId4" imgW="177480" imgH="203040" progId="Equation.3">
                  <p:embed/>
                </p:oleObj>
              </mc:Choice>
              <mc:Fallback>
                <p:oleObj name="Equation" r:id="rId4" imgW="177480" imgH="203040" progId="Equation.3">
                  <p:embed/>
                  <p:pic>
                    <p:nvPicPr>
                      <p:cNvPr id="8" name="Object 730">
                        <a:extLst>
                          <a:ext uri="{FF2B5EF4-FFF2-40B4-BE49-F238E27FC236}">
                            <a16:creationId xmlns:a16="http://schemas.microsoft.com/office/drawing/2014/main" id="{60D59A77-5A76-6B1E-CAA2-CB96FC1B9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964" y="4214408"/>
                        <a:ext cx="4968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9" name="Object 731">
            <a:extLst>
              <a:ext uri="{FF2B5EF4-FFF2-40B4-BE49-F238E27FC236}">
                <a16:creationId xmlns:a16="http://schemas.microsoft.com/office/drawing/2014/main" id="{1E3F4519-C130-9F64-4349-FA6D6FA9178A}"/>
              </a:ext>
            </a:extLst>
          </p:cNvPr>
          <p:cNvGraphicFramePr>
            <a:graphicFrameLocks noChangeAspect="1"/>
          </p:cNvGraphicFramePr>
          <p:nvPr/>
        </p:nvGraphicFramePr>
        <p:xfrm>
          <a:off x="4377889" y="4200120"/>
          <a:ext cx="539750" cy="538163"/>
        </p:xfrm>
        <a:graphic>
          <a:graphicData uri="http://schemas.openxmlformats.org/presentationml/2006/ole">
            <mc:AlternateContent xmlns:mc="http://schemas.openxmlformats.org/markup-compatibility/2006">
              <mc:Choice xmlns:v="urn:schemas-microsoft-com:vml" Requires="v">
                <p:oleObj spid="_x0000_s16392" name="Equation" r:id="rId6" imgW="203040" imgH="203040" progId="Equation.3">
                  <p:embed/>
                </p:oleObj>
              </mc:Choice>
              <mc:Fallback>
                <p:oleObj name="Equation" r:id="rId6" imgW="203040" imgH="203040" progId="Equation.3">
                  <p:embed/>
                  <p:pic>
                    <p:nvPicPr>
                      <p:cNvPr id="9" name="Object 731">
                        <a:extLst>
                          <a:ext uri="{FF2B5EF4-FFF2-40B4-BE49-F238E27FC236}">
                            <a16:creationId xmlns:a16="http://schemas.microsoft.com/office/drawing/2014/main" id="{1E3F4519-C130-9F64-4349-FA6D6FA917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889" y="4200120"/>
                        <a:ext cx="539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0" name="Line 732">
            <a:extLst>
              <a:ext uri="{FF2B5EF4-FFF2-40B4-BE49-F238E27FC236}">
                <a16:creationId xmlns:a16="http://schemas.microsoft.com/office/drawing/2014/main" id="{FC70DF1F-B0AF-A917-79EA-6933A1ACDB67}"/>
              </a:ext>
            </a:extLst>
          </p:cNvPr>
          <p:cNvSpPr>
            <a:spLocks noChangeShapeType="1"/>
          </p:cNvSpPr>
          <p:nvPr/>
        </p:nvSpPr>
        <p:spPr bwMode="auto">
          <a:xfrm>
            <a:off x="1782327"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733">
            <a:extLst>
              <a:ext uri="{FF2B5EF4-FFF2-40B4-BE49-F238E27FC236}">
                <a16:creationId xmlns:a16="http://schemas.microsoft.com/office/drawing/2014/main" id="{614736CB-CF17-9E33-72B7-780D3CF42492}"/>
              </a:ext>
            </a:extLst>
          </p:cNvPr>
          <p:cNvSpPr>
            <a:spLocks noChangeShapeType="1"/>
          </p:cNvSpPr>
          <p:nvPr/>
        </p:nvSpPr>
        <p:spPr bwMode="auto">
          <a:xfrm flipH="1">
            <a:off x="2434789"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734">
            <a:extLst>
              <a:ext uri="{FF2B5EF4-FFF2-40B4-BE49-F238E27FC236}">
                <a16:creationId xmlns:a16="http://schemas.microsoft.com/office/drawing/2014/main" id="{24F5BA98-48E1-FE33-DDDC-715DE3CE3D21}"/>
              </a:ext>
            </a:extLst>
          </p:cNvPr>
          <p:cNvSpPr>
            <a:spLocks noChangeShapeType="1"/>
          </p:cNvSpPr>
          <p:nvPr/>
        </p:nvSpPr>
        <p:spPr bwMode="auto">
          <a:xfrm>
            <a:off x="4716027"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735">
            <a:extLst>
              <a:ext uri="{FF2B5EF4-FFF2-40B4-BE49-F238E27FC236}">
                <a16:creationId xmlns:a16="http://schemas.microsoft.com/office/drawing/2014/main" id="{85ECD118-5BB0-E66B-8AB9-A5BBCBF774C1}"/>
              </a:ext>
            </a:extLst>
          </p:cNvPr>
          <p:cNvSpPr>
            <a:spLocks noChangeShapeType="1"/>
          </p:cNvSpPr>
          <p:nvPr/>
        </p:nvSpPr>
        <p:spPr bwMode="auto">
          <a:xfrm flipH="1">
            <a:off x="4154052"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736">
            <a:extLst>
              <a:ext uri="{FF2B5EF4-FFF2-40B4-BE49-F238E27FC236}">
                <a16:creationId xmlns:a16="http://schemas.microsoft.com/office/drawing/2014/main" id="{D78A7A79-FEEC-0487-E0B5-A2C89EB9FBE3}"/>
              </a:ext>
            </a:extLst>
          </p:cNvPr>
          <p:cNvGrpSpPr>
            <a:grpSpLocks/>
          </p:cNvGrpSpPr>
          <p:nvPr/>
        </p:nvGrpSpPr>
        <p:grpSpPr bwMode="auto">
          <a:xfrm>
            <a:off x="456764" y="629833"/>
            <a:ext cx="5776913" cy="2139950"/>
            <a:chOff x="1184" y="762"/>
            <a:chExt cx="3639" cy="1348"/>
          </a:xfrm>
        </p:grpSpPr>
        <p:sp>
          <p:nvSpPr>
            <p:cNvPr id="15" name="Rectangle 737">
              <a:extLst>
                <a:ext uri="{FF2B5EF4-FFF2-40B4-BE49-F238E27FC236}">
                  <a16:creationId xmlns:a16="http://schemas.microsoft.com/office/drawing/2014/main" id="{A3164B25-2225-F36C-E847-626F58E748C6}"/>
                </a:ext>
              </a:extLst>
            </p:cNvPr>
            <p:cNvSpPr>
              <a:spLocks noChangeArrowheads="1"/>
            </p:cNvSpPr>
            <p:nvPr/>
          </p:nvSpPr>
          <p:spPr bwMode="auto">
            <a:xfrm>
              <a:off x="1216" y="102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16" name="Rectangle 738">
              <a:extLst>
                <a:ext uri="{FF2B5EF4-FFF2-40B4-BE49-F238E27FC236}">
                  <a16:creationId xmlns:a16="http://schemas.microsoft.com/office/drawing/2014/main" id="{2EB281D1-44D6-E3A0-DA6E-CABED2A97CC9}"/>
                </a:ext>
              </a:extLst>
            </p:cNvPr>
            <p:cNvSpPr>
              <a:spLocks noChangeArrowheads="1"/>
            </p:cNvSpPr>
            <p:nvPr/>
          </p:nvSpPr>
          <p:spPr bwMode="auto">
            <a:xfrm>
              <a:off x="1184" y="1673"/>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-2</a:t>
              </a:r>
            </a:p>
          </p:txBody>
        </p:sp>
        <p:sp>
          <p:nvSpPr>
            <p:cNvPr id="17" name="Line 739">
              <a:extLst>
                <a:ext uri="{FF2B5EF4-FFF2-40B4-BE49-F238E27FC236}">
                  <a16:creationId xmlns:a16="http://schemas.microsoft.com/office/drawing/2014/main" id="{82CF1DE2-63D2-E73B-F55D-FEB0B8E9E7C1}"/>
                </a:ext>
              </a:extLst>
            </p:cNvPr>
            <p:cNvSpPr>
              <a:spLocks noChangeShapeType="1"/>
            </p:cNvSpPr>
            <p:nvPr/>
          </p:nvSpPr>
          <p:spPr bwMode="auto">
            <a:xfrm>
              <a:off x="1540" y="1536"/>
              <a:ext cx="3071"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740">
              <a:extLst>
                <a:ext uri="{FF2B5EF4-FFF2-40B4-BE49-F238E27FC236}">
                  <a16:creationId xmlns:a16="http://schemas.microsoft.com/office/drawing/2014/main" id="{65D85FB2-BBCE-D546-0A46-E4077B45BC96}"/>
                </a:ext>
              </a:extLst>
            </p:cNvPr>
            <p:cNvSpPr>
              <a:spLocks noChangeShapeType="1"/>
            </p:cNvSpPr>
            <p:nvPr/>
          </p:nvSpPr>
          <p:spPr bwMode="auto">
            <a:xfrm flipV="1">
              <a:off x="1540" y="880"/>
              <a:ext cx="0" cy="123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41">
              <a:extLst>
                <a:ext uri="{FF2B5EF4-FFF2-40B4-BE49-F238E27FC236}">
                  <a16:creationId xmlns:a16="http://schemas.microsoft.com/office/drawing/2014/main" id="{5A70728B-301E-8C0D-7DA4-B2942E03AD88}"/>
                </a:ext>
              </a:extLst>
            </p:cNvPr>
            <p:cNvSpPr>
              <a:spLocks noChangeShapeType="1"/>
            </p:cNvSpPr>
            <p:nvPr/>
          </p:nvSpPr>
          <p:spPr bwMode="auto">
            <a:xfrm>
              <a:off x="1540" y="1798"/>
              <a:ext cx="67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742">
              <a:extLst>
                <a:ext uri="{FF2B5EF4-FFF2-40B4-BE49-F238E27FC236}">
                  <a16:creationId xmlns:a16="http://schemas.microsoft.com/office/drawing/2014/main" id="{4766337D-9CB6-4456-6E48-DE7C0EC76A8A}"/>
                </a:ext>
              </a:extLst>
            </p:cNvPr>
            <p:cNvSpPr>
              <a:spLocks noChangeShapeType="1"/>
            </p:cNvSpPr>
            <p:nvPr/>
          </p:nvSpPr>
          <p:spPr bwMode="auto">
            <a:xfrm flipV="1">
              <a:off x="2212" y="1159"/>
              <a:ext cx="0" cy="655"/>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43">
              <a:extLst>
                <a:ext uri="{FF2B5EF4-FFF2-40B4-BE49-F238E27FC236}">
                  <a16:creationId xmlns:a16="http://schemas.microsoft.com/office/drawing/2014/main" id="{73FC58D5-2D47-BA11-3586-56A776BBD5CF}"/>
                </a:ext>
              </a:extLst>
            </p:cNvPr>
            <p:cNvSpPr>
              <a:spLocks noChangeShapeType="1"/>
            </p:cNvSpPr>
            <p:nvPr/>
          </p:nvSpPr>
          <p:spPr bwMode="auto">
            <a:xfrm flipV="1">
              <a:off x="2211" y="1163"/>
              <a:ext cx="129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44">
              <a:extLst>
                <a:ext uri="{FF2B5EF4-FFF2-40B4-BE49-F238E27FC236}">
                  <a16:creationId xmlns:a16="http://schemas.microsoft.com/office/drawing/2014/main" id="{360524B2-3634-8786-B503-DC5BFB81B981}"/>
                </a:ext>
              </a:extLst>
            </p:cNvPr>
            <p:cNvSpPr>
              <a:spLocks noChangeShapeType="1"/>
            </p:cNvSpPr>
            <p:nvPr/>
          </p:nvSpPr>
          <p:spPr bwMode="auto">
            <a:xfrm>
              <a:off x="3508" y="1161"/>
              <a:ext cx="0" cy="633"/>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45">
              <a:extLst>
                <a:ext uri="{FF2B5EF4-FFF2-40B4-BE49-F238E27FC236}">
                  <a16:creationId xmlns:a16="http://schemas.microsoft.com/office/drawing/2014/main" id="{F8B6942C-8B60-AFD2-015C-C49E18519DD2}"/>
                </a:ext>
              </a:extLst>
            </p:cNvPr>
            <p:cNvSpPr>
              <a:spLocks noChangeShapeType="1"/>
            </p:cNvSpPr>
            <p:nvPr/>
          </p:nvSpPr>
          <p:spPr bwMode="auto">
            <a:xfrm>
              <a:off x="3508" y="1789"/>
              <a:ext cx="874"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746">
              <a:extLst>
                <a:ext uri="{FF2B5EF4-FFF2-40B4-BE49-F238E27FC236}">
                  <a16:creationId xmlns:a16="http://schemas.microsoft.com/office/drawing/2014/main" id="{DA25EBFB-04E4-2D5E-9D3C-25F5F56BED63}"/>
                </a:ext>
              </a:extLst>
            </p:cNvPr>
            <p:cNvSpPr>
              <a:spLocks noChangeArrowheads="1"/>
            </p:cNvSpPr>
            <p:nvPr/>
          </p:nvSpPr>
          <p:spPr bwMode="auto">
            <a:xfrm>
              <a:off x="4645" y="1361"/>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graphicFrame>
          <p:nvGraphicFramePr>
            <p:cNvPr id="25" name="Object 747">
              <a:extLst>
                <a:ext uri="{FF2B5EF4-FFF2-40B4-BE49-F238E27FC236}">
                  <a16:creationId xmlns:a16="http://schemas.microsoft.com/office/drawing/2014/main" id="{52557B74-E3E0-4D6D-F5DE-9E5FA702A246}"/>
                </a:ext>
              </a:extLst>
            </p:cNvPr>
            <p:cNvGraphicFramePr>
              <a:graphicFrameLocks noChangeAspect="1"/>
            </p:cNvGraphicFramePr>
            <p:nvPr/>
          </p:nvGraphicFramePr>
          <p:xfrm>
            <a:off x="1623" y="762"/>
            <a:ext cx="571" cy="325"/>
          </p:xfrm>
          <a:graphic>
            <a:graphicData uri="http://schemas.openxmlformats.org/presentationml/2006/ole">
              <mc:AlternateContent xmlns:mc="http://schemas.openxmlformats.org/markup-compatibility/2006">
                <mc:Choice xmlns:v="urn:schemas-microsoft-com:vml" Requires="v">
                  <p:oleObj spid="_x0000_s16393" name="Equation" r:id="rId8" imgW="380880" imgH="215640" progId="Equation.3">
                    <p:embed/>
                  </p:oleObj>
                </mc:Choice>
                <mc:Fallback>
                  <p:oleObj name="Equation" r:id="rId8" imgW="380880" imgH="215640" progId="Equation.3">
                    <p:embed/>
                    <p:pic>
                      <p:nvPicPr>
                        <p:cNvPr id="25" name="Object 747">
                          <a:extLst>
                            <a:ext uri="{FF2B5EF4-FFF2-40B4-BE49-F238E27FC236}">
                              <a16:creationId xmlns:a16="http://schemas.microsoft.com/office/drawing/2014/main" id="{52557B74-E3E0-4D6D-F5DE-9E5FA702A2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 y="762"/>
                          <a:ext cx="57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 name="Rectangle 748">
              <a:extLst>
                <a:ext uri="{FF2B5EF4-FFF2-40B4-BE49-F238E27FC236}">
                  <a16:creationId xmlns:a16="http://schemas.microsoft.com/office/drawing/2014/main" id="{91F77E88-5F13-4B46-B35F-825977B83FD9}"/>
                </a:ext>
              </a:extLst>
            </p:cNvPr>
            <p:cNvSpPr>
              <a:spLocks noChangeArrowheads="1"/>
            </p:cNvSpPr>
            <p:nvPr/>
          </p:nvSpPr>
          <p:spPr bwMode="auto">
            <a:xfrm>
              <a:off x="1216" y="13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400" b="1">
                  <a:latin typeface="Times New Roman" panose="02020603050405020304" pitchFamily="18" charset="0"/>
                  <a:ea typeface="方正姚体" charset="-122"/>
                </a:rPr>
                <a:t>0</a:t>
              </a:r>
            </a:p>
          </p:txBody>
        </p:sp>
        <p:sp>
          <p:nvSpPr>
            <p:cNvPr id="27" name="Line 749">
              <a:extLst>
                <a:ext uri="{FF2B5EF4-FFF2-40B4-BE49-F238E27FC236}">
                  <a16:creationId xmlns:a16="http://schemas.microsoft.com/office/drawing/2014/main" id="{A87AC452-402C-3CC5-9E0E-2A52ABAAEFF3}"/>
                </a:ext>
              </a:extLst>
            </p:cNvPr>
            <p:cNvSpPr>
              <a:spLocks noChangeShapeType="1"/>
            </p:cNvSpPr>
            <p:nvPr/>
          </p:nvSpPr>
          <p:spPr bwMode="auto">
            <a:xfrm>
              <a:off x="1539" y="1170"/>
              <a:ext cx="657"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750">
            <a:extLst>
              <a:ext uri="{FF2B5EF4-FFF2-40B4-BE49-F238E27FC236}">
                <a16:creationId xmlns:a16="http://schemas.microsoft.com/office/drawing/2014/main" id="{D0603C89-D5A3-C6F9-A7A0-77AB74A6C888}"/>
              </a:ext>
            </a:extLst>
          </p:cNvPr>
          <p:cNvGrpSpPr>
            <a:grpSpLocks/>
          </p:cNvGrpSpPr>
          <p:nvPr/>
        </p:nvGrpSpPr>
        <p:grpSpPr bwMode="auto">
          <a:xfrm>
            <a:off x="58302" y="2579283"/>
            <a:ext cx="6219825" cy="1666875"/>
            <a:chOff x="933" y="2081"/>
            <a:chExt cx="3918" cy="1050"/>
          </a:xfrm>
        </p:grpSpPr>
        <p:sp>
          <p:nvSpPr>
            <p:cNvPr id="29" name="Rectangle 751">
              <a:extLst>
                <a:ext uri="{FF2B5EF4-FFF2-40B4-BE49-F238E27FC236}">
                  <a16:creationId xmlns:a16="http://schemas.microsoft.com/office/drawing/2014/main" id="{C0BC6398-D8D3-EF98-F5AD-C0175389DAC9}"/>
                </a:ext>
              </a:extLst>
            </p:cNvPr>
            <p:cNvSpPr>
              <a:spLocks noChangeArrowheads="1"/>
            </p:cNvSpPr>
            <p:nvPr/>
          </p:nvSpPr>
          <p:spPr bwMode="auto">
            <a:xfrm>
              <a:off x="934" y="2285"/>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0.9</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0" name="Rectangle 752">
              <a:extLst>
                <a:ext uri="{FF2B5EF4-FFF2-40B4-BE49-F238E27FC236}">
                  <a16:creationId xmlns:a16="http://schemas.microsoft.com/office/drawing/2014/main" id="{1AB5A5F8-6D25-E7FE-D97B-E622A9D51A90}"/>
                </a:ext>
              </a:extLst>
            </p:cNvPr>
            <p:cNvSpPr>
              <a:spLocks noChangeArrowheads="1"/>
            </p:cNvSpPr>
            <p:nvPr/>
          </p:nvSpPr>
          <p:spPr bwMode="auto">
            <a:xfrm>
              <a:off x="934" y="2573"/>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0.1</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1" name="Line 753">
              <a:extLst>
                <a:ext uri="{FF2B5EF4-FFF2-40B4-BE49-F238E27FC236}">
                  <a16:creationId xmlns:a16="http://schemas.microsoft.com/office/drawing/2014/main" id="{2CC21679-0C5B-DE40-6254-B1759A6A243C}"/>
                </a:ext>
              </a:extLst>
            </p:cNvPr>
            <p:cNvSpPr>
              <a:spLocks noChangeShapeType="1"/>
            </p:cNvSpPr>
            <p:nvPr/>
          </p:nvSpPr>
          <p:spPr bwMode="auto">
            <a:xfrm flipH="1" flipV="1">
              <a:off x="1540" y="2228"/>
              <a:ext cx="1" cy="613"/>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4">
              <a:extLst>
                <a:ext uri="{FF2B5EF4-FFF2-40B4-BE49-F238E27FC236}">
                  <a16:creationId xmlns:a16="http://schemas.microsoft.com/office/drawing/2014/main" id="{68DC1A19-6C5A-B170-D63D-81074BC827F9}"/>
                </a:ext>
              </a:extLst>
            </p:cNvPr>
            <p:cNvSpPr>
              <a:spLocks noChangeShapeType="1"/>
            </p:cNvSpPr>
            <p:nvPr/>
          </p:nvSpPr>
          <p:spPr bwMode="auto">
            <a:xfrm>
              <a:off x="1541" y="2835"/>
              <a:ext cx="307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755">
              <a:extLst>
                <a:ext uri="{FF2B5EF4-FFF2-40B4-BE49-F238E27FC236}">
                  <a16:creationId xmlns:a16="http://schemas.microsoft.com/office/drawing/2014/main" id="{032D53FF-7EDE-DDCD-38FD-545D17FD716D}"/>
                </a:ext>
              </a:extLst>
            </p:cNvPr>
            <p:cNvSpPr>
              <a:spLocks noChangeShapeType="1"/>
            </p:cNvSpPr>
            <p:nvPr/>
          </p:nvSpPr>
          <p:spPr bwMode="auto">
            <a:xfrm>
              <a:off x="1549" y="2826"/>
              <a:ext cx="70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56">
              <a:extLst>
                <a:ext uri="{FF2B5EF4-FFF2-40B4-BE49-F238E27FC236}">
                  <a16:creationId xmlns:a16="http://schemas.microsoft.com/office/drawing/2014/main" id="{8AEF1CFB-BA65-D551-4CF3-B5DEDF7AC0CF}"/>
                </a:ext>
              </a:extLst>
            </p:cNvPr>
            <p:cNvSpPr>
              <a:spLocks noChangeShapeType="1"/>
            </p:cNvSpPr>
            <p:nvPr/>
          </p:nvSpPr>
          <p:spPr bwMode="auto">
            <a:xfrm flipH="1">
              <a:off x="2647" y="2419"/>
              <a:ext cx="1146" cy="2"/>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757">
              <a:extLst>
                <a:ext uri="{FF2B5EF4-FFF2-40B4-BE49-F238E27FC236}">
                  <a16:creationId xmlns:a16="http://schemas.microsoft.com/office/drawing/2014/main" id="{B7E1F04D-ED19-8BD8-BF8B-6A393E225150}"/>
                </a:ext>
              </a:extLst>
            </p:cNvPr>
            <p:cNvGraphicFramePr>
              <a:graphicFrameLocks noChangeAspect="1"/>
            </p:cNvGraphicFramePr>
            <p:nvPr/>
          </p:nvGraphicFramePr>
          <p:xfrm>
            <a:off x="1636" y="2081"/>
            <a:ext cx="229" cy="345"/>
          </p:xfrm>
          <a:graphic>
            <a:graphicData uri="http://schemas.openxmlformats.org/presentationml/2006/ole">
              <mc:AlternateContent xmlns:mc="http://schemas.openxmlformats.org/markup-compatibility/2006">
                <mc:Choice xmlns:v="urn:schemas-microsoft-com:vml" Requires="v">
                  <p:oleObj spid="_x0000_s16394" name="Equation" r:id="rId10" imgW="152280" imgH="228600" progId="Equation.3">
                    <p:embed/>
                  </p:oleObj>
                </mc:Choice>
                <mc:Fallback>
                  <p:oleObj name="Equation" r:id="rId10" imgW="152280" imgH="228600" progId="Equation.3">
                    <p:embed/>
                    <p:pic>
                      <p:nvPicPr>
                        <p:cNvPr id="35" name="Object 757">
                          <a:extLst>
                            <a:ext uri="{FF2B5EF4-FFF2-40B4-BE49-F238E27FC236}">
                              <a16:creationId xmlns:a16="http://schemas.microsoft.com/office/drawing/2014/main" id="{B7E1F04D-ED19-8BD8-BF8B-6A393E2251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 y="2081"/>
                          <a:ext cx="22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6" name="Rectangle 758">
              <a:extLst>
                <a:ext uri="{FF2B5EF4-FFF2-40B4-BE49-F238E27FC236}">
                  <a16:creationId xmlns:a16="http://schemas.microsoft.com/office/drawing/2014/main" id="{C6FE7142-7225-C59B-6260-2562078C7154}"/>
                </a:ext>
              </a:extLst>
            </p:cNvPr>
            <p:cNvSpPr>
              <a:spLocks noChangeArrowheads="1"/>
            </p:cNvSpPr>
            <p:nvPr/>
          </p:nvSpPr>
          <p:spPr bwMode="auto">
            <a:xfrm>
              <a:off x="4673" y="2660"/>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37" name="Rectangle 759">
              <a:extLst>
                <a:ext uri="{FF2B5EF4-FFF2-40B4-BE49-F238E27FC236}">
                  <a16:creationId xmlns:a16="http://schemas.microsoft.com/office/drawing/2014/main" id="{94B54C01-A6A0-DA24-7AD9-D8263E723618}"/>
                </a:ext>
              </a:extLst>
            </p:cNvPr>
            <p:cNvSpPr>
              <a:spLocks noChangeArrowheads="1"/>
            </p:cNvSpPr>
            <p:nvPr/>
          </p:nvSpPr>
          <p:spPr bwMode="auto">
            <a:xfrm>
              <a:off x="1343" y="2843"/>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38" name="Line 760">
              <a:extLst>
                <a:ext uri="{FF2B5EF4-FFF2-40B4-BE49-F238E27FC236}">
                  <a16:creationId xmlns:a16="http://schemas.microsoft.com/office/drawing/2014/main" id="{DD8AFCB3-6B5F-FF78-36D2-B110510B400A}"/>
                </a:ext>
              </a:extLst>
            </p:cNvPr>
            <p:cNvSpPr>
              <a:spLocks noChangeShapeType="1"/>
            </p:cNvSpPr>
            <p:nvPr/>
          </p:nvSpPr>
          <p:spPr bwMode="auto">
            <a:xfrm>
              <a:off x="1554" y="2490"/>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Freeform 761">
              <a:extLst>
                <a:ext uri="{FF2B5EF4-FFF2-40B4-BE49-F238E27FC236}">
                  <a16:creationId xmlns:a16="http://schemas.microsoft.com/office/drawing/2014/main" id="{FA7BB8A8-0E55-4B79-5CA2-C66C1FAB97E3}"/>
                </a:ext>
              </a:extLst>
            </p:cNvPr>
            <p:cNvSpPr>
              <a:spLocks/>
            </p:cNvSpPr>
            <p:nvPr/>
          </p:nvSpPr>
          <p:spPr bwMode="auto">
            <a:xfrm>
              <a:off x="3785" y="242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40" name="Freeform 762">
              <a:extLst>
                <a:ext uri="{FF2B5EF4-FFF2-40B4-BE49-F238E27FC236}">
                  <a16:creationId xmlns:a16="http://schemas.microsoft.com/office/drawing/2014/main" id="{6CDE374C-268B-7E6F-16AC-A4B73487CA66}"/>
                </a:ext>
              </a:extLst>
            </p:cNvPr>
            <p:cNvSpPr>
              <a:spLocks/>
            </p:cNvSpPr>
            <p:nvPr/>
          </p:nvSpPr>
          <p:spPr bwMode="auto">
            <a:xfrm rot="5340000" flipV="1">
              <a:off x="4060" y="273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41" name="Line 763">
              <a:extLst>
                <a:ext uri="{FF2B5EF4-FFF2-40B4-BE49-F238E27FC236}">
                  <a16:creationId xmlns:a16="http://schemas.microsoft.com/office/drawing/2014/main" id="{545C81AA-2606-6A06-1AA7-BC525A6F72B3}"/>
                </a:ext>
              </a:extLst>
            </p:cNvPr>
            <p:cNvSpPr>
              <a:spLocks noChangeShapeType="1"/>
            </p:cNvSpPr>
            <p:nvPr/>
          </p:nvSpPr>
          <p:spPr bwMode="auto">
            <a:xfrm>
              <a:off x="4025" y="2652"/>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764">
              <a:extLst>
                <a:ext uri="{FF2B5EF4-FFF2-40B4-BE49-F238E27FC236}">
                  <a16:creationId xmlns:a16="http://schemas.microsoft.com/office/drawing/2014/main" id="{610D28BC-7059-A7E9-4C2A-12B681FC8662}"/>
                </a:ext>
              </a:extLst>
            </p:cNvPr>
            <p:cNvSpPr>
              <a:spLocks noChangeShapeType="1"/>
            </p:cNvSpPr>
            <p:nvPr/>
          </p:nvSpPr>
          <p:spPr bwMode="auto">
            <a:xfrm>
              <a:off x="4142" y="2819"/>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Freeform 765">
              <a:extLst>
                <a:ext uri="{FF2B5EF4-FFF2-40B4-BE49-F238E27FC236}">
                  <a16:creationId xmlns:a16="http://schemas.microsoft.com/office/drawing/2014/main" id="{39071598-0CEE-E41F-18E6-9C85A1BE0AA1}"/>
                </a:ext>
              </a:extLst>
            </p:cNvPr>
            <p:cNvSpPr>
              <a:spLocks/>
            </p:cNvSpPr>
            <p:nvPr/>
          </p:nvSpPr>
          <p:spPr bwMode="auto">
            <a:xfrm>
              <a:off x="2288" y="2419"/>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4" name="Freeform 766">
              <a:extLst>
                <a:ext uri="{FF2B5EF4-FFF2-40B4-BE49-F238E27FC236}">
                  <a16:creationId xmlns:a16="http://schemas.microsoft.com/office/drawing/2014/main" id="{2B1E9BBF-3465-6402-56F4-58038914A754}"/>
                </a:ext>
              </a:extLst>
            </p:cNvPr>
            <p:cNvSpPr>
              <a:spLocks/>
            </p:cNvSpPr>
            <p:nvPr/>
          </p:nvSpPr>
          <p:spPr bwMode="auto">
            <a:xfrm>
              <a:off x="2237" y="2774"/>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5" name="Line 767">
              <a:extLst>
                <a:ext uri="{FF2B5EF4-FFF2-40B4-BE49-F238E27FC236}">
                  <a16:creationId xmlns:a16="http://schemas.microsoft.com/office/drawing/2014/main" id="{F9A75DF3-3159-4809-7658-44B90F4C4D2C}"/>
                </a:ext>
              </a:extLst>
            </p:cNvPr>
            <p:cNvSpPr>
              <a:spLocks noChangeShapeType="1"/>
            </p:cNvSpPr>
            <p:nvPr/>
          </p:nvSpPr>
          <p:spPr bwMode="auto">
            <a:xfrm>
              <a:off x="1551" y="2757"/>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6" name="Object 768">
            <a:extLst>
              <a:ext uri="{FF2B5EF4-FFF2-40B4-BE49-F238E27FC236}">
                <a16:creationId xmlns:a16="http://schemas.microsoft.com/office/drawing/2014/main" id="{B9593816-9126-120B-27FB-10D7598C6D18}"/>
              </a:ext>
            </a:extLst>
          </p:cNvPr>
          <p:cNvGraphicFramePr>
            <a:graphicFrameLocks noChangeAspect="1"/>
          </p:cNvGraphicFramePr>
          <p:nvPr/>
        </p:nvGraphicFramePr>
        <p:xfrm>
          <a:off x="1112402" y="4508095"/>
          <a:ext cx="960437" cy="527050"/>
        </p:xfrm>
        <a:graphic>
          <a:graphicData uri="http://schemas.openxmlformats.org/presentationml/2006/ole">
            <mc:AlternateContent xmlns:mc="http://schemas.openxmlformats.org/markup-compatibility/2006">
              <mc:Choice xmlns:v="urn:schemas-microsoft-com:vml" Requires="v">
                <p:oleObj spid="_x0000_s16395" name="Equation" r:id="rId12" imgW="419040" imgH="228600" progId="Equation.3">
                  <p:embed/>
                </p:oleObj>
              </mc:Choice>
              <mc:Fallback>
                <p:oleObj name="Equation" r:id="rId12" imgW="419040" imgH="228600" progId="Equation.3">
                  <p:embed/>
                  <p:pic>
                    <p:nvPicPr>
                      <p:cNvPr id="46" name="Object 768">
                        <a:extLst>
                          <a:ext uri="{FF2B5EF4-FFF2-40B4-BE49-F238E27FC236}">
                            <a16:creationId xmlns:a16="http://schemas.microsoft.com/office/drawing/2014/main" id="{B9593816-9126-120B-27FB-10D7598C6D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402" y="4508095"/>
                        <a:ext cx="9604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47" name="Group 770">
            <a:extLst>
              <a:ext uri="{FF2B5EF4-FFF2-40B4-BE49-F238E27FC236}">
                <a16:creationId xmlns:a16="http://schemas.microsoft.com/office/drawing/2014/main" id="{BD5D47F0-CFC5-3D7E-0EFD-1F4923D36F52}"/>
              </a:ext>
            </a:extLst>
          </p:cNvPr>
          <p:cNvGrpSpPr>
            <a:grpSpLocks/>
          </p:cNvGrpSpPr>
          <p:nvPr/>
        </p:nvGrpSpPr>
        <p:grpSpPr bwMode="auto">
          <a:xfrm>
            <a:off x="275789" y="4736695"/>
            <a:ext cx="6011863" cy="1347788"/>
            <a:chOff x="1070" y="3314"/>
            <a:chExt cx="3787" cy="849"/>
          </a:xfrm>
        </p:grpSpPr>
        <p:sp>
          <p:nvSpPr>
            <p:cNvPr id="48" name="Rectangle 771">
              <a:extLst>
                <a:ext uri="{FF2B5EF4-FFF2-40B4-BE49-F238E27FC236}">
                  <a16:creationId xmlns:a16="http://schemas.microsoft.com/office/drawing/2014/main" id="{BE3141E2-9F53-EFBB-B3A0-40E141EDDCDD}"/>
                </a:ext>
              </a:extLst>
            </p:cNvPr>
            <p:cNvSpPr>
              <a:spLocks noChangeArrowheads="1"/>
            </p:cNvSpPr>
            <p:nvPr/>
          </p:nvSpPr>
          <p:spPr bwMode="auto">
            <a:xfrm>
              <a:off x="1142" y="336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49" name="Rectangle 772">
              <a:extLst>
                <a:ext uri="{FF2B5EF4-FFF2-40B4-BE49-F238E27FC236}">
                  <a16:creationId xmlns:a16="http://schemas.microsoft.com/office/drawing/2014/main" id="{263235C9-92F0-7F41-7C11-5EC31C3EA692}"/>
                </a:ext>
              </a:extLst>
            </p:cNvPr>
            <p:cNvSpPr>
              <a:spLocks noChangeArrowheads="1"/>
            </p:cNvSpPr>
            <p:nvPr/>
          </p:nvSpPr>
          <p:spPr bwMode="auto">
            <a:xfrm>
              <a:off x="1070" y="3680"/>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0.3</a:t>
              </a:r>
            </a:p>
          </p:txBody>
        </p:sp>
        <p:sp>
          <p:nvSpPr>
            <p:cNvPr id="50" name="Line 773">
              <a:extLst>
                <a:ext uri="{FF2B5EF4-FFF2-40B4-BE49-F238E27FC236}">
                  <a16:creationId xmlns:a16="http://schemas.microsoft.com/office/drawing/2014/main" id="{EECDBCC2-FFC4-9934-AC44-034CD90CC87A}"/>
                </a:ext>
              </a:extLst>
            </p:cNvPr>
            <p:cNvSpPr>
              <a:spLocks noChangeShapeType="1"/>
            </p:cNvSpPr>
            <p:nvPr/>
          </p:nvSpPr>
          <p:spPr bwMode="auto">
            <a:xfrm flipV="1">
              <a:off x="1545" y="3314"/>
              <a:ext cx="1" cy="614"/>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774">
              <a:extLst>
                <a:ext uri="{FF2B5EF4-FFF2-40B4-BE49-F238E27FC236}">
                  <a16:creationId xmlns:a16="http://schemas.microsoft.com/office/drawing/2014/main" id="{F80054C3-61F7-873A-2E2C-590E151A091D}"/>
                </a:ext>
              </a:extLst>
            </p:cNvPr>
            <p:cNvSpPr>
              <a:spLocks noChangeShapeType="1"/>
            </p:cNvSpPr>
            <p:nvPr/>
          </p:nvSpPr>
          <p:spPr bwMode="auto">
            <a:xfrm>
              <a:off x="1537" y="3921"/>
              <a:ext cx="308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775">
              <a:extLst>
                <a:ext uri="{FF2B5EF4-FFF2-40B4-BE49-F238E27FC236}">
                  <a16:creationId xmlns:a16="http://schemas.microsoft.com/office/drawing/2014/main" id="{C959465D-F5A6-E4B6-37F6-A2BC6F9EB89F}"/>
                </a:ext>
              </a:extLst>
            </p:cNvPr>
            <p:cNvSpPr>
              <a:spLocks noChangeShapeType="1"/>
            </p:cNvSpPr>
            <p:nvPr/>
          </p:nvSpPr>
          <p:spPr bwMode="auto">
            <a:xfrm flipV="1">
              <a:off x="1556" y="3502"/>
              <a:ext cx="658"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776">
              <a:extLst>
                <a:ext uri="{FF2B5EF4-FFF2-40B4-BE49-F238E27FC236}">
                  <a16:creationId xmlns:a16="http://schemas.microsoft.com/office/drawing/2014/main" id="{45648D32-9476-C71C-294E-79A8E7819249}"/>
                </a:ext>
              </a:extLst>
            </p:cNvPr>
            <p:cNvSpPr>
              <a:spLocks noChangeShapeType="1"/>
            </p:cNvSpPr>
            <p:nvPr/>
          </p:nvSpPr>
          <p:spPr bwMode="auto">
            <a:xfrm flipH="1" flipV="1">
              <a:off x="2571" y="3878"/>
              <a:ext cx="1101"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Rectangle 777">
              <a:extLst>
                <a:ext uri="{FF2B5EF4-FFF2-40B4-BE49-F238E27FC236}">
                  <a16:creationId xmlns:a16="http://schemas.microsoft.com/office/drawing/2014/main" id="{732E6A1C-1A01-A609-15F2-0DC49AD3AACC}"/>
                </a:ext>
              </a:extLst>
            </p:cNvPr>
            <p:cNvSpPr>
              <a:spLocks noChangeArrowheads="1"/>
            </p:cNvSpPr>
            <p:nvPr/>
          </p:nvSpPr>
          <p:spPr bwMode="auto">
            <a:xfrm>
              <a:off x="4679" y="3746"/>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55" name="Freeform 778">
              <a:extLst>
                <a:ext uri="{FF2B5EF4-FFF2-40B4-BE49-F238E27FC236}">
                  <a16:creationId xmlns:a16="http://schemas.microsoft.com/office/drawing/2014/main" id="{1DED9A4B-1462-8988-7C23-2BBCF2CC5E62}"/>
                </a:ext>
              </a:extLst>
            </p:cNvPr>
            <p:cNvSpPr>
              <a:spLocks/>
            </p:cNvSpPr>
            <p:nvPr/>
          </p:nvSpPr>
          <p:spPr bwMode="auto">
            <a:xfrm rot="10440000">
              <a:off x="2321" y="361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6" name="Freeform 779">
              <a:extLst>
                <a:ext uri="{FF2B5EF4-FFF2-40B4-BE49-F238E27FC236}">
                  <a16:creationId xmlns:a16="http://schemas.microsoft.com/office/drawing/2014/main" id="{F9B9162E-80BB-DF33-22F3-D989D6BCA307}"/>
                </a:ext>
              </a:extLst>
            </p:cNvPr>
            <p:cNvSpPr>
              <a:spLocks/>
            </p:cNvSpPr>
            <p:nvPr/>
          </p:nvSpPr>
          <p:spPr bwMode="auto">
            <a:xfrm rot="16200000" flipV="1">
              <a:off x="2208" y="349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rot="10800000"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57" name="Line 780">
              <a:extLst>
                <a:ext uri="{FF2B5EF4-FFF2-40B4-BE49-F238E27FC236}">
                  <a16:creationId xmlns:a16="http://schemas.microsoft.com/office/drawing/2014/main" id="{43B0E094-5500-2D82-1F57-6B460413A106}"/>
                </a:ext>
              </a:extLst>
            </p:cNvPr>
            <p:cNvSpPr>
              <a:spLocks noChangeShapeType="1"/>
            </p:cNvSpPr>
            <p:nvPr/>
          </p:nvSpPr>
          <p:spPr bwMode="auto">
            <a:xfrm rot="10800000">
              <a:off x="2291" y="3571"/>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781">
              <a:extLst>
                <a:ext uri="{FF2B5EF4-FFF2-40B4-BE49-F238E27FC236}">
                  <a16:creationId xmlns:a16="http://schemas.microsoft.com/office/drawing/2014/main" id="{F74F5FDE-FCDA-C4E9-8E18-EC31DDD840B3}"/>
                </a:ext>
              </a:extLst>
            </p:cNvPr>
            <p:cNvSpPr>
              <a:spLocks noChangeShapeType="1"/>
            </p:cNvSpPr>
            <p:nvPr/>
          </p:nvSpPr>
          <p:spPr bwMode="auto">
            <a:xfrm>
              <a:off x="4109" y="3538"/>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Freeform 782">
              <a:extLst>
                <a:ext uri="{FF2B5EF4-FFF2-40B4-BE49-F238E27FC236}">
                  <a16:creationId xmlns:a16="http://schemas.microsoft.com/office/drawing/2014/main" id="{7174EAF6-E59D-5D3B-685D-2BE3EBE10ED4}"/>
                </a:ext>
              </a:extLst>
            </p:cNvPr>
            <p:cNvSpPr>
              <a:spLocks/>
            </p:cNvSpPr>
            <p:nvPr/>
          </p:nvSpPr>
          <p:spPr bwMode="auto">
            <a:xfrm rot="11100000">
              <a:off x="3680" y="3541"/>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0" name="Freeform 783">
              <a:extLst>
                <a:ext uri="{FF2B5EF4-FFF2-40B4-BE49-F238E27FC236}">
                  <a16:creationId xmlns:a16="http://schemas.microsoft.com/office/drawing/2014/main" id="{950C7CC8-65A8-3420-1119-894CD406F5DE}"/>
                </a:ext>
              </a:extLst>
            </p:cNvPr>
            <p:cNvSpPr>
              <a:spLocks/>
            </p:cNvSpPr>
            <p:nvPr/>
          </p:nvSpPr>
          <p:spPr bwMode="auto">
            <a:xfrm rot="11460000">
              <a:off x="4080" y="3525"/>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1" name="Rectangle 784">
              <a:extLst>
                <a:ext uri="{FF2B5EF4-FFF2-40B4-BE49-F238E27FC236}">
                  <a16:creationId xmlns:a16="http://schemas.microsoft.com/office/drawing/2014/main" id="{C23198AA-F48A-A300-AA4E-D99ED4449158}"/>
                </a:ext>
              </a:extLst>
            </p:cNvPr>
            <p:cNvSpPr>
              <a:spLocks noChangeArrowheads="1"/>
            </p:cNvSpPr>
            <p:nvPr/>
          </p:nvSpPr>
          <p:spPr bwMode="auto">
            <a:xfrm>
              <a:off x="1358" y="387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62" name="Line 785">
              <a:extLst>
                <a:ext uri="{FF2B5EF4-FFF2-40B4-BE49-F238E27FC236}">
                  <a16:creationId xmlns:a16="http://schemas.microsoft.com/office/drawing/2014/main" id="{2EA45AF6-6F73-578A-90A1-E62DA6FA93F1}"/>
                </a:ext>
              </a:extLst>
            </p:cNvPr>
            <p:cNvSpPr>
              <a:spLocks noChangeShapeType="1"/>
            </p:cNvSpPr>
            <p:nvPr/>
          </p:nvSpPr>
          <p:spPr bwMode="auto">
            <a:xfrm flipH="1">
              <a:off x="1539" y="3888"/>
              <a:ext cx="1026"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64" name="Picture 63">
            <a:extLst>
              <a:ext uri="{FF2B5EF4-FFF2-40B4-BE49-F238E27FC236}">
                <a16:creationId xmlns:a16="http://schemas.microsoft.com/office/drawing/2014/main" id="{BD17984D-CFE5-9093-DDD3-B9C71B6391AA}"/>
              </a:ext>
            </a:extLst>
          </p:cNvPr>
          <p:cNvPicPr>
            <a:picLocks noChangeAspect="1"/>
          </p:cNvPicPr>
          <p:nvPr/>
        </p:nvPicPr>
        <p:blipFill>
          <a:blip r:embed="rId14"/>
          <a:stretch>
            <a:fillRect/>
          </a:stretch>
        </p:blipFill>
        <p:spPr>
          <a:xfrm>
            <a:off x="139949" y="6064776"/>
            <a:ext cx="1521042" cy="528362"/>
          </a:xfrm>
          <a:prstGeom prst="rect">
            <a:avLst/>
          </a:prstGeom>
        </p:spPr>
      </p:pic>
      <p:pic>
        <p:nvPicPr>
          <p:cNvPr id="66" name="Picture 65">
            <a:extLst>
              <a:ext uri="{FF2B5EF4-FFF2-40B4-BE49-F238E27FC236}">
                <a16:creationId xmlns:a16="http://schemas.microsoft.com/office/drawing/2014/main" id="{F08240A9-1E2B-1183-8AC6-3B10DF1DCDB1}"/>
              </a:ext>
            </a:extLst>
          </p:cNvPr>
          <p:cNvPicPr>
            <a:picLocks noChangeAspect="1"/>
          </p:cNvPicPr>
          <p:nvPr/>
        </p:nvPicPr>
        <p:blipFill>
          <a:blip r:embed="rId15"/>
          <a:stretch>
            <a:fillRect/>
          </a:stretch>
        </p:blipFill>
        <p:spPr>
          <a:xfrm>
            <a:off x="4270276" y="6052732"/>
            <a:ext cx="1553784" cy="538440"/>
          </a:xfrm>
          <a:prstGeom prst="rect">
            <a:avLst/>
          </a:prstGeom>
        </p:spPr>
      </p:pic>
      <p:sp>
        <p:nvSpPr>
          <p:cNvPr id="3" name="Rectangle 3">
            <a:extLst>
              <a:ext uri="{FF2B5EF4-FFF2-40B4-BE49-F238E27FC236}">
                <a16:creationId xmlns:a16="http://schemas.microsoft.com/office/drawing/2014/main" id="{D5064FBF-7E56-FE1F-8C2B-FBC83312869C}"/>
              </a:ext>
            </a:extLst>
          </p:cNvPr>
          <p:cNvSpPr txBox="1">
            <a:spLocks noChangeArrowheads="1"/>
          </p:cNvSpPr>
          <p:nvPr/>
        </p:nvSpPr>
        <p:spPr>
          <a:xfrm>
            <a:off x="6630067" y="500920"/>
            <a:ext cx="5320864" cy="625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宋体" panose="02010600030101010101" pitchFamily="2" charset="-122"/>
                <a:ea typeface="方正姚体" charset="-122"/>
              </a:defRPr>
            </a:lvl1pPr>
            <a:lvl2pPr lvl="1" algn="just">
              <a:defRPr sz="24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u="sng" dirty="0">
                <a:solidFill>
                  <a:srgbClr val="FF0000"/>
                </a:solidFill>
              </a:rPr>
              <a:t>存储时间</a:t>
            </a:r>
            <a:r>
              <a:rPr lang="en-US" altLang="zh-CN" sz="2400" i="1" u="sng" dirty="0" err="1">
                <a:solidFill>
                  <a:srgbClr val="FF0000"/>
                </a:solidFill>
                <a:latin typeface="微软雅黑" panose="020B0503020204020204" pitchFamily="34" charset="-122"/>
                <a:ea typeface="微软雅黑" panose="020B0503020204020204" pitchFamily="34" charset="-122"/>
              </a:rPr>
              <a:t>t</a:t>
            </a:r>
            <a:r>
              <a:rPr lang="en-US" altLang="zh-CN" sz="2400" i="1" u="sng" baseline="-25000" dirty="0" err="1">
                <a:solidFill>
                  <a:srgbClr val="FF0000"/>
                </a:solidFill>
                <a:latin typeface="微软雅黑" panose="020B0503020204020204" pitchFamily="34" charset="-122"/>
                <a:ea typeface="微软雅黑" panose="020B0503020204020204" pitchFamily="34" charset="-122"/>
              </a:rPr>
              <a:t>s</a:t>
            </a:r>
            <a:r>
              <a:rPr lang="en-US" altLang="zh-CN" sz="2400" i="1" u="sng" baseline="-25000" dirty="0">
                <a:solidFill>
                  <a:srgbClr val="FF0000"/>
                </a:solidFill>
                <a:latin typeface="微软雅黑" panose="020B0503020204020204" pitchFamily="34" charset="-122"/>
                <a:ea typeface="微软雅黑" panose="020B0503020204020204" pitchFamily="34" charset="-122"/>
              </a:rPr>
              <a:t> </a:t>
            </a:r>
            <a:r>
              <a:rPr lang="zh-CN" altLang="en-US" dirty="0"/>
              <a:t>：经过上升时间后，集电极电流继续增加到</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CS</a:t>
            </a:r>
            <a:r>
              <a:rPr lang="zh-CN" altLang="en-US" dirty="0"/>
              <a:t>，这时由于进入了饱和状态，集电极收集电子的能力减弱，过剩的电子在基区不断积累起来，称为超量存储电荷，同时集电区靠近边界处也积累起一定的空穴，集电结处于正向偏置。当输入电压由</a:t>
            </a:r>
            <a:r>
              <a:rPr lang="en-US" altLang="zh-CN" dirty="0"/>
              <a:t>+3V</a:t>
            </a:r>
            <a:r>
              <a:rPr lang="zh-CN" altLang="en-US" dirty="0"/>
              <a:t>跳变到</a:t>
            </a:r>
            <a:r>
              <a:rPr lang="en-US" altLang="zh-CN" dirty="0"/>
              <a:t>-2V</a:t>
            </a:r>
            <a:r>
              <a:rPr lang="zh-CN" altLang="en-US" dirty="0"/>
              <a:t>时，上述存储电荷不能立即消失，而是在反向电压作用下产生漂移运动而形成反向基极电流，促使超量存储电荷泄放。在存储电荷完全消失前，集电极电流维持</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CS</a:t>
            </a:r>
            <a:r>
              <a:rPr lang="zh-CN" altLang="en-US" dirty="0"/>
              <a:t>不变，直至存储电荷全部消散，晶体管才开始退出饱和状态，</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dirty="0"/>
              <a:t>开始下降。</a:t>
            </a:r>
          </a:p>
        </p:txBody>
      </p:sp>
    </p:spTree>
    <p:extLst>
      <p:ext uri="{BB962C8B-B14F-4D97-AF65-F5344CB8AC3E}">
        <p14:creationId xmlns:p14="http://schemas.microsoft.com/office/powerpoint/2010/main" val="170018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DA4C1-FA48-39C1-68EF-7A88BC5CDA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5AC60E-F8C5-5A0F-2ED8-57E1A4892D76}"/>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4" name="Line 726">
            <a:extLst>
              <a:ext uri="{FF2B5EF4-FFF2-40B4-BE49-F238E27FC236}">
                <a16:creationId xmlns:a16="http://schemas.microsoft.com/office/drawing/2014/main" id="{6CA52240-D676-1858-8E88-A9A4315DC9DE}"/>
              </a:ext>
            </a:extLst>
          </p:cNvPr>
          <p:cNvSpPr>
            <a:spLocks noChangeShapeType="1"/>
          </p:cNvSpPr>
          <p:nvPr/>
        </p:nvSpPr>
        <p:spPr bwMode="auto">
          <a:xfrm>
            <a:off x="2085539" y="2382433"/>
            <a:ext cx="9525" cy="2132012"/>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27">
            <a:extLst>
              <a:ext uri="{FF2B5EF4-FFF2-40B4-BE49-F238E27FC236}">
                <a16:creationId xmlns:a16="http://schemas.microsoft.com/office/drawing/2014/main" id="{5C195681-C4AC-55A2-ECFF-5843D9357117}"/>
              </a:ext>
            </a:extLst>
          </p:cNvPr>
          <p:cNvSpPr>
            <a:spLocks noChangeShapeType="1"/>
          </p:cNvSpPr>
          <p:nvPr/>
        </p:nvSpPr>
        <p:spPr bwMode="auto">
          <a:xfrm>
            <a:off x="4147702" y="2253845"/>
            <a:ext cx="7937" cy="230505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28">
            <a:extLst>
              <a:ext uri="{FF2B5EF4-FFF2-40B4-BE49-F238E27FC236}">
                <a16:creationId xmlns:a16="http://schemas.microsoft.com/office/drawing/2014/main" id="{E8AD8CC1-92EB-B4B5-AB38-31EB76C276A7}"/>
              </a:ext>
            </a:extLst>
          </p:cNvPr>
          <p:cNvSpPr>
            <a:spLocks noChangeShapeType="1"/>
          </p:cNvSpPr>
          <p:nvPr/>
        </p:nvSpPr>
        <p:spPr bwMode="auto">
          <a:xfrm>
            <a:off x="4997014" y="3681008"/>
            <a:ext cx="0" cy="714375"/>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729">
            <a:extLst>
              <a:ext uri="{FF2B5EF4-FFF2-40B4-BE49-F238E27FC236}">
                <a16:creationId xmlns:a16="http://schemas.microsoft.com/office/drawing/2014/main" id="{952C31C8-78D0-21F9-2145-4238AB0E6F35}"/>
              </a:ext>
            </a:extLst>
          </p:cNvPr>
          <p:cNvSpPr>
            <a:spLocks noChangeShapeType="1"/>
          </p:cNvSpPr>
          <p:nvPr/>
        </p:nvSpPr>
        <p:spPr bwMode="auto">
          <a:xfrm>
            <a:off x="2431614" y="3207933"/>
            <a:ext cx="0" cy="1163637"/>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30">
            <a:extLst>
              <a:ext uri="{FF2B5EF4-FFF2-40B4-BE49-F238E27FC236}">
                <a16:creationId xmlns:a16="http://schemas.microsoft.com/office/drawing/2014/main" id="{475C6F8C-35CC-50F1-8C33-441E78A8FE7E}"/>
              </a:ext>
            </a:extLst>
          </p:cNvPr>
          <p:cNvGraphicFramePr>
            <a:graphicFrameLocks noChangeAspect="1"/>
          </p:cNvGraphicFramePr>
          <p:nvPr/>
        </p:nvGraphicFramePr>
        <p:xfrm>
          <a:off x="2183964" y="4214408"/>
          <a:ext cx="496888" cy="568325"/>
        </p:xfrm>
        <a:graphic>
          <a:graphicData uri="http://schemas.openxmlformats.org/presentationml/2006/ole">
            <mc:AlternateContent xmlns:mc="http://schemas.openxmlformats.org/markup-compatibility/2006">
              <mc:Choice xmlns:v="urn:schemas-microsoft-com:vml" Requires="v">
                <p:oleObj spid="_x0000_s17415" name="Equation" r:id="rId4" imgW="177480" imgH="203040" progId="Equation.3">
                  <p:embed/>
                </p:oleObj>
              </mc:Choice>
              <mc:Fallback>
                <p:oleObj name="Equation" r:id="rId4" imgW="177480" imgH="203040" progId="Equation.3">
                  <p:embed/>
                  <p:pic>
                    <p:nvPicPr>
                      <p:cNvPr id="8" name="Object 730">
                        <a:extLst>
                          <a:ext uri="{FF2B5EF4-FFF2-40B4-BE49-F238E27FC236}">
                            <a16:creationId xmlns:a16="http://schemas.microsoft.com/office/drawing/2014/main" id="{475C6F8C-35CC-50F1-8C33-441E78A8F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964" y="4214408"/>
                        <a:ext cx="4968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9" name="Object 731">
            <a:extLst>
              <a:ext uri="{FF2B5EF4-FFF2-40B4-BE49-F238E27FC236}">
                <a16:creationId xmlns:a16="http://schemas.microsoft.com/office/drawing/2014/main" id="{A701617B-F9E5-67EA-B0D2-8603AC2A25BA}"/>
              </a:ext>
            </a:extLst>
          </p:cNvPr>
          <p:cNvGraphicFramePr>
            <a:graphicFrameLocks noChangeAspect="1"/>
          </p:cNvGraphicFramePr>
          <p:nvPr/>
        </p:nvGraphicFramePr>
        <p:xfrm>
          <a:off x="4377889" y="4200120"/>
          <a:ext cx="539750" cy="538163"/>
        </p:xfrm>
        <a:graphic>
          <a:graphicData uri="http://schemas.openxmlformats.org/presentationml/2006/ole">
            <mc:AlternateContent xmlns:mc="http://schemas.openxmlformats.org/markup-compatibility/2006">
              <mc:Choice xmlns:v="urn:schemas-microsoft-com:vml" Requires="v">
                <p:oleObj spid="_x0000_s17416" name="Equation" r:id="rId6" imgW="203040" imgH="203040" progId="Equation.3">
                  <p:embed/>
                </p:oleObj>
              </mc:Choice>
              <mc:Fallback>
                <p:oleObj name="Equation" r:id="rId6" imgW="203040" imgH="203040" progId="Equation.3">
                  <p:embed/>
                  <p:pic>
                    <p:nvPicPr>
                      <p:cNvPr id="9" name="Object 731">
                        <a:extLst>
                          <a:ext uri="{FF2B5EF4-FFF2-40B4-BE49-F238E27FC236}">
                            <a16:creationId xmlns:a16="http://schemas.microsoft.com/office/drawing/2014/main" id="{A701617B-F9E5-67EA-B0D2-8603AC2A2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889" y="4200120"/>
                        <a:ext cx="539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0" name="Line 732">
            <a:extLst>
              <a:ext uri="{FF2B5EF4-FFF2-40B4-BE49-F238E27FC236}">
                <a16:creationId xmlns:a16="http://schemas.microsoft.com/office/drawing/2014/main" id="{BDEFCB26-7692-43BA-BAE3-861565575027}"/>
              </a:ext>
            </a:extLst>
          </p:cNvPr>
          <p:cNvSpPr>
            <a:spLocks noChangeShapeType="1"/>
          </p:cNvSpPr>
          <p:nvPr/>
        </p:nvSpPr>
        <p:spPr bwMode="auto">
          <a:xfrm>
            <a:off x="1782327"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733">
            <a:extLst>
              <a:ext uri="{FF2B5EF4-FFF2-40B4-BE49-F238E27FC236}">
                <a16:creationId xmlns:a16="http://schemas.microsoft.com/office/drawing/2014/main" id="{C831AE5E-031F-3E73-FF8A-AFC611C502FA}"/>
              </a:ext>
            </a:extLst>
          </p:cNvPr>
          <p:cNvSpPr>
            <a:spLocks noChangeShapeType="1"/>
          </p:cNvSpPr>
          <p:nvPr/>
        </p:nvSpPr>
        <p:spPr bwMode="auto">
          <a:xfrm flipH="1">
            <a:off x="2434789" y="4142970"/>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734">
            <a:extLst>
              <a:ext uri="{FF2B5EF4-FFF2-40B4-BE49-F238E27FC236}">
                <a16:creationId xmlns:a16="http://schemas.microsoft.com/office/drawing/2014/main" id="{E9380632-C0EF-D2E0-174F-5579C8A456AB}"/>
              </a:ext>
            </a:extLst>
          </p:cNvPr>
          <p:cNvSpPr>
            <a:spLocks noChangeShapeType="1"/>
          </p:cNvSpPr>
          <p:nvPr/>
        </p:nvSpPr>
        <p:spPr bwMode="auto">
          <a:xfrm>
            <a:off x="4716027"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735">
            <a:extLst>
              <a:ext uri="{FF2B5EF4-FFF2-40B4-BE49-F238E27FC236}">
                <a16:creationId xmlns:a16="http://schemas.microsoft.com/office/drawing/2014/main" id="{DEEFB33E-1284-2B41-584F-9916F5499A18}"/>
              </a:ext>
            </a:extLst>
          </p:cNvPr>
          <p:cNvSpPr>
            <a:spLocks noChangeShapeType="1"/>
          </p:cNvSpPr>
          <p:nvPr/>
        </p:nvSpPr>
        <p:spPr bwMode="auto">
          <a:xfrm flipH="1">
            <a:off x="4154052" y="4157258"/>
            <a:ext cx="304800" cy="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736">
            <a:extLst>
              <a:ext uri="{FF2B5EF4-FFF2-40B4-BE49-F238E27FC236}">
                <a16:creationId xmlns:a16="http://schemas.microsoft.com/office/drawing/2014/main" id="{984842AA-CBFD-2522-9FCB-9E81081DBBC7}"/>
              </a:ext>
            </a:extLst>
          </p:cNvPr>
          <p:cNvGrpSpPr>
            <a:grpSpLocks/>
          </p:cNvGrpSpPr>
          <p:nvPr/>
        </p:nvGrpSpPr>
        <p:grpSpPr bwMode="auto">
          <a:xfrm>
            <a:off x="456764" y="629833"/>
            <a:ext cx="5776913" cy="2139950"/>
            <a:chOff x="1184" y="762"/>
            <a:chExt cx="3639" cy="1348"/>
          </a:xfrm>
        </p:grpSpPr>
        <p:sp>
          <p:nvSpPr>
            <p:cNvPr id="15" name="Rectangle 737">
              <a:extLst>
                <a:ext uri="{FF2B5EF4-FFF2-40B4-BE49-F238E27FC236}">
                  <a16:creationId xmlns:a16="http://schemas.microsoft.com/office/drawing/2014/main" id="{CAA651D2-10DB-729B-3151-38093C3B53C7}"/>
                </a:ext>
              </a:extLst>
            </p:cNvPr>
            <p:cNvSpPr>
              <a:spLocks noChangeArrowheads="1"/>
            </p:cNvSpPr>
            <p:nvPr/>
          </p:nvSpPr>
          <p:spPr bwMode="auto">
            <a:xfrm>
              <a:off x="1216" y="102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16" name="Rectangle 738">
              <a:extLst>
                <a:ext uri="{FF2B5EF4-FFF2-40B4-BE49-F238E27FC236}">
                  <a16:creationId xmlns:a16="http://schemas.microsoft.com/office/drawing/2014/main" id="{1E1C3620-98C6-D9CC-2AAB-B8C9DF042B1D}"/>
                </a:ext>
              </a:extLst>
            </p:cNvPr>
            <p:cNvSpPr>
              <a:spLocks noChangeArrowheads="1"/>
            </p:cNvSpPr>
            <p:nvPr/>
          </p:nvSpPr>
          <p:spPr bwMode="auto">
            <a:xfrm>
              <a:off x="1184" y="1673"/>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-2</a:t>
              </a:r>
            </a:p>
          </p:txBody>
        </p:sp>
        <p:sp>
          <p:nvSpPr>
            <p:cNvPr id="17" name="Line 739">
              <a:extLst>
                <a:ext uri="{FF2B5EF4-FFF2-40B4-BE49-F238E27FC236}">
                  <a16:creationId xmlns:a16="http://schemas.microsoft.com/office/drawing/2014/main" id="{8DB05EDB-50DD-3084-A5BE-A39B47736971}"/>
                </a:ext>
              </a:extLst>
            </p:cNvPr>
            <p:cNvSpPr>
              <a:spLocks noChangeShapeType="1"/>
            </p:cNvSpPr>
            <p:nvPr/>
          </p:nvSpPr>
          <p:spPr bwMode="auto">
            <a:xfrm>
              <a:off x="1540" y="1536"/>
              <a:ext cx="3071"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740">
              <a:extLst>
                <a:ext uri="{FF2B5EF4-FFF2-40B4-BE49-F238E27FC236}">
                  <a16:creationId xmlns:a16="http://schemas.microsoft.com/office/drawing/2014/main" id="{F382C2D5-6E2B-6958-E3EC-5A192B62F5B7}"/>
                </a:ext>
              </a:extLst>
            </p:cNvPr>
            <p:cNvSpPr>
              <a:spLocks noChangeShapeType="1"/>
            </p:cNvSpPr>
            <p:nvPr/>
          </p:nvSpPr>
          <p:spPr bwMode="auto">
            <a:xfrm flipV="1">
              <a:off x="1540" y="880"/>
              <a:ext cx="0" cy="1230"/>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741">
              <a:extLst>
                <a:ext uri="{FF2B5EF4-FFF2-40B4-BE49-F238E27FC236}">
                  <a16:creationId xmlns:a16="http://schemas.microsoft.com/office/drawing/2014/main" id="{4685E5A7-942D-37DA-0B15-C5EBAE13A8B4}"/>
                </a:ext>
              </a:extLst>
            </p:cNvPr>
            <p:cNvSpPr>
              <a:spLocks noChangeShapeType="1"/>
            </p:cNvSpPr>
            <p:nvPr/>
          </p:nvSpPr>
          <p:spPr bwMode="auto">
            <a:xfrm>
              <a:off x="1540" y="1798"/>
              <a:ext cx="67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742">
              <a:extLst>
                <a:ext uri="{FF2B5EF4-FFF2-40B4-BE49-F238E27FC236}">
                  <a16:creationId xmlns:a16="http://schemas.microsoft.com/office/drawing/2014/main" id="{89AA9424-1643-AC1D-C0B0-B0AF5E3FB457}"/>
                </a:ext>
              </a:extLst>
            </p:cNvPr>
            <p:cNvSpPr>
              <a:spLocks noChangeShapeType="1"/>
            </p:cNvSpPr>
            <p:nvPr/>
          </p:nvSpPr>
          <p:spPr bwMode="auto">
            <a:xfrm flipV="1">
              <a:off x="2212" y="1159"/>
              <a:ext cx="0" cy="655"/>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743">
              <a:extLst>
                <a:ext uri="{FF2B5EF4-FFF2-40B4-BE49-F238E27FC236}">
                  <a16:creationId xmlns:a16="http://schemas.microsoft.com/office/drawing/2014/main" id="{F10A5551-63B3-4EC0-70C0-C9F9B0107CF9}"/>
                </a:ext>
              </a:extLst>
            </p:cNvPr>
            <p:cNvSpPr>
              <a:spLocks noChangeShapeType="1"/>
            </p:cNvSpPr>
            <p:nvPr/>
          </p:nvSpPr>
          <p:spPr bwMode="auto">
            <a:xfrm flipV="1">
              <a:off x="2211" y="1163"/>
              <a:ext cx="1297"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744">
              <a:extLst>
                <a:ext uri="{FF2B5EF4-FFF2-40B4-BE49-F238E27FC236}">
                  <a16:creationId xmlns:a16="http://schemas.microsoft.com/office/drawing/2014/main" id="{CA1C2461-6229-D1E5-01C5-D98E89D59006}"/>
                </a:ext>
              </a:extLst>
            </p:cNvPr>
            <p:cNvSpPr>
              <a:spLocks noChangeShapeType="1"/>
            </p:cNvSpPr>
            <p:nvPr/>
          </p:nvSpPr>
          <p:spPr bwMode="auto">
            <a:xfrm>
              <a:off x="3508" y="1161"/>
              <a:ext cx="0" cy="633"/>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745">
              <a:extLst>
                <a:ext uri="{FF2B5EF4-FFF2-40B4-BE49-F238E27FC236}">
                  <a16:creationId xmlns:a16="http://schemas.microsoft.com/office/drawing/2014/main" id="{8A59EB27-6EA3-C40D-B143-165F30310709}"/>
                </a:ext>
              </a:extLst>
            </p:cNvPr>
            <p:cNvSpPr>
              <a:spLocks noChangeShapeType="1"/>
            </p:cNvSpPr>
            <p:nvPr/>
          </p:nvSpPr>
          <p:spPr bwMode="auto">
            <a:xfrm>
              <a:off x="3508" y="1789"/>
              <a:ext cx="874"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746">
              <a:extLst>
                <a:ext uri="{FF2B5EF4-FFF2-40B4-BE49-F238E27FC236}">
                  <a16:creationId xmlns:a16="http://schemas.microsoft.com/office/drawing/2014/main" id="{D11D2776-FEED-5DC0-FB4D-2B6D7AA41BC0}"/>
                </a:ext>
              </a:extLst>
            </p:cNvPr>
            <p:cNvSpPr>
              <a:spLocks noChangeArrowheads="1"/>
            </p:cNvSpPr>
            <p:nvPr/>
          </p:nvSpPr>
          <p:spPr bwMode="auto">
            <a:xfrm>
              <a:off x="4645" y="1361"/>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graphicFrame>
          <p:nvGraphicFramePr>
            <p:cNvPr id="25" name="Object 747">
              <a:extLst>
                <a:ext uri="{FF2B5EF4-FFF2-40B4-BE49-F238E27FC236}">
                  <a16:creationId xmlns:a16="http://schemas.microsoft.com/office/drawing/2014/main" id="{FC53DEF0-33E9-BD2B-0F19-5F4A8180950A}"/>
                </a:ext>
              </a:extLst>
            </p:cNvPr>
            <p:cNvGraphicFramePr>
              <a:graphicFrameLocks noChangeAspect="1"/>
            </p:cNvGraphicFramePr>
            <p:nvPr/>
          </p:nvGraphicFramePr>
          <p:xfrm>
            <a:off x="1623" y="762"/>
            <a:ext cx="571" cy="325"/>
          </p:xfrm>
          <a:graphic>
            <a:graphicData uri="http://schemas.openxmlformats.org/presentationml/2006/ole">
              <mc:AlternateContent xmlns:mc="http://schemas.openxmlformats.org/markup-compatibility/2006">
                <mc:Choice xmlns:v="urn:schemas-microsoft-com:vml" Requires="v">
                  <p:oleObj spid="_x0000_s17417" name="Equation" r:id="rId8" imgW="380880" imgH="215640" progId="Equation.3">
                    <p:embed/>
                  </p:oleObj>
                </mc:Choice>
                <mc:Fallback>
                  <p:oleObj name="Equation" r:id="rId8" imgW="380880" imgH="215640" progId="Equation.3">
                    <p:embed/>
                    <p:pic>
                      <p:nvPicPr>
                        <p:cNvPr id="25" name="Object 747">
                          <a:extLst>
                            <a:ext uri="{FF2B5EF4-FFF2-40B4-BE49-F238E27FC236}">
                              <a16:creationId xmlns:a16="http://schemas.microsoft.com/office/drawing/2014/main" id="{FC53DEF0-33E9-BD2B-0F19-5F4A818095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 y="762"/>
                          <a:ext cx="57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26" name="Rectangle 748">
              <a:extLst>
                <a:ext uri="{FF2B5EF4-FFF2-40B4-BE49-F238E27FC236}">
                  <a16:creationId xmlns:a16="http://schemas.microsoft.com/office/drawing/2014/main" id="{C892CEE5-9FDD-7925-E266-D69E47667D4F}"/>
                </a:ext>
              </a:extLst>
            </p:cNvPr>
            <p:cNvSpPr>
              <a:spLocks noChangeArrowheads="1"/>
            </p:cNvSpPr>
            <p:nvPr/>
          </p:nvSpPr>
          <p:spPr bwMode="auto">
            <a:xfrm>
              <a:off x="1216" y="13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400" b="1">
                  <a:latin typeface="Times New Roman" panose="02020603050405020304" pitchFamily="18" charset="0"/>
                  <a:ea typeface="方正姚体" charset="-122"/>
                </a:rPr>
                <a:t>0</a:t>
              </a:r>
            </a:p>
          </p:txBody>
        </p:sp>
        <p:sp>
          <p:nvSpPr>
            <p:cNvPr id="27" name="Line 749">
              <a:extLst>
                <a:ext uri="{FF2B5EF4-FFF2-40B4-BE49-F238E27FC236}">
                  <a16:creationId xmlns:a16="http://schemas.microsoft.com/office/drawing/2014/main" id="{70BD17E7-CEDE-4ACF-E933-DDECD55B1859}"/>
                </a:ext>
              </a:extLst>
            </p:cNvPr>
            <p:cNvSpPr>
              <a:spLocks noChangeShapeType="1"/>
            </p:cNvSpPr>
            <p:nvPr/>
          </p:nvSpPr>
          <p:spPr bwMode="auto">
            <a:xfrm>
              <a:off x="1539" y="1170"/>
              <a:ext cx="657"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Group 750">
            <a:extLst>
              <a:ext uri="{FF2B5EF4-FFF2-40B4-BE49-F238E27FC236}">
                <a16:creationId xmlns:a16="http://schemas.microsoft.com/office/drawing/2014/main" id="{0DA09DC3-BAFE-D689-000E-B366BA6D1647}"/>
              </a:ext>
            </a:extLst>
          </p:cNvPr>
          <p:cNvGrpSpPr>
            <a:grpSpLocks/>
          </p:cNvGrpSpPr>
          <p:nvPr/>
        </p:nvGrpSpPr>
        <p:grpSpPr bwMode="auto">
          <a:xfrm>
            <a:off x="58302" y="2579283"/>
            <a:ext cx="6219825" cy="1666875"/>
            <a:chOff x="933" y="2081"/>
            <a:chExt cx="3918" cy="1050"/>
          </a:xfrm>
        </p:grpSpPr>
        <p:sp>
          <p:nvSpPr>
            <p:cNvPr id="29" name="Rectangle 751">
              <a:extLst>
                <a:ext uri="{FF2B5EF4-FFF2-40B4-BE49-F238E27FC236}">
                  <a16:creationId xmlns:a16="http://schemas.microsoft.com/office/drawing/2014/main" id="{ED346AB5-564F-0AF0-BBA3-F092458FCFF2}"/>
                </a:ext>
              </a:extLst>
            </p:cNvPr>
            <p:cNvSpPr>
              <a:spLocks noChangeArrowheads="1"/>
            </p:cNvSpPr>
            <p:nvPr/>
          </p:nvSpPr>
          <p:spPr bwMode="auto">
            <a:xfrm>
              <a:off x="934" y="2285"/>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0.9</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0" name="Rectangle 752">
              <a:extLst>
                <a:ext uri="{FF2B5EF4-FFF2-40B4-BE49-F238E27FC236}">
                  <a16:creationId xmlns:a16="http://schemas.microsoft.com/office/drawing/2014/main" id="{9E33AF4B-3C71-FF57-9218-3E2AC5CB068E}"/>
                </a:ext>
              </a:extLst>
            </p:cNvPr>
            <p:cNvSpPr>
              <a:spLocks noChangeArrowheads="1"/>
            </p:cNvSpPr>
            <p:nvPr/>
          </p:nvSpPr>
          <p:spPr bwMode="auto">
            <a:xfrm>
              <a:off x="934" y="2573"/>
              <a:ext cx="5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0.1</a:t>
              </a:r>
              <a:r>
                <a:rPr kumimoji="1" lang="ru-RU" altLang="zh-CN" sz="2400" b="1" i="1">
                  <a:solidFill>
                    <a:srgbClr val="0033CC"/>
                  </a:solidFill>
                  <a:latin typeface="Times New Roman" panose="02020603050405020304" pitchFamily="18" charset="0"/>
                  <a:ea typeface="方正姚体" charset="-122"/>
                </a:rPr>
                <a:t>I</a:t>
              </a:r>
              <a:r>
                <a:rPr kumimoji="1" lang="ru-RU" altLang="zh-CN" sz="2400" b="1" baseline="-25000">
                  <a:solidFill>
                    <a:srgbClr val="0033CC"/>
                  </a:solidFill>
                  <a:latin typeface="Times New Roman" panose="02020603050405020304" pitchFamily="18" charset="0"/>
                  <a:ea typeface="方正姚体" charset="-122"/>
                </a:rPr>
                <a:t>CS</a:t>
              </a:r>
            </a:p>
          </p:txBody>
        </p:sp>
        <p:sp>
          <p:nvSpPr>
            <p:cNvPr id="31" name="Line 753">
              <a:extLst>
                <a:ext uri="{FF2B5EF4-FFF2-40B4-BE49-F238E27FC236}">
                  <a16:creationId xmlns:a16="http://schemas.microsoft.com/office/drawing/2014/main" id="{B9E8BE7E-0037-437C-CBB1-D8EB0DA5F27F}"/>
                </a:ext>
              </a:extLst>
            </p:cNvPr>
            <p:cNvSpPr>
              <a:spLocks noChangeShapeType="1"/>
            </p:cNvSpPr>
            <p:nvPr/>
          </p:nvSpPr>
          <p:spPr bwMode="auto">
            <a:xfrm flipH="1" flipV="1">
              <a:off x="1540" y="2228"/>
              <a:ext cx="1" cy="613"/>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4">
              <a:extLst>
                <a:ext uri="{FF2B5EF4-FFF2-40B4-BE49-F238E27FC236}">
                  <a16:creationId xmlns:a16="http://schemas.microsoft.com/office/drawing/2014/main" id="{6634048A-90F6-1835-4E86-F071E0BE4037}"/>
                </a:ext>
              </a:extLst>
            </p:cNvPr>
            <p:cNvSpPr>
              <a:spLocks noChangeShapeType="1"/>
            </p:cNvSpPr>
            <p:nvPr/>
          </p:nvSpPr>
          <p:spPr bwMode="auto">
            <a:xfrm>
              <a:off x="1541" y="2835"/>
              <a:ext cx="307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755">
              <a:extLst>
                <a:ext uri="{FF2B5EF4-FFF2-40B4-BE49-F238E27FC236}">
                  <a16:creationId xmlns:a16="http://schemas.microsoft.com/office/drawing/2014/main" id="{6A2F4FFB-790B-F8EE-1AC2-B483F86CAD0F}"/>
                </a:ext>
              </a:extLst>
            </p:cNvPr>
            <p:cNvSpPr>
              <a:spLocks noChangeShapeType="1"/>
            </p:cNvSpPr>
            <p:nvPr/>
          </p:nvSpPr>
          <p:spPr bwMode="auto">
            <a:xfrm>
              <a:off x="1549" y="2826"/>
              <a:ext cx="70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56">
              <a:extLst>
                <a:ext uri="{FF2B5EF4-FFF2-40B4-BE49-F238E27FC236}">
                  <a16:creationId xmlns:a16="http://schemas.microsoft.com/office/drawing/2014/main" id="{F1818C0D-8342-3DDF-5C91-478792F579A6}"/>
                </a:ext>
              </a:extLst>
            </p:cNvPr>
            <p:cNvSpPr>
              <a:spLocks noChangeShapeType="1"/>
            </p:cNvSpPr>
            <p:nvPr/>
          </p:nvSpPr>
          <p:spPr bwMode="auto">
            <a:xfrm flipH="1">
              <a:off x="2647" y="2419"/>
              <a:ext cx="1146" cy="2"/>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757">
              <a:extLst>
                <a:ext uri="{FF2B5EF4-FFF2-40B4-BE49-F238E27FC236}">
                  <a16:creationId xmlns:a16="http://schemas.microsoft.com/office/drawing/2014/main" id="{0545944E-5CF4-98F2-097C-EE74D110F10C}"/>
                </a:ext>
              </a:extLst>
            </p:cNvPr>
            <p:cNvGraphicFramePr>
              <a:graphicFrameLocks noChangeAspect="1"/>
            </p:cNvGraphicFramePr>
            <p:nvPr/>
          </p:nvGraphicFramePr>
          <p:xfrm>
            <a:off x="1636" y="2081"/>
            <a:ext cx="229" cy="345"/>
          </p:xfrm>
          <a:graphic>
            <a:graphicData uri="http://schemas.openxmlformats.org/presentationml/2006/ole">
              <mc:AlternateContent xmlns:mc="http://schemas.openxmlformats.org/markup-compatibility/2006">
                <mc:Choice xmlns:v="urn:schemas-microsoft-com:vml" Requires="v">
                  <p:oleObj spid="_x0000_s17418" name="Equation" r:id="rId10" imgW="152280" imgH="228600" progId="Equation.3">
                    <p:embed/>
                  </p:oleObj>
                </mc:Choice>
                <mc:Fallback>
                  <p:oleObj name="Equation" r:id="rId10" imgW="152280" imgH="228600" progId="Equation.3">
                    <p:embed/>
                    <p:pic>
                      <p:nvPicPr>
                        <p:cNvPr id="35" name="Object 757">
                          <a:extLst>
                            <a:ext uri="{FF2B5EF4-FFF2-40B4-BE49-F238E27FC236}">
                              <a16:creationId xmlns:a16="http://schemas.microsoft.com/office/drawing/2014/main" id="{0545944E-5CF4-98F2-097C-EE74D110F1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 y="2081"/>
                          <a:ext cx="22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36" name="Rectangle 758">
              <a:extLst>
                <a:ext uri="{FF2B5EF4-FFF2-40B4-BE49-F238E27FC236}">
                  <a16:creationId xmlns:a16="http://schemas.microsoft.com/office/drawing/2014/main" id="{57522268-51FE-8A16-21CF-FE8322951BF7}"/>
                </a:ext>
              </a:extLst>
            </p:cNvPr>
            <p:cNvSpPr>
              <a:spLocks noChangeArrowheads="1"/>
            </p:cNvSpPr>
            <p:nvPr/>
          </p:nvSpPr>
          <p:spPr bwMode="auto">
            <a:xfrm>
              <a:off x="4673" y="2660"/>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37" name="Rectangle 759">
              <a:extLst>
                <a:ext uri="{FF2B5EF4-FFF2-40B4-BE49-F238E27FC236}">
                  <a16:creationId xmlns:a16="http://schemas.microsoft.com/office/drawing/2014/main" id="{3D2D9EF9-63A2-54DF-39FA-01E196791D44}"/>
                </a:ext>
              </a:extLst>
            </p:cNvPr>
            <p:cNvSpPr>
              <a:spLocks noChangeArrowheads="1"/>
            </p:cNvSpPr>
            <p:nvPr/>
          </p:nvSpPr>
          <p:spPr bwMode="auto">
            <a:xfrm>
              <a:off x="1343" y="2843"/>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38" name="Line 760">
              <a:extLst>
                <a:ext uri="{FF2B5EF4-FFF2-40B4-BE49-F238E27FC236}">
                  <a16:creationId xmlns:a16="http://schemas.microsoft.com/office/drawing/2014/main" id="{34223EBC-4D88-2601-95BC-49D23222E4EA}"/>
                </a:ext>
              </a:extLst>
            </p:cNvPr>
            <p:cNvSpPr>
              <a:spLocks noChangeShapeType="1"/>
            </p:cNvSpPr>
            <p:nvPr/>
          </p:nvSpPr>
          <p:spPr bwMode="auto">
            <a:xfrm>
              <a:off x="1554" y="2490"/>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Freeform 761">
              <a:extLst>
                <a:ext uri="{FF2B5EF4-FFF2-40B4-BE49-F238E27FC236}">
                  <a16:creationId xmlns:a16="http://schemas.microsoft.com/office/drawing/2014/main" id="{D408C67F-FBCF-46FC-699C-18DA232C8AAE}"/>
                </a:ext>
              </a:extLst>
            </p:cNvPr>
            <p:cNvSpPr>
              <a:spLocks/>
            </p:cNvSpPr>
            <p:nvPr/>
          </p:nvSpPr>
          <p:spPr bwMode="auto">
            <a:xfrm>
              <a:off x="3785" y="242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40" name="Freeform 762">
              <a:extLst>
                <a:ext uri="{FF2B5EF4-FFF2-40B4-BE49-F238E27FC236}">
                  <a16:creationId xmlns:a16="http://schemas.microsoft.com/office/drawing/2014/main" id="{CA64247B-E3A3-EFC0-7066-BCAFCA072FAD}"/>
                </a:ext>
              </a:extLst>
            </p:cNvPr>
            <p:cNvSpPr>
              <a:spLocks/>
            </p:cNvSpPr>
            <p:nvPr/>
          </p:nvSpPr>
          <p:spPr bwMode="auto">
            <a:xfrm rot="5340000" flipV="1">
              <a:off x="4060" y="273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41" name="Line 763">
              <a:extLst>
                <a:ext uri="{FF2B5EF4-FFF2-40B4-BE49-F238E27FC236}">
                  <a16:creationId xmlns:a16="http://schemas.microsoft.com/office/drawing/2014/main" id="{16C791FA-FF2E-6F99-E83B-B685FD02A36B}"/>
                </a:ext>
              </a:extLst>
            </p:cNvPr>
            <p:cNvSpPr>
              <a:spLocks noChangeShapeType="1"/>
            </p:cNvSpPr>
            <p:nvPr/>
          </p:nvSpPr>
          <p:spPr bwMode="auto">
            <a:xfrm>
              <a:off x="4025" y="2652"/>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764">
              <a:extLst>
                <a:ext uri="{FF2B5EF4-FFF2-40B4-BE49-F238E27FC236}">
                  <a16:creationId xmlns:a16="http://schemas.microsoft.com/office/drawing/2014/main" id="{BC19D2E8-6838-66CF-3F3F-296B584B0115}"/>
                </a:ext>
              </a:extLst>
            </p:cNvPr>
            <p:cNvSpPr>
              <a:spLocks noChangeShapeType="1"/>
            </p:cNvSpPr>
            <p:nvPr/>
          </p:nvSpPr>
          <p:spPr bwMode="auto">
            <a:xfrm>
              <a:off x="4142" y="2819"/>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Freeform 765">
              <a:extLst>
                <a:ext uri="{FF2B5EF4-FFF2-40B4-BE49-F238E27FC236}">
                  <a16:creationId xmlns:a16="http://schemas.microsoft.com/office/drawing/2014/main" id="{DE8ACE0D-65C3-7B42-C67A-9E42334B79FA}"/>
                </a:ext>
              </a:extLst>
            </p:cNvPr>
            <p:cNvSpPr>
              <a:spLocks/>
            </p:cNvSpPr>
            <p:nvPr/>
          </p:nvSpPr>
          <p:spPr bwMode="auto">
            <a:xfrm>
              <a:off x="2288" y="2419"/>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4" name="Freeform 766">
              <a:extLst>
                <a:ext uri="{FF2B5EF4-FFF2-40B4-BE49-F238E27FC236}">
                  <a16:creationId xmlns:a16="http://schemas.microsoft.com/office/drawing/2014/main" id="{540EEBE7-B40E-8C4A-FFCB-CB02D9C503EC}"/>
                </a:ext>
              </a:extLst>
            </p:cNvPr>
            <p:cNvSpPr>
              <a:spLocks/>
            </p:cNvSpPr>
            <p:nvPr/>
          </p:nvSpPr>
          <p:spPr bwMode="auto">
            <a:xfrm>
              <a:off x="2237" y="2774"/>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5" name="Line 767">
              <a:extLst>
                <a:ext uri="{FF2B5EF4-FFF2-40B4-BE49-F238E27FC236}">
                  <a16:creationId xmlns:a16="http://schemas.microsoft.com/office/drawing/2014/main" id="{A314C70D-B1DA-26C9-66A9-E3C4AA7DF9E7}"/>
                </a:ext>
              </a:extLst>
            </p:cNvPr>
            <p:cNvSpPr>
              <a:spLocks noChangeShapeType="1"/>
            </p:cNvSpPr>
            <p:nvPr/>
          </p:nvSpPr>
          <p:spPr bwMode="auto">
            <a:xfrm>
              <a:off x="1551" y="2757"/>
              <a:ext cx="2628"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6" name="Object 768">
            <a:extLst>
              <a:ext uri="{FF2B5EF4-FFF2-40B4-BE49-F238E27FC236}">
                <a16:creationId xmlns:a16="http://schemas.microsoft.com/office/drawing/2014/main" id="{1E205383-CE8B-EF6C-A777-C938B432B0FB}"/>
              </a:ext>
            </a:extLst>
          </p:cNvPr>
          <p:cNvGraphicFramePr>
            <a:graphicFrameLocks noChangeAspect="1"/>
          </p:cNvGraphicFramePr>
          <p:nvPr/>
        </p:nvGraphicFramePr>
        <p:xfrm>
          <a:off x="1112402" y="4508095"/>
          <a:ext cx="960437" cy="527050"/>
        </p:xfrm>
        <a:graphic>
          <a:graphicData uri="http://schemas.openxmlformats.org/presentationml/2006/ole">
            <mc:AlternateContent xmlns:mc="http://schemas.openxmlformats.org/markup-compatibility/2006">
              <mc:Choice xmlns:v="urn:schemas-microsoft-com:vml" Requires="v">
                <p:oleObj spid="_x0000_s17419" name="Equation" r:id="rId12" imgW="419040" imgH="228600" progId="Equation.3">
                  <p:embed/>
                </p:oleObj>
              </mc:Choice>
              <mc:Fallback>
                <p:oleObj name="Equation" r:id="rId12" imgW="419040" imgH="228600" progId="Equation.3">
                  <p:embed/>
                  <p:pic>
                    <p:nvPicPr>
                      <p:cNvPr id="46" name="Object 768">
                        <a:extLst>
                          <a:ext uri="{FF2B5EF4-FFF2-40B4-BE49-F238E27FC236}">
                            <a16:creationId xmlns:a16="http://schemas.microsoft.com/office/drawing/2014/main" id="{1E205383-CE8B-EF6C-A777-C938B432B0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402" y="4508095"/>
                        <a:ext cx="9604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47" name="Group 770">
            <a:extLst>
              <a:ext uri="{FF2B5EF4-FFF2-40B4-BE49-F238E27FC236}">
                <a16:creationId xmlns:a16="http://schemas.microsoft.com/office/drawing/2014/main" id="{22755CE7-04A2-FAF4-2E3D-812FD7F2D1EC}"/>
              </a:ext>
            </a:extLst>
          </p:cNvPr>
          <p:cNvGrpSpPr>
            <a:grpSpLocks/>
          </p:cNvGrpSpPr>
          <p:nvPr/>
        </p:nvGrpSpPr>
        <p:grpSpPr bwMode="auto">
          <a:xfrm>
            <a:off x="275789" y="4736695"/>
            <a:ext cx="6011863" cy="1347788"/>
            <a:chOff x="1070" y="3314"/>
            <a:chExt cx="3787" cy="849"/>
          </a:xfrm>
        </p:grpSpPr>
        <p:sp>
          <p:nvSpPr>
            <p:cNvPr id="48" name="Rectangle 771">
              <a:extLst>
                <a:ext uri="{FF2B5EF4-FFF2-40B4-BE49-F238E27FC236}">
                  <a16:creationId xmlns:a16="http://schemas.microsoft.com/office/drawing/2014/main" id="{5D34C9BB-8D74-618B-1378-5C0C45E34952}"/>
                </a:ext>
              </a:extLst>
            </p:cNvPr>
            <p:cNvSpPr>
              <a:spLocks noChangeArrowheads="1"/>
            </p:cNvSpPr>
            <p:nvPr/>
          </p:nvSpPr>
          <p:spPr bwMode="auto">
            <a:xfrm>
              <a:off x="1142" y="336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3</a:t>
              </a:r>
            </a:p>
          </p:txBody>
        </p:sp>
        <p:sp>
          <p:nvSpPr>
            <p:cNvPr id="49" name="Rectangle 772">
              <a:extLst>
                <a:ext uri="{FF2B5EF4-FFF2-40B4-BE49-F238E27FC236}">
                  <a16:creationId xmlns:a16="http://schemas.microsoft.com/office/drawing/2014/main" id="{FD340F50-E4C4-D7E7-16D4-F878BCC9AA10}"/>
                </a:ext>
              </a:extLst>
            </p:cNvPr>
            <p:cNvSpPr>
              <a:spLocks noChangeArrowheads="1"/>
            </p:cNvSpPr>
            <p:nvPr/>
          </p:nvSpPr>
          <p:spPr bwMode="auto">
            <a:xfrm>
              <a:off x="1070" y="3680"/>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ru-RU" altLang="zh-CN" sz="2400" b="1">
                  <a:solidFill>
                    <a:srgbClr val="0033CC"/>
                  </a:solidFill>
                  <a:latin typeface="Times New Roman" panose="02020603050405020304" pitchFamily="18" charset="0"/>
                  <a:ea typeface="方正姚体" charset="-122"/>
                </a:rPr>
                <a:t>0.3</a:t>
              </a:r>
            </a:p>
          </p:txBody>
        </p:sp>
        <p:sp>
          <p:nvSpPr>
            <p:cNvPr id="50" name="Line 773">
              <a:extLst>
                <a:ext uri="{FF2B5EF4-FFF2-40B4-BE49-F238E27FC236}">
                  <a16:creationId xmlns:a16="http://schemas.microsoft.com/office/drawing/2014/main" id="{6CE7E016-FBEF-F222-B3FE-5673B121C22F}"/>
                </a:ext>
              </a:extLst>
            </p:cNvPr>
            <p:cNvSpPr>
              <a:spLocks noChangeShapeType="1"/>
            </p:cNvSpPr>
            <p:nvPr/>
          </p:nvSpPr>
          <p:spPr bwMode="auto">
            <a:xfrm flipV="1">
              <a:off x="1545" y="3314"/>
              <a:ext cx="1" cy="614"/>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774">
              <a:extLst>
                <a:ext uri="{FF2B5EF4-FFF2-40B4-BE49-F238E27FC236}">
                  <a16:creationId xmlns:a16="http://schemas.microsoft.com/office/drawing/2014/main" id="{174F1827-6EBA-F16F-1E27-431539FF3317}"/>
                </a:ext>
              </a:extLst>
            </p:cNvPr>
            <p:cNvSpPr>
              <a:spLocks noChangeShapeType="1"/>
            </p:cNvSpPr>
            <p:nvPr/>
          </p:nvSpPr>
          <p:spPr bwMode="auto">
            <a:xfrm>
              <a:off x="1537" y="3921"/>
              <a:ext cx="3086" cy="1"/>
            </a:xfrm>
            <a:prstGeom prst="line">
              <a:avLst/>
            </a:prstGeom>
            <a:noFill/>
            <a:ln w="28575" cap="flat" algn="ctr">
              <a:solidFill>
                <a:srgbClr val="000000"/>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775">
              <a:extLst>
                <a:ext uri="{FF2B5EF4-FFF2-40B4-BE49-F238E27FC236}">
                  <a16:creationId xmlns:a16="http://schemas.microsoft.com/office/drawing/2014/main" id="{737B5C82-F9BD-C66E-8E40-9E98C84C2A4A}"/>
                </a:ext>
              </a:extLst>
            </p:cNvPr>
            <p:cNvSpPr>
              <a:spLocks noChangeShapeType="1"/>
            </p:cNvSpPr>
            <p:nvPr/>
          </p:nvSpPr>
          <p:spPr bwMode="auto">
            <a:xfrm flipV="1">
              <a:off x="1556" y="3502"/>
              <a:ext cx="658"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776">
              <a:extLst>
                <a:ext uri="{FF2B5EF4-FFF2-40B4-BE49-F238E27FC236}">
                  <a16:creationId xmlns:a16="http://schemas.microsoft.com/office/drawing/2014/main" id="{1DCA7E1A-1FC3-7833-FA68-3C37EEAF08C3}"/>
                </a:ext>
              </a:extLst>
            </p:cNvPr>
            <p:cNvSpPr>
              <a:spLocks noChangeShapeType="1"/>
            </p:cNvSpPr>
            <p:nvPr/>
          </p:nvSpPr>
          <p:spPr bwMode="auto">
            <a:xfrm flipH="1" flipV="1">
              <a:off x="2571" y="3878"/>
              <a:ext cx="1101" cy="1"/>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Rectangle 777">
              <a:extLst>
                <a:ext uri="{FF2B5EF4-FFF2-40B4-BE49-F238E27FC236}">
                  <a16:creationId xmlns:a16="http://schemas.microsoft.com/office/drawing/2014/main" id="{B5AA0DB6-65F3-D9AA-A13B-DFF05906F387}"/>
                </a:ext>
              </a:extLst>
            </p:cNvPr>
            <p:cNvSpPr>
              <a:spLocks noChangeArrowheads="1"/>
            </p:cNvSpPr>
            <p:nvPr/>
          </p:nvSpPr>
          <p:spPr bwMode="auto">
            <a:xfrm>
              <a:off x="4679" y="3746"/>
              <a:ext cx="1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800" b="1" i="1">
                  <a:solidFill>
                    <a:srgbClr val="FF0066"/>
                  </a:solidFill>
                  <a:latin typeface="Times New Roman" panose="02020603050405020304" pitchFamily="18" charset="0"/>
                  <a:ea typeface="方正姚体" charset="-122"/>
                </a:rPr>
                <a:t>t</a:t>
              </a:r>
            </a:p>
          </p:txBody>
        </p:sp>
        <p:sp>
          <p:nvSpPr>
            <p:cNvPr id="55" name="Freeform 778">
              <a:extLst>
                <a:ext uri="{FF2B5EF4-FFF2-40B4-BE49-F238E27FC236}">
                  <a16:creationId xmlns:a16="http://schemas.microsoft.com/office/drawing/2014/main" id="{988DF00B-3572-D4EC-FAC0-8F6F50EC06A0}"/>
                </a:ext>
              </a:extLst>
            </p:cNvPr>
            <p:cNvSpPr>
              <a:spLocks/>
            </p:cNvSpPr>
            <p:nvPr/>
          </p:nvSpPr>
          <p:spPr bwMode="auto">
            <a:xfrm rot="10440000">
              <a:off x="2321" y="3610"/>
              <a:ext cx="241" cy="279"/>
            </a:xfrm>
            <a:custGeom>
              <a:avLst/>
              <a:gdLst>
                <a:gd name="T0" fmla="*/ 0 w 21388"/>
                <a:gd name="T1" fmla="*/ 0 h 21600"/>
                <a:gd name="T2" fmla="*/ 0 w 21388"/>
                <a:gd name="T3" fmla="*/ 0 h 21600"/>
                <a:gd name="T4" fmla="*/ 0 w 21388"/>
                <a:gd name="T5" fmla="*/ 0 h 21600"/>
                <a:gd name="T6" fmla="*/ 0 w 21388"/>
                <a:gd name="T7" fmla="*/ 0 h 21600"/>
                <a:gd name="T8" fmla="*/ 21203 w 21388"/>
                <a:gd name="T9" fmla="*/ 17478 h 21600"/>
                <a:gd name="T10" fmla="*/ 0 w 21388"/>
                <a:gd name="T11" fmla="*/ 0 h 21600"/>
                <a:gd name="T12" fmla="*/ 0 w 21388"/>
                <a:gd name="T13" fmla="*/ 0 h 21600"/>
                <a:gd name="T14" fmla="*/ 0 w 21388"/>
                <a:gd name="T15" fmla="*/ 0 h 21600"/>
                <a:gd name="T16" fmla="*/ 0 w 21388"/>
                <a:gd name="T17" fmla="*/ 0 h 21600"/>
                <a:gd name="T18" fmla="*/ 21203 w 21388"/>
                <a:gd name="T19" fmla="*/ 17478 h 21600"/>
                <a:gd name="T20" fmla="*/ 0 w 21388"/>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88" h="21600" fill="none">
                  <a:moveTo>
                    <a:pt x="0" y="0"/>
                  </a:moveTo>
                  <a:lnTo>
                    <a:pt x="0" y="0"/>
                  </a:lnTo>
                  <a:cubicBezTo>
                    <a:pt x="10340" y="0"/>
                    <a:pt x="19230" y="7328"/>
                    <a:pt x="21203" y="17478"/>
                  </a:cubicBezTo>
                </a:path>
                <a:path w="21388" h="21600" stroke="0">
                  <a:moveTo>
                    <a:pt x="0" y="0"/>
                  </a:moveTo>
                  <a:lnTo>
                    <a:pt x="0" y="0"/>
                  </a:lnTo>
                  <a:cubicBezTo>
                    <a:pt x="10340" y="0"/>
                    <a:pt x="19230" y="7328"/>
                    <a:pt x="21203" y="17478"/>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56" name="Freeform 779">
              <a:extLst>
                <a:ext uri="{FF2B5EF4-FFF2-40B4-BE49-F238E27FC236}">
                  <a16:creationId xmlns:a16="http://schemas.microsoft.com/office/drawing/2014/main" id="{E99C1807-ED07-D420-8F64-007B1D694453}"/>
                </a:ext>
              </a:extLst>
            </p:cNvPr>
            <p:cNvSpPr>
              <a:spLocks/>
            </p:cNvSpPr>
            <p:nvPr/>
          </p:nvSpPr>
          <p:spPr bwMode="auto">
            <a:xfrm rot="16200000" flipV="1">
              <a:off x="2208" y="3495"/>
              <a:ext cx="74" cy="96"/>
            </a:xfrm>
            <a:custGeom>
              <a:avLst/>
              <a:gdLst>
                <a:gd name="T0" fmla="*/ 0 w 21600"/>
                <a:gd name="T1" fmla="*/ 0 h 21600"/>
                <a:gd name="T2" fmla="*/ 0 w 21600"/>
                <a:gd name="T3" fmla="*/ 0 h 21600"/>
                <a:gd name="T4" fmla="*/ 0 w 21600"/>
                <a:gd name="T5" fmla="*/ 0 h 21600"/>
                <a:gd name="T6" fmla="*/ 0 w 21600"/>
                <a:gd name="T7" fmla="*/ 0 h 21600"/>
                <a:gd name="T8" fmla="*/ 21600 w 21600"/>
                <a:gd name="T9" fmla="*/ 21600 h 21600"/>
                <a:gd name="T10" fmla="*/ 0 w 21600"/>
                <a:gd name="T11" fmla="*/ 0 h 21600"/>
                <a:gd name="T12" fmla="*/ 0 w 21600"/>
                <a:gd name="T13" fmla="*/ 0 h 21600"/>
                <a:gd name="T14" fmla="*/ 0 w 21600"/>
                <a:gd name="T15" fmla="*/ 0 h 21600"/>
                <a:gd name="T16" fmla="*/ 0 w 21600"/>
                <a:gd name="T17" fmla="*/ 0 h 21600"/>
                <a:gd name="T18" fmla="*/ 2160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fill="none">
                  <a:moveTo>
                    <a:pt x="0" y="0"/>
                  </a:moveTo>
                  <a:lnTo>
                    <a:pt x="0" y="0"/>
                  </a:lnTo>
                  <a:cubicBezTo>
                    <a:pt x="11929" y="0"/>
                    <a:pt x="21600" y="9670"/>
                    <a:pt x="21600" y="21600"/>
                  </a:cubicBezTo>
                </a:path>
                <a:path w="21600" h="21600" stroke="0">
                  <a:moveTo>
                    <a:pt x="0" y="0"/>
                  </a:moveTo>
                  <a:lnTo>
                    <a:pt x="0" y="0"/>
                  </a:lnTo>
                  <a:cubicBezTo>
                    <a:pt x="11929" y="0"/>
                    <a:pt x="21600" y="9670"/>
                    <a:pt x="21600" y="21600"/>
                  </a:cubicBezTo>
                  <a:lnTo>
                    <a:pt x="0" y="21600"/>
                  </a:lnTo>
                  <a:close/>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rot="10800000" vert="eaVert" wrap="none" anchor="ctr"/>
            <a:lstStyle/>
            <a:p>
              <a:pPr algn="ctr"/>
              <a:endParaRPr kumimoji="1" lang="zh-CN" altLang="zh-CN" sz="2400">
                <a:solidFill>
                  <a:srgbClr val="0033CC"/>
                </a:solidFill>
                <a:latin typeface="Times New Roman" panose="02020603050405020304" pitchFamily="18" charset="0"/>
                <a:ea typeface="方正姚体" charset="-122"/>
              </a:endParaRPr>
            </a:p>
          </p:txBody>
        </p:sp>
        <p:sp>
          <p:nvSpPr>
            <p:cNvPr id="57" name="Line 780">
              <a:extLst>
                <a:ext uri="{FF2B5EF4-FFF2-40B4-BE49-F238E27FC236}">
                  <a16:creationId xmlns:a16="http://schemas.microsoft.com/office/drawing/2014/main" id="{1D0DA20E-EE83-C0C7-D8D2-57E3F80BD0CB}"/>
                </a:ext>
              </a:extLst>
            </p:cNvPr>
            <p:cNvSpPr>
              <a:spLocks noChangeShapeType="1"/>
            </p:cNvSpPr>
            <p:nvPr/>
          </p:nvSpPr>
          <p:spPr bwMode="auto">
            <a:xfrm rot="10800000">
              <a:off x="2291" y="3571"/>
              <a:ext cx="24" cy="10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781">
              <a:extLst>
                <a:ext uri="{FF2B5EF4-FFF2-40B4-BE49-F238E27FC236}">
                  <a16:creationId xmlns:a16="http://schemas.microsoft.com/office/drawing/2014/main" id="{0F7C1143-7B8F-3DF6-70AB-FBE0AD819626}"/>
                </a:ext>
              </a:extLst>
            </p:cNvPr>
            <p:cNvSpPr>
              <a:spLocks noChangeShapeType="1"/>
            </p:cNvSpPr>
            <p:nvPr/>
          </p:nvSpPr>
          <p:spPr bwMode="auto">
            <a:xfrm>
              <a:off x="4109" y="3538"/>
              <a:ext cx="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Freeform 782">
              <a:extLst>
                <a:ext uri="{FF2B5EF4-FFF2-40B4-BE49-F238E27FC236}">
                  <a16:creationId xmlns:a16="http://schemas.microsoft.com/office/drawing/2014/main" id="{A6A868ED-9535-0493-96FD-981CB4D6D86F}"/>
                </a:ext>
              </a:extLst>
            </p:cNvPr>
            <p:cNvSpPr>
              <a:spLocks/>
            </p:cNvSpPr>
            <p:nvPr/>
          </p:nvSpPr>
          <p:spPr bwMode="auto">
            <a:xfrm rot="11100000">
              <a:off x="3680" y="3541"/>
              <a:ext cx="381" cy="357"/>
            </a:xfrm>
            <a:custGeom>
              <a:avLst/>
              <a:gdLst>
                <a:gd name="T0" fmla="*/ 374 w 374"/>
                <a:gd name="T1" fmla="*/ 0 h 328"/>
                <a:gd name="T2" fmla="*/ 172 w 374"/>
                <a:gd name="T3" fmla="*/ 31 h 328"/>
                <a:gd name="T4" fmla="*/ 52 w 374"/>
                <a:gd name="T5" fmla="*/ 142 h 328"/>
                <a:gd name="T6" fmla="*/ 0 w 374"/>
                <a:gd name="T7" fmla="*/ 328 h 328"/>
              </a:gdLst>
              <a:ahLst/>
              <a:cxnLst>
                <a:cxn ang="0">
                  <a:pos x="T0" y="T1"/>
                </a:cxn>
                <a:cxn ang="0">
                  <a:pos x="T2" y="T3"/>
                </a:cxn>
                <a:cxn ang="0">
                  <a:pos x="T4" y="T5"/>
                </a:cxn>
                <a:cxn ang="0">
                  <a:pos x="T6" y="T7"/>
                </a:cxn>
              </a:cxnLst>
              <a:rect l="0" t="0" r="r" b="b"/>
              <a:pathLst>
                <a:path w="374" h="328">
                  <a:moveTo>
                    <a:pt x="374" y="0"/>
                  </a:moveTo>
                  <a:cubicBezTo>
                    <a:pt x="340" y="5"/>
                    <a:pt x="226" y="7"/>
                    <a:pt x="172" y="31"/>
                  </a:cubicBezTo>
                  <a:cubicBezTo>
                    <a:pt x="118" y="55"/>
                    <a:pt x="81" y="92"/>
                    <a:pt x="52" y="142"/>
                  </a:cubicBezTo>
                  <a:cubicBezTo>
                    <a:pt x="23" y="192"/>
                    <a:pt x="11" y="289"/>
                    <a:pt x="0" y="328"/>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0" name="Freeform 783">
              <a:extLst>
                <a:ext uri="{FF2B5EF4-FFF2-40B4-BE49-F238E27FC236}">
                  <a16:creationId xmlns:a16="http://schemas.microsoft.com/office/drawing/2014/main" id="{5DBCD9AF-0503-3FD7-CDAC-63C75BD54546}"/>
                </a:ext>
              </a:extLst>
            </p:cNvPr>
            <p:cNvSpPr>
              <a:spLocks/>
            </p:cNvSpPr>
            <p:nvPr/>
          </p:nvSpPr>
          <p:spPr bwMode="auto">
            <a:xfrm rot="11460000">
              <a:off x="4080" y="3525"/>
              <a:ext cx="50" cy="51"/>
            </a:xfrm>
            <a:custGeom>
              <a:avLst/>
              <a:gdLst>
                <a:gd name="T0" fmla="*/ 0 w 50"/>
                <a:gd name="T1" fmla="*/ 51 h 51"/>
                <a:gd name="T2" fmla="*/ 41 w 50"/>
                <a:gd name="T3" fmla="*/ 29 h 51"/>
                <a:gd name="T4" fmla="*/ 50 w 50"/>
                <a:gd name="T5" fmla="*/ 0 h 51"/>
              </a:gdLst>
              <a:ahLst/>
              <a:cxnLst>
                <a:cxn ang="0">
                  <a:pos x="T0" y="T1"/>
                </a:cxn>
                <a:cxn ang="0">
                  <a:pos x="T2" y="T3"/>
                </a:cxn>
                <a:cxn ang="0">
                  <a:pos x="T4" y="T5"/>
                </a:cxn>
              </a:cxnLst>
              <a:rect l="0" t="0" r="r" b="b"/>
              <a:pathLst>
                <a:path w="50" h="51">
                  <a:moveTo>
                    <a:pt x="0" y="51"/>
                  </a:moveTo>
                  <a:cubicBezTo>
                    <a:pt x="7" y="47"/>
                    <a:pt x="33" y="38"/>
                    <a:pt x="41" y="29"/>
                  </a:cubicBezTo>
                  <a:cubicBezTo>
                    <a:pt x="49" y="20"/>
                    <a:pt x="48" y="6"/>
                    <a:pt x="50" y="0"/>
                  </a:cubicBezTo>
                </a:path>
              </a:pathLst>
            </a:cu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61" name="Rectangle 784">
              <a:extLst>
                <a:ext uri="{FF2B5EF4-FFF2-40B4-BE49-F238E27FC236}">
                  <a16:creationId xmlns:a16="http://schemas.microsoft.com/office/drawing/2014/main" id="{3AD10CB4-F382-981C-3FB7-F7A173C4EFBC}"/>
                </a:ext>
              </a:extLst>
            </p:cNvPr>
            <p:cNvSpPr>
              <a:spLocks noChangeArrowheads="1"/>
            </p:cNvSpPr>
            <p:nvPr/>
          </p:nvSpPr>
          <p:spPr bwMode="auto">
            <a:xfrm>
              <a:off x="1358" y="3875"/>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400" b="1">
                  <a:latin typeface="Times New Roman" panose="02020603050405020304" pitchFamily="18" charset="0"/>
                  <a:ea typeface="方正姚体" charset="-122"/>
                </a:rPr>
                <a:t>0</a:t>
              </a:r>
            </a:p>
          </p:txBody>
        </p:sp>
        <p:sp>
          <p:nvSpPr>
            <p:cNvPr id="62" name="Line 785">
              <a:extLst>
                <a:ext uri="{FF2B5EF4-FFF2-40B4-BE49-F238E27FC236}">
                  <a16:creationId xmlns:a16="http://schemas.microsoft.com/office/drawing/2014/main" id="{5B750DE2-1973-DBC8-F4A7-03B0B44DB703}"/>
                </a:ext>
              </a:extLst>
            </p:cNvPr>
            <p:cNvSpPr>
              <a:spLocks noChangeShapeType="1"/>
            </p:cNvSpPr>
            <p:nvPr/>
          </p:nvSpPr>
          <p:spPr bwMode="auto">
            <a:xfrm flipH="1">
              <a:off x="1539" y="3888"/>
              <a:ext cx="1026" cy="0"/>
            </a:xfrm>
            <a:prstGeom prst="line">
              <a:avLst/>
            </a:prstGeom>
            <a:noFill/>
            <a:ln w="2857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64" name="Picture 63">
            <a:extLst>
              <a:ext uri="{FF2B5EF4-FFF2-40B4-BE49-F238E27FC236}">
                <a16:creationId xmlns:a16="http://schemas.microsoft.com/office/drawing/2014/main" id="{7FF4957E-CC77-9024-95FB-08A5048AEE4C}"/>
              </a:ext>
            </a:extLst>
          </p:cNvPr>
          <p:cNvPicPr>
            <a:picLocks noChangeAspect="1"/>
          </p:cNvPicPr>
          <p:nvPr/>
        </p:nvPicPr>
        <p:blipFill>
          <a:blip r:embed="rId14"/>
          <a:stretch>
            <a:fillRect/>
          </a:stretch>
        </p:blipFill>
        <p:spPr>
          <a:xfrm>
            <a:off x="139949" y="6064776"/>
            <a:ext cx="1521042" cy="528362"/>
          </a:xfrm>
          <a:prstGeom prst="rect">
            <a:avLst/>
          </a:prstGeom>
        </p:spPr>
      </p:pic>
      <p:pic>
        <p:nvPicPr>
          <p:cNvPr id="66" name="Picture 65">
            <a:extLst>
              <a:ext uri="{FF2B5EF4-FFF2-40B4-BE49-F238E27FC236}">
                <a16:creationId xmlns:a16="http://schemas.microsoft.com/office/drawing/2014/main" id="{22D78EA5-6688-11BD-1B56-06245602B9D9}"/>
              </a:ext>
            </a:extLst>
          </p:cNvPr>
          <p:cNvPicPr>
            <a:picLocks noChangeAspect="1"/>
          </p:cNvPicPr>
          <p:nvPr/>
        </p:nvPicPr>
        <p:blipFill>
          <a:blip r:embed="rId15"/>
          <a:stretch>
            <a:fillRect/>
          </a:stretch>
        </p:blipFill>
        <p:spPr>
          <a:xfrm>
            <a:off x="4270276" y="6052732"/>
            <a:ext cx="1553784" cy="538440"/>
          </a:xfrm>
          <a:prstGeom prst="rect">
            <a:avLst/>
          </a:prstGeom>
        </p:spPr>
      </p:pic>
      <p:sp>
        <p:nvSpPr>
          <p:cNvPr id="3" name="Rectangle 3">
            <a:extLst>
              <a:ext uri="{FF2B5EF4-FFF2-40B4-BE49-F238E27FC236}">
                <a16:creationId xmlns:a16="http://schemas.microsoft.com/office/drawing/2014/main" id="{83C0370A-C730-A9B5-E545-28E970445CA5}"/>
              </a:ext>
            </a:extLst>
          </p:cNvPr>
          <p:cNvSpPr txBox="1">
            <a:spLocks noChangeArrowheads="1"/>
          </p:cNvSpPr>
          <p:nvPr/>
        </p:nvSpPr>
        <p:spPr>
          <a:xfrm>
            <a:off x="6658413" y="629833"/>
            <a:ext cx="5320864"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宋体" panose="02010600030101010101" pitchFamily="2" charset="-122"/>
                <a:ea typeface="方正姚体" charset="-122"/>
              </a:defRPr>
            </a:lvl1pPr>
            <a:lvl2pPr lvl="1" algn="just">
              <a:defRPr sz="24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u="sng" dirty="0">
                <a:solidFill>
                  <a:srgbClr val="FF0000"/>
                </a:solidFill>
              </a:rPr>
              <a:t>下降时间</a:t>
            </a:r>
            <a:r>
              <a:rPr lang="en-US" altLang="zh-CN" sz="2400" i="1" u="sng" dirty="0" err="1">
                <a:solidFill>
                  <a:srgbClr val="FF0000"/>
                </a:solidFill>
                <a:latin typeface="微软雅黑" panose="020B0503020204020204" pitchFamily="34" charset="-122"/>
                <a:ea typeface="微软雅黑" panose="020B0503020204020204" pitchFamily="34" charset="-122"/>
              </a:rPr>
              <a:t>t</a:t>
            </a:r>
            <a:r>
              <a:rPr lang="en-US" altLang="zh-CN" sz="2400" i="1" u="sng" baseline="-25000" dirty="0" err="1">
                <a:solidFill>
                  <a:srgbClr val="FF0000"/>
                </a:solidFill>
                <a:latin typeface="微软雅黑" panose="020B0503020204020204" pitchFamily="34" charset="-122"/>
                <a:ea typeface="微软雅黑" panose="020B0503020204020204" pitchFamily="34" charset="-122"/>
              </a:rPr>
              <a:t>f</a:t>
            </a:r>
            <a:r>
              <a:rPr lang="en-US" altLang="zh-CN" sz="2400" u="sng" dirty="0">
                <a:solidFill>
                  <a:srgbClr val="FF0000"/>
                </a:solidFill>
                <a:latin typeface="微软雅黑" panose="020B0503020204020204" pitchFamily="34" charset="-122"/>
                <a:ea typeface="微软雅黑" panose="020B0503020204020204" pitchFamily="34" charset="-122"/>
              </a:rPr>
              <a:t> </a:t>
            </a:r>
            <a:r>
              <a:rPr lang="zh-CN" altLang="en-US" dirty="0"/>
              <a:t>：在基区存储的多余电荷全部消失后，基区中的电子在反向电压的作用下越来越少，集电极电流</a:t>
            </a:r>
            <a:r>
              <a:rPr lang="en-US" altLang="zh-CN" sz="2400" i="1" dirty="0" err="1">
                <a:latin typeface="微软雅黑" panose="020B0503020204020204" pitchFamily="34" charset="-122"/>
                <a:ea typeface="微软雅黑" panose="020B0503020204020204" pitchFamily="34" charset="-122"/>
              </a:rPr>
              <a:t>i</a:t>
            </a:r>
            <a:r>
              <a:rPr lang="en-US" altLang="zh-CN" sz="2400" i="1" baseline="-25000" dirty="0" err="1">
                <a:latin typeface="微软雅黑" panose="020B0503020204020204" pitchFamily="34" charset="-122"/>
                <a:ea typeface="微软雅黑" panose="020B0503020204020204" pitchFamily="34" charset="-122"/>
              </a:rPr>
              <a:t>c</a:t>
            </a:r>
            <a:r>
              <a:rPr lang="zh-CN" altLang="en-US" dirty="0"/>
              <a:t>也不断减少，并逐渐接近于</a:t>
            </a:r>
            <a:r>
              <a:rPr lang="en-US" altLang="zh-CN" dirty="0"/>
              <a:t>0</a:t>
            </a:r>
            <a:r>
              <a:rPr lang="zh-CN" altLang="en-US" dirty="0"/>
              <a:t>。</a:t>
            </a:r>
          </a:p>
        </p:txBody>
      </p:sp>
      <p:sp>
        <p:nvSpPr>
          <p:cNvPr id="65" name="TextBox 64">
            <a:extLst>
              <a:ext uri="{FF2B5EF4-FFF2-40B4-BE49-F238E27FC236}">
                <a16:creationId xmlns:a16="http://schemas.microsoft.com/office/drawing/2014/main" id="{B54F3CEF-9AC4-D493-1771-BF112B32A25C}"/>
              </a:ext>
            </a:extLst>
          </p:cNvPr>
          <p:cNvSpPr txBox="1"/>
          <p:nvPr/>
        </p:nvSpPr>
        <p:spPr>
          <a:xfrm>
            <a:off x="6208277" y="2908878"/>
            <a:ext cx="5771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u="sng">
                <a:solidFill>
                  <a:srgbClr val="FF0000"/>
                </a:solidFill>
                <a:latin typeface="宋体" panose="02010600030101010101" pitchFamily="2" charset="-122"/>
                <a:ea typeface="方正姚体" charset="-122"/>
              </a:defRPr>
            </a:lvl1pPr>
            <a:lvl2pPr lvl="1" algn="just">
              <a:defRPr sz="24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r>
              <a:rPr lang="zh-CN" altLang="en-US" b="1" dirty="0"/>
              <a:t>开通时间和关闭时间总称为开关时间，它随管子类型不同而有很大差别，一般在几十至几百纳秒的范围，</a:t>
            </a:r>
            <a:r>
              <a:rPr lang="zh-CN" altLang="en-US" b="1" dirty="0">
                <a:solidFill>
                  <a:srgbClr val="FF0000"/>
                </a:solidFill>
              </a:rPr>
              <a:t>可以从器件手册中查到</a:t>
            </a:r>
            <a:r>
              <a:rPr lang="zh-CN" altLang="en-US" b="1" dirty="0"/>
              <a:t>。</a:t>
            </a:r>
          </a:p>
        </p:txBody>
      </p:sp>
    </p:spTree>
    <p:extLst>
      <p:ext uri="{BB962C8B-B14F-4D97-AF65-F5344CB8AC3E}">
        <p14:creationId xmlns:p14="http://schemas.microsoft.com/office/powerpoint/2010/main" val="25624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6A15-B770-1AA3-C15A-591BBF153A99}"/>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28DC6DCA-5E03-521D-D442-95DE86DB335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逻辑代数中的三种基本运算</a:t>
            </a:r>
          </a:p>
        </p:txBody>
      </p:sp>
      <p:sp>
        <p:nvSpPr>
          <p:cNvPr id="2" name="object 7">
            <a:extLst>
              <a:ext uri="{FF2B5EF4-FFF2-40B4-BE49-F238E27FC236}">
                <a16:creationId xmlns:a16="http://schemas.microsoft.com/office/drawing/2014/main" id="{06B40949-497F-EBD1-C88B-3BE97F86E35D}"/>
              </a:ext>
            </a:extLst>
          </p:cNvPr>
          <p:cNvSpPr txBox="1"/>
          <p:nvPr/>
        </p:nvSpPr>
        <p:spPr>
          <a:xfrm>
            <a:off x="1835958" y="870056"/>
            <a:ext cx="7900670" cy="756920"/>
          </a:xfrm>
          <a:prstGeom prst="rect">
            <a:avLst/>
          </a:prstGeom>
        </p:spPr>
        <p:txBody>
          <a:bodyPr vert="horz" wrap="square" lIns="0" tIns="12700" rIns="0" bIns="0" rtlCol="0">
            <a:spAutoFit/>
          </a:bodyPr>
          <a:lstStyle/>
          <a:p>
            <a:pPr marL="12700" marR="5080" indent="609600">
              <a:lnSpc>
                <a:spcPct val="100000"/>
              </a:lnSpc>
              <a:spcBef>
                <a:spcPts val="100"/>
              </a:spcBef>
            </a:pPr>
            <a:r>
              <a:rPr sz="2400" b="1" spc="-10" dirty="0">
                <a:latin typeface="宋体"/>
                <a:cs typeface="宋体"/>
              </a:rPr>
              <a:t>逻辑代数的基本运算有</a:t>
            </a:r>
            <a:r>
              <a:rPr sz="2400" b="1" spc="-5" dirty="0">
                <a:solidFill>
                  <a:srgbClr val="33339A"/>
                </a:solidFill>
                <a:latin typeface="宋体"/>
                <a:cs typeface="宋体"/>
              </a:rPr>
              <a:t>与</a:t>
            </a:r>
            <a:r>
              <a:rPr sz="2400" b="1" spc="-5" dirty="0">
                <a:solidFill>
                  <a:srgbClr val="33339A"/>
                </a:solidFill>
                <a:latin typeface="Times New Roman"/>
                <a:cs typeface="Times New Roman"/>
              </a:rPr>
              <a:t>(AND</a:t>
            </a:r>
            <a:r>
              <a:rPr sz="2400" b="1" dirty="0">
                <a:solidFill>
                  <a:srgbClr val="33339A"/>
                </a:solidFill>
                <a:latin typeface="Times New Roman"/>
                <a:cs typeface="Times New Roman"/>
              </a:rPr>
              <a:t>)</a:t>
            </a:r>
            <a:r>
              <a:rPr sz="2400" b="1" spc="-10" dirty="0">
                <a:solidFill>
                  <a:srgbClr val="33339A"/>
                </a:solidFill>
                <a:latin typeface="宋体"/>
                <a:cs typeface="宋体"/>
              </a:rPr>
              <a:t>、</a:t>
            </a:r>
            <a:r>
              <a:rPr sz="2400" b="1" spc="-5" dirty="0">
                <a:solidFill>
                  <a:srgbClr val="33339A"/>
                </a:solidFill>
                <a:latin typeface="宋体"/>
                <a:cs typeface="宋体"/>
              </a:rPr>
              <a:t>或</a:t>
            </a:r>
            <a:r>
              <a:rPr sz="2400" b="1" spc="-10" dirty="0">
                <a:solidFill>
                  <a:srgbClr val="33339A"/>
                </a:solidFill>
                <a:latin typeface="Times New Roman"/>
                <a:cs typeface="Times New Roman"/>
              </a:rPr>
              <a:t>(OR)</a:t>
            </a:r>
            <a:r>
              <a:rPr sz="2400" b="1" spc="-10" dirty="0">
                <a:solidFill>
                  <a:srgbClr val="33339A"/>
                </a:solidFill>
                <a:latin typeface="宋体"/>
                <a:cs typeface="宋体"/>
              </a:rPr>
              <a:t>、</a:t>
            </a:r>
            <a:r>
              <a:rPr sz="2400" b="1" spc="-5" dirty="0">
                <a:solidFill>
                  <a:srgbClr val="33339A"/>
                </a:solidFill>
                <a:latin typeface="宋体"/>
                <a:cs typeface="宋体"/>
              </a:rPr>
              <a:t>非</a:t>
            </a:r>
            <a:r>
              <a:rPr sz="2400" b="1" spc="-10" dirty="0">
                <a:solidFill>
                  <a:srgbClr val="33339A"/>
                </a:solidFill>
                <a:latin typeface="Times New Roman"/>
                <a:cs typeface="Times New Roman"/>
              </a:rPr>
              <a:t>(NOT)</a:t>
            </a:r>
            <a:r>
              <a:rPr sz="2400" b="1" spc="-10" dirty="0">
                <a:latin typeface="宋体"/>
                <a:cs typeface="宋体"/>
              </a:rPr>
              <a:t>三 种。它们各自的含义如</a:t>
            </a:r>
            <a:r>
              <a:rPr sz="2400" b="1" spc="-5" dirty="0">
                <a:latin typeface="宋体"/>
                <a:cs typeface="宋体"/>
              </a:rPr>
              <a:t>图</a:t>
            </a:r>
            <a:r>
              <a:rPr sz="2400" b="1" spc="-10" dirty="0">
                <a:latin typeface="Times New Roman"/>
                <a:cs typeface="Times New Roman"/>
              </a:rPr>
              <a:t>3</a:t>
            </a:r>
            <a:r>
              <a:rPr sz="2400" b="1" spc="-10" dirty="0">
                <a:latin typeface="宋体"/>
                <a:cs typeface="宋体"/>
              </a:rPr>
              <a:t>中（</a:t>
            </a:r>
            <a:r>
              <a:rPr sz="2400" b="1" spc="-10" dirty="0">
                <a:latin typeface="Times New Roman"/>
                <a:cs typeface="Times New Roman"/>
              </a:rPr>
              <a:t>a</a:t>
            </a:r>
            <a:r>
              <a:rPr sz="2400" b="1" spc="-10" dirty="0">
                <a:latin typeface="宋体"/>
                <a:cs typeface="宋体"/>
              </a:rPr>
              <a:t>）、（</a:t>
            </a:r>
            <a:r>
              <a:rPr sz="2400" b="1" spc="-10" dirty="0">
                <a:latin typeface="Times New Roman"/>
                <a:cs typeface="Times New Roman"/>
              </a:rPr>
              <a:t>b</a:t>
            </a:r>
            <a:r>
              <a:rPr sz="2400" b="1" spc="-10" dirty="0">
                <a:latin typeface="宋体"/>
                <a:cs typeface="宋体"/>
              </a:rPr>
              <a:t>）、（</a:t>
            </a:r>
            <a:r>
              <a:rPr sz="2400" b="1" spc="-10" dirty="0">
                <a:latin typeface="Times New Roman"/>
                <a:cs typeface="Times New Roman"/>
              </a:rPr>
              <a:t>c</a:t>
            </a:r>
            <a:r>
              <a:rPr sz="2400" b="1" spc="-10" dirty="0">
                <a:latin typeface="宋体"/>
                <a:cs typeface="宋体"/>
              </a:rPr>
              <a:t>）所示。</a:t>
            </a:r>
            <a:endParaRPr sz="2400" dirty="0">
              <a:latin typeface="宋体"/>
              <a:cs typeface="宋体"/>
            </a:endParaRPr>
          </a:p>
        </p:txBody>
      </p:sp>
      <p:sp>
        <p:nvSpPr>
          <p:cNvPr id="3" name="object 8">
            <a:extLst>
              <a:ext uri="{FF2B5EF4-FFF2-40B4-BE49-F238E27FC236}">
                <a16:creationId xmlns:a16="http://schemas.microsoft.com/office/drawing/2014/main" id="{07AB1133-5B95-5022-7381-07428D55BA8D}"/>
              </a:ext>
            </a:extLst>
          </p:cNvPr>
          <p:cNvSpPr/>
          <p:nvPr/>
        </p:nvSpPr>
        <p:spPr>
          <a:xfrm>
            <a:off x="1378885" y="2055293"/>
            <a:ext cx="8814815" cy="1767839"/>
          </a:xfrm>
          <a:prstGeom prst="rect">
            <a:avLst/>
          </a:prstGeom>
          <a:blipFill>
            <a:blip r:embed="rId3" cstate="print"/>
            <a:stretch>
              <a:fillRect/>
            </a:stretch>
          </a:blipFill>
        </p:spPr>
        <p:txBody>
          <a:bodyPr wrap="square" lIns="0" tIns="0" rIns="0" bIns="0" rtlCol="0"/>
          <a:lstStyle/>
          <a:p>
            <a:endParaRPr dirty="0"/>
          </a:p>
        </p:txBody>
      </p:sp>
      <p:sp>
        <p:nvSpPr>
          <p:cNvPr id="4" name="object 9">
            <a:extLst>
              <a:ext uri="{FF2B5EF4-FFF2-40B4-BE49-F238E27FC236}">
                <a16:creationId xmlns:a16="http://schemas.microsoft.com/office/drawing/2014/main" id="{5CA375DF-AF68-34C0-44DB-811412784D8F}"/>
              </a:ext>
            </a:extLst>
          </p:cNvPr>
          <p:cNvSpPr/>
          <p:nvPr/>
        </p:nvSpPr>
        <p:spPr>
          <a:xfrm>
            <a:off x="1574573" y="3664488"/>
            <a:ext cx="7717534" cy="518160"/>
          </a:xfrm>
          <a:prstGeom prst="rect">
            <a:avLst/>
          </a:prstGeom>
          <a:blipFill>
            <a:blip r:embed="rId4" cstate="print"/>
            <a:stretch>
              <a:fillRect/>
            </a:stretch>
          </a:blipFill>
        </p:spPr>
        <p:txBody>
          <a:bodyPr wrap="square" lIns="0" tIns="0" rIns="0" bIns="0" rtlCol="0"/>
          <a:lstStyle/>
          <a:p>
            <a:endParaRPr dirty="0"/>
          </a:p>
        </p:txBody>
      </p:sp>
      <p:sp>
        <p:nvSpPr>
          <p:cNvPr id="5" name="object 10">
            <a:extLst>
              <a:ext uri="{FF2B5EF4-FFF2-40B4-BE49-F238E27FC236}">
                <a16:creationId xmlns:a16="http://schemas.microsoft.com/office/drawing/2014/main" id="{5DD7F752-EDA4-EF86-30FB-F4802EF21792}"/>
              </a:ext>
            </a:extLst>
          </p:cNvPr>
          <p:cNvSpPr txBox="1"/>
          <p:nvPr/>
        </p:nvSpPr>
        <p:spPr>
          <a:xfrm>
            <a:off x="1835958" y="4182648"/>
            <a:ext cx="7950200" cy="1241425"/>
          </a:xfrm>
          <a:prstGeom prst="rect">
            <a:avLst/>
          </a:prstGeom>
        </p:spPr>
        <p:txBody>
          <a:bodyPr vert="horz" wrap="square" lIns="0" tIns="85090" rIns="0" bIns="0" rtlCol="0">
            <a:spAutoFit/>
          </a:bodyPr>
          <a:lstStyle/>
          <a:p>
            <a:pPr marR="290830" algn="ctr">
              <a:lnSpc>
                <a:spcPct val="100000"/>
              </a:lnSpc>
              <a:spcBef>
                <a:spcPts val="670"/>
              </a:spcBef>
              <a:tabLst>
                <a:tab pos="762000" algn="l"/>
              </a:tabLst>
            </a:pPr>
            <a:r>
              <a:rPr sz="2000" b="1" spc="-15" dirty="0">
                <a:latin typeface="楷体"/>
                <a:cs typeface="楷体"/>
              </a:rPr>
              <a:t>图</a:t>
            </a:r>
            <a:r>
              <a:rPr sz="2000" b="1" spc="-10" dirty="0">
                <a:latin typeface="楷体"/>
                <a:cs typeface="楷体"/>
              </a:rPr>
              <a:t>3	与、或、非说明电路</a:t>
            </a:r>
            <a:endParaRPr sz="2000" dirty="0">
              <a:latin typeface="楷体"/>
              <a:cs typeface="楷体"/>
            </a:endParaRPr>
          </a:p>
          <a:p>
            <a:pPr marL="12700" marR="5080" indent="609600">
              <a:lnSpc>
                <a:spcPct val="105400"/>
              </a:lnSpc>
              <a:spcBef>
                <a:spcPts val="530"/>
              </a:spcBef>
            </a:pPr>
            <a:r>
              <a:rPr sz="2400" b="1" spc="-10" dirty="0">
                <a:latin typeface="宋体"/>
                <a:cs typeface="宋体"/>
              </a:rPr>
              <a:t>若把开关闭合作为条件，把灯亮作为结果，那么图中的 三个电路代表了三种不同的因果关系：</a:t>
            </a:r>
            <a:endParaRPr sz="2400" dirty="0">
              <a:latin typeface="宋体"/>
              <a:cs typeface="宋体"/>
            </a:endParaRPr>
          </a:p>
        </p:txBody>
      </p:sp>
    </p:spTree>
    <p:extLst>
      <p:ext uri="{BB962C8B-B14F-4D97-AF65-F5344CB8AC3E}">
        <p14:creationId xmlns:p14="http://schemas.microsoft.com/office/powerpoint/2010/main" val="2754028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81C9B90-D9F9-034B-D6F3-B024D144BF19}"/>
              </a:ext>
            </a:extLst>
          </p:cNvPr>
          <p:cNvSpPr>
            <a:spLocks noGrp="1" noChangeArrowheads="1"/>
          </p:cNvSpPr>
          <p:nvPr>
            <p:ph type="title"/>
          </p:nvPr>
        </p:nvSpPr>
        <p:spPr>
          <a:xfrm>
            <a:off x="1666875" y="764278"/>
            <a:ext cx="7058025" cy="720725"/>
          </a:xfrm>
        </p:spPr>
        <p:txBody>
          <a:bodyPr vert="horz" lIns="91440" tIns="45720" rIns="91440" bIns="45720" rtlCol="0" anchor="ctr">
            <a:normAutofit/>
          </a:bodyPr>
          <a:lstStyle/>
          <a:p>
            <a:r>
              <a:rPr lang="zh-CN" altLang="en-US" sz="2800" b="1" dirty="0">
                <a:latin typeface="Times New Roman" panose="02020603050405020304" pitchFamily="18" charset="0"/>
                <a:ea typeface="楷体_GB2312" panose="02010609030101010101" pitchFamily="49" charset="-122"/>
              </a:rPr>
              <a:t>三极管开关状态下的等效电路如图</a:t>
            </a:r>
            <a:r>
              <a:rPr lang="en-US" altLang="zh-CN" sz="2800" b="1" dirty="0">
                <a:latin typeface="Times New Roman" panose="02020603050405020304" pitchFamily="18" charset="0"/>
                <a:ea typeface="楷体_GB2312" panose="02010609030101010101" pitchFamily="49" charset="-122"/>
              </a:rPr>
              <a:t>3.5.6</a:t>
            </a:r>
            <a:r>
              <a:rPr lang="zh-CN" altLang="en-US" sz="2800" b="1" dirty="0">
                <a:latin typeface="Times New Roman" panose="02020603050405020304" pitchFamily="18" charset="0"/>
                <a:ea typeface="楷体_GB2312" panose="02010609030101010101" pitchFamily="49" charset="-122"/>
              </a:rPr>
              <a:t>所示</a:t>
            </a:r>
          </a:p>
        </p:txBody>
      </p:sp>
      <p:sp>
        <p:nvSpPr>
          <p:cNvPr id="5" name="Text Box 13">
            <a:extLst>
              <a:ext uri="{FF2B5EF4-FFF2-40B4-BE49-F238E27FC236}">
                <a16:creationId xmlns:a16="http://schemas.microsoft.com/office/drawing/2014/main" id="{AF3A6D6E-09DB-F1F8-DDB4-93590C7E8F40}"/>
              </a:ext>
            </a:extLst>
          </p:cNvPr>
          <p:cNvSpPr txBox="1">
            <a:spLocks noChangeArrowheads="1"/>
          </p:cNvSpPr>
          <p:nvPr/>
        </p:nvSpPr>
        <p:spPr bwMode="auto">
          <a:xfrm>
            <a:off x="507585" y="5141015"/>
            <a:ext cx="11176829" cy="1255728"/>
          </a:xfrm>
          <a:prstGeom prst="rect">
            <a:avLst/>
          </a:prstGeom>
        </p:spPr>
        <p:txBody>
          <a:bodyPr vert="horz" lIns="91440" tIns="45720" rIns="91440" bIns="45720" rtlCol="0" anchor="ctr">
            <a:normAutofit lnSpcReduction="10000"/>
          </a:bodyPr>
          <a:lstStyle>
            <a:lvl1pPr>
              <a:lnSpc>
                <a:spcPct val="90000"/>
              </a:lnSpc>
              <a:spcBef>
                <a:spcPct val="0"/>
              </a:spcBef>
              <a:buNone/>
              <a:defRPr sz="2800" b="1">
                <a:latin typeface="Times New Roman" panose="02020603050405020304" pitchFamily="18" charset="0"/>
                <a:ea typeface="楷体_GB2312" panose="02010609030101010101" pitchFamily="49" charset="-122"/>
                <a:cs typeface="+mj-cs"/>
              </a:defRPr>
            </a:lvl1pPr>
          </a:lstStyle>
          <a:p>
            <a:pPr>
              <a:lnSpc>
                <a:spcPct val="150000"/>
              </a:lnSpc>
            </a:pPr>
            <a:r>
              <a:rPr lang="zh-CN" altLang="en-US" dirty="0"/>
              <a:t>当三极管截止时，发射结反偏，</a:t>
            </a:r>
            <a:r>
              <a:rPr lang="en-US" altLang="zh-CN" i="1" dirty="0"/>
              <a:t>i</a:t>
            </a:r>
            <a:r>
              <a:rPr lang="en-US" altLang="zh-CN" i="1" baseline="-25000" dirty="0"/>
              <a:t>C</a:t>
            </a:r>
            <a:r>
              <a:rPr lang="en-US" altLang="zh-CN" dirty="0"/>
              <a:t>≈0 </a:t>
            </a:r>
            <a:r>
              <a:rPr lang="zh-CN" altLang="en-US" dirty="0"/>
              <a:t>，相当开关断开；</a:t>
            </a:r>
            <a:endParaRPr lang="en-US" altLang="zh-CN" dirty="0"/>
          </a:p>
          <a:p>
            <a:pPr>
              <a:lnSpc>
                <a:spcPct val="150000"/>
              </a:lnSpc>
            </a:pPr>
            <a:r>
              <a:rPr lang="zh-CN" altLang="en-US" dirty="0"/>
              <a:t>当三极管饱和时，发射结正偏，</a:t>
            </a:r>
            <a:r>
              <a:rPr lang="en-US" altLang="zh-CN" i="1" dirty="0"/>
              <a:t>V</a:t>
            </a:r>
            <a:r>
              <a:rPr lang="en-US" altLang="zh-CN" i="1" baseline="-25000" dirty="0"/>
              <a:t>CE</a:t>
            </a:r>
            <a:r>
              <a:rPr lang="zh-CN" altLang="en-US" dirty="0"/>
              <a:t>＝</a:t>
            </a:r>
            <a:r>
              <a:rPr lang="en-US" altLang="zh-CN" i="1" dirty="0"/>
              <a:t>V</a:t>
            </a:r>
            <a:r>
              <a:rPr lang="en-US" altLang="zh-CN" i="1" baseline="-25000" dirty="0"/>
              <a:t>CE</a:t>
            </a:r>
            <a:r>
              <a:rPr lang="zh-CN" altLang="en-US" i="1" baseline="-25000" dirty="0"/>
              <a:t>（</a:t>
            </a:r>
            <a:r>
              <a:rPr lang="en-US" altLang="zh-CN" i="1" baseline="-25000" dirty="0"/>
              <a:t>sat</a:t>
            </a:r>
            <a:r>
              <a:rPr lang="zh-CN" altLang="en-US" i="1" baseline="-25000" dirty="0"/>
              <a:t>）</a:t>
            </a:r>
            <a:r>
              <a:rPr lang="zh-CN" altLang="en-US" dirty="0"/>
              <a:t>≈</a:t>
            </a:r>
            <a:r>
              <a:rPr lang="en-US" altLang="zh-CN" dirty="0"/>
              <a:t>0 </a:t>
            </a:r>
            <a:r>
              <a:rPr lang="zh-CN" altLang="en-US" dirty="0"/>
              <a:t>，相当开关闭合。</a:t>
            </a:r>
          </a:p>
        </p:txBody>
      </p:sp>
      <p:grpSp>
        <p:nvGrpSpPr>
          <p:cNvPr id="6" name="Group 16">
            <a:extLst>
              <a:ext uri="{FF2B5EF4-FFF2-40B4-BE49-F238E27FC236}">
                <a16:creationId xmlns:a16="http://schemas.microsoft.com/office/drawing/2014/main" id="{69EC9F17-C341-20A1-D80E-5D536D41EE6F}"/>
              </a:ext>
            </a:extLst>
          </p:cNvPr>
          <p:cNvGrpSpPr>
            <a:grpSpLocks/>
          </p:cNvGrpSpPr>
          <p:nvPr/>
        </p:nvGrpSpPr>
        <p:grpSpPr bwMode="auto">
          <a:xfrm>
            <a:off x="1416050" y="1627878"/>
            <a:ext cx="9391650" cy="3297238"/>
            <a:chOff x="0" y="1207"/>
            <a:chExt cx="5916" cy="2077"/>
          </a:xfrm>
        </p:grpSpPr>
        <p:grpSp>
          <p:nvGrpSpPr>
            <p:cNvPr id="7" name="Group 12">
              <a:extLst>
                <a:ext uri="{FF2B5EF4-FFF2-40B4-BE49-F238E27FC236}">
                  <a16:creationId xmlns:a16="http://schemas.microsoft.com/office/drawing/2014/main" id="{F3483CFA-C762-7E82-BE44-67A792DE0C25}"/>
                </a:ext>
              </a:extLst>
            </p:cNvPr>
            <p:cNvGrpSpPr>
              <a:grpSpLocks/>
            </p:cNvGrpSpPr>
            <p:nvPr/>
          </p:nvGrpSpPr>
          <p:grpSpPr bwMode="auto">
            <a:xfrm>
              <a:off x="0" y="1207"/>
              <a:ext cx="5916" cy="2077"/>
              <a:chOff x="0" y="1117"/>
              <a:chExt cx="5916" cy="2077"/>
            </a:xfrm>
          </p:grpSpPr>
          <p:pic>
            <p:nvPicPr>
              <p:cNvPr id="9" name="Picture 4">
                <a:extLst>
                  <a:ext uri="{FF2B5EF4-FFF2-40B4-BE49-F238E27FC236}">
                    <a16:creationId xmlns:a16="http://schemas.microsoft.com/office/drawing/2014/main" id="{ECFA17CA-5BC4-4F00-FD9D-D0D770E33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7"/>
                <a:ext cx="5760" cy="2077"/>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7">
                <a:extLst>
                  <a:ext uri="{FF2B5EF4-FFF2-40B4-BE49-F238E27FC236}">
                    <a16:creationId xmlns:a16="http://schemas.microsoft.com/office/drawing/2014/main" id="{A0F27423-A2E0-795F-2F94-6020D1400833}"/>
                  </a:ext>
                </a:extLst>
              </p:cNvPr>
              <p:cNvSpPr txBox="1">
                <a:spLocks noChangeArrowheads="1"/>
              </p:cNvSpPr>
              <p:nvPr/>
            </p:nvSpPr>
            <p:spPr bwMode="auto">
              <a:xfrm>
                <a:off x="1361" y="1861"/>
                <a:ext cx="680" cy="302"/>
              </a:xfrm>
              <a:prstGeom prst="rect">
                <a:avLst/>
              </a:prstGeom>
            </p:spPr>
            <p:txBody>
              <a:bodyPr vert="horz" lIns="91440" tIns="45720" rIns="91440" bIns="45720" rtlCol="0" anchor="ctr">
                <a:normAutofit/>
              </a:bodyPr>
              <a:lstStyle>
                <a:lvl1pPr>
                  <a:lnSpc>
                    <a:spcPct val="90000"/>
                  </a:lnSpc>
                  <a:spcBef>
                    <a:spcPct val="0"/>
                  </a:spcBef>
                  <a:buNone/>
                  <a:defRPr sz="2800" b="1">
                    <a:latin typeface="Times New Roman" panose="02020603050405020304" pitchFamily="18" charset="0"/>
                    <a:ea typeface="楷体_GB2312" panose="02010609030101010101" pitchFamily="49" charset="-122"/>
                    <a:cs typeface="+mj-cs"/>
                  </a:defRPr>
                </a:lvl1pPr>
              </a:lstStyle>
              <a:p>
                <a:r>
                  <a:rPr lang="zh-CN" altLang="en-US" dirty="0"/>
                  <a:t>截止</a:t>
                </a:r>
              </a:p>
            </p:txBody>
          </p:sp>
          <p:sp>
            <p:nvSpPr>
              <p:cNvPr id="11" name="Text Box 8">
                <a:extLst>
                  <a:ext uri="{FF2B5EF4-FFF2-40B4-BE49-F238E27FC236}">
                    <a16:creationId xmlns:a16="http://schemas.microsoft.com/office/drawing/2014/main" id="{4EE27300-27D9-A24F-06D3-546AE8159E99}"/>
                  </a:ext>
                </a:extLst>
              </p:cNvPr>
              <p:cNvSpPr txBox="1">
                <a:spLocks noChangeArrowheads="1"/>
              </p:cNvSpPr>
              <p:nvPr/>
            </p:nvSpPr>
            <p:spPr bwMode="auto">
              <a:xfrm>
                <a:off x="2948" y="2421"/>
                <a:ext cx="680" cy="302"/>
              </a:xfrm>
              <a:prstGeom prst="rect">
                <a:avLst/>
              </a:prstGeom>
            </p:spPr>
            <p:txBody>
              <a:bodyPr vert="horz" lIns="91440" tIns="45720" rIns="91440" bIns="45720" rtlCol="0" anchor="ctr">
                <a:normAutofit/>
              </a:bodyPr>
              <a:lstStyle>
                <a:lvl1pPr>
                  <a:lnSpc>
                    <a:spcPct val="90000"/>
                  </a:lnSpc>
                  <a:spcBef>
                    <a:spcPct val="0"/>
                  </a:spcBef>
                  <a:buNone/>
                  <a:defRPr sz="2800" b="1">
                    <a:latin typeface="Times New Roman" panose="02020603050405020304" pitchFamily="18" charset="0"/>
                    <a:ea typeface="楷体_GB2312" panose="02010609030101010101" pitchFamily="49" charset="-122"/>
                    <a:cs typeface="+mj-cs"/>
                  </a:defRPr>
                </a:lvl1pPr>
              </a:lstStyle>
              <a:p>
                <a:r>
                  <a:rPr lang="zh-CN" altLang="en-US" dirty="0"/>
                  <a:t>饱和</a:t>
                </a:r>
              </a:p>
            </p:txBody>
          </p:sp>
          <p:sp>
            <p:nvSpPr>
              <p:cNvPr id="12" name="AutoShape 9">
                <a:extLst>
                  <a:ext uri="{FF2B5EF4-FFF2-40B4-BE49-F238E27FC236}">
                    <a16:creationId xmlns:a16="http://schemas.microsoft.com/office/drawing/2014/main" id="{7D5EB5B7-54B9-1FF0-646A-76C1EA76AF6C}"/>
                  </a:ext>
                </a:extLst>
              </p:cNvPr>
              <p:cNvSpPr>
                <a:spLocks noChangeArrowheads="1"/>
              </p:cNvSpPr>
              <p:nvPr/>
            </p:nvSpPr>
            <p:spPr bwMode="auto">
              <a:xfrm>
                <a:off x="3742" y="1888"/>
                <a:ext cx="453" cy="9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0">
                <a:extLst>
                  <a:ext uri="{FF2B5EF4-FFF2-40B4-BE49-F238E27FC236}">
                    <a16:creationId xmlns:a16="http://schemas.microsoft.com/office/drawing/2014/main" id="{017E7A08-4F66-A79D-903D-48964183B911}"/>
                  </a:ext>
                </a:extLst>
              </p:cNvPr>
              <p:cNvSpPr txBox="1">
                <a:spLocks noChangeArrowheads="1"/>
              </p:cNvSpPr>
              <p:nvPr/>
            </p:nvSpPr>
            <p:spPr bwMode="auto">
              <a:xfrm>
                <a:off x="3504" y="2499"/>
                <a:ext cx="2412" cy="547"/>
              </a:xfrm>
              <a:prstGeom prst="rect">
                <a:avLst/>
              </a:prstGeom>
            </p:spPr>
            <p:txBody>
              <a:bodyPr vert="horz" lIns="91440" tIns="45720" rIns="91440" bIns="45720" rtlCol="0" anchor="ctr">
                <a:normAutofit/>
              </a:bodyPr>
              <a:lstStyle>
                <a:lvl1pPr>
                  <a:lnSpc>
                    <a:spcPct val="90000"/>
                  </a:lnSpc>
                  <a:spcBef>
                    <a:spcPct val="0"/>
                  </a:spcBef>
                  <a:buNone/>
                  <a:defRPr sz="2800" b="1">
                    <a:latin typeface="Times New Roman" panose="02020603050405020304" pitchFamily="18" charset="0"/>
                    <a:ea typeface="楷体_GB2312" panose="02010609030101010101" pitchFamily="49" charset="-122"/>
                    <a:cs typeface="+mj-cs"/>
                  </a:defRPr>
                </a:lvl1pPr>
              </a:lstStyle>
              <a:p>
                <a:r>
                  <a:rPr lang="en-US" altLang="zh-CN" dirty="0"/>
                  <a:t>(c)</a:t>
                </a:r>
                <a:r>
                  <a:rPr lang="zh-CN" altLang="en-US" dirty="0"/>
                  <a:t>饱和时的等效电路</a:t>
                </a:r>
              </a:p>
            </p:txBody>
          </p:sp>
        </p:grpSp>
        <p:sp>
          <p:nvSpPr>
            <p:cNvPr id="8" name="Rectangle 15">
              <a:extLst>
                <a:ext uri="{FF2B5EF4-FFF2-40B4-BE49-F238E27FC236}">
                  <a16:creationId xmlns:a16="http://schemas.microsoft.com/office/drawing/2014/main" id="{44C97F6F-FA60-0CC5-3025-853D5DD38684}"/>
                </a:ext>
              </a:extLst>
            </p:cNvPr>
            <p:cNvSpPr>
              <a:spLocks noChangeArrowheads="1"/>
            </p:cNvSpPr>
            <p:nvPr/>
          </p:nvSpPr>
          <p:spPr bwMode="auto">
            <a:xfrm>
              <a:off x="1701" y="2931"/>
              <a:ext cx="7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111111"/>
                  </a:solidFill>
                </a:rPr>
                <a:t>图</a:t>
              </a:r>
              <a:r>
                <a:rPr lang="en-US" altLang="zh-CN">
                  <a:solidFill>
                    <a:srgbClr val="111111"/>
                  </a:solidFill>
                </a:rPr>
                <a:t>3.5.6</a:t>
              </a:r>
            </a:p>
          </p:txBody>
        </p:sp>
      </p:grpSp>
      <p:sp>
        <p:nvSpPr>
          <p:cNvPr id="15" name="AutoShape 14">
            <a:extLst>
              <a:ext uri="{FF2B5EF4-FFF2-40B4-BE49-F238E27FC236}">
                <a16:creationId xmlns:a16="http://schemas.microsoft.com/office/drawing/2014/main" id="{6E96E23B-493E-0212-FC39-D57F9F18E8B5}"/>
              </a:ext>
            </a:extLst>
          </p:cNvPr>
          <p:cNvSpPr>
            <a:spLocks noChangeArrowheads="1"/>
          </p:cNvSpPr>
          <p:nvPr/>
        </p:nvSpPr>
        <p:spPr bwMode="auto">
          <a:xfrm>
            <a:off x="6059488" y="1411978"/>
            <a:ext cx="3241675" cy="576262"/>
          </a:xfrm>
          <a:prstGeom prst="wedgeRoundRectCallout">
            <a:avLst>
              <a:gd name="adj1" fmla="val -37412"/>
              <a:gd name="adj2" fmla="val 145042"/>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dirty="0">
                <a:solidFill>
                  <a:schemeClr val="bg1"/>
                </a:solidFill>
                <a:latin typeface="楷体_GB2312" panose="02010609030101010101" pitchFamily="49" charset="-122"/>
                <a:ea typeface="楷体_GB2312" panose="02010609030101010101" pitchFamily="49" charset="-122"/>
              </a:rPr>
              <a:t>阻值很小，忽略</a:t>
            </a:r>
          </a:p>
        </p:txBody>
      </p:sp>
      <p:sp>
        <p:nvSpPr>
          <p:cNvPr id="16" name="标题 1">
            <a:extLst>
              <a:ext uri="{FF2B5EF4-FFF2-40B4-BE49-F238E27FC236}">
                <a16:creationId xmlns:a16="http://schemas.microsoft.com/office/drawing/2014/main" id="{A589F092-930E-1ECD-14F2-3F22C069A8F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Tree>
    <p:extLst>
      <p:ext uri="{BB962C8B-B14F-4D97-AF65-F5344CB8AC3E}">
        <p14:creationId xmlns:p14="http://schemas.microsoft.com/office/powerpoint/2010/main" val="7310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amond(in)">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02401">
            <a:extLst>
              <a:ext uri="{FF2B5EF4-FFF2-40B4-BE49-F238E27FC236}">
                <a16:creationId xmlns:a16="http://schemas.microsoft.com/office/drawing/2014/main" id="{42ED069D-8BE5-7245-9502-E0DF2B2F2A82}"/>
              </a:ext>
            </a:extLst>
          </p:cNvPr>
          <p:cNvSpPr>
            <a:spLocks noChangeArrowheads="1"/>
          </p:cNvSpPr>
          <p:nvPr/>
        </p:nvSpPr>
        <p:spPr bwMode="auto">
          <a:xfrm>
            <a:off x="146050" y="446088"/>
            <a:ext cx="118802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dirty="0">
                <a:latin typeface="宋体" panose="02010600030101010101" pitchFamily="2" charset="-122"/>
              </a:rPr>
              <a:t>[</a:t>
            </a:r>
            <a:r>
              <a:rPr lang="zh-CN" altLang="en-US" sz="2400" b="1" dirty="0">
                <a:latin typeface="宋体" panose="02010600030101010101" pitchFamily="2" charset="-122"/>
              </a:rPr>
              <a:t>例</a:t>
            </a:r>
            <a:r>
              <a:rPr lang="en-US" altLang="zh-CN" sz="2400" b="1" dirty="0">
                <a:latin typeface="宋体" panose="02010600030101010101" pitchFamily="2" charset="-122"/>
              </a:rPr>
              <a:t>]</a:t>
            </a:r>
            <a:r>
              <a:rPr lang="zh-CN" altLang="en-US" sz="2400" b="1" dirty="0">
                <a:latin typeface="宋体" panose="02010600030101010101" pitchFamily="2" charset="-122"/>
              </a:rPr>
              <a:t>下图电路中</a:t>
            </a:r>
            <a:r>
              <a:rPr lang="en-US" altLang="zh-CN" sz="2400" b="1" i="1" dirty="0">
                <a:latin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rPr>
              <a:t>= 50</a:t>
            </a:r>
            <a:r>
              <a:rPr lang="en-US" altLang="zh-CN" sz="2400" b="1" dirty="0">
                <a:latin typeface="宋体" panose="02010600030101010101" pitchFamily="2" charset="-122"/>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BE(on) </a:t>
            </a:r>
            <a:r>
              <a:rPr lang="en-US" altLang="zh-CN" sz="2400" b="1" dirty="0">
                <a:latin typeface="Times New Roman" panose="02020603050405020304" pitchFamily="18" charset="0"/>
              </a:rPr>
              <a:t>= 0.7 V</a:t>
            </a:r>
            <a:r>
              <a:rPr lang="en-US" altLang="zh-CN" sz="2400" b="1" dirty="0">
                <a:latin typeface="宋体" panose="02010600030101010101" pitchFamily="2" charset="-122"/>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IH </a:t>
            </a:r>
            <a:r>
              <a:rPr lang="en-US" altLang="zh-CN" sz="2400" b="1" dirty="0">
                <a:latin typeface="Times New Roman" panose="02020603050405020304" pitchFamily="18" charset="0"/>
              </a:rPr>
              <a:t>= 3.6 V</a:t>
            </a:r>
            <a:r>
              <a:rPr lang="en-US" altLang="zh-CN" sz="2400" b="1" dirty="0">
                <a:latin typeface="宋体" panose="02010600030101010101" pitchFamily="2" charset="-122"/>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IL </a:t>
            </a:r>
            <a:r>
              <a:rPr lang="en-US" altLang="zh-CN" sz="2400" b="1" dirty="0">
                <a:latin typeface="Times New Roman" panose="02020603050405020304" pitchFamily="18" charset="0"/>
              </a:rPr>
              <a:t>= 0.3 V</a:t>
            </a:r>
            <a:r>
              <a:rPr lang="en-US" altLang="zh-CN" sz="2400" b="1" dirty="0">
                <a:latin typeface="宋体" panose="02010600030101010101" pitchFamily="2" charset="-122"/>
              </a:rPr>
              <a:t>,</a:t>
            </a:r>
            <a:r>
              <a:rPr lang="zh-CN" altLang="en-US" sz="2400" b="1" dirty="0">
                <a:latin typeface="宋体" panose="02010600030101010101" pitchFamily="2" charset="-122"/>
              </a:rPr>
              <a:t>为使三极管开关工作</a:t>
            </a:r>
            <a:r>
              <a:rPr lang="en-US" altLang="zh-CN" sz="2400" b="1" dirty="0">
                <a:latin typeface="宋体" panose="02010600030101010101" pitchFamily="2" charset="-122"/>
              </a:rPr>
              <a:t>,</a:t>
            </a:r>
            <a:r>
              <a:rPr lang="zh-CN" altLang="en-US" sz="2400" b="1" dirty="0">
                <a:latin typeface="宋体" panose="02010600030101010101" pitchFamily="2" charset="-122"/>
              </a:rPr>
              <a:t>试选择</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B </a:t>
            </a:r>
            <a:r>
              <a:rPr lang="zh-CN" altLang="en-US" sz="2400" b="1" dirty="0">
                <a:latin typeface="宋体" panose="02010600030101010101" pitchFamily="2" charset="-122"/>
              </a:rPr>
              <a:t>值</a:t>
            </a:r>
            <a:r>
              <a:rPr lang="en-US" altLang="zh-CN" sz="2400" b="1" dirty="0">
                <a:latin typeface="宋体" panose="02010600030101010101" pitchFamily="2" charset="-122"/>
              </a:rPr>
              <a:t>,</a:t>
            </a:r>
            <a:r>
              <a:rPr lang="zh-CN" altLang="en-US" sz="2400" b="1" dirty="0">
                <a:latin typeface="宋体" panose="02010600030101010101" pitchFamily="2" charset="-122"/>
              </a:rPr>
              <a:t>并对应输入波形画出输出波形。</a:t>
            </a:r>
          </a:p>
        </p:txBody>
      </p:sp>
      <p:sp>
        <p:nvSpPr>
          <p:cNvPr id="5" name="矩形 102427">
            <a:extLst>
              <a:ext uri="{FF2B5EF4-FFF2-40B4-BE49-F238E27FC236}">
                <a16:creationId xmlns:a16="http://schemas.microsoft.com/office/drawing/2014/main" id="{DF68E0A3-3898-156B-8DEE-73D5093976BA}"/>
              </a:ext>
            </a:extLst>
          </p:cNvPr>
          <p:cNvSpPr>
            <a:spLocks noChangeArrowheads="1"/>
          </p:cNvSpPr>
          <p:nvPr/>
        </p:nvSpPr>
        <p:spPr bwMode="auto">
          <a:xfrm>
            <a:off x="1811683" y="3831373"/>
            <a:ext cx="578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解</a:t>
            </a:r>
            <a:r>
              <a:rPr lang="zh-CN" altLang="en-US" sz="2400" b="1">
                <a:latin typeface="宋体" panose="02010600030101010101" pitchFamily="2" charset="-122"/>
                <a:sym typeface="Wingdings" panose="05000000000000000000" pitchFamily="2" charset="2"/>
              </a:rPr>
              <a:t>：</a:t>
            </a:r>
            <a:r>
              <a:rPr lang="en-US" altLang="zh-CN" sz="2400" b="1">
                <a:latin typeface="宋体" panose="02010600030101010101" pitchFamily="2" charset="-122"/>
                <a:sym typeface="Wingdings" panose="05000000000000000000" pitchFamily="2" charset="2"/>
              </a:rPr>
              <a:t>(</a:t>
            </a:r>
            <a:r>
              <a:rPr lang="en-US" altLang="zh-CN" sz="2400" b="1">
                <a:latin typeface="Times New Roman" panose="02020603050405020304" pitchFamily="18" charset="0"/>
                <a:sym typeface="Wingdings" panose="05000000000000000000" pitchFamily="2" charset="2"/>
              </a:rPr>
              <a:t>1</a:t>
            </a:r>
            <a:r>
              <a:rPr lang="en-US" altLang="zh-CN" sz="2400" b="1">
                <a:latin typeface="宋体" panose="02010600030101010101" pitchFamily="2" charset="-122"/>
                <a:sym typeface="Wingdings" panose="05000000000000000000" pitchFamily="2" charset="2"/>
              </a:rPr>
              <a:t>)</a:t>
            </a:r>
            <a:r>
              <a:rPr lang="zh-CN" altLang="en-US" sz="2400" b="1">
                <a:latin typeface="宋体" panose="02010600030101010101" pitchFamily="2" charset="-122"/>
                <a:sym typeface="Wingdings" panose="05000000000000000000" pitchFamily="2" charset="2"/>
              </a:rPr>
              <a:t>根据开关工作条件确定</a:t>
            </a:r>
            <a:r>
              <a:rPr lang="zh-CN" altLang="en-US" sz="2400" b="1">
                <a:latin typeface="Times New Roman" panose="02020603050405020304" pitchFamily="18" charset="0"/>
                <a:sym typeface="Wingdings" panose="05000000000000000000" pitchFamily="2" charset="2"/>
              </a:rPr>
              <a:t> </a:t>
            </a:r>
            <a:r>
              <a:rPr lang="en-US" altLang="zh-CN" sz="2400" b="1" i="1">
                <a:latin typeface="Times New Roman" panose="02020603050405020304" pitchFamily="18" charset="0"/>
                <a:sym typeface="Wingdings" panose="05000000000000000000" pitchFamily="2" charset="2"/>
              </a:rPr>
              <a:t>R</a:t>
            </a:r>
            <a:r>
              <a:rPr lang="en-US" altLang="zh-CN" sz="2400" b="1" baseline="-25000">
                <a:latin typeface="Times New Roman" panose="02020603050405020304" pitchFamily="18" charset="0"/>
                <a:sym typeface="Wingdings" panose="05000000000000000000" pitchFamily="2" charset="2"/>
              </a:rPr>
              <a:t>B </a:t>
            </a:r>
            <a:r>
              <a:rPr lang="zh-CN" altLang="en-US" sz="2400" b="1">
                <a:latin typeface="宋体" panose="02010600030101010101" pitchFamily="2" charset="-122"/>
                <a:sym typeface="Wingdings" panose="05000000000000000000" pitchFamily="2" charset="2"/>
              </a:rPr>
              <a:t>取值</a:t>
            </a:r>
            <a:endParaRPr lang="zh-CN" altLang="en-US" sz="2400" b="1">
              <a:latin typeface="宋体" panose="02010600030101010101" pitchFamily="2" charset="-122"/>
            </a:endParaRPr>
          </a:p>
        </p:txBody>
      </p:sp>
      <p:sp>
        <p:nvSpPr>
          <p:cNvPr id="6" name="矩形 102428">
            <a:extLst>
              <a:ext uri="{FF2B5EF4-FFF2-40B4-BE49-F238E27FC236}">
                <a16:creationId xmlns:a16="http://schemas.microsoft.com/office/drawing/2014/main" id="{F43C87D3-8413-AE76-C4FD-4BB335975843}"/>
              </a:ext>
            </a:extLst>
          </p:cNvPr>
          <p:cNvSpPr>
            <a:spLocks noChangeArrowheads="1"/>
          </p:cNvSpPr>
          <p:nvPr/>
        </p:nvSpPr>
        <p:spPr bwMode="auto">
          <a:xfrm>
            <a:off x="2891183" y="4263173"/>
            <a:ext cx="5605463" cy="401637"/>
          </a:xfrm>
          <a:prstGeom prst="rect">
            <a:avLst/>
          </a:prstGeom>
          <a:solidFill>
            <a:srgbClr val="99CC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36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i="1">
                <a:latin typeface="Times New Roman" panose="02020603050405020304" pitchFamily="18" charset="0"/>
              </a:rPr>
              <a:t>u</a:t>
            </a:r>
            <a:r>
              <a:rPr lang="en-US" altLang="zh-CN" sz="2400" b="1" baseline="-25000">
                <a:latin typeface="Times New Roman" panose="02020603050405020304" pitchFamily="18" charset="0"/>
              </a:rPr>
              <a:t>I </a:t>
            </a:r>
            <a:r>
              <a:rPr lang="en-US" altLang="zh-CN"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IL </a:t>
            </a:r>
            <a:r>
              <a:rPr lang="en-US" altLang="zh-CN" sz="2400" b="1">
                <a:latin typeface="Times New Roman" panose="02020603050405020304" pitchFamily="18" charset="0"/>
              </a:rPr>
              <a:t>= 0.3 V </a:t>
            </a:r>
            <a:r>
              <a:rPr lang="zh-CN" altLang="en-US" sz="2400" b="1">
                <a:latin typeface="宋体" panose="02010600030101010101" pitchFamily="2" charset="-122"/>
              </a:rPr>
              <a:t>时</a:t>
            </a:r>
            <a:r>
              <a:rPr lang="en-US" altLang="zh-CN" sz="2400" b="1">
                <a:latin typeface="宋体" panose="02010600030101010101" pitchFamily="2" charset="-122"/>
              </a:rPr>
              <a:t>,</a:t>
            </a:r>
            <a:r>
              <a:rPr lang="zh-CN" altLang="en-US" sz="2400" b="1">
                <a:latin typeface="宋体" panose="02010600030101010101" pitchFamily="2" charset="-122"/>
              </a:rPr>
              <a:t>三极管满足截止条件</a:t>
            </a:r>
          </a:p>
        </p:txBody>
      </p:sp>
      <p:sp>
        <p:nvSpPr>
          <p:cNvPr id="7" name="矩形 102430">
            <a:extLst>
              <a:ext uri="{FF2B5EF4-FFF2-40B4-BE49-F238E27FC236}">
                <a16:creationId xmlns:a16="http://schemas.microsoft.com/office/drawing/2014/main" id="{D349566D-7588-3635-4D41-784725883E27}"/>
              </a:ext>
            </a:extLst>
          </p:cNvPr>
          <p:cNvSpPr>
            <a:spLocks noChangeArrowheads="1"/>
          </p:cNvSpPr>
          <p:nvPr/>
        </p:nvSpPr>
        <p:spPr bwMode="auto">
          <a:xfrm>
            <a:off x="2891183" y="4694973"/>
            <a:ext cx="7308850" cy="401637"/>
          </a:xfrm>
          <a:prstGeom prst="rect">
            <a:avLst/>
          </a:prstGeom>
          <a:solidFill>
            <a:srgbClr val="00CC66">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3600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i="1">
                <a:latin typeface="Times New Roman" panose="02020603050405020304" pitchFamily="18" charset="0"/>
              </a:rPr>
              <a:t>u</a:t>
            </a:r>
            <a:r>
              <a:rPr lang="en-US" altLang="zh-CN" sz="2400" b="1" baseline="-25000">
                <a:latin typeface="Times New Roman" panose="02020603050405020304" pitchFamily="18" charset="0"/>
              </a:rPr>
              <a:t>I </a:t>
            </a:r>
            <a:r>
              <a:rPr lang="en-US" altLang="zh-CN"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IH </a:t>
            </a:r>
            <a:r>
              <a:rPr lang="en-US" altLang="zh-CN" sz="2400" b="1">
                <a:latin typeface="Times New Roman" panose="02020603050405020304" pitchFamily="18" charset="0"/>
              </a:rPr>
              <a:t>= 3.6 V </a:t>
            </a:r>
            <a:r>
              <a:rPr lang="zh-CN" altLang="en-US" sz="2400" b="1">
                <a:latin typeface="宋体" panose="02010600030101010101" pitchFamily="2" charset="-122"/>
              </a:rPr>
              <a:t>时</a:t>
            </a:r>
            <a:r>
              <a:rPr lang="en-US" altLang="zh-CN" sz="2400" b="1">
                <a:latin typeface="宋体" panose="02010600030101010101" pitchFamily="2" charset="-122"/>
              </a:rPr>
              <a:t>,</a:t>
            </a:r>
            <a:r>
              <a:rPr lang="zh-CN" altLang="en-US" sz="2400" b="1">
                <a:latin typeface="宋体" panose="02010600030101010101" pitchFamily="2" charset="-122"/>
              </a:rPr>
              <a:t>为使三极管饱和</a:t>
            </a:r>
            <a:r>
              <a:rPr lang="en-US" altLang="zh-CN" sz="2400" b="1">
                <a:latin typeface="宋体" panose="02010600030101010101" pitchFamily="2" charset="-122"/>
              </a:rPr>
              <a:t>,</a:t>
            </a:r>
            <a:r>
              <a:rPr lang="zh-CN" altLang="en-US" sz="2400" b="1">
                <a:latin typeface="宋体" panose="02010600030101010101" pitchFamily="2" charset="-122"/>
              </a:rPr>
              <a:t>应满足</a:t>
            </a:r>
            <a:r>
              <a:rPr lang="zh-CN" altLang="en-US"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B </a:t>
            </a:r>
            <a:r>
              <a:rPr lang="en-US" altLang="zh-CN" sz="2400" b="1">
                <a:latin typeface="Times New Roman" panose="02020603050405020304" pitchFamily="18" charset="0"/>
              </a:rPr>
              <a:t>&gt;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B(sat)</a:t>
            </a:r>
          </a:p>
        </p:txBody>
      </p:sp>
      <p:grpSp>
        <p:nvGrpSpPr>
          <p:cNvPr id="8" name="组合 102456">
            <a:extLst>
              <a:ext uri="{FF2B5EF4-FFF2-40B4-BE49-F238E27FC236}">
                <a16:creationId xmlns:a16="http://schemas.microsoft.com/office/drawing/2014/main" id="{D1E715AA-B21D-E1A5-C009-39F6D61DC057}"/>
              </a:ext>
            </a:extLst>
          </p:cNvPr>
          <p:cNvGrpSpPr>
            <a:grpSpLocks/>
          </p:cNvGrpSpPr>
          <p:nvPr/>
        </p:nvGrpSpPr>
        <p:grpSpPr bwMode="auto">
          <a:xfrm>
            <a:off x="2865783" y="5069623"/>
            <a:ext cx="2559050" cy="769937"/>
            <a:chOff x="816" y="3149"/>
            <a:chExt cx="1612" cy="485"/>
          </a:xfrm>
        </p:grpSpPr>
        <p:sp>
          <p:nvSpPr>
            <p:cNvPr id="9" name="矩形 102431">
              <a:extLst>
                <a:ext uri="{FF2B5EF4-FFF2-40B4-BE49-F238E27FC236}">
                  <a16:creationId xmlns:a16="http://schemas.microsoft.com/office/drawing/2014/main" id="{4EAF4B3D-BDF4-DC4B-95D4-356E6CFFFF4B}"/>
                </a:ext>
              </a:extLst>
            </p:cNvPr>
            <p:cNvSpPr>
              <a:spLocks noChangeArrowheads="1"/>
            </p:cNvSpPr>
            <p:nvPr/>
          </p:nvSpPr>
          <p:spPr bwMode="auto">
            <a:xfrm>
              <a:off x="816" y="3233"/>
              <a:ext cx="8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rPr>
                <a:t>因为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B </a:t>
              </a:r>
              <a:r>
                <a:rPr lang="en-US" altLang="zh-CN" sz="2400" b="1">
                  <a:latin typeface="Times New Roman" panose="02020603050405020304" pitchFamily="18" charset="0"/>
                </a:rPr>
                <a:t>=</a:t>
              </a:r>
            </a:p>
          </p:txBody>
        </p:sp>
        <p:sp>
          <p:nvSpPr>
            <p:cNvPr id="10" name="直接连接符 102450">
              <a:extLst>
                <a:ext uri="{FF2B5EF4-FFF2-40B4-BE49-F238E27FC236}">
                  <a16:creationId xmlns:a16="http://schemas.microsoft.com/office/drawing/2014/main" id="{774328E7-180F-3C1E-8564-239E341A32DA}"/>
                </a:ext>
              </a:extLst>
            </p:cNvPr>
            <p:cNvSpPr>
              <a:spLocks noChangeShapeType="1"/>
            </p:cNvSpPr>
            <p:nvPr/>
          </p:nvSpPr>
          <p:spPr bwMode="auto">
            <a:xfrm>
              <a:off x="1636" y="3372"/>
              <a:ext cx="76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矩形 102451">
              <a:extLst>
                <a:ext uri="{FF2B5EF4-FFF2-40B4-BE49-F238E27FC236}">
                  <a16:creationId xmlns:a16="http://schemas.microsoft.com/office/drawing/2014/main" id="{647D1B62-5A95-C9BF-7607-FD183E806E0D}"/>
                </a:ext>
              </a:extLst>
            </p:cNvPr>
            <p:cNvSpPr>
              <a:spLocks noChangeArrowheads="1"/>
            </p:cNvSpPr>
            <p:nvPr/>
          </p:nvSpPr>
          <p:spPr bwMode="auto">
            <a:xfrm>
              <a:off x="1774" y="3262"/>
              <a:ext cx="12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00" b="1">
                  <a:solidFill>
                    <a:srgbClr val="000000"/>
                  </a:solidFill>
                  <a:latin typeface="Times New Roman" panose="02020603050405020304" pitchFamily="18" charset="0"/>
                </a:rPr>
                <a:t>IH</a:t>
              </a:r>
              <a:endParaRPr lang="en-US" altLang="zh-CN" sz="2400" b="1">
                <a:latin typeface="Times New Roman" panose="02020603050405020304" pitchFamily="18" charset="0"/>
              </a:endParaRPr>
            </a:p>
          </p:txBody>
        </p:sp>
        <p:sp>
          <p:nvSpPr>
            <p:cNvPr id="12" name="矩形 102452">
              <a:extLst>
                <a:ext uri="{FF2B5EF4-FFF2-40B4-BE49-F238E27FC236}">
                  <a16:creationId xmlns:a16="http://schemas.microsoft.com/office/drawing/2014/main" id="{F9483C70-3BC9-D0CF-3C63-CB1E2CC9B86F}"/>
                </a:ext>
              </a:extLst>
            </p:cNvPr>
            <p:cNvSpPr>
              <a:spLocks noChangeArrowheads="1"/>
            </p:cNvSpPr>
            <p:nvPr/>
          </p:nvSpPr>
          <p:spPr bwMode="auto">
            <a:xfrm>
              <a:off x="2038" y="3509"/>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00" b="1">
                  <a:solidFill>
                    <a:srgbClr val="000000"/>
                  </a:solidFill>
                  <a:latin typeface="Times New Roman" panose="02020603050405020304" pitchFamily="18" charset="0"/>
                </a:rPr>
                <a:t>B</a:t>
              </a:r>
              <a:endParaRPr lang="en-US" altLang="zh-CN" sz="2400" b="1">
                <a:latin typeface="Times New Roman" panose="02020603050405020304" pitchFamily="18" charset="0"/>
              </a:endParaRPr>
            </a:p>
          </p:txBody>
        </p:sp>
        <p:sp>
          <p:nvSpPr>
            <p:cNvPr id="13" name="矩形 102453">
              <a:extLst>
                <a:ext uri="{FF2B5EF4-FFF2-40B4-BE49-F238E27FC236}">
                  <a16:creationId xmlns:a16="http://schemas.microsoft.com/office/drawing/2014/main" id="{D2175F76-13D7-7CFC-1D29-A79AC9776D5A}"/>
                </a:ext>
              </a:extLst>
            </p:cNvPr>
            <p:cNvSpPr>
              <a:spLocks noChangeArrowheads="1"/>
            </p:cNvSpPr>
            <p:nvPr/>
          </p:nvSpPr>
          <p:spPr bwMode="auto">
            <a:xfrm>
              <a:off x="1940" y="3149"/>
              <a:ext cx="4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200" b="1">
                  <a:solidFill>
                    <a:srgbClr val="000000"/>
                  </a:solidFill>
                  <a:latin typeface="Symbol" panose="05050102010706020507" pitchFamily="18" charset="2"/>
                </a:rPr>
                <a:t>-</a:t>
              </a:r>
              <a:r>
                <a:rPr lang="en-US" altLang="zh-CN" sz="2200" b="1">
                  <a:solidFill>
                    <a:srgbClr val="000000"/>
                  </a:solidFill>
                  <a:latin typeface="Times New Roman" panose="02020603050405020304" pitchFamily="18" charset="0"/>
                </a:rPr>
                <a:t>0.7 V</a:t>
              </a:r>
              <a:endParaRPr lang="en-US" altLang="zh-CN" sz="2400" b="1">
                <a:latin typeface="Times New Roman" panose="02020603050405020304" pitchFamily="18" charset="0"/>
              </a:endParaRPr>
            </a:p>
          </p:txBody>
        </p:sp>
        <p:sp>
          <p:nvSpPr>
            <p:cNvPr id="14" name="矩形 102454">
              <a:extLst>
                <a:ext uri="{FF2B5EF4-FFF2-40B4-BE49-F238E27FC236}">
                  <a16:creationId xmlns:a16="http://schemas.microsoft.com/office/drawing/2014/main" id="{6CE80ED9-E06E-CF2A-04D1-03886CD2F7BB}"/>
                </a:ext>
              </a:extLst>
            </p:cNvPr>
            <p:cNvSpPr>
              <a:spLocks noChangeArrowheads="1"/>
            </p:cNvSpPr>
            <p:nvPr/>
          </p:nvSpPr>
          <p:spPr bwMode="auto">
            <a:xfrm>
              <a:off x="1636" y="3149"/>
              <a:ext cx="12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200" b="1" i="1">
                  <a:solidFill>
                    <a:srgbClr val="000000"/>
                  </a:solidFill>
                  <a:latin typeface="Times New Roman" panose="02020603050405020304" pitchFamily="18" charset="0"/>
                </a:rPr>
                <a:t>U</a:t>
              </a:r>
              <a:endParaRPr lang="en-US" altLang="zh-CN" sz="2400" b="1">
                <a:latin typeface="Times New Roman" panose="02020603050405020304" pitchFamily="18" charset="0"/>
              </a:endParaRPr>
            </a:p>
          </p:txBody>
        </p:sp>
        <p:sp>
          <p:nvSpPr>
            <p:cNvPr id="15" name="矩形 102455">
              <a:extLst>
                <a:ext uri="{FF2B5EF4-FFF2-40B4-BE49-F238E27FC236}">
                  <a16:creationId xmlns:a16="http://schemas.microsoft.com/office/drawing/2014/main" id="{E2F69B91-F372-F69D-4522-9F89B2F48FA6}"/>
                </a:ext>
              </a:extLst>
            </p:cNvPr>
            <p:cNvSpPr>
              <a:spLocks noChangeArrowheads="1"/>
            </p:cNvSpPr>
            <p:nvPr/>
          </p:nvSpPr>
          <p:spPr bwMode="auto">
            <a:xfrm>
              <a:off x="1928" y="3396"/>
              <a:ext cx="11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200" b="1" i="1">
                  <a:solidFill>
                    <a:srgbClr val="000000"/>
                  </a:solidFill>
                  <a:latin typeface="Times New Roman" panose="02020603050405020304" pitchFamily="18" charset="0"/>
                </a:rPr>
                <a:t>R</a:t>
              </a:r>
              <a:endParaRPr lang="en-US" altLang="zh-CN" sz="2400" b="1">
                <a:latin typeface="Times New Roman" panose="02020603050405020304" pitchFamily="18" charset="0"/>
              </a:endParaRPr>
            </a:p>
          </p:txBody>
        </p:sp>
      </p:grpSp>
      <p:graphicFrame>
        <p:nvGraphicFramePr>
          <p:cNvPr id="16" name="对象 102434">
            <a:extLst>
              <a:ext uri="{FF2B5EF4-FFF2-40B4-BE49-F238E27FC236}">
                <a16:creationId xmlns:a16="http://schemas.microsoft.com/office/drawing/2014/main" id="{9CF2C809-F66A-93CA-4CFC-3C6C6A120810}"/>
              </a:ext>
            </a:extLst>
          </p:cNvPr>
          <p:cNvGraphicFramePr>
            <a:graphicFrameLocks/>
          </p:cNvGraphicFramePr>
          <p:nvPr>
            <p:extLst>
              <p:ext uri="{D42A27DB-BD31-4B8C-83A1-F6EECF244321}">
                <p14:modId xmlns:p14="http://schemas.microsoft.com/office/powerpoint/2010/main" val="1513494561"/>
              </p:ext>
            </p:extLst>
          </p:nvPr>
        </p:nvGraphicFramePr>
        <p:xfrm>
          <a:off x="5478808" y="5055335"/>
          <a:ext cx="2641600" cy="800100"/>
        </p:xfrm>
        <a:graphic>
          <a:graphicData uri="http://schemas.openxmlformats.org/presentationml/2006/ole">
            <mc:AlternateContent xmlns:mc="http://schemas.openxmlformats.org/markup-compatibility/2006">
              <mc:Choice xmlns:v="urn:schemas-microsoft-com:vml" Requires="v">
                <p:oleObj spid="_x0000_s18439" r:id="rId4" imgW="2640454" imgH="799753" progId="Equation.3">
                  <p:embed/>
                </p:oleObj>
              </mc:Choice>
              <mc:Fallback>
                <p:oleObj r:id="rId4" imgW="2640454" imgH="799753" progId="Equation.3">
                  <p:embed/>
                  <p:pic>
                    <p:nvPicPr>
                      <p:cNvPr id="16" name="对象 102434">
                        <a:extLst>
                          <a:ext uri="{FF2B5EF4-FFF2-40B4-BE49-F238E27FC236}">
                            <a16:creationId xmlns:a16="http://schemas.microsoft.com/office/drawing/2014/main" id="{9CF2C809-F66A-93CA-4CFC-3C6C6A12081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8808" y="5055335"/>
                        <a:ext cx="2641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102436">
            <a:extLst>
              <a:ext uri="{FF2B5EF4-FFF2-40B4-BE49-F238E27FC236}">
                <a16:creationId xmlns:a16="http://schemas.microsoft.com/office/drawing/2014/main" id="{0E4C4F76-562F-152B-5888-F3C1AD1B5672}"/>
              </a:ext>
            </a:extLst>
          </p:cNvPr>
          <p:cNvGraphicFramePr>
            <a:graphicFrameLocks/>
          </p:cNvGraphicFramePr>
          <p:nvPr>
            <p:extLst>
              <p:ext uri="{D42A27DB-BD31-4B8C-83A1-F6EECF244321}">
                <p14:modId xmlns:p14="http://schemas.microsoft.com/office/powerpoint/2010/main" val="174372424"/>
              </p:ext>
            </p:extLst>
          </p:nvPr>
        </p:nvGraphicFramePr>
        <p:xfrm>
          <a:off x="2922933" y="5722085"/>
          <a:ext cx="1460500" cy="736600"/>
        </p:xfrm>
        <a:graphic>
          <a:graphicData uri="http://schemas.openxmlformats.org/presentationml/2006/ole">
            <mc:AlternateContent xmlns:mc="http://schemas.openxmlformats.org/markup-compatibility/2006">
              <mc:Choice xmlns:v="urn:schemas-microsoft-com:vml" Requires="v">
                <p:oleObj spid="_x0000_s18440" r:id="rId6" imgW="1459866" imgH="736280" progId="Equation.3">
                  <p:embed/>
                </p:oleObj>
              </mc:Choice>
              <mc:Fallback>
                <p:oleObj r:id="rId6" imgW="1459866" imgH="736280" progId="Equation.3">
                  <p:embed/>
                  <p:pic>
                    <p:nvPicPr>
                      <p:cNvPr id="17" name="对象 102436">
                        <a:extLst>
                          <a:ext uri="{FF2B5EF4-FFF2-40B4-BE49-F238E27FC236}">
                            <a16:creationId xmlns:a16="http://schemas.microsoft.com/office/drawing/2014/main" id="{0E4C4F76-562F-152B-5888-F3C1AD1B56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2933" y="5722085"/>
                        <a:ext cx="14605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102437">
            <a:extLst>
              <a:ext uri="{FF2B5EF4-FFF2-40B4-BE49-F238E27FC236}">
                <a16:creationId xmlns:a16="http://schemas.microsoft.com/office/drawing/2014/main" id="{A870EC19-2D35-BA31-03A4-4B373B3C7E28}"/>
              </a:ext>
            </a:extLst>
          </p:cNvPr>
          <p:cNvGraphicFramePr>
            <a:graphicFrameLocks/>
          </p:cNvGraphicFramePr>
          <p:nvPr>
            <p:extLst>
              <p:ext uri="{D42A27DB-BD31-4B8C-83A1-F6EECF244321}">
                <p14:modId xmlns:p14="http://schemas.microsoft.com/office/powerpoint/2010/main" val="1355805374"/>
              </p:ext>
            </p:extLst>
          </p:nvPr>
        </p:nvGraphicFramePr>
        <p:xfrm>
          <a:off x="4459633" y="5709385"/>
          <a:ext cx="2628900" cy="723900"/>
        </p:xfrm>
        <a:graphic>
          <a:graphicData uri="http://schemas.openxmlformats.org/presentationml/2006/ole">
            <mc:AlternateContent xmlns:mc="http://schemas.openxmlformats.org/markup-compatibility/2006">
              <mc:Choice xmlns:v="urn:schemas-microsoft-com:vml" Requires="v">
                <p:oleObj spid="_x0000_s18441" r:id="rId8" imgW="2627759" imgH="723586" progId="Equation.3">
                  <p:embed/>
                </p:oleObj>
              </mc:Choice>
              <mc:Fallback>
                <p:oleObj r:id="rId8" imgW="2627759" imgH="723586" progId="Equation.3">
                  <p:embed/>
                  <p:pic>
                    <p:nvPicPr>
                      <p:cNvPr id="18" name="对象 102437">
                        <a:extLst>
                          <a:ext uri="{FF2B5EF4-FFF2-40B4-BE49-F238E27FC236}">
                            <a16:creationId xmlns:a16="http://schemas.microsoft.com/office/drawing/2014/main" id="{A870EC19-2D35-BA31-03A4-4B373B3C7E28}"/>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9633" y="5709385"/>
                        <a:ext cx="2628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矩形 102439">
            <a:extLst>
              <a:ext uri="{FF2B5EF4-FFF2-40B4-BE49-F238E27FC236}">
                <a16:creationId xmlns:a16="http://schemas.microsoft.com/office/drawing/2014/main" id="{68C70B07-C0DC-99C9-9B7E-B15BB7D01FE1}"/>
              </a:ext>
            </a:extLst>
          </p:cNvPr>
          <p:cNvSpPr>
            <a:spLocks noChangeArrowheads="1"/>
          </p:cNvSpPr>
          <p:nvPr/>
        </p:nvSpPr>
        <p:spPr bwMode="auto">
          <a:xfrm>
            <a:off x="1979958" y="6407885"/>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latin typeface="Times New Roman" panose="02020603050405020304" pitchFamily="18" charset="0"/>
              </a:rPr>
              <a:t>所以求得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B </a:t>
            </a:r>
            <a:r>
              <a:rPr lang="en-US" altLang="zh-CN" sz="2400" b="1">
                <a:latin typeface="Times New Roman" panose="02020603050405020304" pitchFamily="18" charset="0"/>
              </a:rPr>
              <a:t>&lt; 29 k</a:t>
            </a:r>
            <a:r>
              <a:rPr lang="en-US" altLang="zh-CN" sz="2400" b="1">
                <a:latin typeface="Times New Roman" panose="02020603050405020304" pitchFamily="18" charset="0"/>
                <a:sym typeface="Symbol" panose="05050102010706020507" pitchFamily="18" charset="2"/>
              </a:rPr>
              <a:t></a:t>
            </a:r>
            <a:r>
              <a:rPr lang="zh-CN" altLang="en-US" sz="2400" b="1">
                <a:latin typeface="Times New Roman" panose="02020603050405020304" pitchFamily="18" charset="0"/>
                <a:sym typeface="Symbol" panose="05050102010706020507" pitchFamily="18" charset="2"/>
              </a:rPr>
              <a:t>，</a:t>
            </a:r>
            <a:r>
              <a:rPr lang="zh-CN" altLang="en-US" sz="2400" b="1">
                <a:latin typeface="Times New Roman" panose="02020603050405020304" pitchFamily="18" charset="0"/>
              </a:rPr>
              <a:t>可取标称值 </a:t>
            </a:r>
            <a:r>
              <a:rPr lang="en-US" altLang="zh-CN" sz="2400" b="1">
                <a:latin typeface="Times New Roman" panose="02020603050405020304" pitchFamily="18" charset="0"/>
              </a:rPr>
              <a:t>27 k</a:t>
            </a:r>
            <a:r>
              <a:rPr lang="en-US" altLang="zh-CN" sz="2400" b="1">
                <a:latin typeface="Times New Roman" panose="02020603050405020304" pitchFamily="18" charset="0"/>
                <a:sym typeface="Symbol" panose="05050102010706020507" pitchFamily="18" charset="2"/>
              </a:rPr>
              <a:t></a:t>
            </a:r>
            <a:r>
              <a:rPr lang="zh-CN" altLang="en-US" sz="2400" b="1">
                <a:latin typeface="Times New Roman" panose="02020603050405020304" pitchFamily="18" charset="0"/>
                <a:sym typeface="Symbol" panose="05050102010706020507" pitchFamily="18" charset="2"/>
              </a:rPr>
              <a:t>。</a:t>
            </a:r>
          </a:p>
        </p:txBody>
      </p:sp>
      <p:grpSp>
        <p:nvGrpSpPr>
          <p:cNvPr id="20" name="组合 102446">
            <a:extLst>
              <a:ext uri="{FF2B5EF4-FFF2-40B4-BE49-F238E27FC236}">
                <a16:creationId xmlns:a16="http://schemas.microsoft.com/office/drawing/2014/main" id="{27D9B5D4-79CC-5CC2-B8F5-A806394989AE}"/>
              </a:ext>
            </a:extLst>
          </p:cNvPr>
          <p:cNvGrpSpPr>
            <a:grpSpLocks/>
          </p:cNvGrpSpPr>
          <p:nvPr/>
        </p:nvGrpSpPr>
        <p:grpSpPr bwMode="auto">
          <a:xfrm>
            <a:off x="2726083" y="1277085"/>
            <a:ext cx="7594600" cy="2552700"/>
            <a:chOff x="728" y="760"/>
            <a:chExt cx="4784" cy="1608"/>
          </a:xfrm>
        </p:grpSpPr>
        <p:grpSp>
          <p:nvGrpSpPr>
            <p:cNvPr id="21" name="组合 102425">
              <a:extLst>
                <a:ext uri="{FF2B5EF4-FFF2-40B4-BE49-F238E27FC236}">
                  <a16:creationId xmlns:a16="http://schemas.microsoft.com/office/drawing/2014/main" id="{084B816F-94C9-3D5E-B1F8-FB37F4BD7A09}"/>
                </a:ext>
              </a:extLst>
            </p:cNvPr>
            <p:cNvGrpSpPr>
              <a:grpSpLocks/>
            </p:cNvGrpSpPr>
            <p:nvPr/>
          </p:nvGrpSpPr>
          <p:grpSpPr bwMode="auto">
            <a:xfrm>
              <a:off x="3072" y="936"/>
              <a:ext cx="2440" cy="1344"/>
              <a:chOff x="2744" y="1160"/>
              <a:chExt cx="2440" cy="1344"/>
            </a:xfrm>
          </p:grpSpPr>
          <p:sp>
            <p:nvSpPr>
              <p:cNvPr id="27" name="文本框 102411">
                <a:extLst>
                  <a:ext uri="{FF2B5EF4-FFF2-40B4-BE49-F238E27FC236}">
                    <a16:creationId xmlns:a16="http://schemas.microsoft.com/office/drawing/2014/main" id="{0571DE71-8EB1-AD7A-202A-EA3A150B4852}"/>
                  </a:ext>
                </a:extLst>
              </p:cNvPr>
              <p:cNvSpPr txBox="1">
                <a:spLocks noChangeArrowheads="1"/>
              </p:cNvSpPr>
              <p:nvPr/>
            </p:nvSpPr>
            <p:spPr bwMode="auto">
              <a:xfrm>
                <a:off x="2744" y="207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O</a:t>
                </a:r>
              </a:p>
            </p:txBody>
          </p:sp>
          <p:sp>
            <p:nvSpPr>
              <p:cNvPr id="28" name="文本框 102414">
                <a:extLst>
                  <a:ext uri="{FF2B5EF4-FFF2-40B4-BE49-F238E27FC236}">
                    <a16:creationId xmlns:a16="http://schemas.microsoft.com/office/drawing/2014/main" id="{D1C2D275-2489-9ED7-7141-4900F85BC04E}"/>
                  </a:ext>
                </a:extLst>
              </p:cNvPr>
              <p:cNvSpPr txBox="1">
                <a:spLocks noChangeArrowheads="1"/>
              </p:cNvSpPr>
              <p:nvPr/>
            </p:nvSpPr>
            <p:spPr bwMode="auto">
              <a:xfrm>
                <a:off x="2776" y="1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a:t>
                </a:r>
              </a:p>
            </p:txBody>
          </p:sp>
          <p:grpSp>
            <p:nvGrpSpPr>
              <p:cNvPr id="29" name="组合 102424">
                <a:extLst>
                  <a:ext uri="{FF2B5EF4-FFF2-40B4-BE49-F238E27FC236}">
                    <a16:creationId xmlns:a16="http://schemas.microsoft.com/office/drawing/2014/main" id="{5B7A86CB-B6EA-46A6-1EB0-7C9D7128BEB3}"/>
                  </a:ext>
                </a:extLst>
              </p:cNvPr>
              <p:cNvGrpSpPr>
                <a:grpSpLocks/>
              </p:cNvGrpSpPr>
              <p:nvPr/>
            </p:nvGrpSpPr>
            <p:grpSpPr bwMode="auto">
              <a:xfrm>
                <a:off x="3128" y="1358"/>
                <a:ext cx="2056" cy="1146"/>
                <a:chOff x="3128" y="1358"/>
                <a:chExt cx="2056" cy="1146"/>
              </a:xfrm>
            </p:grpSpPr>
            <p:sp>
              <p:nvSpPr>
                <p:cNvPr id="30" name="任意多边形 102404">
                  <a:extLst>
                    <a:ext uri="{FF2B5EF4-FFF2-40B4-BE49-F238E27FC236}">
                      <a16:creationId xmlns:a16="http://schemas.microsoft.com/office/drawing/2014/main" id="{797F9A7B-C050-1483-9C3D-FBE2DF412EF2}"/>
                    </a:ext>
                  </a:extLst>
                </p:cNvPr>
                <p:cNvSpPr>
                  <a:spLocks noChangeArrowheads="1"/>
                </p:cNvSpPr>
                <p:nvPr/>
              </p:nvSpPr>
              <p:spPr bwMode="auto">
                <a:xfrm>
                  <a:off x="3128" y="1358"/>
                  <a:ext cx="1" cy="1146"/>
                </a:xfrm>
                <a:custGeom>
                  <a:avLst/>
                  <a:gdLst>
                    <a:gd name="T0" fmla="*/ 0 w 1"/>
                    <a:gd name="T1" fmla="*/ 1146 h 1146"/>
                    <a:gd name="T2" fmla="*/ 0 w 1"/>
                    <a:gd name="T3" fmla="*/ 0 h 1146"/>
                  </a:gdLst>
                  <a:ahLst/>
                  <a:cxnLst>
                    <a:cxn ang="0">
                      <a:pos x="T0" y="T1"/>
                    </a:cxn>
                    <a:cxn ang="0">
                      <a:pos x="T2" y="T3"/>
                    </a:cxn>
                  </a:cxnLst>
                  <a:rect l="0" t="0" r="r" b="b"/>
                  <a:pathLst>
                    <a:path w="1" h="1146">
                      <a:moveTo>
                        <a:pt x="0" y="1146"/>
                      </a:moveTo>
                      <a:lnTo>
                        <a:pt x="0" y="0"/>
                      </a:lnTo>
                    </a:path>
                  </a:pathLst>
                </a:custGeom>
                <a:noFill/>
                <a:ln w="22225">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 name="直接连接符 102405">
                  <a:extLst>
                    <a:ext uri="{FF2B5EF4-FFF2-40B4-BE49-F238E27FC236}">
                      <a16:creationId xmlns:a16="http://schemas.microsoft.com/office/drawing/2014/main" id="{6B7F7CEE-CC47-D947-1585-B1F0F61868ED}"/>
                    </a:ext>
                  </a:extLst>
                </p:cNvPr>
                <p:cNvSpPr>
                  <a:spLocks noChangeShapeType="1"/>
                </p:cNvSpPr>
                <p:nvPr/>
              </p:nvSpPr>
              <p:spPr bwMode="auto">
                <a:xfrm>
                  <a:off x="3128" y="2216"/>
                  <a:ext cx="1680" cy="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102406">
                  <a:extLst>
                    <a:ext uri="{FF2B5EF4-FFF2-40B4-BE49-F238E27FC236}">
                      <a16:creationId xmlns:a16="http://schemas.microsoft.com/office/drawing/2014/main" id="{7A41826D-1294-0F7E-B0B1-C75EE5ED5871}"/>
                    </a:ext>
                  </a:extLst>
                </p:cNvPr>
                <p:cNvSpPr>
                  <a:spLocks noChangeShapeType="1"/>
                </p:cNvSpPr>
                <p:nvPr/>
              </p:nvSpPr>
              <p:spPr bwMode="auto">
                <a:xfrm>
                  <a:off x="3512" y="1648"/>
                  <a:ext cx="0" cy="5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102407">
                  <a:extLst>
                    <a:ext uri="{FF2B5EF4-FFF2-40B4-BE49-F238E27FC236}">
                      <a16:creationId xmlns:a16="http://schemas.microsoft.com/office/drawing/2014/main" id="{9FAC2FCE-5977-5288-2C45-EDCD34F8B396}"/>
                    </a:ext>
                  </a:extLst>
                </p:cNvPr>
                <p:cNvSpPr>
                  <a:spLocks noChangeShapeType="1"/>
                </p:cNvSpPr>
                <p:nvPr/>
              </p:nvSpPr>
              <p:spPr bwMode="auto">
                <a:xfrm flipH="1">
                  <a:off x="3128" y="2168"/>
                  <a:ext cx="3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102408">
                  <a:extLst>
                    <a:ext uri="{FF2B5EF4-FFF2-40B4-BE49-F238E27FC236}">
                      <a16:creationId xmlns:a16="http://schemas.microsoft.com/office/drawing/2014/main" id="{766E70E0-8561-C962-A47D-46EAA865C99A}"/>
                    </a:ext>
                  </a:extLst>
                </p:cNvPr>
                <p:cNvSpPr>
                  <a:spLocks noChangeShapeType="1"/>
                </p:cNvSpPr>
                <p:nvPr/>
              </p:nvSpPr>
              <p:spPr bwMode="auto">
                <a:xfrm>
                  <a:off x="3504" y="1640"/>
                  <a:ext cx="5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102409">
                  <a:extLst>
                    <a:ext uri="{FF2B5EF4-FFF2-40B4-BE49-F238E27FC236}">
                      <a16:creationId xmlns:a16="http://schemas.microsoft.com/office/drawing/2014/main" id="{EA807CD0-8BDD-9604-5085-338DF3B37917}"/>
                    </a:ext>
                  </a:extLst>
                </p:cNvPr>
                <p:cNvSpPr>
                  <a:spLocks noChangeShapeType="1"/>
                </p:cNvSpPr>
                <p:nvPr/>
              </p:nvSpPr>
              <p:spPr bwMode="auto">
                <a:xfrm>
                  <a:off x="4072" y="1640"/>
                  <a:ext cx="0" cy="5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直接连接符 102410">
                  <a:extLst>
                    <a:ext uri="{FF2B5EF4-FFF2-40B4-BE49-F238E27FC236}">
                      <a16:creationId xmlns:a16="http://schemas.microsoft.com/office/drawing/2014/main" id="{A055758E-0B41-E544-D8B9-ED7576C44E18}"/>
                    </a:ext>
                  </a:extLst>
                </p:cNvPr>
                <p:cNvSpPr>
                  <a:spLocks noChangeShapeType="1"/>
                </p:cNvSpPr>
                <p:nvPr/>
              </p:nvSpPr>
              <p:spPr bwMode="auto">
                <a:xfrm>
                  <a:off x="4080" y="2168"/>
                  <a:ext cx="4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文本框 102412">
                  <a:extLst>
                    <a:ext uri="{FF2B5EF4-FFF2-40B4-BE49-F238E27FC236}">
                      <a16:creationId xmlns:a16="http://schemas.microsoft.com/office/drawing/2014/main" id="{C0B4CE00-16B9-E68D-E951-81F6B4134175}"/>
                    </a:ext>
                  </a:extLst>
                </p:cNvPr>
                <p:cNvSpPr txBox="1">
                  <a:spLocks noChangeArrowheads="1"/>
                </p:cNvSpPr>
                <p:nvPr/>
              </p:nvSpPr>
              <p:spPr bwMode="auto">
                <a:xfrm>
                  <a:off x="4752" y="221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t</a:t>
                  </a:r>
                </a:p>
              </p:txBody>
            </p:sp>
            <p:sp>
              <p:nvSpPr>
                <p:cNvPr id="38" name="矩形 102415">
                  <a:extLst>
                    <a:ext uri="{FF2B5EF4-FFF2-40B4-BE49-F238E27FC236}">
                      <a16:creationId xmlns:a16="http://schemas.microsoft.com/office/drawing/2014/main" id="{C23C2E7E-9897-E3AF-6104-F1C9EABBBBE0}"/>
                    </a:ext>
                  </a:extLst>
                </p:cNvPr>
                <p:cNvSpPr>
                  <a:spLocks noChangeArrowheads="1"/>
                </p:cNvSpPr>
                <p:nvPr/>
              </p:nvSpPr>
              <p:spPr bwMode="auto">
                <a:xfrm>
                  <a:off x="3614" y="1375"/>
                  <a:ext cx="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IH</a:t>
                  </a:r>
                </a:p>
              </p:txBody>
            </p:sp>
            <p:sp>
              <p:nvSpPr>
                <p:cNvPr id="39" name="矩形 102416">
                  <a:extLst>
                    <a:ext uri="{FF2B5EF4-FFF2-40B4-BE49-F238E27FC236}">
                      <a16:creationId xmlns:a16="http://schemas.microsoft.com/office/drawing/2014/main" id="{971B5443-2A08-93BF-7230-034CA855A453}"/>
                    </a:ext>
                  </a:extLst>
                </p:cNvPr>
                <p:cNvSpPr>
                  <a:spLocks noChangeArrowheads="1"/>
                </p:cNvSpPr>
                <p:nvPr/>
              </p:nvSpPr>
              <p:spPr bwMode="auto">
                <a:xfrm>
                  <a:off x="3150" y="1911"/>
                  <a:ext cx="3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IL</a:t>
                  </a:r>
                </a:p>
              </p:txBody>
            </p:sp>
          </p:grpSp>
        </p:grpSp>
        <p:grpSp>
          <p:nvGrpSpPr>
            <p:cNvPr id="22" name="组合 102426">
              <a:extLst>
                <a:ext uri="{FF2B5EF4-FFF2-40B4-BE49-F238E27FC236}">
                  <a16:creationId xmlns:a16="http://schemas.microsoft.com/office/drawing/2014/main" id="{169C9D41-39B4-DFC3-E2CB-869808E5BB09}"/>
                </a:ext>
              </a:extLst>
            </p:cNvPr>
            <p:cNvGrpSpPr>
              <a:grpSpLocks/>
            </p:cNvGrpSpPr>
            <p:nvPr/>
          </p:nvGrpSpPr>
          <p:grpSpPr bwMode="auto">
            <a:xfrm>
              <a:off x="840" y="760"/>
              <a:ext cx="1782" cy="1608"/>
              <a:chOff x="864" y="984"/>
              <a:chExt cx="1782" cy="1608"/>
            </a:xfrm>
          </p:grpSpPr>
          <p:graphicFrame>
            <p:nvGraphicFramePr>
              <p:cNvPr id="24" name="对象 102403">
                <a:extLst>
                  <a:ext uri="{FF2B5EF4-FFF2-40B4-BE49-F238E27FC236}">
                    <a16:creationId xmlns:a16="http://schemas.microsoft.com/office/drawing/2014/main" id="{8C0EB395-5D92-4590-8D8C-BF002CE48BDB}"/>
                  </a:ext>
                </a:extLst>
              </p:cNvPr>
              <p:cNvGraphicFramePr>
                <a:graphicFrameLocks/>
              </p:cNvGraphicFramePr>
              <p:nvPr/>
            </p:nvGraphicFramePr>
            <p:xfrm>
              <a:off x="864" y="1104"/>
              <a:ext cx="1782" cy="1488"/>
            </p:xfrm>
            <a:graphic>
              <a:graphicData uri="http://schemas.openxmlformats.org/presentationml/2006/ole">
                <mc:AlternateContent xmlns:mc="http://schemas.openxmlformats.org/markup-compatibility/2006">
                  <mc:Choice xmlns:v="urn:schemas-microsoft-com:vml" Requires="v">
                    <p:oleObj spid="_x0000_s18442" r:id="rId10" imgW="2828571" imgH="2362530" progId="Paint.Picture">
                      <p:embed/>
                    </p:oleObj>
                  </mc:Choice>
                  <mc:Fallback>
                    <p:oleObj r:id="rId10" imgW="2828571" imgH="2362530" progId="Paint.Picture">
                      <p:embed/>
                      <p:pic>
                        <p:nvPicPr>
                          <p:cNvPr id="24" name="对象 102403">
                            <a:extLst>
                              <a:ext uri="{FF2B5EF4-FFF2-40B4-BE49-F238E27FC236}">
                                <a16:creationId xmlns:a16="http://schemas.microsoft.com/office/drawing/2014/main" id="{8C0EB395-5D92-4590-8D8C-BF002CE48BDB}"/>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 y="1104"/>
                            <a:ext cx="1782"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102422">
                <a:extLst>
                  <a:ext uri="{FF2B5EF4-FFF2-40B4-BE49-F238E27FC236}">
                    <a16:creationId xmlns:a16="http://schemas.microsoft.com/office/drawing/2014/main" id="{6ED86926-5EE3-1F76-91EE-285DF471D68D}"/>
                  </a:ext>
                </a:extLst>
              </p:cNvPr>
              <p:cNvGraphicFramePr>
                <a:graphicFrameLocks/>
              </p:cNvGraphicFramePr>
              <p:nvPr/>
            </p:nvGraphicFramePr>
            <p:xfrm>
              <a:off x="1940" y="1536"/>
              <a:ext cx="328" cy="144"/>
            </p:xfrm>
            <a:graphic>
              <a:graphicData uri="http://schemas.openxmlformats.org/presentationml/2006/ole">
                <mc:AlternateContent xmlns:mc="http://schemas.openxmlformats.org/markup-compatibility/2006">
                  <mc:Choice xmlns:v="urn:schemas-microsoft-com:vml" Requires="v">
                    <p:oleObj spid="_x0000_s18443" r:id="rId12" imgW="520474" imgH="228501" progId="Equation.3">
                      <p:embed/>
                    </p:oleObj>
                  </mc:Choice>
                  <mc:Fallback>
                    <p:oleObj r:id="rId12" imgW="520474" imgH="228501" progId="Equation.3">
                      <p:embed/>
                      <p:pic>
                        <p:nvPicPr>
                          <p:cNvPr id="25" name="对象 102422">
                            <a:extLst>
                              <a:ext uri="{FF2B5EF4-FFF2-40B4-BE49-F238E27FC236}">
                                <a16:creationId xmlns:a16="http://schemas.microsoft.com/office/drawing/2014/main" id="{6ED86926-5EE3-1F76-91EE-285DF471D68D}"/>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0" y="1536"/>
                            <a:ext cx="32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文本框 102418">
                <a:extLst>
                  <a:ext uri="{FF2B5EF4-FFF2-40B4-BE49-F238E27FC236}">
                    <a16:creationId xmlns:a16="http://schemas.microsoft.com/office/drawing/2014/main" id="{0EC7B8CA-0ED5-A25C-3E92-E0233FABE8AA}"/>
                  </a:ext>
                </a:extLst>
              </p:cNvPr>
              <p:cNvSpPr txBox="1">
                <a:spLocks noChangeArrowheads="1"/>
              </p:cNvSpPr>
              <p:nvPr/>
            </p:nvSpPr>
            <p:spPr bwMode="auto">
              <a:xfrm>
                <a:off x="1880" y="984"/>
                <a:ext cx="4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Times New Roman" panose="02020603050405020304" pitchFamily="18" charset="0"/>
                  </a:rPr>
                  <a:t>+5 V</a:t>
                </a:r>
                <a:endParaRPr lang="en-US" altLang="zh-CN" sz="2000" b="1" baseline="-25000">
                  <a:latin typeface="Times New Roman" panose="02020603050405020304" pitchFamily="18" charset="0"/>
                </a:endParaRPr>
              </a:p>
            </p:txBody>
          </p:sp>
        </p:grpSp>
        <p:sp>
          <p:nvSpPr>
            <p:cNvPr id="23" name="流程图: 过程 102445">
              <a:extLst>
                <a:ext uri="{FF2B5EF4-FFF2-40B4-BE49-F238E27FC236}">
                  <a16:creationId xmlns:a16="http://schemas.microsoft.com/office/drawing/2014/main" id="{77645E8B-C18E-D643-B5CE-3CB057DF26E1}"/>
                </a:ext>
              </a:extLst>
            </p:cNvPr>
            <p:cNvSpPr>
              <a:spLocks noChangeArrowheads="1"/>
            </p:cNvSpPr>
            <p:nvPr/>
          </p:nvSpPr>
          <p:spPr bwMode="auto">
            <a:xfrm>
              <a:off x="728" y="792"/>
              <a:ext cx="4720" cy="1568"/>
            </a:xfrm>
            <a:prstGeom prst="flowChartProcess">
              <a:avLst/>
            </a:prstGeom>
            <a:noFill/>
            <a:ln w="57150">
              <a:pattFill prst="sphere">
                <a:fgClr>
                  <a:srgbClr val="CC99FF"/>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40" name="标题 1">
            <a:extLst>
              <a:ext uri="{FF2B5EF4-FFF2-40B4-BE49-F238E27FC236}">
                <a16:creationId xmlns:a16="http://schemas.microsoft.com/office/drawing/2014/main" id="{4C472A50-AC87-2FD9-AA3F-6949FFE03C3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Tree>
    <p:extLst>
      <p:ext uri="{BB962C8B-B14F-4D97-AF65-F5344CB8AC3E}">
        <p14:creationId xmlns:p14="http://schemas.microsoft.com/office/powerpoint/2010/main" val="41860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ox(i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checkerboard(across)">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26A41-7177-8477-1B1C-D24547EB1C73}"/>
            </a:ext>
          </a:extLst>
        </p:cNvPr>
        <p:cNvGrpSpPr/>
        <p:nvPr/>
      </p:nvGrpSpPr>
      <p:grpSpPr>
        <a:xfrm>
          <a:off x="0" y="0"/>
          <a:ext cx="0" cy="0"/>
          <a:chOff x="0" y="0"/>
          <a:chExt cx="0" cy="0"/>
        </a:xfrm>
      </p:grpSpPr>
      <p:sp>
        <p:nvSpPr>
          <p:cNvPr id="40" name="标题 1">
            <a:extLst>
              <a:ext uri="{FF2B5EF4-FFF2-40B4-BE49-F238E27FC236}">
                <a16:creationId xmlns:a16="http://schemas.microsoft.com/office/drawing/2014/main" id="{21B4A3C8-8516-AA95-3B30-5648C8F2FCF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三极管的开关特性</a:t>
            </a:r>
          </a:p>
        </p:txBody>
      </p:sp>
      <p:sp>
        <p:nvSpPr>
          <p:cNvPr id="2" name="矩形 103425">
            <a:extLst>
              <a:ext uri="{FF2B5EF4-FFF2-40B4-BE49-F238E27FC236}">
                <a16:creationId xmlns:a16="http://schemas.microsoft.com/office/drawing/2014/main" id="{177343D9-C9E7-5854-97F6-F6B192FF4E78}"/>
              </a:ext>
            </a:extLst>
          </p:cNvPr>
          <p:cNvSpPr>
            <a:spLocks noChangeArrowheads="1"/>
          </p:cNvSpPr>
          <p:nvPr/>
        </p:nvSpPr>
        <p:spPr bwMode="auto">
          <a:xfrm>
            <a:off x="1752600" y="729224"/>
            <a:ext cx="4713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latin typeface="宋体" panose="02010600030101010101" pitchFamily="2" charset="-122"/>
                <a:sym typeface="Wingdings" panose="05000000000000000000" pitchFamily="2" charset="2"/>
              </a:rPr>
              <a:t>(</a:t>
            </a:r>
            <a:r>
              <a:rPr lang="en-US" altLang="zh-CN" sz="2400" b="1">
                <a:latin typeface="Times New Roman" panose="02020603050405020304" pitchFamily="18" charset="0"/>
                <a:sym typeface="Wingdings" panose="05000000000000000000" pitchFamily="2" charset="2"/>
              </a:rPr>
              <a:t>2</a:t>
            </a:r>
            <a:r>
              <a:rPr lang="en-US" altLang="zh-CN" sz="2400" b="1">
                <a:latin typeface="宋体" panose="02010600030101010101" pitchFamily="2" charset="-122"/>
                <a:sym typeface="Wingdings" panose="05000000000000000000" pitchFamily="2" charset="2"/>
              </a:rPr>
              <a:t>)</a:t>
            </a:r>
            <a:r>
              <a:rPr lang="en-US" altLang="zh-CN" sz="2400" b="1">
                <a:latin typeface="Times New Roman" panose="02020603050405020304" pitchFamily="18" charset="0"/>
                <a:sym typeface="Wingdings" panose="05000000000000000000" pitchFamily="2" charset="2"/>
              </a:rPr>
              <a:t> </a:t>
            </a:r>
            <a:r>
              <a:rPr lang="zh-CN" altLang="en-US" sz="2400" b="1">
                <a:latin typeface="宋体" panose="02010600030101010101" pitchFamily="2" charset="-122"/>
              </a:rPr>
              <a:t>对应输入波形画出输出波形</a:t>
            </a:r>
          </a:p>
        </p:txBody>
      </p:sp>
      <p:grpSp>
        <p:nvGrpSpPr>
          <p:cNvPr id="3" name="组合 103426">
            <a:extLst>
              <a:ext uri="{FF2B5EF4-FFF2-40B4-BE49-F238E27FC236}">
                <a16:creationId xmlns:a16="http://schemas.microsoft.com/office/drawing/2014/main" id="{8BC90AE0-CBC0-4EF4-56C3-EC43C118FB0C}"/>
              </a:ext>
            </a:extLst>
          </p:cNvPr>
          <p:cNvGrpSpPr>
            <a:grpSpLocks/>
          </p:cNvGrpSpPr>
          <p:nvPr/>
        </p:nvGrpSpPr>
        <p:grpSpPr bwMode="auto">
          <a:xfrm>
            <a:off x="5892800" y="1008624"/>
            <a:ext cx="3873500" cy="2133600"/>
            <a:chOff x="2744" y="1160"/>
            <a:chExt cx="2440" cy="1344"/>
          </a:xfrm>
        </p:grpSpPr>
        <p:sp>
          <p:nvSpPr>
            <p:cNvPr id="41" name="文本框 103427">
              <a:extLst>
                <a:ext uri="{FF2B5EF4-FFF2-40B4-BE49-F238E27FC236}">
                  <a16:creationId xmlns:a16="http://schemas.microsoft.com/office/drawing/2014/main" id="{84FD4A60-2F95-923B-F6A0-D4A60A16755C}"/>
                </a:ext>
              </a:extLst>
            </p:cNvPr>
            <p:cNvSpPr txBox="1">
              <a:spLocks noChangeArrowheads="1"/>
            </p:cNvSpPr>
            <p:nvPr/>
          </p:nvSpPr>
          <p:spPr bwMode="auto">
            <a:xfrm>
              <a:off x="2744" y="207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O</a:t>
              </a:r>
            </a:p>
          </p:txBody>
        </p:sp>
        <p:sp>
          <p:nvSpPr>
            <p:cNvPr id="42" name="文本框 103428">
              <a:extLst>
                <a:ext uri="{FF2B5EF4-FFF2-40B4-BE49-F238E27FC236}">
                  <a16:creationId xmlns:a16="http://schemas.microsoft.com/office/drawing/2014/main" id="{115D4E68-2242-EB5C-8EC7-EBA844109E96}"/>
                </a:ext>
              </a:extLst>
            </p:cNvPr>
            <p:cNvSpPr txBox="1">
              <a:spLocks noChangeArrowheads="1"/>
            </p:cNvSpPr>
            <p:nvPr/>
          </p:nvSpPr>
          <p:spPr bwMode="auto">
            <a:xfrm>
              <a:off x="2776" y="1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a:t>
              </a:r>
            </a:p>
          </p:txBody>
        </p:sp>
        <p:grpSp>
          <p:nvGrpSpPr>
            <p:cNvPr id="43" name="组合 103429">
              <a:extLst>
                <a:ext uri="{FF2B5EF4-FFF2-40B4-BE49-F238E27FC236}">
                  <a16:creationId xmlns:a16="http://schemas.microsoft.com/office/drawing/2014/main" id="{E29FB314-441F-A7F6-0D68-13E78D3A71A2}"/>
                </a:ext>
              </a:extLst>
            </p:cNvPr>
            <p:cNvGrpSpPr>
              <a:grpSpLocks/>
            </p:cNvGrpSpPr>
            <p:nvPr/>
          </p:nvGrpSpPr>
          <p:grpSpPr bwMode="auto">
            <a:xfrm>
              <a:off x="3128" y="1358"/>
              <a:ext cx="2056" cy="1146"/>
              <a:chOff x="3128" y="1358"/>
              <a:chExt cx="2056" cy="1146"/>
            </a:xfrm>
          </p:grpSpPr>
          <p:sp>
            <p:nvSpPr>
              <p:cNvPr id="44" name="任意多边形 103430">
                <a:extLst>
                  <a:ext uri="{FF2B5EF4-FFF2-40B4-BE49-F238E27FC236}">
                    <a16:creationId xmlns:a16="http://schemas.microsoft.com/office/drawing/2014/main" id="{94625FFF-2041-EADC-DF69-099997420AC8}"/>
                  </a:ext>
                </a:extLst>
              </p:cNvPr>
              <p:cNvSpPr>
                <a:spLocks noChangeArrowheads="1"/>
              </p:cNvSpPr>
              <p:nvPr/>
            </p:nvSpPr>
            <p:spPr bwMode="auto">
              <a:xfrm>
                <a:off x="3128" y="1358"/>
                <a:ext cx="1" cy="1146"/>
              </a:xfrm>
              <a:custGeom>
                <a:avLst/>
                <a:gdLst>
                  <a:gd name="T0" fmla="*/ 0 w 1"/>
                  <a:gd name="T1" fmla="*/ 1146 h 1146"/>
                  <a:gd name="T2" fmla="*/ 0 w 1"/>
                  <a:gd name="T3" fmla="*/ 0 h 1146"/>
                </a:gdLst>
                <a:ahLst/>
                <a:cxnLst>
                  <a:cxn ang="0">
                    <a:pos x="T0" y="T1"/>
                  </a:cxn>
                  <a:cxn ang="0">
                    <a:pos x="T2" y="T3"/>
                  </a:cxn>
                </a:cxnLst>
                <a:rect l="0" t="0" r="r" b="b"/>
                <a:pathLst>
                  <a:path w="1" h="1146">
                    <a:moveTo>
                      <a:pt x="0" y="1146"/>
                    </a:moveTo>
                    <a:lnTo>
                      <a:pt x="0" y="0"/>
                    </a:lnTo>
                  </a:path>
                </a:pathLst>
              </a:custGeom>
              <a:noFill/>
              <a:ln w="22225">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 name="直接连接符 103431">
                <a:extLst>
                  <a:ext uri="{FF2B5EF4-FFF2-40B4-BE49-F238E27FC236}">
                    <a16:creationId xmlns:a16="http://schemas.microsoft.com/office/drawing/2014/main" id="{258F4004-EACD-94A2-16AD-22549726CFD1}"/>
                  </a:ext>
                </a:extLst>
              </p:cNvPr>
              <p:cNvSpPr>
                <a:spLocks noChangeShapeType="1"/>
              </p:cNvSpPr>
              <p:nvPr/>
            </p:nvSpPr>
            <p:spPr bwMode="auto">
              <a:xfrm>
                <a:off x="3128" y="2216"/>
                <a:ext cx="1680" cy="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103432">
                <a:extLst>
                  <a:ext uri="{FF2B5EF4-FFF2-40B4-BE49-F238E27FC236}">
                    <a16:creationId xmlns:a16="http://schemas.microsoft.com/office/drawing/2014/main" id="{B5AE42BC-59BB-03D3-33EB-1CCFFCCB5123}"/>
                  </a:ext>
                </a:extLst>
              </p:cNvPr>
              <p:cNvSpPr>
                <a:spLocks noChangeShapeType="1"/>
              </p:cNvSpPr>
              <p:nvPr/>
            </p:nvSpPr>
            <p:spPr bwMode="auto">
              <a:xfrm>
                <a:off x="3512" y="1648"/>
                <a:ext cx="0" cy="5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103433">
                <a:extLst>
                  <a:ext uri="{FF2B5EF4-FFF2-40B4-BE49-F238E27FC236}">
                    <a16:creationId xmlns:a16="http://schemas.microsoft.com/office/drawing/2014/main" id="{118D85B6-D0BD-F840-EC3A-ED73FD5EDF49}"/>
                  </a:ext>
                </a:extLst>
              </p:cNvPr>
              <p:cNvSpPr>
                <a:spLocks noChangeShapeType="1"/>
              </p:cNvSpPr>
              <p:nvPr/>
            </p:nvSpPr>
            <p:spPr bwMode="auto">
              <a:xfrm flipH="1">
                <a:off x="3128" y="2168"/>
                <a:ext cx="3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103434">
                <a:extLst>
                  <a:ext uri="{FF2B5EF4-FFF2-40B4-BE49-F238E27FC236}">
                    <a16:creationId xmlns:a16="http://schemas.microsoft.com/office/drawing/2014/main" id="{6EEC7E71-4676-7F14-DF99-B2E39374B66E}"/>
                  </a:ext>
                </a:extLst>
              </p:cNvPr>
              <p:cNvSpPr>
                <a:spLocks noChangeShapeType="1"/>
              </p:cNvSpPr>
              <p:nvPr/>
            </p:nvSpPr>
            <p:spPr bwMode="auto">
              <a:xfrm>
                <a:off x="3504" y="1640"/>
                <a:ext cx="5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103435">
                <a:extLst>
                  <a:ext uri="{FF2B5EF4-FFF2-40B4-BE49-F238E27FC236}">
                    <a16:creationId xmlns:a16="http://schemas.microsoft.com/office/drawing/2014/main" id="{DFA7ABC3-D042-D927-38C5-BB306424C2ED}"/>
                  </a:ext>
                </a:extLst>
              </p:cNvPr>
              <p:cNvSpPr>
                <a:spLocks noChangeShapeType="1"/>
              </p:cNvSpPr>
              <p:nvPr/>
            </p:nvSpPr>
            <p:spPr bwMode="auto">
              <a:xfrm>
                <a:off x="4072" y="1640"/>
                <a:ext cx="0" cy="5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103436">
                <a:extLst>
                  <a:ext uri="{FF2B5EF4-FFF2-40B4-BE49-F238E27FC236}">
                    <a16:creationId xmlns:a16="http://schemas.microsoft.com/office/drawing/2014/main" id="{CE43A684-68EE-2780-FCBE-4F5506406537}"/>
                  </a:ext>
                </a:extLst>
              </p:cNvPr>
              <p:cNvSpPr>
                <a:spLocks noChangeShapeType="1"/>
              </p:cNvSpPr>
              <p:nvPr/>
            </p:nvSpPr>
            <p:spPr bwMode="auto">
              <a:xfrm>
                <a:off x="4080" y="2168"/>
                <a:ext cx="4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文本框 103437">
                <a:extLst>
                  <a:ext uri="{FF2B5EF4-FFF2-40B4-BE49-F238E27FC236}">
                    <a16:creationId xmlns:a16="http://schemas.microsoft.com/office/drawing/2014/main" id="{260E7D16-0E08-6CB8-F02D-7BD0FFCF74EA}"/>
                  </a:ext>
                </a:extLst>
              </p:cNvPr>
              <p:cNvSpPr txBox="1">
                <a:spLocks noChangeArrowheads="1"/>
              </p:cNvSpPr>
              <p:nvPr/>
            </p:nvSpPr>
            <p:spPr bwMode="auto">
              <a:xfrm>
                <a:off x="4752" y="221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t</a:t>
                </a:r>
              </a:p>
            </p:txBody>
          </p:sp>
          <p:sp>
            <p:nvSpPr>
              <p:cNvPr id="52" name="矩形 103438">
                <a:extLst>
                  <a:ext uri="{FF2B5EF4-FFF2-40B4-BE49-F238E27FC236}">
                    <a16:creationId xmlns:a16="http://schemas.microsoft.com/office/drawing/2014/main" id="{9B131707-A623-E59D-5E9D-791D2632F086}"/>
                  </a:ext>
                </a:extLst>
              </p:cNvPr>
              <p:cNvSpPr>
                <a:spLocks noChangeArrowheads="1"/>
              </p:cNvSpPr>
              <p:nvPr/>
            </p:nvSpPr>
            <p:spPr bwMode="auto">
              <a:xfrm>
                <a:off x="3614" y="1375"/>
                <a:ext cx="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IH</a:t>
                </a:r>
              </a:p>
            </p:txBody>
          </p:sp>
          <p:sp>
            <p:nvSpPr>
              <p:cNvPr id="53" name="矩形 103439">
                <a:extLst>
                  <a:ext uri="{FF2B5EF4-FFF2-40B4-BE49-F238E27FC236}">
                    <a16:creationId xmlns:a16="http://schemas.microsoft.com/office/drawing/2014/main" id="{00E3584D-DE62-7E30-1374-3E38A847B1DB}"/>
                  </a:ext>
                </a:extLst>
              </p:cNvPr>
              <p:cNvSpPr>
                <a:spLocks noChangeArrowheads="1"/>
              </p:cNvSpPr>
              <p:nvPr/>
            </p:nvSpPr>
            <p:spPr bwMode="auto">
              <a:xfrm>
                <a:off x="3150" y="1911"/>
                <a:ext cx="3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IL</a:t>
                </a:r>
              </a:p>
            </p:txBody>
          </p:sp>
        </p:grpSp>
      </p:grpSp>
      <p:sp>
        <p:nvSpPr>
          <p:cNvPr id="54" name="直接连接符 103459">
            <a:extLst>
              <a:ext uri="{FF2B5EF4-FFF2-40B4-BE49-F238E27FC236}">
                <a16:creationId xmlns:a16="http://schemas.microsoft.com/office/drawing/2014/main" id="{ED4E0147-EA1F-44D9-C450-69DD825064E8}"/>
              </a:ext>
            </a:extLst>
          </p:cNvPr>
          <p:cNvSpPr>
            <a:spLocks noChangeShapeType="1"/>
          </p:cNvSpPr>
          <p:nvPr/>
        </p:nvSpPr>
        <p:spPr bwMode="auto">
          <a:xfrm>
            <a:off x="7099300" y="1770624"/>
            <a:ext cx="927100"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 name="组合 103467">
            <a:extLst>
              <a:ext uri="{FF2B5EF4-FFF2-40B4-BE49-F238E27FC236}">
                <a16:creationId xmlns:a16="http://schemas.microsoft.com/office/drawing/2014/main" id="{64218A76-5A91-7852-F887-10AFD76782CE}"/>
              </a:ext>
            </a:extLst>
          </p:cNvPr>
          <p:cNvGrpSpPr>
            <a:grpSpLocks/>
          </p:cNvGrpSpPr>
          <p:nvPr/>
        </p:nvGrpSpPr>
        <p:grpSpPr bwMode="auto">
          <a:xfrm>
            <a:off x="6502400" y="2608824"/>
            <a:ext cx="2171700" cy="0"/>
            <a:chOff x="3456" y="1840"/>
            <a:chExt cx="1368" cy="0"/>
          </a:xfrm>
        </p:grpSpPr>
        <p:sp>
          <p:nvSpPr>
            <p:cNvPr id="56" name="直接连接符 103468">
              <a:extLst>
                <a:ext uri="{FF2B5EF4-FFF2-40B4-BE49-F238E27FC236}">
                  <a16:creationId xmlns:a16="http://schemas.microsoft.com/office/drawing/2014/main" id="{E5F61E59-4DD7-71EE-9BBC-B0AA62F96226}"/>
                </a:ext>
              </a:extLst>
            </p:cNvPr>
            <p:cNvSpPr>
              <a:spLocks noChangeShapeType="1"/>
            </p:cNvSpPr>
            <p:nvPr/>
          </p:nvSpPr>
          <p:spPr bwMode="auto">
            <a:xfrm flipH="1">
              <a:off x="3456" y="1840"/>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直接连接符 103469">
              <a:extLst>
                <a:ext uri="{FF2B5EF4-FFF2-40B4-BE49-F238E27FC236}">
                  <a16:creationId xmlns:a16="http://schemas.microsoft.com/office/drawing/2014/main" id="{3639E5B2-CFBD-685B-08A4-20D6D6136553}"/>
                </a:ext>
              </a:extLst>
            </p:cNvPr>
            <p:cNvSpPr>
              <a:spLocks noChangeShapeType="1"/>
            </p:cNvSpPr>
            <p:nvPr/>
          </p:nvSpPr>
          <p:spPr bwMode="auto">
            <a:xfrm>
              <a:off x="4408" y="1840"/>
              <a:ext cx="41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 name="圆角矩形标注 103470">
            <a:extLst>
              <a:ext uri="{FF2B5EF4-FFF2-40B4-BE49-F238E27FC236}">
                <a16:creationId xmlns:a16="http://schemas.microsoft.com/office/drawing/2014/main" id="{65985910-46CC-C3DE-0E73-C59C0A9D52B2}"/>
              </a:ext>
            </a:extLst>
          </p:cNvPr>
          <p:cNvSpPr>
            <a:spLocks noChangeArrowheads="1"/>
          </p:cNvSpPr>
          <p:nvPr/>
        </p:nvSpPr>
        <p:spPr bwMode="auto">
          <a:xfrm>
            <a:off x="1787525" y="3902637"/>
            <a:ext cx="3979863" cy="2374900"/>
          </a:xfrm>
          <a:prstGeom prst="wedgeRoundRectCallout">
            <a:avLst>
              <a:gd name="adj1" fmla="val 64241"/>
              <a:gd name="adj2" fmla="val -49083"/>
              <a:gd name="adj3" fmla="val 16667"/>
            </a:avLst>
          </a:prstGeom>
          <a:solidFill>
            <a:srgbClr val="CCCCFF"/>
          </a:solidFill>
          <a:ln w="9525">
            <a:solidFill>
              <a:schemeClr val="tx1"/>
            </a:solidFill>
            <a:miter lim="800000"/>
            <a:headEnd/>
            <a:tailEnd/>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latin typeface="宋体" panose="02010600030101010101" pitchFamily="2" charset="-122"/>
              </a:rPr>
              <a:t>　　可见，该电路在输入低电平时输出高电平，输入高电平时输出低电平，因此</a:t>
            </a:r>
            <a:r>
              <a:rPr lang="zh-CN" altLang="en-US" sz="2400" b="1">
                <a:solidFill>
                  <a:srgbClr val="00CC00"/>
                </a:solidFill>
                <a:latin typeface="宋体" panose="02010600030101010101" pitchFamily="2" charset="-122"/>
              </a:rPr>
              <a:t>构成三极管非门。</a:t>
            </a:r>
            <a:r>
              <a:rPr lang="zh-CN" altLang="en-US" sz="2400" b="1">
                <a:latin typeface="宋体" panose="02010600030101010101" pitchFamily="2" charset="-122"/>
              </a:rPr>
              <a:t>由于输出信号与输入信号反相，故</a:t>
            </a:r>
            <a:r>
              <a:rPr lang="zh-CN" altLang="en-US" sz="2400" b="1">
                <a:solidFill>
                  <a:srgbClr val="00CC00"/>
                </a:solidFill>
                <a:latin typeface="宋体" panose="02010600030101010101" pitchFamily="2" charset="-122"/>
              </a:rPr>
              <a:t>又称三极管反相器。</a:t>
            </a:r>
          </a:p>
        </p:txBody>
      </p:sp>
      <p:sp>
        <p:nvSpPr>
          <p:cNvPr id="59" name="矩形 103471">
            <a:extLst>
              <a:ext uri="{FF2B5EF4-FFF2-40B4-BE49-F238E27FC236}">
                <a16:creationId xmlns:a16="http://schemas.microsoft.com/office/drawing/2014/main" id="{0ADC46DD-BEEC-6A04-8B0D-2EC1F30D8174}"/>
              </a:ext>
            </a:extLst>
          </p:cNvPr>
          <p:cNvSpPr>
            <a:spLocks noChangeArrowheads="1"/>
          </p:cNvSpPr>
          <p:nvPr/>
        </p:nvSpPr>
        <p:spPr bwMode="auto">
          <a:xfrm>
            <a:off x="2209800" y="1516624"/>
            <a:ext cx="2760663" cy="822325"/>
          </a:xfrm>
          <a:prstGeom prst="rect">
            <a:avLst/>
          </a:prstGeom>
          <a:solidFill>
            <a:srgbClr val="99CC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三极管截止时，</a:t>
            </a:r>
          </a:p>
          <a:p>
            <a:r>
              <a:rPr lang="en-US" altLang="zh-CN" sz="2400" b="1" i="1">
                <a:latin typeface="Times New Roman" panose="02020603050405020304" pitchFamily="18" charset="0"/>
              </a:rPr>
              <a:t>i</a:t>
            </a:r>
            <a:r>
              <a:rPr lang="en-US" altLang="zh-CN" sz="2400" b="1" baseline="-25000">
                <a:latin typeface="Times New Roman" panose="02020603050405020304" pitchFamily="18" charset="0"/>
              </a:rPr>
              <a:t>C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0</a:t>
            </a:r>
            <a:r>
              <a:rPr lang="zh-CN" altLang="en-US"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+5 V</a:t>
            </a:r>
          </a:p>
        </p:txBody>
      </p:sp>
      <p:sp>
        <p:nvSpPr>
          <p:cNvPr id="60" name="矩形 103472">
            <a:extLst>
              <a:ext uri="{FF2B5EF4-FFF2-40B4-BE49-F238E27FC236}">
                <a16:creationId xmlns:a16="http://schemas.microsoft.com/office/drawing/2014/main" id="{377923A9-A42E-1B50-D7FE-744C781A8A91}"/>
              </a:ext>
            </a:extLst>
          </p:cNvPr>
          <p:cNvSpPr>
            <a:spLocks noChangeArrowheads="1"/>
          </p:cNvSpPr>
          <p:nvPr/>
        </p:nvSpPr>
        <p:spPr bwMode="auto">
          <a:xfrm>
            <a:off x="2197100" y="2650099"/>
            <a:ext cx="3101975" cy="822325"/>
          </a:xfrm>
          <a:prstGeom prst="rect">
            <a:avLst/>
          </a:prstGeom>
          <a:solidFill>
            <a:srgbClr val="99CC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三极管</a:t>
            </a:r>
            <a:r>
              <a:rPr lang="zh-CN" altLang="en-US" sz="2400" b="1">
                <a:latin typeface="Times New Roman" panose="02020603050405020304" pitchFamily="18" charset="0"/>
              </a:rPr>
              <a:t>饱和时，</a:t>
            </a:r>
          </a:p>
          <a:p>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CE(sat) </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0.3 V</a:t>
            </a:r>
          </a:p>
        </p:txBody>
      </p:sp>
      <p:grpSp>
        <p:nvGrpSpPr>
          <p:cNvPr id="61" name="组合 103473">
            <a:extLst>
              <a:ext uri="{FF2B5EF4-FFF2-40B4-BE49-F238E27FC236}">
                <a16:creationId xmlns:a16="http://schemas.microsoft.com/office/drawing/2014/main" id="{582941FE-7EFA-5C59-20AB-42BE7EB21029}"/>
              </a:ext>
            </a:extLst>
          </p:cNvPr>
          <p:cNvGrpSpPr>
            <a:grpSpLocks/>
          </p:cNvGrpSpPr>
          <p:nvPr/>
        </p:nvGrpSpPr>
        <p:grpSpPr bwMode="auto">
          <a:xfrm>
            <a:off x="5778500" y="2591362"/>
            <a:ext cx="3975100" cy="2565400"/>
            <a:chOff x="3064" y="1552"/>
            <a:chExt cx="2504" cy="1616"/>
          </a:xfrm>
        </p:grpSpPr>
        <p:sp>
          <p:nvSpPr>
            <p:cNvPr id="62" name="文本框 103474">
              <a:extLst>
                <a:ext uri="{FF2B5EF4-FFF2-40B4-BE49-F238E27FC236}">
                  <a16:creationId xmlns:a16="http://schemas.microsoft.com/office/drawing/2014/main" id="{2225911C-E37A-6895-C9B7-E37530CF4EB4}"/>
                </a:ext>
              </a:extLst>
            </p:cNvPr>
            <p:cNvSpPr txBox="1">
              <a:spLocks noChangeArrowheads="1"/>
            </p:cNvSpPr>
            <p:nvPr/>
          </p:nvSpPr>
          <p:spPr bwMode="auto">
            <a:xfrm>
              <a:off x="3128" y="285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O</a:t>
              </a:r>
            </a:p>
          </p:txBody>
        </p:sp>
        <p:sp>
          <p:nvSpPr>
            <p:cNvPr id="63" name="文本框 103475">
              <a:extLst>
                <a:ext uri="{FF2B5EF4-FFF2-40B4-BE49-F238E27FC236}">
                  <a16:creationId xmlns:a16="http://schemas.microsoft.com/office/drawing/2014/main" id="{2C2D82D2-0146-67D0-2C13-A1033B98BD29}"/>
                </a:ext>
              </a:extLst>
            </p:cNvPr>
            <p:cNvSpPr txBox="1">
              <a:spLocks noChangeArrowheads="1"/>
            </p:cNvSpPr>
            <p:nvPr/>
          </p:nvSpPr>
          <p:spPr bwMode="auto">
            <a:xfrm>
              <a:off x="3064" y="1870"/>
              <a:ext cx="4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O</a:t>
              </a:r>
              <a:r>
                <a:rPr lang="en-US" altLang="zh-CN" sz="2000" b="1">
                  <a:latin typeface="Times New Roman" panose="02020603050405020304" pitchFamily="18" charset="0"/>
                </a:rPr>
                <a:t>/V</a:t>
              </a:r>
            </a:p>
          </p:txBody>
        </p:sp>
        <p:sp>
          <p:nvSpPr>
            <p:cNvPr id="64" name="任意多边形 103476">
              <a:extLst>
                <a:ext uri="{FF2B5EF4-FFF2-40B4-BE49-F238E27FC236}">
                  <a16:creationId xmlns:a16="http://schemas.microsoft.com/office/drawing/2014/main" id="{352A850C-3745-682A-0CE9-0A9D162CECED}"/>
                </a:ext>
              </a:extLst>
            </p:cNvPr>
            <p:cNvSpPr>
              <a:spLocks noChangeArrowheads="1"/>
            </p:cNvSpPr>
            <p:nvPr/>
          </p:nvSpPr>
          <p:spPr bwMode="auto">
            <a:xfrm>
              <a:off x="3512" y="1999"/>
              <a:ext cx="1" cy="1169"/>
            </a:xfrm>
            <a:custGeom>
              <a:avLst/>
              <a:gdLst>
                <a:gd name="T0" fmla="*/ 0 w 1"/>
                <a:gd name="T1" fmla="*/ 1146 h 1146"/>
                <a:gd name="T2" fmla="*/ 0 w 1"/>
                <a:gd name="T3" fmla="*/ 0 h 1146"/>
              </a:gdLst>
              <a:ahLst/>
              <a:cxnLst>
                <a:cxn ang="0">
                  <a:pos x="T0" y="T1"/>
                </a:cxn>
                <a:cxn ang="0">
                  <a:pos x="T2" y="T3"/>
                </a:cxn>
              </a:cxnLst>
              <a:rect l="0" t="0" r="r" b="b"/>
              <a:pathLst>
                <a:path w="1" h="1146">
                  <a:moveTo>
                    <a:pt x="0" y="1146"/>
                  </a:moveTo>
                  <a:lnTo>
                    <a:pt x="0" y="0"/>
                  </a:lnTo>
                </a:path>
              </a:pathLst>
            </a:custGeom>
            <a:noFill/>
            <a:ln w="22225">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 name="直接连接符 103477">
              <a:extLst>
                <a:ext uri="{FF2B5EF4-FFF2-40B4-BE49-F238E27FC236}">
                  <a16:creationId xmlns:a16="http://schemas.microsoft.com/office/drawing/2014/main" id="{48659EAA-EAD6-CF98-338A-0964D886F9DE}"/>
                </a:ext>
              </a:extLst>
            </p:cNvPr>
            <p:cNvSpPr>
              <a:spLocks noChangeShapeType="1"/>
            </p:cNvSpPr>
            <p:nvPr/>
          </p:nvSpPr>
          <p:spPr bwMode="auto">
            <a:xfrm>
              <a:off x="3512" y="2874"/>
              <a:ext cx="1680" cy="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 name="直接连接符 103478">
              <a:extLst>
                <a:ext uri="{FF2B5EF4-FFF2-40B4-BE49-F238E27FC236}">
                  <a16:creationId xmlns:a16="http://schemas.microsoft.com/office/drawing/2014/main" id="{4D17F062-8DB6-85E6-7EE0-FF29AED91F79}"/>
                </a:ext>
              </a:extLst>
            </p:cNvPr>
            <p:cNvSpPr>
              <a:spLocks noChangeShapeType="1"/>
            </p:cNvSpPr>
            <p:nvPr/>
          </p:nvSpPr>
          <p:spPr bwMode="auto">
            <a:xfrm>
              <a:off x="3904" y="1552"/>
              <a:ext cx="0" cy="1322"/>
            </a:xfrm>
            <a:prstGeom prst="line">
              <a:avLst/>
            </a:prstGeom>
            <a:noFill/>
            <a:ln w="2857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03479">
              <a:extLst>
                <a:ext uri="{FF2B5EF4-FFF2-40B4-BE49-F238E27FC236}">
                  <a16:creationId xmlns:a16="http://schemas.microsoft.com/office/drawing/2014/main" id="{5C5EDF56-0986-CA60-FA3A-A678F40C13A6}"/>
                </a:ext>
              </a:extLst>
            </p:cNvPr>
            <p:cNvSpPr>
              <a:spLocks noChangeShapeType="1"/>
            </p:cNvSpPr>
            <p:nvPr/>
          </p:nvSpPr>
          <p:spPr bwMode="auto">
            <a:xfrm flipH="1">
              <a:off x="3512" y="2303"/>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103480">
              <a:extLst>
                <a:ext uri="{FF2B5EF4-FFF2-40B4-BE49-F238E27FC236}">
                  <a16:creationId xmlns:a16="http://schemas.microsoft.com/office/drawing/2014/main" id="{F8087344-0030-5DF3-6CED-F660EFE49A57}"/>
                </a:ext>
              </a:extLst>
            </p:cNvPr>
            <p:cNvSpPr>
              <a:spLocks noChangeShapeType="1"/>
            </p:cNvSpPr>
            <p:nvPr/>
          </p:nvSpPr>
          <p:spPr bwMode="auto">
            <a:xfrm>
              <a:off x="4464" y="1560"/>
              <a:ext cx="0" cy="1322"/>
            </a:xfrm>
            <a:prstGeom prst="line">
              <a:avLst/>
            </a:prstGeom>
            <a:noFill/>
            <a:ln w="2857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103481">
              <a:extLst>
                <a:ext uri="{FF2B5EF4-FFF2-40B4-BE49-F238E27FC236}">
                  <a16:creationId xmlns:a16="http://schemas.microsoft.com/office/drawing/2014/main" id="{07E6A6C1-4184-E439-7F85-1A896E77841A}"/>
                </a:ext>
              </a:extLst>
            </p:cNvPr>
            <p:cNvSpPr>
              <a:spLocks noChangeShapeType="1"/>
            </p:cNvSpPr>
            <p:nvPr/>
          </p:nvSpPr>
          <p:spPr bwMode="auto">
            <a:xfrm>
              <a:off x="4464" y="2303"/>
              <a:ext cx="41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文本框 103482">
              <a:extLst>
                <a:ext uri="{FF2B5EF4-FFF2-40B4-BE49-F238E27FC236}">
                  <a16:creationId xmlns:a16="http://schemas.microsoft.com/office/drawing/2014/main" id="{5325F6B9-D835-A7DF-C533-175594A94276}"/>
                </a:ext>
              </a:extLst>
            </p:cNvPr>
            <p:cNvSpPr txBox="1">
              <a:spLocks noChangeArrowheads="1"/>
            </p:cNvSpPr>
            <p:nvPr/>
          </p:nvSpPr>
          <p:spPr bwMode="auto">
            <a:xfrm>
              <a:off x="5136" y="287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i="1">
                  <a:latin typeface="Times New Roman" panose="02020603050405020304" pitchFamily="18" charset="0"/>
                </a:rPr>
                <a:t>t</a:t>
              </a:r>
            </a:p>
          </p:txBody>
        </p:sp>
        <p:sp>
          <p:nvSpPr>
            <p:cNvPr id="71" name="文本框 103483">
              <a:extLst>
                <a:ext uri="{FF2B5EF4-FFF2-40B4-BE49-F238E27FC236}">
                  <a16:creationId xmlns:a16="http://schemas.microsoft.com/office/drawing/2014/main" id="{6B555D6C-0170-F148-3DF8-8D961905C9ED}"/>
                </a:ext>
              </a:extLst>
            </p:cNvPr>
            <p:cNvSpPr txBox="1">
              <a:spLocks noChangeArrowheads="1"/>
            </p:cNvSpPr>
            <p:nvPr/>
          </p:nvSpPr>
          <p:spPr bwMode="auto">
            <a:xfrm>
              <a:off x="3128" y="2164"/>
              <a:ext cx="4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Times New Roman" panose="02020603050405020304" pitchFamily="18" charset="0"/>
                </a:rPr>
                <a:t>5</a:t>
              </a:r>
            </a:p>
          </p:txBody>
        </p:sp>
      </p:grpSp>
      <p:grpSp>
        <p:nvGrpSpPr>
          <p:cNvPr id="72" name="组合 103491">
            <a:extLst>
              <a:ext uri="{FF2B5EF4-FFF2-40B4-BE49-F238E27FC236}">
                <a16:creationId xmlns:a16="http://schemas.microsoft.com/office/drawing/2014/main" id="{FB1BF233-5CD7-D15E-E805-D19443F346A0}"/>
              </a:ext>
            </a:extLst>
          </p:cNvPr>
          <p:cNvGrpSpPr>
            <a:grpSpLocks/>
          </p:cNvGrpSpPr>
          <p:nvPr/>
        </p:nvGrpSpPr>
        <p:grpSpPr bwMode="auto">
          <a:xfrm>
            <a:off x="5880100" y="3797862"/>
            <a:ext cx="2120900" cy="982662"/>
            <a:chOff x="3128" y="2312"/>
            <a:chExt cx="1336" cy="537"/>
          </a:xfrm>
        </p:grpSpPr>
        <p:sp>
          <p:nvSpPr>
            <p:cNvPr id="73" name="文本框 103461">
              <a:extLst>
                <a:ext uri="{FF2B5EF4-FFF2-40B4-BE49-F238E27FC236}">
                  <a16:creationId xmlns:a16="http://schemas.microsoft.com/office/drawing/2014/main" id="{003BF7C3-1452-8F39-8C25-D1268856F48A}"/>
                </a:ext>
              </a:extLst>
            </p:cNvPr>
            <p:cNvSpPr txBox="1">
              <a:spLocks noChangeArrowheads="1"/>
            </p:cNvSpPr>
            <p:nvPr/>
          </p:nvSpPr>
          <p:spPr bwMode="auto">
            <a:xfrm>
              <a:off x="3128" y="2632"/>
              <a:ext cx="39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Times New Roman" panose="02020603050405020304" pitchFamily="18" charset="0"/>
                </a:rPr>
                <a:t>0. 3</a:t>
              </a:r>
            </a:p>
          </p:txBody>
        </p:sp>
        <p:sp>
          <p:nvSpPr>
            <p:cNvPr id="74" name="直接连接符 103462">
              <a:extLst>
                <a:ext uri="{FF2B5EF4-FFF2-40B4-BE49-F238E27FC236}">
                  <a16:creationId xmlns:a16="http://schemas.microsoft.com/office/drawing/2014/main" id="{E357DBDE-528E-25DB-64C4-6FA5C674A55A}"/>
                </a:ext>
              </a:extLst>
            </p:cNvPr>
            <p:cNvSpPr>
              <a:spLocks noChangeShapeType="1"/>
            </p:cNvSpPr>
            <p:nvPr/>
          </p:nvSpPr>
          <p:spPr bwMode="auto">
            <a:xfrm>
              <a:off x="3897" y="2776"/>
              <a:ext cx="567"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直接连接符 103485">
              <a:extLst>
                <a:ext uri="{FF2B5EF4-FFF2-40B4-BE49-F238E27FC236}">
                  <a16:creationId xmlns:a16="http://schemas.microsoft.com/office/drawing/2014/main" id="{E7F3D52E-2A4E-A808-48B3-9001A5DD52BD}"/>
                </a:ext>
              </a:extLst>
            </p:cNvPr>
            <p:cNvSpPr>
              <a:spLocks noChangeShapeType="1"/>
            </p:cNvSpPr>
            <p:nvPr/>
          </p:nvSpPr>
          <p:spPr bwMode="auto">
            <a:xfrm>
              <a:off x="3505" y="2776"/>
              <a:ext cx="399" cy="0"/>
            </a:xfrm>
            <a:prstGeom prst="line">
              <a:avLst/>
            </a:prstGeom>
            <a:noFill/>
            <a:ln w="222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直接连接符 103489">
              <a:extLst>
                <a:ext uri="{FF2B5EF4-FFF2-40B4-BE49-F238E27FC236}">
                  <a16:creationId xmlns:a16="http://schemas.microsoft.com/office/drawing/2014/main" id="{4FB91944-6970-CD5E-3B24-07DAD78DFA75}"/>
                </a:ext>
              </a:extLst>
            </p:cNvPr>
            <p:cNvSpPr>
              <a:spLocks noChangeShapeType="1"/>
            </p:cNvSpPr>
            <p:nvPr/>
          </p:nvSpPr>
          <p:spPr bwMode="auto">
            <a:xfrm>
              <a:off x="3904" y="2312"/>
              <a:ext cx="0" cy="4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直接连接符 103490">
              <a:extLst>
                <a:ext uri="{FF2B5EF4-FFF2-40B4-BE49-F238E27FC236}">
                  <a16:creationId xmlns:a16="http://schemas.microsoft.com/office/drawing/2014/main" id="{AF9D4F18-742F-ECE9-9D3E-C83BCFBE8FB4}"/>
                </a:ext>
              </a:extLst>
            </p:cNvPr>
            <p:cNvSpPr>
              <a:spLocks noChangeShapeType="1"/>
            </p:cNvSpPr>
            <p:nvPr/>
          </p:nvSpPr>
          <p:spPr bwMode="auto">
            <a:xfrm>
              <a:off x="4464" y="2312"/>
              <a:ext cx="0" cy="4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6076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arn(outVertical)">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8" grpId="0" animBg="1"/>
      <p:bldP spid="59" grpId="0" animBg="1"/>
      <p:bldP spid="6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36">
            <a:extLst>
              <a:ext uri="{FF2B5EF4-FFF2-40B4-BE49-F238E27FC236}">
                <a16:creationId xmlns:a16="http://schemas.microsoft.com/office/drawing/2014/main" id="{5E34A574-F86B-1817-9C34-09598C491E78}"/>
              </a:ext>
            </a:extLst>
          </p:cNvPr>
          <p:cNvGraphicFramePr>
            <a:graphicFrameLocks noChangeAspect="1"/>
          </p:cNvGraphicFramePr>
          <p:nvPr>
            <p:extLst>
              <p:ext uri="{D42A27DB-BD31-4B8C-83A1-F6EECF244321}">
                <p14:modId xmlns:p14="http://schemas.microsoft.com/office/powerpoint/2010/main" val="1742499672"/>
              </p:ext>
            </p:extLst>
          </p:nvPr>
        </p:nvGraphicFramePr>
        <p:xfrm>
          <a:off x="1501154" y="988254"/>
          <a:ext cx="2544762" cy="511175"/>
        </p:xfrm>
        <a:graphic>
          <a:graphicData uri="http://schemas.openxmlformats.org/presentationml/2006/ole">
            <mc:AlternateContent xmlns:mc="http://schemas.openxmlformats.org/markup-compatibility/2006">
              <mc:Choice xmlns:v="urn:schemas-microsoft-com:vml" Requires="v">
                <p:oleObj spid="_x0000_s19466" name="Equation" r:id="rId3" imgW="1066680" imgH="215640" progId="Equation.3">
                  <p:embed/>
                </p:oleObj>
              </mc:Choice>
              <mc:Fallback>
                <p:oleObj name="Equation" r:id="rId3" imgW="1066680" imgH="215640" progId="Equation.3">
                  <p:embed/>
                  <p:pic>
                    <p:nvPicPr>
                      <p:cNvPr id="7" name="Object 36">
                        <a:extLst>
                          <a:ext uri="{FF2B5EF4-FFF2-40B4-BE49-F238E27FC236}">
                            <a16:creationId xmlns:a16="http://schemas.microsoft.com/office/drawing/2014/main" id="{5E34A574-F86B-1817-9C34-09598C491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154" y="988254"/>
                        <a:ext cx="2544762" cy="51117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8" name="Rectangle 37">
            <a:extLst>
              <a:ext uri="{FF2B5EF4-FFF2-40B4-BE49-F238E27FC236}">
                <a16:creationId xmlns:a16="http://schemas.microsoft.com/office/drawing/2014/main" id="{A96785A2-CD27-40FE-EEC8-67150410906F}"/>
              </a:ext>
            </a:extLst>
          </p:cNvPr>
          <p:cNvSpPr>
            <a:spLocks noChangeArrowheads="1"/>
          </p:cNvSpPr>
          <p:nvPr/>
        </p:nvSpPr>
        <p:spPr bwMode="auto">
          <a:xfrm>
            <a:off x="4399929" y="958091"/>
            <a:ext cx="1525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a:solidFill>
                  <a:srgbClr val="0033CC"/>
                </a:solidFill>
                <a:latin typeface="Times New Roman" panose="02020603050405020304" pitchFamily="18" charset="0"/>
                <a:ea typeface="方正姚体" charset="-122"/>
              </a:rPr>
              <a:t>T </a:t>
            </a:r>
            <a:r>
              <a:rPr kumimoji="1" lang="zh-CN" altLang="ru-RU" sz="2800" b="1">
                <a:solidFill>
                  <a:srgbClr val="0033CC"/>
                </a:solidFill>
                <a:latin typeface="宋体" panose="02010600030101010101" pitchFamily="2" charset="-122"/>
                <a:ea typeface="方正姚体" charset="-122"/>
              </a:rPr>
              <a:t>截止</a:t>
            </a:r>
          </a:p>
        </p:txBody>
      </p:sp>
      <p:graphicFrame>
        <p:nvGraphicFramePr>
          <p:cNvPr id="9" name="Object 38">
            <a:extLst>
              <a:ext uri="{FF2B5EF4-FFF2-40B4-BE49-F238E27FC236}">
                <a16:creationId xmlns:a16="http://schemas.microsoft.com/office/drawing/2014/main" id="{7F1A91F2-F78B-E4B5-E75B-B65CE2934529}"/>
              </a:ext>
            </a:extLst>
          </p:cNvPr>
          <p:cNvGraphicFramePr>
            <a:graphicFrameLocks noChangeAspect="1"/>
          </p:cNvGraphicFramePr>
          <p:nvPr>
            <p:extLst>
              <p:ext uri="{D42A27DB-BD31-4B8C-83A1-F6EECF244321}">
                <p14:modId xmlns:p14="http://schemas.microsoft.com/office/powerpoint/2010/main" val="62885103"/>
              </p:ext>
            </p:extLst>
          </p:nvPr>
        </p:nvGraphicFramePr>
        <p:xfrm>
          <a:off x="1894854" y="1615316"/>
          <a:ext cx="3252787" cy="560388"/>
        </p:xfrm>
        <a:graphic>
          <a:graphicData uri="http://schemas.openxmlformats.org/presentationml/2006/ole">
            <mc:AlternateContent xmlns:mc="http://schemas.openxmlformats.org/markup-compatibility/2006">
              <mc:Choice xmlns:v="urn:schemas-microsoft-com:vml" Requires="v">
                <p:oleObj spid="_x0000_s19467" name="Equation" r:id="rId5" imgW="1358640" imgH="228600" progId="Equation.3">
                  <p:embed/>
                </p:oleObj>
              </mc:Choice>
              <mc:Fallback>
                <p:oleObj name="Equation" r:id="rId5" imgW="1358640" imgH="228600" progId="Equation.3">
                  <p:embed/>
                  <p:pic>
                    <p:nvPicPr>
                      <p:cNvPr id="9" name="Object 38">
                        <a:extLst>
                          <a:ext uri="{FF2B5EF4-FFF2-40B4-BE49-F238E27FC236}">
                            <a16:creationId xmlns:a16="http://schemas.microsoft.com/office/drawing/2014/main" id="{7F1A91F2-F78B-E4B5-E75B-B65CE29345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854" y="1615316"/>
                        <a:ext cx="3252787" cy="5603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0" name="Object 39">
            <a:extLst>
              <a:ext uri="{FF2B5EF4-FFF2-40B4-BE49-F238E27FC236}">
                <a16:creationId xmlns:a16="http://schemas.microsoft.com/office/drawing/2014/main" id="{C0E0B67D-B157-8982-8B16-69A512C6A8B4}"/>
              </a:ext>
            </a:extLst>
          </p:cNvPr>
          <p:cNvGraphicFramePr>
            <a:graphicFrameLocks noChangeAspect="1"/>
          </p:cNvGraphicFramePr>
          <p:nvPr>
            <p:extLst>
              <p:ext uri="{D42A27DB-BD31-4B8C-83A1-F6EECF244321}">
                <p14:modId xmlns:p14="http://schemas.microsoft.com/office/powerpoint/2010/main" val="1476052754"/>
              </p:ext>
            </p:extLst>
          </p:nvPr>
        </p:nvGraphicFramePr>
        <p:xfrm>
          <a:off x="1580529" y="2539241"/>
          <a:ext cx="2386012" cy="506413"/>
        </p:xfrm>
        <a:graphic>
          <a:graphicData uri="http://schemas.openxmlformats.org/presentationml/2006/ole">
            <mc:AlternateContent xmlns:mc="http://schemas.openxmlformats.org/markup-compatibility/2006">
              <mc:Choice xmlns:v="urn:schemas-microsoft-com:vml" Requires="v">
                <p:oleObj spid="_x0000_s19468" name="Equation" r:id="rId7" imgW="1091880" imgH="215640" progId="Equation.3">
                  <p:embed/>
                </p:oleObj>
              </mc:Choice>
              <mc:Fallback>
                <p:oleObj name="Equation" r:id="rId7" imgW="1091880" imgH="215640" progId="Equation.3">
                  <p:embed/>
                  <p:pic>
                    <p:nvPicPr>
                      <p:cNvPr id="10" name="Object 39">
                        <a:extLst>
                          <a:ext uri="{FF2B5EF4-FFF2-40B4-BE49-F238E27FC236}">
                            <a16:creationId xmlns:a16="http://schemas.microsoft.com/office/drawing/2014/main" id="{C0E0B67D-B157-8982-8B16-69A512C6A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0529" y="2539241"/>
                        <a:ext cx="2386012" cy="50641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1" name="Rectangle 40">
            <a:extLst>
              <a:ext uri="{FF2B5EF4-FFF2-40B4-BE49-F238E27FC236}">
                <a16:creationId xmlns:a16="http://schemas.microsoft.com/office/drawing/2014/main" id="{7DAD4DEE-2DF9-897D-6B4F-A0AA3FDC33CB}"/>
              </a:ext>
            </a:extLst>
          </p:cNvPr>
          <p:cNvSpPr>
            <a:spLocks noChangeArrowheads="1"/>
          </p:cNvSpPr>
          <p:nvPr/>
        </p:nvSpPr>
        <p:spPr bwMode="auto">
          <a:xfrm>
            <a:off x="4399929" y="2521779"/>
            <a:ext cx="1716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a:solidFill>
                  <a:srgbClr val="0033CC"/>
                </a:solidFill>
                <a:latin typeface="Times New Roman" panose="02020603050405020304" pitchFamily="18" charset="0"/>
                <a:ea typeface="方正姚体" charset="-122"/>
              </a:rPr>
              <a:t>T</a:t>
            </a:r>
            <a:r>
              <a:rPr kumimoji="1" lang="zh-CN" altLang="ru-RU" sz="2800" b="1">
                <a:solidFill>
                  <a:srgbClr val="0033CC"/>
                </a:solidFill>
                <a:latin typeface="Times New Roman" panose="02020603050405020304" pitchFamily="18" charset="0"/>
                <a:ea typeface="方正姚体" charset="-122"/>
              </a:rPr>
              <a:t>导通</a:t>
            </a:r>
          </a:p>
        </p:txBody>
      </p:sp>
      <p:graphicFrame>
        <p:nvGraphicFramePr>
          <p:cNvPr id="12" name="Object 41">
            <a:extLst>
              <a:ext uri="{FF2B5EF4-FFF2-40B4-BE49-F238E27FC236}">
                <a16:creationId xmlns:a16="http://schemas.microsoft.com/office/drawing/2014/main" id="{3EDDC080-5C4D-6311-F82A-57752CE709DA}"/>
              </a:ext>
            </a:extLst>
          </p:cNvPr>
          <p:cNvGraphicFramePr>
            <a:graphicFrameLocks noChangeAspect="1"/>
          </p:cNvGraphicFramePr>
          <p:nvPr>
            <p:extLst>
              <p:ext uri="{D42A27DB-BD31-4B8C-83A1-F6EECF244321}">
                <p14:modId xmlns:p14="http://schemas.microsoft.com/office/powerpoint/2010/main" val="2239656674"/>
              </p:ext>
            </p:extLst>
          </p:nvPr>
        </p:nvGraphicFramePr>
        <p:xfrm>
          <a:off x="1540841" y="3144079"/>
          <a:ext cx="4260850" cy="993775"/>
        </p:xfrm>
        <a:graphic>
          <a:graphicData uri="http://schemas.openxmlformats.org/presentationml/2006/ole">
            <mc:AlternateContent xmlns:mc="http://schemas.openxmlformats.org/markup-compatibility/2006">
              <mc:Choice xmlns:v="urn:schemas-microsoft-com:vml" Requires="v">
                <p:oleObj spid="_x0000_s19469" name="Equation" r:id="rId9" imgW="2260440" imgH="431640" progId="Equation.3">
                  <p:embed/>
                </p:oleObj>
              </mc:Choice>
              <mc:Fallback>
                <p:oleObj name="Equation" r:id="rId9" imgW="2260440" imgH="431640" progId="Equation.3">
                  <p:embed/>
                  <p:pic>
                    <p:nvPicPr>
                      <p:cNvPr id="12" name="Object 41">
                        <a:extLst>
                          <a:ext uri="{FF2B5EF4-FFF2-40B4-BE49-F238E27FC236}">
                            <a16:creationId xmlns:a16="http://schemas.microsoft.com/office/drawing/2014/main" id="{3EDDC080-5C4D-6311-F82A-57752CE709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0841" y="3144079"/>
                        <a:ext cx="4260850" cy="99377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3" name="Object 42">
            <a:extLst>
              <a:ext uri="{FF2B5EF4-FFF2-40B4-BE49-F238E27FC236}">
                <a16:creationId xmlns:a16="http://schemas.microsoft.com/office/drawing/2014/main" id="{22D90D64-D915-3598-30AB-EDE1BD609ECF}"/>
              </a:ext>
            </a:extLst>
          </p:cNvPr>
          <p:cNvGraphicFramePr>
            <a:graphicFrameLocks noChangeAspect="1"/>
          </p:cNvGraphicFramePr>
          <p:nvPr>
            <p:extLst>
              <p:ext uri="{D42A27DB-BD31-4B8C-83A1-F6EECF244321}">
                <p14:modId xmlns:p14="http://schemas.microsoft.com/office/powerpoint/2010/main" val="2945250869"/>
              </p:ext>
            </p:extLst>
          </p:nvPr>
        </p:nvGraphicFramePr>
        <p:xfrm>
          <a:off x="1672604" y="4174366"/>
          <a:ext cx="4110037" cy="944563"/>
        </p:xfrm>
        <a:graphic>
          <a:graphicData uri="http://schemas.openxmlformats.org/presentationml/2006/ole">
            <mc:AlternateContent xmlns:mc="http://schemas.openxmlformats.org/markup-compatibility/2006">
              <mc:Choice xmlns:v="urn:schemas-microsoft-com:vml" Requires="v">
                <p:oleObj spid="_x0000_s19470" name="Equation" r:id="rId11" imgW="1955520" imgH="393480" progId="Equation.3">
                  <p:embed/>
                </p:oleObj>
              </mc:Choice>
              <mc:Fallback>
                <p:oleObj name="Equation" r:id="rId11" imgW="1955520" imgH="393480" progId="Equation.3">
                  <p:embed/>
                  <p:pic>
                    <p:nvPicPr>
                      <p:cNvPr id="13" name="Object 42">
                        <a:extLst>
                          <a:ext uri="{FF2B5EF4-FFF2-40B4-BE49-F238E27FC236}">
                            <a16:creationId xmlns:a16="http://schemas.microsoft.com/office/drawing/2014/main" id="{22D90D64-D915-3598-30AB-EDE1BD609E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2604" y="4174366"/>
                        <a:ext cx="4110037" cy="94456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5" name="Rectangle 44">
            <a:extLst>
              <a:ext uri="{FF2B5EF4-FFF2-40B4-BE49-F238E27FC236}">
                <a16:creationId xmlns:a16="http://schemas.microsoft.com/office/drawing/2014/main" id="{A11295CA-1282-AE52-A309-94C90515E25D}"/>
              </a:ext>
            </a:extLst>
          </p:cNvPr>
          <p:cNvSpPr>
            <a:spLocks noChangeArrowheads="1"/>
          </p:cNvSpPr>
          <p:nvPr/>
        </p:nvSpPr>
        <p:spPr bwMode="auto">
          <a:xfrm>
            <a:off x="1845641" y="5107816"/>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dirty="0">
                <a:solidFill>
                  <a:srgbClr val="0033CC"/>
                </a:solidFill>
                <a:latin typeface="Times New Roman" panose="02020603050405020304" pitchFamily="18" charset="0"/>
                <a:ea typeface="方正姚体" charset="-122"/>
              </a:rPr>
              <a:t>饱和导通条件</a:t>
            </a:r>
            <a:r>
              <a:rPr kumimoji="1" lang="ru-RU" altLang="zh-CN" sz="2800" b="1" dirty="0">
                <a:solidFill>
                  <a:srgbClr val="0033CC"/>
                </a:solidFill>
                <a:latin typeface="Times New Roman" panose="02020603050405020304" pitchFamily="18" charset="0"/>
                <a:ea typeface="方正姚体" charset="-122"/>
              </a:rPr>
              <a:t>:</a:t>
            </a:r>
          </a:p>
        </p:txBody>
      </p:sp>
      <p:graphicFrame>
        <p:nvGraphicFramePr>
          <p:cNvPr id="16" name="Object 45">
            <a:extLst>
              <a:ext uri="{FF2B5EF4-FFF2-40B4-BE49-F238E27FC236}">
                <a16:creationId xmlns:a16="http://schemas.microsoft.com/office/drawing/2014/main" id="{8523D4E5-AA07-0FEB-0C23-1EABB00686F3}"/>
              </a:ext>
            </a:extLst>
          </p:cNvPr>
          <p:cNvGraphicFramePr>
            <a:graphicFrameLocks noChangeAspect="1"/>
          </p:cNvGraphicFramePr>
          <p:nvPr>
            <p:extLst>
              <p:ext uri="{D42A27DB-BD31-4B8C-83A1-F6EECF244321}">
                <p14:modId xmlns:p14="http://schemas.microsoft.com/office/powerpoint/2010/main" val="1702040749"/>
              </p:ext>
            </p:extLst>
          </p:nvPr>
        </p:nvGraphicFramePr>
        <p:xfrm>
          <a:off x="4391991" y="5088766"/>
          <a:ext cx="1106488" cy="536575"/>
        </p:xfrm>
        <a:graphic>
          <a:graphicData uri="http://schemas.openxmlformats.org/presentationml/2006/ole">
            <mc:AlternateContent xmlns:mc="http://schemas.openxmlformats.org/markup-compatibility/2006">
              <mc:Choice xmlns:v="urn:schemas-microsoft-com:vml" Requires="v">
                <p:oleObj spid="_x0000_s19471" name="Equation" r:id="rId13" imgW="507960" imgH="228600" progId="Equation.3">
                  <p:embed/>
                </p:oleObj>
              </mc:Choice>
              <mc:Fallback>
                <p:oleObj name="Equation" r:id="rId13" imgW="507960" imgH="228600" progId="Equation.3">
                  <p:embed/>
                  <p:pic>
                    <p:nvPicPr>
                      <p:cNvPr id="16" name="Object 45">
                        <a:extLst>
                          <a:ext uri="{FF2B5EF4-FFF2-40B4-BE49-F238E27FC236}">
                            <a16:creationId xmlns:a16="http://schemas.microsoft.com/office/drawing/2014/main" id="{8523D4E5-AA07-0FEB-0C23-1EABB00686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91991" y="5088766"/>
                        <a:ext cx="1106488" cy="5365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17" name="Group 46">
            <a:extLst>
              <a:ext uri="{FF2B5EF4-FFF2-40B4-BE49-F238E27FC236}">
                <a16:creationId xmlns:a16="http://schemas.microsoft.com/office/drawing/2014/main" id="{BFCA2021-B591-6DDC-7CC5-D04E7684CA79}"/>
              </a:ext>
            </a:extLst>
          </p:cNvPr>
          <p:cNvGrpSpPr>
            <a:grpSpLocks/>
          </p:cNvGrpSpPr>
          <p:nvPr/>
        </p:nvGrpSpPr>
        <p:grpSpPr bwMode="auto">
          <a:xfrm>
            <a:off x="7060579" y="812041"/>
            <a:ext cx="3576637" cy="3095625"/>
            <a:chOff x="3391" y="597"/>
            <a:chExt cx="2253" cy="1950"/>
          </a:xfrm>
        </p:grpSpPr>
        <p:sp>
          <p:nvSpPr>
            <p:cNvPr id="18" name="Rectangle 47">
              <a:extLst>
                <a:ext uri="{FF2B5EF4-FFF2-40B4-BE49-F238E27FC236}">
                  <a16:creationId xmlns:a16="http://schemas.microsoft.com/office/drawing/2014/main" id="{59AE2B99-3A4E-ECDA-6616-716C1D4D5C3B}"/>
                </a:ext>
              </a:extLst>
            </p:cNvPr>
            <p:cNvSpPr>
              <a:spLocks noChangeArrowheads="1"/>
            </p:cNvSpPr>
            <p:nvPr/>
          </p:nvSpPr>
          <p:spPr bwMode="auto">
            <a:xfrm>
              <a:off x="3391" y="631"/>
              <a:ext cx="2253" cy="1916"/>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grpSp>
          <p:nvGrpSpPr>
            <p:cNvPr id="19" name="Group 48">
              <a:extLst>
                <a:ext uri="{FF2B5EF4-FFF2-40B4-BE49-F238E27FC236}">
                  <a16:creationId xmlns:a16="http://schemas.microsoft.com/office/drawing/2014/main" id="{D7FC0A7A-6F6E-0A9F-26FC-DEB937D8350D}"/>
                </a:ext>
              </a:extLst>
            </p:cNvPr>
            <p:cNvGrpSpPr>
              <a:grpSpLocks/>
            </p:cNvGrpSpPr>
            <p:nvPr/>
          </p:nvGrpSpPr>
          <p:grpSpPr bwMode="auto">
            <a:xfrm>
              <a:off x="3393" y="597"/>
              <a:ext cx="2156" cy="1885"/>
              <a:chOff x="3393" y="597"/>
              <a:chExt cx="2156" cy="1885"/>
            </a:xfrm>
          </p:grpSpPr>
          <p:grpSp>
            <p:nvGrpSpPr>
              <p:cNvPr id="20" name="Group 49">
                <a:extLst>
                  <a:ext uri="{FF2B5EF4-FFF2-40B4-BE49-F238E27FC236}">
                    <a16:creationId xmlns:a16="http://schemas.microsoft.com/office/drawing/2014/main" id="{9B9B9081-70D3-3B41-A582-6CB46367D0F0}"/>
                  </a:ext>
                </a:extLst>
              </p:cNvPr>
              <p:cNvGrpSpPr>
                <a:grpSpLocks/>
              </p:cNvGrpSpPr>
              <p:nvPr/>
            </p:nvGrpSpPr>
            <p:grpSpPr bwMode="auto">
              <a:xfrm>
                <a:off x="4441" y="1689"/>
                <a:ext cx="195" cy="268"/>
                <a:chOff x="2228" y="986"/>
                <a:chExt cx="195" cy="268"/>
              </a:xfrm>
            </p:grpSpPr>
            <p:sp>
              <p:nvSpPr>
                <p:cNvPr id="53" name="Line 50">
                  <a:extLst>
                    <a:ext uri="{FF2B5EF4-FFF2-40B4-BE49-F238E27FC236}">
                      <a16:creationId xmlns:a16="http://schemas.microsoft.com/office/drawing/2014/main" id="{5B9BAFA0-D6A2-0F2A-ED3A-33BA40ADF42F}"/>
                    </a:ext>
                  </a:extLst>
                </p:cNvPr>
                <p:cNvSpPr>
                  <a:spLocks noChangeShapeType="1"/>
                </p:cNvSpPr>
                <p:nvPr/>
              </p:nvSpPr>
              <p:spPr bwMode="auto">
                <a:xfrm>
                  <a:off x="2228" y="1024"/>
                  <a:ext cx="0" cy="227"/>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51">
                  <a:extLst>
                    <a:ext uri="{FF2B5EF4-FFF2-40B4-BE49-F238E27FC236}">
                      <a16:creationId xmlns:a16="http://schemas.microsoft.com/office/drawing/2014/main" id="{B8148F00-8275-75E2-739A-ACB9A6502B93}"/>
                    </a:ext>
                  </a:extLst>
                </p:cNvPr>
                <p:cNvSpPr>
                  <a:spLocks noChangeShapeType="1"/>
                </p:cNvSpPr>
                <p:nvPr/>
              </p:nvSpPr>
              <p:spPr bwMode="auto">
                <a:xfrm flipV="1">
                  <a:off x="2228" y="986"/>
                  <a:ext cx="165" cy="114"/>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52">
                  <a:extLst>
                    <a:ext uri="{FF2B5EF4-FFF2-40B4-BE49-F238E27FC236}">
                      <a16:creationId xmlns:a16="http://schemas.microsoft.com/office/drawing/2014/main" id="{E49AC054-F17F-5BA3-2D3A-5636682BED2C}"/>
                    </a:ext>
                  </a:extLst>
                </p:cNvPr>
                <p:cNvSpPr>
                  <a:spLocks noChangeShapeType="1"/>
                </p:cNvSpPr>
                <p:nvPr/>
              </p:nvSpPr>
              <p:spPr bwMode="auto">
                <a:xfrm>
                  <a:off x="2228" y="1175"/>
                  <a:ext cx="195" cy="79"/>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Line 53">
                <a:extLst>
                  <a:ext uri="{FF2B5EF4-FFF2-40B4-BE49-F238E27FC236}">
                    <a16:creationId xmlns:a16="http://schemas.microsoft.com/office/drawing/2014/main" id="{9EF6F843-EB77-5DCC-BD66-5CF30A743EF6}"/>
                  </a:ext>
                </a:extLst>
              </p:cNvPr>
              <p:cNvSpPr>
                <a:spLocks noChangeShapeType="1"/>
              </p:cNvSpPr>
              <p:nvPr/>
            </p:nvSpPr>
            <p:spPr bwMode="auto">
              <a:xfrm flipH="1">
                <a:off x="4597" y="991"/>
                <a:ext cx="1" cy="701"/>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54">
                <a:extLst>
                  <a:ext uri="{FF2B5EF4-FFF2-40B4-BE49-F238E27FC236}">
                    <a16:creationId xmlns:a16="http://schemas.microsoft.com/office/drawing/2014/main" id="{2CE2F09C-8991-B537-570D-881B07988EE0}"/>
                  </a:ext>
                </a:extLst>
              </p:cNvPr>
              <p:cNvSpPr>
                <a:spLocks noChangeShapeType="1"/>
              </p:cNvSpPr>
              <p:nvPr/>
            </p:nvSpPr>
            <p:spPr bwMode="auto">
              <a:xfrm>
                <a:off x="4607" y="1948"/>
                <a:ext cx="0" cy="519"/>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55">
                <a:extLst>
                  <a:ext uri="{FF2B5EF4-FFF2-40B4-BE49-F238E27FC236}">
                    <a16:creationId xmlns:a16="http://schemas.microsoft.com/office/drawing/2014/main" id="{DC5A7E4C-803B-000A-FCD0-733CB38EF815}"/>
                  </a:ext>
                </a:extLst>
              </p:cNvPr>
              <p:cNvSpPr>
                <a:spLocks noChangeShapeType="1"/>
              </p:cNvSpPr>
              <p:nvPr/>
            </p:nvSpPr>
            <p:spPr bwMode="auto">
              <a:xfrm flipV="1">
                <a:off x="3785" y="2347"/>
                <a:ext cx="13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56">
                <a:extLst>
                  <a:ext uri="{FF2B5EF4-FFF2-40B4-BE49-F238E27FC236}">
                    <a16:creationId xmlns:a16="http://schemas.microsoft.com/office/drawing/2014/main" id="{FFE02868-5D0C-D790-5FA3-9D88D9B9431D}"/>
                  </a:ext>
                </a:extLst>
              </p:cNvPr>
              <p:cNvSpPr>
                <a:spLocks noChangeShapeType="1"/>
              </p:cNvSpPr>
              <p:nvPr/>
            </p:nvSpPr>
            <p:spPr bwMode="auto">
              <a:xfrm>
                <a:off x="4535" y="2466"/>
                <a:ext cx="149" cy="0"/>
              </a:xfrm>
              <a:prstGeom prst="line">
                <a:avLst/>
              </a:prstGeom>
              <a:noFill/>
              <a:ln w="571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57">
                <a:extLst>
                  <a:ext uri="{FF2B5EF4-FFF2-40B4-BE49-F238E27FC236}">
                    <a16:creationId xmlns:a16="http://schemas.microsoft.com/office/drawing/2014/main" id="{F114783F-6E5E-1FB6-5A1E-D89168DD4209}"/>
                  </a:ext>
                </a:extLst>
              </p:cNvPr>
              <p:cNvSpPr>
                <a:spLocks noChangeShapeType="1"/>
              </p:cNvSpPr>
              <p:nvPr/>
            </p:nvSpPr>
            <p:spPr bwMode="auto">
              <a:xfrm>
                <a:off x="3777" y="1844"/>
                <a:ext cx="670" cy="2"/>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58">
                <a:extLst>
                  <a:ext uri="{FF2B5EF4-FFF2-40B4-BE49-F238E27FC236}">
                    <a16:creationId xmlns:a16="http://schemas.microsoft.com/office/drawing/2014/main" id="{BFC0A778-41CB-5C2B-CBBB-52FD66F958D2}"/>
                  </a:ext>
                </a:extLst>
              </p:cNvPr>
              <p:cNvSpPr>
                <a:spLocks noChangeArrowheads="1"/>
              </p:cNvSpPr>
              <p:nvPr/>
            </p:nvSpPr>
            <p:spPr bwMode="auto">
              <a:xfrm rot="16200000" flipH="1">
                <a:off x="4009" y="1721"/>
                <a:ext cx="91" cy="251"/>
              </a:xfrm>
              <a:prstGeom prst="rect">
                <a:avLst/>
              </a:prstGeom>
              <a:solidFill>
                <a:srgbClr val="FF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27" name="Line 59">
                <a:extLst>
                  <a:ext uri="{FF2B5EF4-FFF2-40B4-BE49-F238E27FC236}">
                    <a16:creationId xmlns:a16="http://schemas.microsoft.com/office/drawing/2014/main" id="{086C87A0-97F5-9DF6-3471-6F816B83D95B}"/>
                  </a:ext>
                </a:extLst>
              </p:cNvPr>
              <p:cNvSpPr>
                <a:spLocks noChangeShapeType="1"/>
              </p:cNvSpPr>
              <p:nvPr/>
            </p:nvSpPr>
            <p:spPr bwMode="auto">
              <a:xfrm>
                <a:off x="4599" y="1620"/>
                <a:ext cx="58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Rectangle 60">
                <a:extLst>
                  <a:ext uri="{FF2B5EF4-FFF2-40B4-BE49-F238E27FC236}">
                    <a16:creationId xmlns:a16="http://schemas.microsoft.com/office/drawing/2014/main" id="{C6CEE891-D597-02DD-6996-10C54FC5A867}"/>
                  </a:ext>
                </a:extLst>
              </p:cNvPr>
              <p:cNvSpPr>
                <a:spLocks noChangeArrowheads="1"/>
              </p:cNvSpPr>
              <p:nvPr/>
            </p:nvSpPr>
            <p:spPr bwMode="auto">
              <a:xfrm>
                <a:off x="4614" y="597"/>
                <a:ext cx="537"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dirty="0">
                    <a:solidFill>
                      <a:srgbClr val="FF0066"/>
                    </a:solidFill>
                    <a:latin typeface="Times New Roman" panose="02020603050405020304" pitchFamily="18" charset="0"/>
                    <a:ea typeface="方正姚体" charset="-122"/>
                  </a:rPr>
                  <a:t>+</a:t>
                </a:r>
                <a:r>
                  <a:rPr lang="ru-RU" altLang="zh-CN" sz="2400" b="1" i="1" dirty="0">
                    <a:solidFill>
                      <a:srgbClr val="FF0066"/>
                    </a:solidFill>
                    <a:latin typeface="Times New Roman" panose="02020603050405020304" pitchFamily="18" charset="0"/>
                    <a:ea typeface="方正姚体" charset="-122"/>
                  </a:rPr>
                  <a:t>V</a:t>
                </a:r>
                <a:r>
                  <a:rPr lang="ru-RU" altLang="zh-CN" sz="2400" b="1" baseline="-25000" dirty="0">
                    <a:solidFill>
                      <a:srgbClr val="FF0066"/>
                    </a:solidFill>
                    <a:latin typeface="Times New Roman" panose="02020603050405020304" pitchFamily="18" charset="0"/>
                    <a:ea typeface="方正姚体" charset="-122"/>
                  </a:rPr>
                  <a:t>CC</a:t>
                </a:r>
              </a:p>
              <a:p>
                <a:pPr algn="ctr"/>
                <a:r>
                  <a:rPr lang="ru-RU" altLang="zh-CN" sz="2400" b="1" dirty="0">
                    <a:solidFill>
                      <a:srgbClr val="0033CC"/>
                    </a:solidFill>
                    <a:latin typeface="Times New Roman" panose="02020603050405020304" pitchFamily="18" charset="0"/>
                    <a:ea typeface="方正姚体" charset="-122"/>
                  </a:rPr>
                  <a:t>+5V</a:t>
                </a:r>
              </a:p>
            </p:txBody>
          </p:sp>
          <p:sp>
            <p:nvSpPr>
              <p:cNvPr id="29" name="Rectangle 61">
                <a:extLst>
                  <a:ext uri="{FF2B5EF4-FFF2-40B4-BE49-F238E27FC236}">
                    <a16:creationId xmlns:a16="http://schemas.microsoft.com/office/drawing/2014/main" id="{A54EF0A0-260C-A743-1294-2C8B94DB88F2}"/>
                  </a:ext>
                </a:extLst>
              </p:cNvPr>
              <p:cNvSpPr>
                <a:spLocks noChangeArrowheads="1"/>
              </p:cNvSpPr>
              <p:nvPr/>
            </p:nvSpPr>
            <p:spPr bwMode="auto">
              <a:xfrm>
                <a:off x="4622" y="1303"/>
                <a:ext cx="5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zh-CN" sz="2000" b="1">
                    <a:latin typeface="Times New Roman" panose="02020603050405020304" pitchFamily="18" charset="0"/>
                    <a:ea typeface="方正姚体" charset="-122"/>
                  </a:rPr>
                  <a:t>1 k</a:t>
                </a:r>
                <a:r>
                  <a:rPr lang="ru-RU" altLang="zh-CN" sz="2000" b="1">
                    <a:latin typeface="Times New Roman" panose="02020603050405020304" pitchFamily="18" charset="0"/>
                    <a:ea typeface="方正姚体" charset="-122"/>
                    <a:sym typeface="Symbol" panose="05050102010706020507" pitchFamily="18" charset="2"/>
                  </a:rPr>
                  <a:t></a:t>
                </a:r>
              </a:p>
            </p:txBody>
          </p:sp>
          <p:sp>
            <p:nvSpPr>
              <p:cNvPr id="30" name="Rectangle 62">
                <a:extLst>
                  <a:ext uri="{FF2B5EF4-FFF2-40B4-BE49-F238E27FC236}">
                    <a16:creationId xmlns:a16="http://schemas.microsoft.com/office/drawing/2014/main" id="{279018D8-A81E-0468-8051-3F84921D64F9}"/>
                  </a:ext>
                </a:extLst>
              </p:cNvPr>
              <p:cNvSpPr>
                <a:spLocks noChangeArrowheads="1"/>
              </p:cNvSpPr>
              <p:nvPr/>
            </p:nvSpPr>
            <p:spPr bwMode="auto">
              <a:xfrm>
                <a:off x="4666" y="1081"/>
                <a:ext cx="29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a:latin typeface="Times New Roman" panose="02020603050405020304" pitchFamily="18" charset="0"/>
                    <a:ea typeface="方正姚体" charset="-122"/>
                  </a:rPr>
                  <a:t>R</a:t>
                </a:r>
                <a:r>
                  <a:rPr lang="ru-RU" altLang="zh-CN" sz="2400" b="1" baseline="-25000">
                    <a:latin typeface="Times New Roman" panose="02020603050405020304" pitchFamily="18" charset="0"/>
                    <a:ea typeface="方正姚体" charset="-122"/>
                  </a:rPr>
                  <a:t>c</a:t>
                </a:r>
              </a:p>
            </p:txBody>
          </p:sp>
          <p:sp>
            <p:nvSpPr>
              <p:cNvPr id="31" name="Rectangle 63">
                <a:extLst>
                  <a:ext uri="{FF2B5EF4-FFF2-40B4-BE49-F238E27FC236}">
                    <a16:creationId xmlns:a16="http://schemas.microsoft.com/office/drawing/2014/main" id="{02F50C13-A978-67D1-75E0-ED244E1AC5A1}"/>
                  </a:ext>
                </a:extLst>
              </p:cNvPr>
              <p:cNvSpPr>
                <a:spLocks noChangeArrowheads="1"/>
              </p:cNvSpPr>
              <p:nvPr/>
            </p:nvSpPr>
            <p:spPr bwMode="auto">
              <a:xfrm>
                <a:off x="3813" y="1505"/>
                <a:ext cx="3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latin typeface="Times New Roman" panose="02020603050405020304" pitchFamily="18" charset="0"/>
                    <a:ea typeface="方正姚体" charset="-122"/>
                  </a:rPr>
                  <a:t>R</a:t>
                </a:r>
                <a:r>
                  <a:rPr lang="ru-RU" altLang="zh-CN" sz="2400" b="1" baseline="-25000" dirty="0">
                    <a:latin typeface="Times New Roman" panose="02020603050405020304" pitchFamily="18" charset="0"/>
                    <a:ea typeface="方正姚体" charset="-122"/>
                  </a:rPr>
                  <a:t>b</a:t>
                </a:r>
              </a:p>
            </p:txBody>
          </p:sp>
          <p:sp>
            <p:nvSpPr>
              <p:cNvPr id="32" name="Rectangle 64">
                <a:extLst>
                  <a:ext uri="{FF2B5EF4-FFF2-40B4-BE49-F238E27FC236}">
                    <a16:creationId xmlns:a16="http://schemas.microsoft.com/office/drawing/2014/main" id="{F2AF7A68-17DC-F0F5-038D-D185B7DD3AB7}"/>
                  </a:ext>
                </a:extLst>
              </p:cNvPr>
              <p:cNvSpPr>
                <a:spLocks noChangeArrowheads="1"/>
              </p:cNvSpPr>
              <p:nvPr/>
            </p:nvSpPr>
            <p:spPr bwMode="auto">
              <a:xfrm>
                <a:off x="4644" y="1677"/>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Times New Roman" panose="02020603050405020304" pitchFamily="18" charset="0"/>
                    <a:ea typeface="方正姚体" charset="-122"/>
                  </a:rPr>
                  <a:t>T</a:t>
                </a:r>
              </a:p>
            </p:txBody>
          </p:sp>
          <p:sp>
            <p:nvSpPr>
              <p:cNvPr id="33" name="Rectangle 65">
                <a:extLst>
                  <a:ext uri="{FF2B5EF4-FFF2-40B4-BE49-F238E27FC236}">
                    <a16:creationId xmlns:a16="http://schemas.microsoft.com/office/drawing/2014/main" id="{E765F8FF-52D7-07D7-8AA8-BB91EA5E25FE}"/>
                  </a:ext>
                </a:extLst>
              </p:cNvPr>
              <p:cNvSpPr>
                <a:spLocks noChangeArrowheads="1"/>
              </p:cNvSpPr>
              <p:nvPr/>
            </p:nvSpPr>
            <p:spPr bwMode="auto">
              <a:xfrm>
                <a:off x="5282" y="1502"/>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34" name="Rectangle 66">
                <a:extLst>
                  <a:ext uri="{FF2B5EF4-FFF2-40B4-BE49-F238E27FC236}">
                    <a16:creationId xmlns:a16="http://schemas.microsoft.com/office/drawing/2014/main" id="{69A1AC66-79BF-83B7-F616-6D48979A901B}"/>
                  </a:ext>
                </a:extLst>
              </p:cNvPr>
              <p:cNvSpPr>
                <a:spLocks noChangeArrowheads="1"/>
              </p:cNvSpPr>
              <p:nvPr/>
            </p:nvSpPr>
            <p:spPr bwMode="auto">
              <a:xfrm>
                <a:off x="5282" y="214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35" name="Rectangle 67">
                <a:extLst>
                  <a:ext uri="{FF2B5EF4-FFF2-40B4-BE49-F238E27FC236}">
                    <a16:creationId xmlns:a16="http://schemas.microsoft.com/office/drawing/2014/main" id="{244DA59C-A949-DB0F-B2DC-5D5474508CC2}"/>
                  </a:ext>
                </a:extLst>
              </p:cNvPr>
              <p:cNvSpPr>
                <a:spLocks noChangeArrowheads="1"/>
              </p:cNvSpPr>
              <p:nvPr/>
            </p:nvSpPr>
            <p:spPr bwMode="auto">
              <a:xfrm>
                <a:off x="3431" y="1693"/>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36" name="Rectangle 68">
                <a:extLst>
                  <a:ext uri="{FF2B5EF4-FFF2-40B4-BE49-F238E27FC236}">
                    <a16:creationId xmlns:a16="http://schemas.microsoft.com/office/drawing/2014/main" id="{75BF9DF8-2485-A629-1125-2F64BA042CA1}"/>
                  </a:ext>
                </a:extLst>
              </p:cNvPr>
              <p:cNvSpPr>
                <a:spLocks noChangeArrowheads="1"/>
              </p:cNvSpPr>
              <p:nvPr/>
            </p:nvSpPr>
            <p:spPr bwMode="auto">
              <a:xfrm>
                <a:off x="3431" y="2194"/>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37" name="Rectangle 69">
                <a:extLst>
                  <a:ext uri="{FF2B5EF4-FFF2-40B4-BE49-F238E27FC236}">
                    <a16:creationId xmlns:a16="http://schemas.microsoft.com/office/drawing/2014/main" id="{22C2B785-0DE3-7057-0827-126F84E1A660}"/>
                  </a:ext>
                </a:extLst>
              </p:cNvPr>
              <p:cNvSpPr>
                <a:spLocks noChangeArrowheads="1"/>
              </p:cNvSpPr>
              <p:nvPr/>
            </p:nvSpPr>
            <p:spPr bwMode="auto">
              <a:xfrm>
                <a:off x="3393" y="1929"/>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zh-CN" sz="2400" b="1" i="1">
                    <a:solidFill>
                      <a:srgbClr val="0033CC"/>
                    </a:solidFill>
                    <a:latin typeface="Times New Roman" panose="02020603050405020304" pitchFamily="18" charset="0"/>
                    <a:ea typeface="方正姚体" charset="-122"/>
                  </a:rPr>
                  <a:t>u</a:t>
                </a:r>
                <a:r>
                  <a:rPr lang="ru-RU" altLang="zh-CN" sz="2400" b="1" baseline="-25000">
                    <a:solidFill>
                      <a:srgbClr val="0033CC"/>
                    </a:solidFill>
                    <a:latin typeface="Times New Roman" panose="02020603050405020304" pitchFamily="18" charset="0"/>
                    <a:ea typeface="方正姚体" charset="-122"/>
                  </a:rPr>
                  <a:t>I</a:t>
                </a:r>
              </a:p>
            </p:txBody>
          </p:sp>
          <p:sp>
            <p:nvSpPr>
              <p:cNvPr id="38" name="Rectangle 70">
                <a:extLst>
                  <a:ext uri="{FF2B5EF4-FFF2-40B4-BE49-F238E27FC236}">
                    <a16:creationId xmlns:a16="http://schemas.microsoft.com/office/drawing/2014/main" id="{6B600F8C-7FE6-F323-B61E-037DBE86BA87}"/>
                  </a:ext>
                </a:extLst>
              </p:cNvPr>
              <p:cNvSpPr>
                <a:spLocks noChangeArrowheads="1"/>
              </p:cNvSpPr>
              <p:nvPr/>
            </p:nvSpPr>
            <p:spPr bwMode="auto">
              <a:xfrm>
                <a:off x="5227" y="1775"/>
                <a:ext cx="3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a:solidFill>
                      <a:srgbClr val="0033CC"/>
                    </a:solidFill>
                    <a:latin typeface="Times New Roman" panose="02020603050405020304" pitchFamily="18" charset="0"/>
                    <a:ea typeface="方正姚体" charset="-122"/>
                  </a:rPr>
                  <a:t>u</a:t>
                </a:r>
                <a:r>
                  <a:rPr lang="ru-RU" altLang="zh-CN" sz="2400" b="1" baseline="-25000">
                    <a:solidFill>
                      <a:srgbClr val="0033CC"/>
                    </a:solidFill>
                    <a:latin typeface="Times New Roman" panose="02020603050405020304" pitchFamily="18" charset="0"/>
                    <a:ea typeface="方正姚体" charset="-122"/>
                  </a:rPr>
                  <a:t>O</a:t>
                </a:r>
              </a:p>
            </p:txBody>
          </p:sp>
          <p:sp>
            <p:nvSpPr>
              <p:cNvPr id="39" name="Rectangle 71">
                <a:extLst>
                  <a:ext uri="{FF2B5EF4-FFF2-40B4-BE49-F238E27FC236}">
                    <a16:creationId xmlns:a16="http://schemas.microsoft.com/office/drawing/2014/main" id="{9C1D7205-C35B-1C80-00DB-64E096A5086E}"/>
                  </a:ext>
                </a:extLst>
              </p:cNvPr>
              <p:cNvSpPr>
                <a:spLocks noChangeArrowheads="1"/>
              </p:cNvSpPr>
              <p:nvPr/>
            </p:nvSpPr>
            <p:spPr bwMode="auto">
              <a:xfrm>
                <a:off x="3766" y="1895"/>
                <a:ext cx="56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000" b="1">
                    <a:latin typeface="Times New Roman" panose="02020603050405020304" pitchFamily="18" charset="0"/>
                    <a:ea typeface="方正姚体" charset="-122"/>
                  </a:rPr>
                  <a:t>4.3 k</a:t>
                </a:r>
                <a:r>
                  <a:rPr lang="ru-RU" altLang="zh-CN" sz="2000" b="1">
                    <a:latin typeface="Symbol" panose="05050102010706020507" pitchFamily="18" charset="2"/>
                    <a:ea typeface="方正姚体" charset="-122"/>
                    <a:sym typeface="Symbol" panose="05050102010706020507" pitchFamily="18" charset="2"/>
                  </a:rPr>
                  <a:t></a:t>
                </a:r>
              </a:p>
            </p:txBody>
          </p:sp>
          <p:sp>
            <p:nvSpPr>
              <p:cNvPr id="40" name="Rectangle 72">
                <a:extLst>
                  <a:ext uri="{FF2B5EF4-FFF2-40B4-BE49-F238E27FC236}">
                    <a16:creationId xmlns:a16="http://schemas.microsoft.com/office/drawing/2014/main" id="{6405D7AE-FE48-3A23-CACB-3A40A3D29C90}"/>
                  </a:ext>
                </a:extLst>
              </p:cNvPr>
              <p:cNvSpPr>
                <a:spLocks noChangeArrowheads="1"/>
              </p:cNvSpPr>
              <p:nvPr/>
            </p:nvSpPr>
            <p:spPr bwMode="auto">
              <a:xfrm>
                <a:off x="4577" y="1915"/>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sz="2000" b="1" i="1">
                    <a:solidFill>
                      <a:srgbClr val="0033CC"/>
                    </a:solidFill>
                    <a:latin typeface="Times New Roman" panose="02020603050405020304" pitchFamily="18" charset="0"/>
                    <a:ea typeface="方正姚体" charset="-122"/>
                  </a:rPr>
                  <a:t>β </a:t>
                </a:r>
                <a:r>
                  <a:rPr lang="ru-RU" altLang="zh-CN" sz="2000" b="1">
                    <a:solidFill>
                      <a:srgbClr val="0033CC"/>
                    </a:solidFill>
                    <a:latin typeface="Times New Roman" panose="02020603050405020304" pitchFamily="18" charset="0"/>
                    <a:ea typeface="方正姚体" charset="-122"/>
                  </a:rPr>
                  <a:t>= 30</a:t>
                </a:r>
              </a:p>
            </p:txBody>
          </p:sp>
          <p:sp>
            <p:nvSpPr>
              <p:cNvPr id="41" name="Line 73">
                <a:extLst>
                  <a:ext uri="{FF2B5EF4-FFF2-40B4-BE49-F238E27FC236}">
                    <a16:creationId xmlns:a16="http://schemas.microsoft.com/office/drawing/2014/main" id="{7D17497D-9B55-CE1F-B173-480FC2E5F17F}"/>
                  </a:ext>
                </a:extLst>
              </p:cNvPr>
              <p:cNvSpPr>
                <a:spLocks noChangeShapeType="1"/>
              </p:cNvSpPr>
              <p:nvPr/>
            </p:nvSpPr>
            <p:spPr bwMode="auto">
              <a:xfrm>
                <a:off x="4426" y="1112"/>
                <a:ext cx="0" cy="317"/>
              </a:xfrm>
              <a:prstGeom prst="line">
                <a:avLst/>
              </a:prstGeom>
              <a:noFill/>
              <a:ln w="38100"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74">
                <a:extLst>
                  <a:ext uri="{FF2B5EF4-FFF2-40B4-BE49-F238E27FC236}">
                    <a16:creationId xmlns:a16="http://schemas.microsoft.com/office/drawing/2014/main" id="{D73543E1-9616-CDB0-B8C2-53B1F5512077}"/>
                  </a:ext>
                </a:extLst>
              </p:cNvPr>
              <p:cNvSpPr>
                <a:spLocks noChangeShapeType="1"/>
              </p:cNvSpPr>
              <p:nvPr/>
            </p:nvSpPr>
            <p:spPr bwMode="auto">
              <a:xfrm>
                <a:off x="4123" y="1752"/>
                <a:ext cx="293" cy="0"/>
              </a:xfrm>
              <a:prstGeom prst="line">
                <a:avLst/>
              </a:prstGeom>
              <a:noFill/>
              <a:ln w="38100"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43" name="Rectangle 75">
                <a:extLst>
                  <a:ext uri="{FF2B5EF4-FFF2-40B4-BE49-F238E27FC236}">
                    <a16:creationId xmlns:a16="http://schemas.microsoft.com/office/drawing/2014/main" id="{8C0D437F-5462-DC1C-51F6-DCA866D0B4A3}"/>
                  </a:ext>
                </a:extLst>
              </p:cNvPr>
              <p:cNvSpPr>
                <a:spLocks noChangeArrowheads="1"/>
              </p:cNvSpPr>
              <p:nvPr/>
            </p:nvSpPr>
            <p:spPr bwMode="auto">
              <a:xfrm>
                <a:off x="4134" y="1423"/>
                <a:ext cx="2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i="1">
                    <a:solidFill>
                      <a:srgbClr val="0033CC"/>
                    </a:solidFill>
                    <a:latin typeface="Times New Roman" panose="02020603050405020304" pitchFamily="18" charset="0"/>
                    <a:ea typeface="方正姚体" charset="-122"/>
                  </a:rPr>
                  <a:t>i</a:t>
                </a:r>
                <a:r>
                  <a:rPr lang="ru-RU" altLang="zh-CN" sz="2400" b="1" baseline="-25000">
                    <a:solidFill>
                      <a:srgbClr val="0033CC"/>
                    </a:solidFill>
                    <a:latin typeface="Times New Roman" panose="02020603050405020304" pitchFamily="18" charset="0"/>
                    <a:ea typeface="方正姚体" charset="-122"/>
                  </a:rPr>
                  <a:t>B</a:t>
                </a:r>
              </a:p>
            </p:txBody>
          </p:sp>
          <p:sp>
            <p:nvSpPr>
              <p:cNvPr id="44" name="Rectangle 76">
                <a:extLst>
                  <a:ext uri="{FF2B5EF4-FFF2-40B4-BE49-F238E27FC236}">
                    <a16:creationId xmlns:a16="http://schemas.microsoft.com/office/drawing/2014/main" id="{DC2507EC-7020-16F0-59D2-327293A551CE}"/>
                  </a:ext>
                </a:extLst>
              </p:cNvPr>
              <p:cNvSpPr>
                <a:spLocks noChangeArrowheads="1"/>
              </p:cNvSpPr>
              <p:nvPr/>
            </p:nvSpPr>
            <p:spPr bwMode="auto">
              <a:xfrm>
                <a:off x="4170" y="1069"/>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i="1">
                    <a:solidFill>
                      <a:srgbClr val="0033CC"/>
                    </a:solidFill>
                    <a:latin typeface="Times New Roman" panose="02020603050405020304" pitchFamily="18" charset="0"/>
                    <a:ea typeface="方正姚体" charset="-122"/>
                  </a:rPr>
                  <a:t>i</a:t>
                </a:r>
                <a:r>
                  <a:rPr lang="ru-RU" altLang="zh-CN" sz="2400" b="1" baseline="-25000">
                    <a:solidFill>
                      <a:srgbClr val="0033CC"/>
                    </a:solidFill>
                    <a:latin typeface="Times New Roman" panose="02020603050405020304" pitchFamily="18" charset="0"/>
                    <a:ea typeface="方正姚体" charset="-122"/>
                  </a:rPr>
                  <a:t>C</a:t>
                </a:r>
              </a:p>
            </p:txBody>
          </p:sp>
          <p:sp>
            <p:nvSpPr>
              <p:cNvPr id="45" name="Oval 77">
                <a:extLst>
                  <a:ext uri="{FF2B5EF4-FFF2-40B4-BE49-F238E27FC236}">
                    <a16:creationId xmlns:a16="http://schemas.microsoft.com/office/drawing/2014/main" id="{5AA08430-4835-9797-E39D-42142566F693}"/>
                  </a:ext>
                </a:extLst>
              </p:cNvPr>
              <p:cNvSpPr>
                <a:spLocks noChangeArrowheads="1"/>
              </p:cNvSpPr>
              <p:nvPr/>
            </p:nvSpPr>
            <p:spPr bwMode="auto">
              <a:xfrm>
                <a:off x="3725" y="2309"/>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46" name="Rectangle 78">
                <a:extLst>
                  <a:ext uri="{FF2B5EF4-FFF2-40B4-BE49-F238E27FC236}">
                    <a16:creationId xmlns:a16="http://schemas.microsoft.com/office/drawing/2014/main" id="{7DA2D794-FECA-7345-F78A-109413725502}"/>
                  </a:ext>
                </a:extLst>
              </p:cNvPr>
              <p:cNvSpPr>
                <a:spLocks noChangeArrowheads="1"/>
              </p:cNvSpPr>
              <p:nvPr/>
            </p:nvSpPr>
            <p:spPr bwMode="auto">
              <a:xfrm>
                <a:off x="4558" y="1257"/>
                <a:ext cx="84" cy="272"/>
              </a:xfrm>
              <a:prstGeom prst="rect">
                <a:avLst/>
              </a:prstGeom>
              <a:solidFill>
                <a:srgbClr val="FF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47" name="Oval 79">
                <a:extLst>
                  <a:ext uri="{FF2B5EF4-FFF2-40B4-BE49-F238E27FC236}">
                    <a16:creationId xmlns:a16="http://schemas.microsoft.com/office/drawing/2014/main" id="{AB8322E2-47F0-28DA-4B80-3ADDC54BC488}"/>
                  </a:ext>
                </a:extLst>
              </p:cNvPr>
              <p:cNvSpPr>
                <a:spLocks noChangeArrowheads="1"/>
              </p:cNvSpPr>
              <p:nvPr/>
            </p:nvSpPr>
            <p:spPr bwMode="auto">
              <a:xfrm>
                <a:off x="3719" y="1807"/>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48" name="Oval 80">
                <a:extLst>
                  <a:ext uri="{FF2B5EF4-FFF2-40B4-BE49-F238E27FC236}">
                    <a16:creationId xmlns:a16="http://schemas.microsoft.com/office/drawing/2014/main" id="{4C0346B7-DD3F-CF29-2031-F09ECDB2E3F4}"/>
                  </a:ext>
                </a:extLst>
              </p:cNvPr>
              <p:cNvSpPr>
                <a:spLocks noChangeArrowheads="1"/>
              </p:cNvSpPr>
              <p:nvPr/>
            </p:nvSpPr>
            <p:spPr bwMode="auto">
              <a:xfrm>
                <a:off x="5184" y="2305"/>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49" name="Oval 81">
                <a:extLst>
                  <a:ext uri="{FF2B5EF4-FFF2-40B4-BE49-F238E27FC236}">
                    <a16:creationId xmlns:a16="http://schemas.microsoft.com/office/drawing/2014/main" id="{1D8610DD-6262-19EF-A46C-04B39CE570E4}"/>
                  </a:ext>
                </a:extLst>
              </p:cNvPr>
              <p:cNvSpPr>
                <a:spLocks noChangeArrowheads="1"/>
              </p:cNvSpPr>
              <p:nvPr/>
            </p:nvSpPr>
            <p:spPr bwMode="auto">
              <a:xfrm>
                <a:off x="5178" y="1583"/>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50" name="Oval 82">
                <a:extLst>
                  <a:ext uri="{FF2B5EF4-FFF2-40B4-BE49-F238E27FC236}">
                    <a16:creationId xmlns:a16="http://schemas.microsoft.com/office/drawing/2014/main" id="{23610AF9-2FFB-37A6-E85A-08346788369A}"/>
                  </a:ext>
                </a:extLst>
              </p:cNvPr>
              <p:cNvSpPr>
                <a:spLocks noChangeArrowheads="1"/>
              </p:cNvSpPr>
              <p:nvPr/>
            </p:nvSpPr>
            <p:spPr bwMode="auto">
              <a:xfrm>
                <a:off x="4566" y="927"/>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51" name="Oval 83">
                <a:extLst>
                  <a:ext uri="{FF2B5EF4-FFF2-40B4-BE49-F238E27FC236}">
                    <a16:creationId xmlns:a16="http://schemas.microsoft.com/office/drawing/2014/main" id="{6A709F40-E37F-C0A4-8D40-B75733E14121}"/>
                  </a:ext>
                </a:extLst>
              </p:cNvPr>
              <p:cNvSpPr>
                <a:spLocks noChangeArrowheads="1"/>
              </p:cNvSpPr>
              <p:nvPr/>
            </p:nvSpPr>
            <p:spPr bwMode="auto">
              <a:xfrm>
                <a:off x="4570" y="1592"/>
                <a:ext cx="57" cy="56"/>
              </a:xfrm>
              <a:prstGeom prst="ellipse">
                <a:avLst/>
              </a:prstGeom>
              <a:solidFill>
                <a:srgbClr val="000000"/>
              </a:solidFill>
              <a:ln w="9525" cap="flat" algn="ctr">
                <a:solidFill>
                  <a:srgbClr val="000000"/>
                </a:solidFill>
                <a:prstDash val="solid"/>
                <a:round/>
                <a:headEnd type="none" w="med" len="med"/>
                <a:tailEnd type="none" w="med" len="med"/>
              </a:ln>
            </p:spPr>
            <p:txBody>
              <a:bodyPr wrap="none"/>
              <a:lstStyle/>
              <a:p>
                <a:endParaRPr lang="zh-CN" altLang="en-US"/>
              </a:p>
            </p:txBody>
          </p:sp>
          <p:sp>
            <p:nvSpPr>
              <p:cNvPr id="52" name="Oval 84">
                <a:extLst>
                  <a:ext uri="{FF2B5EF4-FFF2-40B4-BE49-F238E27FC236}">
                    <a16:creationId xmlns:a16="http://schemas.microsoft.com/office/drawing/2014/main" id="{0E9D86BB-A323-EE95-042A-B8731FEBDBE8}"/>
                  </a:ext>
                </a:extLst>
              </p:cNvPr>
              <p:cNvSpPr>
                <a:spLocks noChangeArrowheads="1"/>
              </p:cNvSpPr>
              <p:nvPr/>
            </p:nvSpPr>
            <p:spPr bwMode="auto">
              <a:xfrm>
                <a:off x="4580" y="2322"/>
                <a:ext cx="57" cy="56"/>
              </a:xfrm>
              <a:prstGeom prst="ellipse">
                <a:avLst/>
              </a:prstGeom>
              <a:solidFill>
                <a:srgbClr val="000000"/>
              </a:solidFill>
              <a:ln w="9525" cap="flat" algn="ctr">
                <a:solidFill>
                  <a:srgbClr val="000000"/>
                </a:solidFill>
                <a:prstDash val="solid"/>
                <a:round/>
                <a:headEnd type="none" w="med" len="med"/>
                <a:tailEnd type="none" w="med" len="med"/>
              </a:ln>
            </p:spPr>
            <p:txBody>
              <a:bodyPr wrap="none"/>
              <a:lstStyle/>
              <a:p>
                <a:endParaRPr lang="zh-CN" altLang="en-US"/>
              </a:p>
            </p:txBody>
          </p:sp>
        </p:grpSp>
      </p:grpSp>
      <p:graphicFrame>
        <p:nvGraphicFramePr>
          <p:cNvPr id="56" name="Object 85">
            <a:extLst>
              <a:ext uri="{FF2B5EF4-FFF2-40B4-BE49-F238E27FC236}">
                <a16:creationId xmlns:a16="http://schemas.microsoft.com/office/drawing/2014/main" id="{294A8C93-42EA-EB78-2043-A902DE9E9D22}"/>
              </a:ext>
            </a:extLst>
          </p:cNvPr>
          <p:cNvGraphicFramePr>
            <a:graphicFrameLocks noChangeAspect="1"/>
          </p:cNvGraphicFramePr>
          <p:nvPr>
            <p:extLst>
              <p:ext uri="{D42A27DB-BD31-4B8C-83A1-F6EECF244321}">
                <p14:modId xmlns:p14="http://schemas.microsoft.com/office/powerpoint/2010/main" val="3214064306"/>
              </p:ext>
            </p:extLst>
          </p:nvPr>
        </p:nvGraphicFramePr>
        <p:xfrm>
          <a:off x="8494091" y="4109278"/>
          <a:ext cx="1144588" cy="557213"/>
        </p:xfrm>
        <a:graphic>
          <a:graphicData uri="http://schemas.openxmlformats.org/presentationml/2006/ole">
            <mc:AlternateContent xmlns:mc="http://schemas.openxmlformats.org/markup-compatibility/2006">
              <mc:Choice xmlns:v="urn:schemas-microsoft-com:vml" Requires="v">
                <p:oleObj spid="_x0000_s19472" name="Equation" r:id="rId15" imgW="507960" imgH="228600" progId="Equation.3">
                  <p:embed/>
                </p:oleObj>
              </mc:Choice>
              <mc:Fallback>
                <p:oleObj name="Equation" r:id="rId15" imgW="507960" imgH="228600" progId="Equation.3">
                  <p:embed/>
                  <p:pic>
                    <p:nvPicPr>
                      <p:cNvPr id="56" name="Object 85">
                        <a:extLst>
                          <a:ext uri="{FF2B5EF4-FFF2-40B4-BE49-F238E27FC236}">
                            <a16:creationId xmlns:a16="http://schemas.microsoft.com/office/drawing/2014/main" id="{294A8C93-42EA-EB78-2043-A902DE9E9D2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94091" y="4109278"/>
                        <a:ext cx="114458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57" name="Object 86">
            <a:extLst>
              <a:ext uri="{FF2B5EF4-FFF2-40B4-BE49-F238E27FC236}">
                <a16:creationId xmlns:a16="http://schemas.microsoft.com/office/drawing/2014/main" id="{EE6D41CB-061A-D6F7-14BD-293C5C8857C1}"/>
              </a:ext>
            </a:extLst>
          </p:cNvPr>
          <p:cNvGraphicFramePr>
            <a:graphicFrameLocks noChangeAspect="1"/>
          </p:cNvGraphicFramePr>
          <p:nvPr>
            <p:extLst>
              <p:ext uri="{D42A27DB-BD31-4B8C-83A1-F6EECF244321}">
                <p14:modId xmlns:p14="http://schemas.microsoft.com/office/powerpoint/2010/main" val="639839545"/>
              </p:ext>
            </p:extLst>
          </p:nvPr>
        </p:nvGraphicFramePr>
        <p:xfrm>
          <a:off x="7452691" y="5539616"/>
          <a:ext cx="2314575" cy="508000"/>
        </p:xfrm>
        <a:graphic>
          <a:graphicData uri="http://schemas.openxmlformats.org/presentationml/2006/ole">
            <mc:AlternateContent xmlns:mc="http://schemas.openxmlformats.org/markup-compatibility/2006">
              <mc:Choice xmlns:v="urn:schemas-microsoft-com:vml" Requires="v">
                <p:oleObj spid="_x0000_s19473" name="Equation" r:id="rId17" imgW="1002960" imgH="203040" progId="Equation.3">
                  <p:embed/>
                </p:oleObj>
              </mc:Choice>
              <mc:Fallback>
                <p:oleObj name="Equation" r:id="rId17" imgW="1002960" imgH="203040" progId="Equation.3">
                  <p:embed/>
                  <p:pic>
                    <p:nvPicPr>
                      <p:cNvPr id="57" name="Object 86">
                        <a:extLst>
                          <a:ext uri="{FF2B5EF4-FFF2-40B4-BE49-F238E27FC236}">
                            <a16:creationId xmlns:a16="http://schemas.microsoft.com/office/drawing/2014/main" id="{EE6D41CB-061A-D6F7-14BD-293C5C8857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52691" y="5539616"/>
                        <a:ext cx="2314575" cy="5080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58" name="Rectangle 87">
            <a:extLst>
              <a:ext uri="{FF2B5EF4-FFF2-40B4-BE49-F238E27FC236}">
                <a16:creationId xmlns:a16="http://schemas.microsoft.com/office/drawing/2014/main" id="{EEE4EF0C-1531-8804-41D4-1E969D1A1799}"/>
              </a:ext>
            </a:extLst>
          </p:cNvPr>
          <p:cNvSpPr>
            <a:spLocks noChangeArrowheads="1"/>
          </p:cNvSpPr>
          <p:nvPr/>
        </p:nvSpPr>
        <p:spPr bwMode="auto">
          <a:xfrm>
            <a:off x="8463929" y="4877628"/>
            <a:ext cx="2025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a:solidFill>
                  <a:srgbClr val="0033CC"/>
                </a:solidFill>
                <a:latin typeface="Times New Roman" panose="02020603050405020304" pitchFamily="18" charset="0"/>
                <a:ea typeface="方正姚体" charset="-122"/>
              </a:rPr>
              <a:t>T </a:t>
            </a:r>
            <a:r>
              <a:rPr kumimoji="1" lang="zh-CN" altLang="ru-RU" sz="2800" b="1">
                <a:solidFill>
                  <a:srgbClr val="0033CC"/>
                </a:solidFill>
                <a:latin typeface="Times New Roman" panose="02020603050405020304" pitchFamily="18" charset="0"/>
                <a:ea typeface="方正姚体" charset="-122"/>
              </a:rPr>
              <a:t>饱和</a:t>
            </a:r>
          </a:p>
        </p:txBody>
      </p:sp>
      <p:sp>
        <p:nvSpPr>
          <p:cNvPr id="59" name="AutoShape 88">
            <a:extLst>
              <a:ext uri="{FF2B5EF4-FFF2-40B4-BE49-F238E27FC236}">
                <a16:creationId xmlns:a16="http://schemas.microsoft.com/office/drawing/2014/main" id="{2E3996AF-5A48-34E5-D40E-52861F68C585}"/>
              </a:ext>
            </a:extLst>
          </p:cNvPr>
          <p:cNvSpPr>
            <a:spLocks noChangeArrowheads="1"/>
          </p:cNvSpPr>
          <p:nvPr/>
        </p:nvSpPr>
        <p:spPr bwMode="auto">
          <a:xfrm>
            <a:off x="6223966" y="3442529"/>
            <a:ext cx="174625" cy="1209675"/>
          </a:xfrm>
          <a:prstGeom prst="rightBrace">
            <a:avLst>
              <a:gd name="adj1" fmla="val 57727"/>
              <a:gd name="adj2" fmla="val 50000"/>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a:p>
        </p:txBody>
      </p:sp>
      <p:sp>
        <p:nvSpPr>
          <p:cNvPr id="60" name="Rectangle 89">
            <a:extLst>
              <a:ext uri="{FF2B5EF4-FFF2-40B4-BE49-F238E27FC236}">
                <a16:creationId xmlns:a16="http://schemas.microsoft.com/office/drawing/2014/main" id="{8CF23BBA-D787-583C-DE63-9B3AFE6C883E}"/>
              </a:ext>
            </a:extLst>
          </p:cNvPr>
          <p:cNvSpPr>
            <a:spLocks noChangeArrowheads="1"/>
          </p:cNvSpPr>
          <p:nvPr/>
        </p:nvSpPr>
        <p:spPr bwMode="auto">
          <a:xfrm>
            <a:off x="7392366" y="4121978"/>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latin typeface="Times New Roman" panose="02020603050405020304" pitchFamily="18" charset="0"/>
                <a:ea typeface="方正姚体" charset="-122"/>
              </a:rPr>
              <a:t>因为</a:t>
            </a:r>
          </a:p>
        </p:txBody>
      </p:sp>
      <p:sp>
        <p:nvSpPr>
          <p:cNvPr id="61" name="Rectangle 90">
            <a:extLst>
              <a:ext uri="{FF2B5EF4-FFF2-40B4-BE49-F238E27FC236}">
                <a16:creationId xmlns:a16="http://schemas.microsoft.com/office/drawing/2014/main" id="{90F7BB43-B7AF-8B2E-F213-074A394AD8D2}"/>
              </a:ext>
            </a:extLst>
          </p:cNvPr>
          <p:cNvSpPr>
            <a:spLocks noChangeArrowheads="1"/>
          </p:cNvSpPr>
          <p:nvPr/>
        </p:nvSpPr>
        <p:spPr bwMode="auto">
          <a:xfrm>
            <a:off x="7403479" y="4841116"/>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ru-RU" sz="2800" b="1">
                <a:latin typeface="Times New Roman" panose="02020603050405020304" pitchFamily="18" charset="0"/>
                <a:ea typeface="方正姚体" charset="-122"/>
              </a:rPr>
              <a:t>所以</a:t>
            </a:r>
          </a:p>
        </p:txBody>
      </p:sp>
      <p:sp>
        <p:nvSpPr>
          <p:cNvPr id="62" name="标题 1">
            <a:extLst>
              <a:ext uri="{FF2B5EF4-FFF2-40B4-BE49-F238E27FC236}">
                <a16:creationId xmlns:a16="http://schemas.microsoft.com/office/drawing/2014/main" id="{8D5A7868-48B7-72A3-B132-A8996D6E6A2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三极管非门</a:t>
            </a:r>
          </a:p>
        </p:txBody>
      </p:sp>
    </p:spTree>
    <p:extLst>
      <p:ext uri="{BB962C8B-B14F-4D97-AF65-F5344CB8AC3E}">
        <p14:creationId xmlns:p14="http://schemas.microsoft.com/office/powerpoint/2010/main" val="334170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childTnLst>
                                    <p:set>
                                      <p:cBhvr additive="base">
                                        <p:cTn id="6" dur="1" fill="hold">
                                          <p:stCondLst>
                                            <p:cond delay="0"/>
                                          </p:stCondLst>
                                        </p:cTn>
                                        <p:tgtEl>
                                          <p:spTgt spid="17"/>
                                        </p:tgtEl>
                                        <p:attrNameLst>
                                          <p:attrName>style.visibility</p:attrName>
                                        </p:attrNameLst>
                                      </p:cBhvr>
                                      <p:to>
                                        <p:strVal val="visible"/>
                                      </p:to>
                                    </p:set>
                                    <p:animEffect transition="in" filter="wipe(left)">
                                      <p:cBhvr additive="base">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childTnLst>
                                    <p:set>
                                      <p:cBhvr additive="base">
                                        <p:cTn id="11" dur="1" fill="hold">
                                          <p:stCondLst>
                                            <p:cond delay="0"/>
                                          </p:stCondLst>
                                        </p:cTn>
                                        <p:tgtEl>
                                          <p:spTgt spid="7"/>
                                        </p:tgtEl>
                                        <p:attrNameLst>
                                          <p:attrName>style.visibility</p:attrName>
                                        </p:attrNameLst>
                                      </p:cBhvr>
                                      <p:to>
                                        <p:strVal val="visible"/>
                                      </p:to>
                                    </p:set>
                                    <p:animEffect transition="in" filter="wipe(left)">
                                      <p:cBhvr additive="base">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childTnLst>
                                    <p:set>
                                      <p:cBhvr additive="base">
                                        <p:cTn id="16" dur="1" fill="hold">
                                          <p:stCondLst>
                                            <p:cond delay="0"/>
                                          </p:stCondLst>
                                        </p:cTn>
                                        <p:tgtEl>
                                          <p:spTgt spid="8"/>
                                        </p:tgtEl>
                                        <p:attrNameLst>
                                          <p:attrName>style.visibility</p:attrName>
                                        </p:attrNameLst>
                                      </p:cBhvr>
                                      <p:to>
                                        <p:strVal val="visible"/>
                                      </p:to>
                                    </p:set>
                                    <p:animEffect transition="in" filter="wipe(left)">
                                      <p:cBhvr additive="base">
                                        <p:cTn id="17" dur="75"/>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childTnLst>
                                    <p:set>
                                      <p:cBhvr additive="base">
                                        <p:cTn id="21" dur="1" fill="hold">
                                          <p:stCondLst>
                                            <p:cond delay="0"/>
                                          </p:stCondLst>
                                        </p:cTn>
                                        <p:tgtEl>
                                          <p:spTgt spid="9"/>
                                        </p:tgtEl>
                                        <p:attrNameLst>
                                          <p:attrName>style.visibility</p:attrName>
                                        </p:attrNameLst>
                                      </p:cBhvr>
                                      <p:to>
                                        <p:strVal val="visible"/>
                                      </p:to>
                                    </p:set>
                                    <p:animEffect transition="in" filter="wipe(left)">
                                      <p:cBhvr additive="base">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childTnLst>
                                    <p:set>
                                      <p:cBhvr additive="base">
                                        <p:cTn id="26" dur="1" fill="hold">
                                          <p:stCondLst>
                                            <p:cond delay="0"/>
                                          </p:stCondLst>
                                        </p:cTn>
                                        <p:tgtEl>
                                          <p:spTgt spid="10"/>
                                        </p:tgtEl>
                                        <p:attrNameLst>
                                          <p:attrName>style.visibility</p:attrName>
                                        </p:attrNameLst>
                                      </p:cBhvr>
                                      <p:to>
                                        <p:strVal val="visible"/>
                                      </p:to>
                                    </p:set>
                                    <p:animEffect transition="in" filter="wipe(left)">
                                      <p:cBhvr additive="base">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childTnLst>
                                    <p:set>
                                      <p:cBhvr additive="base">
                                        <p:cTn id="31" dur="1" fill="hold">
                                          <p:stCondLst>
                                            <p:cond delay="0"/>
                                          </p:stCondLst>
                                        </p:cTn>
                                        <p:tgtEl>
                                          <p:spTgt spid="11"/>
                                        </p:tgtEl>
                                        <p:attrNameLst>
                                          <p:attrName>style.visibility</p:attrName>
                                        </p:attrNameLst>
                                      </p:cBhvr>
                                      <p:to>
                                        <p:strVal val="visible"/>
                                      </p:to>
                                    </p:set>
                                    <p:animEffect transition="in" filter="wipe(left)">
                                      <p:cBhvr additive="base">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childTnLst>
                                    <p:set>
                                      <p:cBhvr additive="base">
                                        <p:cTn id="36" dur="1" fill="hold">
                                          <p:stCondLst>
                                            <p:cond delay="0"/>
                                          </p:stCondLst>
                                        </p:cTn>
                                        <p:tgtEl>
                                          <p:spTgt spid="12"/>
                                        </p:tgtEl>
                                        <p:attrNameLst>
                                          <p:attrName>style.visibility</p:attrName>
                                        </p:attrNameLst>
                                      </p:cBhvr>
                                      <p:to>
                                        <p:strVal val="visible"/>
                                      </p:to>
                                    </p:set>
                                    <p:animEffect transition="in" filter="wipe(left)">
                                      <p:cBhvr additive="base">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childTnLst>
                                    <p:set>
                                      <p:cBhvr additive="base">
                                        <p:cTn id="41" dur="1" fill="hold">
                                          <p:stCondLst>
                                            <p:cond delay="0"/>
                                          </p:stCondLst>
                                        </p:cTn>
                                        <p:tgtEl>
                                          <p:spTgt spid="13"/>
                                        </p:tgtEl>
                                        <p:attrNameLst>
                                          <p:attrName>style.visibility</p:attrName>
                                        </p:attrNameLst>
                                      </p:cBhvr>
                                      <p:to>
                                        <p:strVal val="visible"/>
                                      </p:to>
                                    </p:set>
                                    <p:animEffect transition="in" filter="wipe(left)">
                                      <p:cBhvr additive="base">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childTnLst>
                                    <p:set>
                                      <p:cBhvr additive="base">
                                        <p:cTn id="46" dur="1" fill="hold">
                                          <p:stCondLst>
                                            <p:cond delay="0"/>
                                          </p:stCondLst>
                                        </p:cTn>
                                        <p:tgtEl>
                                          <p:spTgt spid="15">
                                            <p:bg/>
                                          </p:spTgt>
                                        </p:tgtEl>
                                        <p:attrNameLst>
                                          <p:attrName>style.visibility</p:attrName>
                                        </p:attrNameLst>
                                      </p:cBhvr>
                                      <p:to>
                                        <p:strVal val="visible"/>
                                      </p:to>
                                    </p:set>
                                    <p:animEffect transition="in" filter="wipe(left)">
                                      <p:cBhvr additive="base">
                                        <p:cTn id="47" dur="500"/>
                                        <p:tgtEl>
                                          <p:spTgt spid="15">
                                            <p:bg/>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childTnLst>
                                    <p:set>
                                      <p:cBhvr additive="base">
                                        <p:cTn id="51" dur="1" fill="hold">
                                          <p:stCondLst>
                                            <p:cond delay="0"/>
                                          </p:stCondLst>
                                        </p:cTn>
                                        <p:tgtEl>
                                          <p:spTgt spid="16"/>
                                        </p:tgtEl>
                                        <p:attrNameLst>
                                          <p:attrName>style.visibility</p:attrName>
                                        </p:attrNameLst>
                                      </p:cBhvr>
                                      <p:to>
                                        <p:strVal val="visible"/>
                                      </p:to>
                                    </p:set>
                                    <p:animEffect transition="in" filter="dissolve">
                                      <p:cBhvr additive="base">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childTnLst>
                                    <p:set>
                                      <p:cBhvr additive="base">
                                        <p:cTn id="56" dur="1" fill="hold">
                                          <p:stCondLst>
                                            <p:cond delay="0"/>
                                          </p:stCondLst>
                                        </p:cTn>
                                        <p:tgtEl>
                                          <p:spTgt spid="59"/>
                                        </p:tgtEl>
                                        <p:attrNameLst>
                                          <p:attrName>style.visibility</p:attrName>
                                        </p:attrNameLst>
                                      </p:cBhvr>
                                      <p:to>
                                        <p:strVal val="visible"/>
                                      </p:to>
                                    </p:set>
                                    <p:animEffect transition="in" filter="wipe(left)">
                                      <p:cBhvr additive="base">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childTnLst>
                                    <p:set>
                                      <p:cBhvr additive="base">
                                        <p:cTn id="61" dur="1" fill="hold">
                                          <p:stCondLst>
                                            <p:cond delay="0"/>
                                          </p:stCondLst>
                                        </p:cTn>
                                        <p:tgtEl>
                                          <p:spTgt spid="60">
                                            <p:bg/>
                                          </p:spTgt>
                                        </p:tgtEl>
                                        <p:attrNameLst>
                                          <p:attrName>style.visibility</p:attrName>
                                        </p:attrNameLst>
                                      </p:cBhvr>
                                      <p:to>
                                        <p:strVal val="visible"/>
                                      </p:to>
                                    </p:set>
                                    <p:animEffect transition="in" filter="wipe(left)">
                                      <p:cBhvr additive="base">
                                        <p:cTn id="62" dur="500"/>
                                        <p:tgtEl>
                                          <p:spTgt spid="60">
                                            <p:bg/>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childTnLst>
                                    <p:set>
                                      <p:cBhvr additive="base">
                                        <p:cTn id="66" dur="1" fill="hold">
                                          <p:stCondLst>
                                            <p:cond delay="0"/>
                                          </p:stCondLst>
                                        </p:cTn>
                                        <p:tgtEl>
                                          <p:spTgt spid="56"/>
                                        </p:tgtEl>
                                        <p:attrNameLst>
                                          <p:attrName>style.visibility</p:attrName>
                                        </p:attrNameLst>
                                      </p:cBhvr>
                                      <p:to>
                                        <p:strVal val="visible"/>
                                      </p:to>
                                    </p:set>
                                    <p:animEffect transition="in" filter="wipe(left)">
                                      <p:cBhvr additive="base">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childTnLst>
                                    <p:set>
                                      <p:cBhvr additive="base">
                                        <p:cTn id="71" dur="1" fill="hold">
                                          <p:stCondLst>
                                            <p:cond delay="0"/>
                                          </p:stCondLst>
                                        </p:cTn>
                                        <p:tgtEl>
                                          <p:spTgt spid="61">
                                            <p:bg/>
                                          </p:spTgt>
                                        </p:tgtEl>
                                        <p:attrNameLst>
                                          <p:attrName>style.visibility</p:attrName>
                                        </p:attrNameLst>
                                      </p:cBhvr>
                                      <p:to>
                                        <p:strVal val="visible"/>
                                      </p:to>
                                    </p:set>
                                    <p:animEffect transition="in" filter="wipe(left)">
                                      <p:cBhvr additive="base">
                                        <p:cTn id="72" dur="500"/>
                                        <p:tgtEl>
                                          <p:spTgt spid="61">
                                            <p:bg/>
                                          </p:spTgt>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childTnLst>
                                    <p:set>
                                      <p:cBhvr additive="base">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1+#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childTnLst>
                                    <p:set>
                                      <p:cBhvr additive="base">
                                        <p:cTn id="82" dur="1" fill="hold">
                                          <p:stCondLst>
                                            <p:cond delay="0"/>
                                          </p:stCondLst>
                                        </p:cTn>
                                        <p:tgtEl>
                                          <p:spTgt spid="57"/>
                                        </p:tgtEl>
                                        <p:attrNameLst>
                                          <p:attrName>style.visibility</p:attrName>
                                        </p:attrNameLst>
                                      </p:cBhvr>
                                      <p:to>
                                        <p:strVal val="visible"/>
                                      </p:to>
                                    </p:set>
                                    <p:animEffect transition="in" filter="wipe(left)">
                                      <p:cBhvr additive="base">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build="p" animBg="1"/>
      <p:bldP spid="58" grpId="0" animBg="1"/>
      <p:bldP spid="60" grpId="0" build="p" animBg="1"/>
      <p:bldP spid="61"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249F8-FAC8-11EF-EE27-1B4EC1FB4F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87A319-3D2B-C039-5291-BAC2FEA4A43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三极管非门</a:t>
            </a:r>
          </a:p>
        </p:txBody>
      </p:sp>
      <p:sp>
        <p:nvSpPr>
          <p:cNvPr id="3" name="Rectangle 97">
            <a:extLst>
              <a:ext uri="{FF2B5EF4-FFF2-40B4-BE49-F238E27FC236}">
                <a16:creationId xmlns:a16="http://schemas.microsoft.com/office/drawing/2014/main" id="{1E6ED93D-8D92-7FAC-9ECD-E28A5F207EC1}"/>
              </a:ext>
            </a:extLst>
          </p:cNvPr>
          <p:cNvSpPr>
            <a:spLocks noChangeArrowheads="1"/>
          </p:cNvSpPr>
          <p:nvPr/>
        </p:nvSpPr>
        <p:spPr bwMode="auto">
          <a:xfrm>
            <a:off x="5302918" y="1326775"/>
            <a:ext cx="2628900"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solidFill>
                  <a:srgbClr val="0033CC"/>
                </a:solidFill>
                <a:latin typeface="Times New Roman" panose="02020603050405020304" pitchFamily="18" charset="0"/>
                <a:ea typeface="方正姚体" charset="-122"/>
              </a:rPr>
              <a:t>电压关系表</a:t>
            </a:r>
          </a:p>
        </p:txBody>
      </p:sp>
      <p:grpSp>
        <p:nvGrpSpPr>
          <p:cNvPr id="4" name="Group 98">
            <a:extLst>
              <a:ext uri="{FF2B5EF4-FFF2-40B4-BE49-F238E27FC236}">
                <a16:creationId xmlns:a16="http://schemas.microsoft.com/office/drawing/2014/main" id="{895572B0-13AA-E98D-9442-E0188E95D775}"/>
              </a:ext>
            </a:extLst>
          </p:cNvPr>
          <p:cNvGrpSpPr>
            <a:grpSpLocks/>
          </p:cNvGrpSpPr>
          <p:nvPr/>
        </p:nvGrpSpPr>
        <p:grpSpPr bwMode="auto">
          <a:xfrm>
            <a:off x="5180680" y="2117350"/>
            <a:ext cx="2111375" cy="1371600"/>
            <a:chOff x="349" y="1403"/>
            <a:chExt cx="1330" cy="864"/>
          </a:xfrm>
        </p:grpSpPr>
        <p:sp>
          <p:nvSpPr>
            <p:cNvPr id="5" name="Line 99">
              <a:extLst>
                <a:ext uri="{FF2B5EF4-FFF2-40B4-BE49-F238E27FC236}">
                  <a16:creationId xmlns:a16="http://schemas.microsoft.com/office/drawing/2014/main" id="{586ECC04-E027-B4D8-C226-FD3D33DD7AED}"/>
                </a:ext>
              </a:extLst>
            </p:cNvPr>
            <p:cNvSpPr>
              <a:spLocks noChangeShapeType="1"/>
            </p:cNvSpPr>
            <p:nvPr/>
          </p:nvSpPr>
          <p:spPr bwMode="auto">
            <a:xfrm flipV="1">
              <a:off x="349" y="1403"/>
              <a:ext cx="1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00">
              <a:extLst>
                <a:ext uri="{FF2B5EF4-FFF2-40B4-BE49-F238E27FC236}">
                  <a16:creationId xmlns:a16="http://schemas.microsoft.com/office/drawing/2014/main" id="{99C8E412-A2A4-D888-1628-A61438AE5378}"/>
                </a:ext>
              </a:extLst>
            </p:cNvPr>
            <p:cNvSpPr>
              <a:spLocks noChangeShapeType="1"/>
            </p:cNvSpPr>
            <p:nvPr/>
          </p:nvSpPr>
          <p:spPr bwMode="auto">
            <a:xfrm>
              <a:off x="350" y="1753"/>
              <a:ext cx="1285" cy="0"/>
            </a:xfrm>
            <a:prstGeom prst="line">
              <a:avLst/>
            </a:prstGeom>
            <a:noFill/>
            <a:ln w="28575"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101">
              <a:extLst>
                <a:ext uri="{FF2B5EF4-FFF2-40B4-BE49-F238E27FC236}">
                  <a16:creationId xmlns:a16="http://schemas.microsoft.com/office/drawing/2014/main" id="{B2BAEA39-6E89-7A7A-0D7F-7FD773CA99E4}"/>
                </a:ext>
              </a:extLst>
            </p:cNvPr>
            <p:cNvSpPr>
              <a:spLocks noChangeShapeType="1"/>
            </p:cNvSpPr>
            <p:nvPr/>
          </p:nvSpPr>
          <p:spPr bwMode="auto">
            <a:xfrm>
              <a:off x="349" y="2267"/>
              <a:ext cx="1330"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102">
              <a:extLst>
                <a:ext uri="{FF2B5EF4-FFF2-40B4-BE49-F238E27FC236}">
                  <a16:creationId xmlns:a16="http://schemas.microsoft.com/office/drawing/2014/main" id="{422F6035-CAC6-7681-36CF-A22952634A5E}"/>
                </a:ext>
              </a:extLst>
            </p:cNvPr>
            <p:cNvSpPr>
              <a:spLocks noChangeShapeType="1"/>
            </p:cNvSpPr>
            <p:nvPr/>
          </p:nvSpPr>
          <p:spPr bwMode="auto">
            <a:xfrm>
              <a:off x="1058" y="1403"/>
              <a:ext cx="0" cy="864"/>
            </a:xfrm>
            <a:prstGeom prst="line">
              <a:avLst/>
            </a:prstGeom>
            <a:noFill/>
            <a:ln w="28575"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 name="Rectangle 103">
            <a:extLst>
              <a:ext uri="{FF2B5EF4-FFF2-40B4-BE49-F238E27FC236}">
                <a16:creationId xmlns:a16="http://schemas.microsoft.com/office/drawing/2014/main" id="{155F2F18-29EA-1F2F-9085-0FB9069B7CCB}"/>
              </a:ext>
            </a:extLst>
          </p:cNvPr>
          <p:cNvSpPr>
            <a:spLocks noChangeArrowheads="1"/>
          </p:cNvSpPr>
          <p:nvPr/>
        </p:nvSpPr>
        <p:spPr bwMode="auto">
          <a:xfrm>
            <a:off x="5321968" y="2120525"/>
            <a:ext cx="830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i="1">
                <a:solidFill>
                  <a:srgbClr val="FF0066"/>
                </a:solidFill>
                <a:latin typeface="Times New Roman" panose="02020603050405020304" pitchFamily="18" charset="0"/>
                <a:ea typeface="方正姚体" charset="-122"/>
              </a:rPr>
              <a:t>u</a:t>
            </a:r>
            <a:r>
              <a:rPr kumimoji="1" lang="ru-RU" altLang="zh-CN" sz="2800" b="1" baseline="-25000">
                <a:solidFill>
                  <a:srgbClr val="FF0066"/>
                </a:solidFill>
                <a:latin typeface="Times New Roman" panose="02020603050405020304" pitchFamily="18" charset="0"/>
                <a:ea typeface="方正姚体" charset="-122"/>
              </a:rPr>
              <a:t>I</a:t>
            </a:r>
            <a:r>
              <a:rPr kumimoji="1" lang="ru-RU" altLang="zh-CN" sz="2800" b="1">
                <a:solidFill>
                  <a:srgbClr val="FF0066"/>
                </a:solidFill>
                <a:latin typeface="Times New Roman" panose="02020603050405020304" pitchFamily="18" charset="0"/>
                <a:ea typeface="方正姚体" charset="-122"/>
              </a:rPr>
              <a:t>/V</a:t>
            </a:r>
          </a:p>
        </p:txBody>
      </p:sp>
      <p:sp>
        <p:nvSpPr>
          <p:cNvPr id="10" name="Rectangle 104">
            <a:extLst>
              <a:ext uri="{FF2B5EF4-FFF2-40B4-BE49-F238E27FC236}">
                <a16:creationId xmlns:a16="http://schemas.microsoft.com/office/drawing/2014/main" id="{A9BFC5F3-4188-A934-7E30-57A0CD69AE56}"/>
              </a:ext>
            </a:extLst>
          </p:cNvPr>
          <p:cNvSpPr>
            <a:spLocks noChangeArrowheads="1"/>
          </p:cNvSpPr>
          <p:nvPr/>
        </p:nvSpPr>
        <p:spPr bwMode="auto">
          <a:xfrm>
            <a:off x="6377655" y="2120525"/>
            <a:ext cx="1296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ru-RU" altLang="zh-CN" sz="2800" b="1" i="1">
                <a:solidFill>
                  <a:srgbClr val="FF0066"/>
                </a:solidFill>
                <a:latin typeface="Times New Roman" panose="02020603050405020304" pitchFamily="18" charset="0"/>
                <a:ea typeface="方正姚体" charset="-122"/>
              </a:rPr>
              <a:t>u</a:t>
            </a:r>
            <a:r>
              <a:rPr kumimoji="1" lang="ru-RU" altLang="zh-CN" sz="2800" b="1" baseline="-25000">
                <a:solidFill>
                  <a:srgbClr val="FF0066"/>
                </a:solidFill>
                <a:latin typeface="Times New Roman" panose="02020603050405020304" pitchFamily="18" charset="0"/>
                <a:ea typeface="方正姚体" charset="-122"/>
              </a:rPr>
              <a:t>O</a:t>
            </a:r>
            <a:r>
              <a:rPr kumimoji="1" lang="ru-RU" altLang="zh-CN" sz="2800" b="1">
                <a:solidFill>
                  <a:srgbClr val="FF0066"/>
                </a:solidFill>
                <a:latin typeface="Times New Roman" panose="02020603050405020304" pitchFamily="18" charset="0"/>
                <a:ea typeface="方正姚体" charset="-122"/>
              </a:rPr>
              <a:t>/V</a:t>
            </a:r>
          </a:p>
        </p:txBody>
      </p:sp>
      <p:sp>
        <p:nvSpPr>
          <p:cNvPr id="11" name="Rectangle 105">
            <a:extLst>
              <a:ext uri="{FF2B5EF4-FFF2-40B4-BE49-F238E27FC236}">
                <a16:creationId xmlns:a16="http://schemas.microsoft.com/office/drawing/2014/main" id="{4F46BB0E-ED97-7CB1-0922-457DCC3701F3}"/>
              </a:ext>
            </a:extLst>
          </p:cNvPr>
          <p:cNvSpPr>
            <a:spLocks noChangeArrowheads="1"/>
          </p:cNvSpPr>
          <p:nvPr/>
        </p:nvSpPr>
        <p:spPr bwMode="auto">
          <a:xfrm>
            <a:off x="5463255" y="2650750"/>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0</a:t>
            </a:r>
          </a:p>
        </p:txBody>
      </p:sp>
      <p:sp>
        <p:nvSpPr>
          <p:cNvPr id="12" name="Rectangle 106">
            <a:extLst>
              <a:ext uri="{FF2B5EF4-FFF2-40B4-BE49-F238E27FC236}">
                <a16:creationId xmlns:a16="http://schemas.microsoft.com/office/drawing/2014/main" id="{D2568A8B-56E7-C8D1-6F73-99E4238BBD6B}"/>
              </a:ext>
            </a:extLst>
          </p:cNvPr>
          <p:cNvSpPr>
            <a:spLocks noChangeArrowheads="1"/>
          </p:cNvSpPr>
          <p:nvPr/>
        </p:nvSpPr>
        <p:spPr bwMode="auto">
          <a:xfrm>
            <a:off x="6517355" y="2650750"/>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5</a:t>
            </a:r>
          </a:p>
        </p:txBody>
      </p:sp>
      <p:sp>
        <p:nvSpPr>
          <p:cNvPr id="13" name="Rectangle 107">
            <a:extLst>
              <a:ext uri="{FF2B5EF4-FFF2-40B4-BE49-F238E27FC236}">
                <a16:creationId xmlns:a16="http://schemas.microsoft.com/office/drawing/2014/main" id="{73A6BA87-F7F5-09DA-6CB8-16BE7871F354}"/>
              </a:ext>
            </a:extLst>
          </p:cNvPr>
          <p:cNvSpPr>
            <a:spLocks noChangeArrowheads="1"/>
          </p:cNvSpPr>
          <p:nvPr/>
        </p:nvSpPr>
        <p:spPr bwMode="auto">
          <a:xfrm>
            <a:off x="5463255" y="3031750"/>
            <a:ext cx="360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5</a:t>
            </a:r>
          </a:p>
        </p:txBody>
      </p:sp>
      <p:sp>
        <p:nvSpPr>
          <p:cNvPr id="14" name="Rectangle 108">
            <a:extLst>
              <a:ext uri="{FF2B5EF4-FFF2-40B4-BE49-F238E27FC236}">
                <a16:creationId xmlns:a16="http://schemas.microsoft.com/office/drawing/2014/main" id="{B82D936D-7A5A-1662-E3FE-BD59C18E0C23}"/>
              </a:ext>
            </a:extLst>
          </p:cNvPr>
          <p:cNvSpPr>
            <a:spLocks noChangeArrowheads="1"/>
          </p:cNvSpPr>
          <p:nvPr/>
        </p:nvSpPr>
        <p:spPr bwMode="auto">
          <a:xfrm>
            <a:off x="6447505" y="3031750"/>
            <a:ext cx="628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0.3</a:t>
            </a:r>
          </a:p>
        </p:txBody>
      </p:sp>
      <p:sp>
        <p:nvSpPr>
          <p:cNvPr id="15" name="Rectangle 109">
            <a:extLst>
              <a:ext uri="{FF2B5EF4-FFF2-40B4-BE49-F238E27FC236}">
                <a16:creationId xmlns:a16="http://schemas.microsoft.com/office/drawing/2014/main" id="{A93125DD-2304-CD2C-BD5A-7A2FC24C07F8}"/>
              </a:ext>
            </a:extLst>
          </p:cNvPr>
          <p:cNvSpPr>
            <a:spLocks noChangeArrowheads="1"/>
          </p:cNvSpPr>
          <p:nvPr/>
        </p:nvSpPr>
        <p:spPr bwMode="auto">
          <a:xfrm>
            <a:off x="7941343" y="1310900"/>
            <a:ext cx="1606550"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solidFill>
                  <a:srgbClr val="0033CC"/>
                </a:solidFill>
                <a:latin typeface="Times New Roman" panose="02020603050405020304" pitchFamily="18" charset="0"/>
                <a:ea typeface="方正姚体" charset="-122"/>
              </a:rPr>
              <a:t>真值表</a:t>
            </a:r>
          </a:p>
        </p:txBody>
      </p:sp>
      <p:grpSp>
        <p:nvGrpSpPr>
          <p:cNvPr id="16" name="Group 110">
            <a:extLst>
              <a:ext uri="{FF2B5EF4-FFF2-40B4-BE49-F238E27FC236}">
                <a16:creationId xmlns:a16="http://schemas.microsoft.com/office/drawing/2014/main" id="{A9E76BD4-655B-4451-5F02-70E2E4E9013B}"/>
              </a:ext>
            </a:extLst>
          </p:cNvPr>
          <p:cNvGrpSpPr>
            <a:grpSpLocks/>
          </p:cNvGrpSpPr>
          <p:nvPr/>
        </p:nvGrpSpPr>
        <p:grpSpPr bwMode="auto">
          <a:xfrm>
            <a:off x="7893718" y="2103062"/>
            <a:ext cx="1406525" cy="1398588"/>
            <a:chOff x="2169" y="1403"/>
            <a:chExt cx="886" cy="881"/>
          </a:xfrm>
        </p:grpSpPr>
        <p:sp>
          <p:nvSpPr>
            <p:cNvPr id="17" name="Line 111">
              <a:extLst>
                <a:ext uri="{FF2B5EF4-FFF2-40B4-BE49-F238E27FC236}">
                  <a16:creationId xmlns:a16="http://schemas.microsoft.com/office/drawing/2014/main" id="{9E0227DA-1599-AC3D-C4D6-1471F69B82E9}"/>
                </a:ext>
              </a:extLst>
            </p:cNvPr>
            <p:cNvSpPr>
              <a:spLocks noChangeShapeType="1"/>
            </p:cNvSpPr>
            <p:nvPr/>
          </p:nvSpPr>
          <p:spPr bwMode="auto">
            <a:xfrm>
              <a:off x="2169" y="1403"/>
              <a:ext cx="886"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12">
              <a:extLst>
                <a:ext uri="{FF2B5EF4-FFF2-40B4-BE49-F238E27FC236}">
                  <a16:creationId xmlns:a16="http://schemas.microsoft.com/office/drawing/2014/main" id="{76ADCB55-074F-EECC-9256-16CE36E63E56}"/>
                </a:ext>
              </a:extLst>
            </p:cNvPr>
            <p:cNvSpPr>
              <a:spLocks noChangeShapeType="1"/>
            </p:cNvSpPr>
            <p:nvPr/>
          </p:nvSpPr>
          <p:spPr bwMode="auto">
            <a:xfrm>
              <a:off x="2178" y="1753"/>
              <a:ext cx="841" cy="0"/>
            </a:xfrm>
            <a:prstGeom prst="line">
              <a:avLst/>
            </a:prstGeom>
            <a:noFill/>
            <a:ln w="28575"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13">
              <a:extLst>
                <a:ext uri="{FF2B5EF4-FFF2-40B4-BE49-F238E27FC236}">
                  <a16:creationId xmlns:a16="http://schemas.microsoft.com/office/drawing/2014/main" id="{2AD72BBD-FE89-8984-1353-B546CC295082}"/>
                </a:ext>
              </a:extLst>
            </p:cNvPr>
            <p:cNvSpPr>
              <a:spLocks noChangeShapeType="1"/>
            </p:cNvSpPr>
            <p:nvPr/>
          </p:nvSpPr>
          <p:spPr bwMode="auto">
            <a:xfrm>
              <a:off x="2169" y="2267"/>
              <a:ext cx="841" cy="0"/>
            </a:xfrm>
            <a:prstGeom prst="line">
              <a:avLst/>
            </a:prstGeom>
            <a:noFill/>
            <a:ln w="38100"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14">
              <a:extLst>
                <a:ext uri="{FF2B5EF4-FFF2-40B4-BE49-F238E27FC236}">
                  <a16:creationId xmlns:a16="http://schemas.microsoft.com/office/drawing/2014/main" id="{3BA22247-C71A-A5B2-AA7D-723D05D4F543}"/>
                </a:ext>
              </a:extLst>
            </p:cNvPr>
            <p:cNvSpPr>
              <a:spLocks noChangeShapeType="1"/>
            </p:cNvSpPr>
            <p:nvPr/>
          </p:nvSpPr>
          <p:spPr bwMode="auto">
            <a:xfrm>
              <a:off x="2612" y="1414"/>
              <a:ext cx="0" cy="870"/>
            </a:xfrm>
            <a:prstGeom prst="line">
              <a:avLst/>
            </a:prstGeom>
            <a:noFill/>
            <a:ln w="28575" cap="flat" algn="ctr">
              <a:solidFill>
                <a:srgbClr val="0033CC"/>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Rectangle 115">
            <a:extLst>
              <a:ext uri="{FF2B5EF4-FFF2-40B4-BE49-F238E27FC236}">
                <a16:creationId xmlns:a16="http://schemas.microsoft.com/office/drawing/2014/main" id="{3D34D4F0-58F4-9202-E3FA-8794F16AC39B}"/>
              </a:ext>
            </a:extLst>
          </p:cNvPr>
          <p:cNvSpPr>
            <a:spLocks noChangeArrowheads="1"/>
          </p:cNvSpPr>
          <p:nvPr/>
        </p:nvSpPr>
        <p:spPr bwMode="auto">
          <a:xfrm>
            <a:off x="7963568" y="2636462"/>
            <a:ext cx="360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0</a:t>
            </a:r>
          </a:p>
        </p:txBody>
      </p:sp>
      <p:sp>
        <p:nvSpPr>
          <p:cNvPr id="22" name="Rectangle 116">
            <a:extLst>
              <a:ext uri="{FF2B5EF4-FFF2-40B4-BE49-F238E27FC236}">
                <a16:creationId xmlns:a16="http://schemas.microsoft.com/office/drawing/2014/main" id="{D433B972-028F-5EDF-DED4-06FA0E7AAF9E}"/>
              </a:ext>
            </a:extLst>
          </p:cNvPr>
          <p:cNvSpPr>
            <a:spLocks noChangeArrowheads="1"/>
          </p:cNvSpPr>
          <p:nvPr/>
        </p:nvSpPr>
        <p:spPr bwMode="auto">
          <a:xfrm>
            <a:off x="7988968" y="3017462"/>
            <a:ext cx="360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1</a:t>
            </a:r>
          </a:p>
        </p:txBody>
      </p:sp>
      <p:sp>
        <p:nvSpPr>
          <p:cNvPr id="23" name="Rectangle 117">
            <a:extLst>
              <a:ext uri="{FF2B5EF4-FFF2-40B4-BE49-F238E27FC236}">
                <a16:creationId xmlns:a16="http://schemas.microsoft.com/office/drawing/2014/main" id="{C3B677C9-A845-071E-59AB-4B2FE793FA09}"/>
              </a:ext>
            </a:extLst>
          </p:cNvPr>
          <p:cNvSpPr>
            <a:spLocks noChangeArrowheads="1"/>
          </p:cNvSpPr>
          <p:nvPr/>
        </p:nvSpPr>
        <p:spPr bwMode="auto">
          <a:xfrm>
            <a:off x="8736680" y="2636462"/>
            <a:ext cx="360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1</a:t>
            </a:r>
          </a:p>
        </p:txBody>
      </p:sp>
      <p:sp>
        <p:nvSpPr>
          <p:cNvPr id="24" name="Rectangle 118">
            <a:extLst>
              <a:ext uri="{FF2B5EF4-FFF2-40B4-BE49-F238E27FC236}">
                <a16:creationId xmlns:a16="http://schemas.microsoft.com/office/drawing/2014/main" id="{F6FA7FBF-41B7-0439-6C91-20348CF329A6}"/>
              </a:ext>
            </a:extLst>
          </p:cNvPr>
          <p:cNvSpPr>
            <a:spLocks noChangeArrowheads="1"/>
          </p:cNvSpPr>
          <p:nvPr/>
        </p:nvSpPr>
        <p:spPr bwMode="auto">
          <a:xfrm>
            <a:off x="8736680" y="3017462"/>
            <a:ext cx="360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a:solidFill>
                  <a:srgbClr val="0033CC"/>
                </a:solidFill>
                <a:latin typeface="Times New Roman" panose="02020603050405020304" pitchFamily="18" charset="0"/>
                <a:ea typeface="方正姚体" charset="-122"/>
              </a:rPr>
              <a:t>0</a:t>
            </a:r>
          </a:p>
        </p:txBody>
      </p:sp>
      <p:sp>
        <p:nvSpPr>
          <p:cNvPr id="25" name="Rectangle 119">
            <a:extLst>
              <a:ext uri="{FF2B5EF4-FFF2-40B4-BE49-F238E27FC236}">
                <a16:creationId xmlns:a16="http://schemas.microsoft.com/office/drawing/2014/main" id="{DB4F9CB2-85C9-FCB2-E5E6-5988AB27B40A}"/>
              </a:ext>
            </a:extLst>
          </p:cNvPr>
          <p:cNvSpPr>
            <a:spLocks noChangeArrowheads="1"/>
          </p:cNvSpPr>
          <p:nvPr/>
        </p:nvSpPr>
        <p:spPr bwMode="auto">
          <a:xfrm>
            <a:off x="7893718" y="2107825"/>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i="1">
                <a:solidFill>
                  <a:srgbClr val="FF0066"/>
                </a:solidFill>
                <a:latin typeface="Times New Roman" panose="02020603050405020304" pitchFamily="18" charset="0"/>
                <a:ea typeface="方正姚体" charset="-122"/>
              </a:rPr>
              <a:t>A</a:t>
            </a:r>
          </a:p>
        </p:txBody>
      </p:sp>
      <p:sp>
        <p:nvSpPr>
          <p:cNvPr id="26" name="Rectangle 120">
            <a:extLst>
              <a:ext uri="{FF2B5EF4-FFF2-40B4-BE49-F238E27FC236}">
                <a16:creationId xmlns:a16="http://schemas.microsoft.com/office/drawing/2014/main" id="{56CDBEA4-EBB6-5C25-2348-B54EC11BE8AF}"/>
              </a:ext>
            </a:extLst>
          </p:cNvPr>
          <p:cNvSpPr>
            <a:spLocks noChangeArrowheads="1"/>
          </p:cNvSpPr>
          <p:nvPr/>
        </p:nvSpPr>
        <p:spPr bwMode="auto">
          <a:xfrm>
            <a:off x="8736680" y="2107825"/>
            <a:ext cx="400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i="1">
                <a:solidFill>
                  <a:srgbClr val="FF0066"/>
                </a:solidFill>
                <a:latin typeface="Times New Roman" panose="02020603050405020304" pitchFamily="18" charset="0"/>
                <a:ea typeface="方正姚体" charset="-122"/>
              </a:rPr>
              <a:t>Y</a:t>
            </a:r>
          </a:p>
        </p:txBody>
      </p:sp>
      <p:sp>
        <p:nvSpPr>
          <p:cNvPr id="28" name="Rectangle 122">
            <a:extLst>
              <a:ext uri="{FF2B5EF4-FFF2-40B4-BE49-F238E27FC236}">
                <a16:creationId xmlns:a16="http://schemas.microsoft.com/office/drawing/2014/main" id="{569EE699-9793-DEFD-60D1-276747EB43E9}"/>
              </a:ext>
            </a:extLst>
          </p:cNvPr>
          <p:cNvSpPr>
            <a:spLocks noChangeArrowheads="1"/>
          </p:cNvSpPr>
          <p:nvPr/>
        </p:nvSpPr>
        <p:spPr bwMode="auto">
          <a:xfrm>
            <a:off x="7893718" y="4128712"/>
            <a:ext cx="1303337"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a:solidFill>
                  <a:srgbClr val="0033CC"/>
                </a:solidFill>
                <a:latin typeface="Times New Roman" panose="02020603050405020304" pitchFamily="18" charset="0"/>
                <a:ea typeface="方正姚体" charset="-122"/>
              </a:rPr>
              <a:t>符号</a:t>
            </a:r>
          </a:p>
        </p:txBody>
      </p:sp>
      <p:sp>
        <p:nvSpPr>
          <p:cNvPr id="29" name="Rectangle 123">
            <a:extLst>
              <a:ext uri="{FF2B5EF4-FFF2-40B4-BE49-F238E27FC236}">
                <a16:creationId xmlns:a16="http://schemas.microsoft.com/office/drawing/2014/main" id="{4CB7D856-2D19-F3FE-F51B-7C8D85F3E7F5}"/>
              </a:ext>
            </a:extLst>
          </p:cNvPr>
          <p:cNvSpPr>
            <a:spLocks noChangeArrowheads="1"/>
          </p:cNvSpPr>
          <p:nvPr/>
        </p:nvSpPr>
        <p:spPr bwMode="auto">
          <a:xfrm>
            <a:off x="5379118" y="4128712"/>
            <a:ext cx="1836737"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ru-RU" sz="2800" b="1" dirty="0">
                <a:solidFill>
                  <a:srgbClr val="0033CC"/>
                </a:solidFill>
                <a:latin typeface="Times New Roman" panose="02020603050405020304" pitchFamily="18" charset="0"/>
                <a:ea typeface="方正姚体" charset="-122"/>
              </a:rPr>
              <a:t>函数式</a:t>
            </a:r>
          </a:p>
        </p:txBody>
      </p:sp>
      <p:grpSp>
        <p:nvGrpSpPr>
          <p:cNvPr id="30" name="Group 124">
            <a:extLst>
              <a:ext uri="{FF2B5EF4-FFF2-40B4-BE49-F238E27FC236}">
                <a16:creationId xmlns:a16="http://schemas.microsoft.com/office/drawing/2014/main" id="{24B4C6C1-C447-41B4-3C5E-649E4BCFDA86}"/>
              </a:ext>
            </a:extLst>
          </p:cNvPr>
          <p:cNvGrpSpPr>
            <a:grpSpLocks/>
          </p:cNvGrpSpPr>
          <p:nvPr/>
        </p:nvGrpSpPr>
        <p:grpSpPr bwMode="auto">
          <a:xfrm>
            <a:off x="1100805" y="1336300"/>
            <a:ext cx="3630613" cy="3065462"/>
            <a:chOff x="507" y="851"/>
            <a:chExt cx="2287" cy="1931"/>
          </a:xfrm>
        </p:grpSpPr>
        <p:sp>
          <p:nvSpPr>
            <p:cNvPr id="31" name="Rectangle 125">
              <a:extLst>
                <a:ext uri="{FF2B5EF4-FFF2-40B4-BE49-F238E27FC236}">
                  <a16:creationId xmlns:a16="http://schemas.microsoft.com/office/drawing/2014/main" id="{ACA92327-C990-03F8-B6BD-F2B120D49219}"/>
                </a:ext>
              </a:extLst>
            </p:cNvPr>
            <p:cNvSpPr>
              <a:spLocks noChangeArrowheads="1"/>
            </p:cNvSpPr>
            <p:nvPr/>
          </p:nvSpPr>
          <p:spPr bwMode="auto">
            <a:xfrm>
              <a:off x="507" y="851"/>
              <a:ext cx="2287" cy="1931"/>
            </a:xfrm>
            <a:prstGeom prst="rect">
              <a:avLst/>
            </a:prstGeom>
            <a:solidFill>
              <a:srgbClr val="FFFFCC"/>
            </a:solidFill>
            <a:ln w="9525" cap="flat" algn="ctr">
              <a:solidFill>
                <a:srgbClr val="996600"/>
              </a:solidFill>
              <a:prstDash val="solid"/>
              <a:miter lim="800000"/>
              <a:headEnd type="none" w="med" len="med"/>
              <a:tailEnd type="none" w="med" len="med"/>
            </a:ln>
          </p:spPr>
          <p:txBody>
            <a:bodyPr wrap="none"/>
            <a:lstStyle/>
            <a:p>
              <a:endParaRPr lang="zh-CN" altLang="en-US"/>
            </a:p>
          </p:txBody>
        </p:sp>
        <p:grpSp>
          <p:nvGrpSpPr>
            <p:cNvPr id="32" name="Group 126">
              <a:extLst>
                <a:ext uri="{FF2B5EF4-FFF2-40B4-BE49-F238E27FC236}">
                  <a16:creationId xmlns:a16="http://schemas.microsoft.com/office/drawing/2014/main" id="{D7196961-E587-AD65-98F1-DF2BA9856FF2}"/>
                </a:ext>
              </a:extLst>
            </p:cNvPr>
            <p:cNvGrpSpPr>
              <a:grpSpLocks/>
            </p:cNvGrpSpPr>
            <p:nvPr/>
          </p:nvGrpSpPr>
          <p:grpSpPr bwMode="auto">
            <a:xfrm>
              <a:off x="509" y="852"/>
              <a:ext cx="2156" cy="1865"/>
              <a:chOff x="509" y="852"/>
              <a:chExt cx="2156" cy="1865"/>
            </a:xfrm>
          </p:grpSpPr>
          <p:grpSp>
            <p:nvGrpSpPr>
              <p:cNvPr id="33" name="Group 127">
                <a:extLst>
                  <a:ext uri="{FF2B5EF4-FFF2-40B4-BE49-F238E27FC236}">
                    <a16:creationId xmlns:a16="http://schemas.microsoft.com/office/drawing/2014/main" id="{E19CC19C-BDC8-6294-0FFD-FE1F715157AB}"/>
                  </a:ext>
                </a:extLst>
              </p:cNvPr>
              <p:cNvGrpSpPr>
                <a:grpSpLocks/>
              </p:cNvGrpSpPr>
              <p:nvPr/>
            </p:nvGrpSpPr>
            <p:grpSpPr bwMode="auto">
              <a:xfrm>
                <a:off x="1557" y="1924"/>
                <a:ext cx="195" cy="268"/>
                <a:chOff x="2228" y="986"/>
                <a:chExt cx="195" cy="268"/>
              </a:xfrm>
            </p:grpSpPr>
            <p:sp>
              <p:nvSpPr>
                <p:cNvPr id="66" name="Line 128">
                  <a:extLst>
                    <a:ext uri="{FF2B5EF4-FFF2-40B4-BE49-F238E27FC236}">
                      <a16:creationId xmlns:a16="http://schemas.microsoft.com/office/drawing/2014/main" id="{193D9841-0C85-1235-E40F-3E4A05714CF5}"/>
                    </a:ext>
                  </a:extLst>
                </p:cNvPr>
                <p:cNvSpPr>
                  <a:spLocks noChangeShapeType="1"/>
                </p:cNvSpPr>
                <p:nvPr/>
              </p:nvSpPr>
              <p:spPr bwMode="auto">
                <a:xfrm>
                  <a:off x="2228" y="1024"/>
                  <a:ext cx="0" cy="227"/>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129">
                  <a:extLst>
                    <a:ext uri="{FF2B5EF4-FFF2-40B4-BE49-F238E27FC236}">
                      <a16:creationId xmlns:a16="http://schemas.microsoft.com/office/drawing/2014/main" id="{3AEE104E-3BAE-4EFC-6539-B35142B5304B}"/>
                    </a:ext>
                  </a:extLst>
                </p:cNvPr>
                <p:cNvSpPr>
                  <a:spLocks noChangeShapeType="1"/>
                </p:cNvSpPr>
                <p:nvPr/>
              </p:nvSpPr>
              <p:spPr bwMode="auto">
                <a:xfrm flipV="1">
                  <a:off x="2228" y="986"/>
                  <a:ext cx="165" cy="114"/>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30">
                  <a:extLst>
                    <a:ext uri="{FF2B5EF4-FFF2-40B4-BE49-F238E27FC236}">
                      <a16:creationId xmlns:a16="http://schemas.microsoft.com/office/drawing/2014/main" id="{CBDE7F04-F249-905B-45A8-82D6D579AB83}"/>
                    </a:ext>
                  </a:extLst>
                </p:cNvPr>
                <p:cNvSpPr>
                  <a:spLocks noChangeShapeType="1"/>
                </p:cNvSpPr>
                <p:nvPr/>
              </p:nvSpPr>
              <p:spPr bwMode="auto">
                <a:xfrm>
                  <a:off x="2228" y="1175"/>
                  <a:ext cx="195" cy="79"/>
                </a:xfrm>
                <a:prstGeom prst="line">
                  <a:avLst/>
                </a:prstGeom>
                <a:noFill/>
                <a:ln w="38100" cap="flat" algn="ctr">
                  <a:solidFill>
                    <a:srgbClr val="000000"/>
                  </a:solidFill>
                  <a:prstDash val="solid"/>
                  <a:round/>
                  <a:headEnd type="none" w="med" len="me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34" name="Line 131">
                <a:extLst>
                  <a:ext uri="{FF2B5EF4-FFF2-40B4-BE49-F238E27FC236}">
                    <a16:creationId xmlns:a16="http://schemas.microsoft.com/office/drawing/2014/main" id="{6479E7B4-D3B8-EE5F-89EE-8E67FFFF4F11}"/>
                  </a:ext>
                </a:extLst>
              </p:cNvPr>
              <p:cNvSpPr>
                <a:spLocks noChangeShapeType="1"/>
              </p:cNvSpPr>
              <p:nvPr/>
            </p:nvSpPr>
            <p:spPr bwMode="auto">
              <a:xfrm flipH="1">
                <a:off x="1713" y="1226"/>
                <a:ext cx="1" cy="701"/>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132">
                <a:extLst>
                  <a:ext uri="{FF2B5EF4-FFF2-40B4-BE49-F238E27FC236}">
                    <a16:creationId xmlns:a16="http://schemas.microsoft.com/office/drawing/2014/main" id="{9AFD2464-8C3B-1841-C25B-4A464889C1CF}"/>
                  </a:ext>
                </a:extLst>
              </p:cNvPr>
              <p:cNvSpPr>
                <a:spLocks noChangeShapeType="1"/>
              </p:cNvSpPr>
              <p:nvPr/>
            </p:nvSpPr>
            <p:spPr bwMode="auto">
              <a:xfrm>
                <a:off x="1723" y="2183"/>
                <a:ext cx="0" cy="519"/>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33">
                <a:extLst>
                  <a:ext uri="{FF2B5EF4-FFF2-40B4-BE49-F238E27FC236}">
                    <a16:creationId xmlns:a16="http://schemas.microsoft.com/office/drawing/2014/main" id="{51757A4A-D6C7-2C9A-7A11-71F774653C67}"/>
                  </a:ext>
                </a:extLst>
              </p:cNvPr>
              <p:cNvSpPr>
                <a:spLocks noChangeShapeType="1"/>
              </p:cNvSpPr>
              <p:nvPr/>
            </p:nvSpPr>
            <p:spPr bwMode="auto">
              <a:xfrm flipV="1">
                <a:off x="901" y="2582"/>
                <a:ext cx="139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134">
                <a:extLst>
                  <a:ext uri="{FF2B5EF4-FFF2-40B4-BE49-F238E27FC236}">
                    <a16:creationId xmlns:a16="http://schemas.microsoft.com/office/drawing/2014/main" id="{0337F923-B656-F0E8-C143-C74344161FDA}"/>
                  </a:ext>
                </a:extLst>
              </p:cNvPr>
              <p:cNvSpPr>
                <a:spLocks noChangeShapeType="1"/>
              </p:cNvSpPr>
              <p:nvPr/>
            </p:nvSpPr>
            <p:spPr bwMode="auto">
              <a:xfrm>
                <a:off x="1651" y="2701"/>
                <a:ext cx="149" cy="0"/>
              </a:xfrm>
              <a:prstGeom prst="line">
                <a:avLst/>
              </a:prstGeom>
              <a:noFill/>
              <a:ln w="571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135">
                <a:extLst>
                  <a:ext uri="{FF2B5EF4-FFF2-40B4-BE49-F238E27FC236}">
                    <a16:creationId xmlns:a16="http://schemas.microsoft.com/office/drawing/2014/main" id="{135D1884-A66F-7945-32F1-E7271A60F5D8}"/>
                  </a:ext>
                </a:extLst>
              </p:cNvPr>
              <p:cNvSpPr>
                <a:spLocks noChangeShapeType="1"/>
              </p:cNvSpPr>
              <p:nvPr/>
            </p:nvSpPr>
            <p:spPr bwMode="auto">
              <a:xfrm>
                <a:off x="893" y="2079"/>
                <a:ext cx="670" cy="2"/>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Rectangle 136">
                <a:extLst>
                  <a:ext uri="{FF2B5EF4-FFF2-40B4-BE49-F238E27FC236}">
                    <a16:creationId xmlns:a16="http://schemas.microsoft.com/office/drawing/2014/main" id="{74BF6B3A-1322-6ADA-C2BF-905170C085AF}"/>
                  </a:ext>
                </a:extLst>
              </p:cNvPr>
              <p:cNvSpPr>
                <a:spLocks noChangeArrowheads="1"/>
              </p:cNvSpPr>
              <p:nvPr/>
            </p:nvSpPr>
            <p:spPr bwMode="auto">
              <a:xfrm rot="16200000" flipH="1">
                <a:off x="1125" y="1956"/>
                <a:ext cx="91" cy="251"/>
              </a:xfrm>
              <a:prstGeom prst="rect">
                <a:avLst/>
              </a:prstGeom>
              <a:solidFill>
                <a:srgbClr val="FF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40" name="Line 137">
                <a:extLst>
                  <a:ext uri="{FF2B5EF4-FFF2-40B4-BE49-F238E27FC236}">
                    <a16:creationId xmlns:a16="http://schemas.microsoft.com/office/drawing/2014/main" id="{3AC70DB4-D246-9B75-7B8B-0C6D11646B14}"/>
                  </a:ext>
                </a:extLst>
              </p:cNvPr>
              <p:cNvSpPr>
                <a:spLocks noChangeShapeType="1"/>
              </p:cNvSpPr>
              <p:nvPr/>
            </p:nvSpPr>
            <p:spPr bwMode="auto">
              <a:xfrm>
                <a:off x="1715" y="1855"/>
                <a:ext cx="586" cy="0"/>
              </a:xfrm>
              <a:prstGeom prst="lin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Rectangle 138">
                <a:extLst>
                  <a:ext uri="{FF2B5EF4-FFF2-40B4-BE49-F238E27FC236}">
                    <a16:creationId xmlns:a16="http://schemas.microsoft.com/office/drawing/2014/main" id="{3EF354E0-AA12-DDA7-8E88-64DEAB845B36}"/>
                  </a:ext>
                </a:extLst>
              </p:cNvPr>
              <p:cNvSpPr>
                <a:spLocks noChangeArrowheads="1"/>
              </p:cNvSpPr>
              <p:nvPr/>
            </p:nvSpPr>
            <p:spPr bwMode="auto">
              <a:xfrm>
                <a:off x="1757" y="852"/>
                <a:ext cx="537"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Times New Roman" panose="02020603050405020304" pitchFamily="18" charset="0"/>
                    <a:ea typeface="方正姚体" charset="-122"/>
                  </a:rPr>
                  <a:t>+</a:t>
                </a:r>
                <a:r>
                  <a:rPr lang="ru-RU" altLang="zh-CN" sz="2400" b="1" i="1">
                    <a:solidFill>
                      <a:srgbClr val="FF0066"/>
                    </a:solidFill>
                    <a:latin typeface="Times New Roman" panose="02020603050405020304" pitchFamily="18" charset="0"/>
                    <a:ea typeface="方正姚体" charset="-122"/>
                  </a:rPr>
                  <a:t>V</a:t>
                </a:r>
                <a:r>
                  <a:rPr lang="ru-RU" altLang="zh-CN" sz="2400" b="1" baseline="-25000">
                    <a:solidFill>
                      <a:srgbClr val="FF0066"/>
                    </a:solidFill>
                    <a:latin typeface="Times New Roman" panose="02020603050405020304" pitchFamily="18" charset="0"/>
                    <a:ea typeface="方正姚体" charset="-122"/>
                  </a:rPr>
                  <a:t>CC</a:t>
                </a:r>
              </a:p>
              <a:p>
                <a:pPr algn="ctr"/>
                <a:r>
                  <a:rPr lang="ru-RU" altLang="zh-CN" sz="2400" b="1">
                    <a:solidFill>
                      <a:srgbClr val="0033CC"/>
                    </a:solidFill>
                    <a:latin typeface="Times New Roman" panose="02020603050405020304" pitchFamily="18" charset="0"/>
                    <a:ea typeface="方正姚体" charset="-122"/>
                  </a:rPr>
                  <a:t>+5V</a:t>
                </a:r>
              </a:p>
            </p:txBody>
          </p:sp>
          <p:sp>
            <p:nvSpPr>
              <p:cNvPr id="42" name="Rectangle 139">
                <a:extLst>
                  <a:ext uri="{FF2B5EF4-FFF2-40B4-BE49-F238E27FC236}">
                    <a16:creationId xmlns:a16="http://schemas.microsoft.com/office/drawing/2014/main" id="{2D70FCC5-1C1C-E2B5-EF08-F25ECF2852E4}"/>
                  </a:ext>
                </a:extLst>
              </p:cNvPr>
              <p:cNvSpPr>
                <a:spLocks noChangeArrowheads="1"/>
              </p:cNvSpPr>
              <p:nvPr/>
            </p:nvSpPr>
            <p:spPr bwMode="auto">
              <a:xfrm>
                <a:off x="1738" y="1538"/>
                <a:ext cx="5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zh-CN" sz="2000" b="1">
                    <a:latin typeface="Times New Roman" panose="02020603050405020304" pitchFamily="18" charset="0"/>
                    <a:ea typeface="方正姚体" charset="-122"/>
                  </a:rPr>
                  <a:t>1 k</a:t>
                </a:r>
                <a:r>
                  <a:rPr lang="ru-RU" altLang="zh-CN" sz="2000" b="1">
                    <a:latin typeface="Symbol" panose="05050102010706020507" pitchFamily="18" charset="2"/>
                    <a:ea typeface="方正姚体" charset="-122"/>
                    <a:sym typeface="Symbol" panose="05050102010706020507" pitchFamily="18" charset="2"/>
                  </a:rPr>
                  <a:t></a:t>
                </a:r>
              </a:p>
            </p:txBody>
          </p:sp>
          <p:sp>
            <p:nvSpPr>
              <p:cNvPr id="43" name="Rectangle 140">
                <a:extLst>
                  <a:ext uri="{FF2B5EF4-FFF2-40B4-BE49-F238E27FC236}">
                    <a16:creationId xmlns:a16="http://schemas.microsoft.com/office/drawing/2014/main" id="{065EB15D-2807-D658-2366-2C260D0C0D18}"/>
                  </a:ext>
                </a:extLst>
              </p:cNvPr>
              <p:cNvSpPr>
                <a:spLocks noChangeArrowheads="1"/>
              </p:cNvSpPr>
              <p:nvPr/>
            </p:nvSpPr>
            <p:spPr bwMode="auto">
              <a:xfrm>
                <a:off x="1782" y="1316"/>
                <a:ext cx="29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a:latin typeface="Times New Roman" panose="02020603050405020304" pitchFamily="18" charset="0"/>
                    <a:ea typeface="方正姚体" charset="-122"/>
                  </a:rPr>
                  <a:t>R</a:t>
                </a:r>
                <a:r>
                  <a:rPr lang="ru-RU" altLang="zh-CN" sz="2400" b="1" baseline="-25000">
                    <a:latin typeface="Times New Roman" panose="02020603050405020304" pitchFamily="18" charset="0"/>
                    <a:ea typeface="方正姚体" charset="-122"/>
                  </a:rPr>
                  <a:t>c</a:t>
                </a:r>
              </a:p>
            </p:txBody>
          </p:sp>
          <p:sp>
            <p:nvSpPr>
              <p:cNvPr id="44" name="Rectangle 141">
                <a:extLst>
                  <a:ext uri="{FF2B5EF4-FFF2-40B4-BE49-F238E27FC236}">
                    <a16:creationId xmlns:a16="http://schemas.microsoft.com/office/drawing/2014/main" id="{F0A50FA4-FCB6-FC91-94CA-282EA6B648EE}"/>
                  </a:ext>
                </a:extLst>
              </p:cNvPr>
              <p:cNvSpPr>
                <a:spLocks noChangeArrowheads="1"/>
              </p:cNvSpPr>
              <p:nvPr/>
            </p:nvSpPr>
            <p:spPr bwMode="auto">
              <a:xfrm>
                <a:off x="929" y="1740"/>
                <a:ext cx="3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a:latin typeface="Times New Roman" panose="02020603050405020304" pitchFamily="18" charset="0"/>
                    <a:ea typeface="方正姚体" charset="-122"/>
                  </a:rPr>
                  <a:t>R</a:t>
                </a:r>
                <a:r>
                  <a:rPr lang="ru-RU" altLang="zh-CN" sz="2400" b="1" baseline="-25000">
                    <a:latin typeface="Times New Roman" panose="02020603050405020304" pitchFamily="18" charset="0"/>
                    <a:ea typeface="方正姚体" charset="-122"/>
                  </a:rPr>
                  <a:t>b</a:t>
                </a:r>
              </a:p>
            </p:txBody>
          </p:sp>
          <p:sp>
            <p:nvSpPr>
              <p:cNvPr id="45" name="Rectangle 142">
                <a:extLst>
                  <a:ext uri="{FF2B5EF4-FFF2-40B4-BE49-F238E27FC236}">
                    <a16:creationId xmlns:a16="http://schemas.microsoft.com/office/drawing/2014/main" id="{5440FED2-407F-FA13-102E-A99A592096E6}"/>
                  </a:ext>
                </a:extLst>
              </p:cNvPr>
              <p:cNvSpPr>
                <a:spLocks noChangeArrowheads="1"/>
              </p:cNvSpPr>
              <p:nvPr/>
            </p:nvSpPr>
            <p:spPr bwMode="auto">
              <a:xfrm>
                <a:off x="1760" y="1912"/>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Times New Roman" panose="02020603050405020304" pitchFamily="18" charset="0"/>
                    <a:ea typeface="方正姚体" charset="-122"/>
                  </a:rPr>
                  <a:t>T</a:t>
                </a:r>
              </a:p>
            </p:txBody>
          </p:sp>
          <p:sp>
            <p:nvSpPr>
              <p:cNvPr id="46" name="Rectangle 143">
                <a:extLst>
                  <a:ext uri="{FF2B5EF4-FFF2-40B4-BE49-F238E27FC236}">
                    <a16:creationId xmlns:a16="http://schemas.microsoft.com/office/drawing/2014/main" id="{47166A5B-FE21-02F7-31CF-253A4DBB92D2}"/>
                  </a:ext>
                </a:extLst>
              </p:cNvPr>
              <p:cNvSpPr>
                <a:spLocks noChangeArrowheads="1"/>
              </p:cNvSpPr>
              <p:nvPr/>
            </p:nvSpPr>
            <p:spPr bwMode="auto">
              <a:xfrm>
                <a:off x="2398" y="1737"/>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47" name="Rectangle 144">
                <a:extLst>
                  <a:ext uri="{FF2B5EF4-FFF2-40B4-BE49-F238E27FC236}">
                    <a16:creationId xmlns:a16="http://schemas.microsoft.com/office/drawing/2014/main" id="{BF22C1BA-02D3-4B82-B805-843537D05726}"/>
                  </a:ext>
                </a:extLst>
              </p:cNvPr>
              <p:cNvSpPr>
                <a:spLocks noChangeArrowheads="1"/>
              </p:cNvSpPr>
              <p:nvPr/>
            </p:nvSpPr>
            <p:spPr bwMode="auto">
              <a:xfrm>
                <a:off x="2398" y="2379"/>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48" name="Rectangle 145">
                <a:extLst>
                  <a:ext uri="{FF2B5EF4-FFF2-40B4-BE49-F238E27FC236}">
                    <a16:creationId xmlns:a16="http://schemas.microsoft.com/office/drawing/2014/main" id="{6AF71AE0-1242-11ED-4ECE-152C0C88F016}"/>
                  </a:ext>
                </a:extLst>
              </p:cNvPr>
              <p:cNvSpPr>
                <a:spLocks noChangeArrowheads="1"/>
              </p:cNvSpPr>
              <p:nvPr/>
            </p:nvSpPr>
            <p:spPr bwMode="auto">
              <a:xfrm>
                <a:off x="547" y="1928"/>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49" name="Rectangle 146">
                <a:extLst>
                  <a:ext uri="{FF2B5EF4-FFF2-40B4-BE49-F238E27FC236}">
                    <a16:creationId xmlns:a16="http://schemas.microsoft.com/office/drawing/2014/main" id="{7E5B7319-6C3E-EDE5-05D6-DB7FD87F5A70}"/>
                  </a:ext>
                </a:extLst>
              </p:cNvPr>
              <p:cNvSpPr>
                <a:spLocks noChangeArrowheads="1"/>
              </p:cNvSpPr>
              <p:nvPr/>
            </p:nvSpPr>
            <p:spPr bwMode="auto">
              <a:xfrm>
                <a:off x="547" y="2429"/>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a:solidFill>
                      <a:srgbClr val="FF0066"/>
                    </a:solidFill>
                    <a:latin typeface="黑体" panose="02010609060101010101" pitchFamily="49" charset="-122"/>
                    <a:ea typeface="方正姚体" charset="-122"/>
                  </a:rPr>
                  <a:t>-</a:t>
                </a:r>
              </a:p>
            </p:txBody>
          </p:sp>
          <p:sp>
            <p:nvSpPr>
              <p:cNvPr id="50" name="Rectangle 147">
                <a:extLst>
                  <a:ext uri="{FF2B5EF4-FFF2-40B4-BE49-F238E27FC236}">
                    <a16:creationId xmlns:a16="http://schemas.microsoft.com/office/drawing/2014/main" id="{4EAEA1BE-3EAA-0C19-B842-816BE7BC5D17}"/>
                  </a:ext>
                </a:extLst>
              </p:cNvPr>
              <p:cNvSpPr>
                <a:spLocks noChangeArrowheads="1"/>
              </p:cNvSpPr>
              <p:nvPr/>
            </p:nvSpPr>
            <p:spPr bwMode="auto">
              <a:xfrm>
                <a:off x="509" y="216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zh-CN" sz="2400" b="1" i="1">
                    <a:solidFill>
                      <a:srgbClr val="0033CC"/>
                    </a:solidFill>
                    <a:latin typeface="Times New Roman" panose="02020603050405020304" pitchFamily="18" charset="0"/>
                    <a:ea typeface="方正姚体" charset="-122"/>
                  </a:rPr>
                  <a:t>u</a:t>
                </a:r>
                <a:r>
                  <a:rPr lang="ru-RU" altLang="zh-CN" sz="2400" b="1" baseline="-25000">
                    <a:solidFill>
                      <a:srgbClr val="0033CC"/>
                    </a:solidFill>
                    <a:latin typeface="Times New Roman" panose="02020603050405020304" pitchFamily="18" charset="0"/>
                    <a:ea typeface="方正姚体" charset="-122"/>
                  </a:rPr>
                  <a:t>I</a:t>
                </a:r>
              </a:p>
            </p:txBody>
          </p:sp>
          <p:sp>
            <p:nvSpPr>
              <p:cNvPr id="51" name="Rectangle 148">
                <a:extLst>
                  <a:ext uri="{FF2B5EF4-FFF2-40B4-BE49-F238E27FC236}">
                    <a16:creationId xmlns:a16="http://schemas.microsoft.com/office/drawing/2014/main" id="{A991E742-E8C6-7127-CA65-40547A30C72D}"/>
                  </a:ext>
                </a:extLst>
              </p:cNvPr>
              <p:cNvSpPr>
                <a:spLocks noChangeArrowheads="1"/>
              </p:cNvSpPr>
              <p:nvPr/>
            </p:nvSpPr>
            <p:spPr bwMode="auto">
              <a:xfrm>
                <a:off x="2343" y="2010"/>
                <a:ext cx="3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a:solidFill>
                      <a:srgbClr val="0033CC"/>
                    </a:solidFill>
                    <a:latin typeface="Times New Roman" panose="02020603050405020304" pitchFamily="18" charset="0"/>
                    <a:ea typeface="方正姚体" charset="-122"/>
                  </a:rPr>
                  <a:t>u</a:t>
                </a:r>
                <a:r>
                  <a:rPr lang="ru-RU" altLang="zh-CN" sz="2400" b="1" baseline="-25000">
                    <a:solidFill>
                      <a:srgbClr val="0033CC"/>
                    </a:solidFill>
                    <a:latin typeface="Times New Roman" panose="02020603050405020304" pitchFamily="18" charset="0"/>
                    <a:ea typeface="方正姚体" charset="-122"/>
                  </a:rPr>
                  <a:t>O</a:t>
                </a:r>
              </a:p>
            </p:txBody>
          </p:sp>
          <p:sp>
            <p:nvSpPr>
              <p:cNvPr id="52" name="Rectangle 149">
                <a:extLst>
                  <a:ext uri="{FF2B5EF4-FFF2-40B4-BE49-F238E27FC236}">
                    <a16:creationId xmlns:a16="http://schemas.microsoft.com/office/drawing/2014/main" id="{D5129894-7AEE-35B4-79C1-ADBF77E80B54}"/>
                  </a:ext>
                </a:extLst>
              </p:cNvPr>
              <p:cNvSpPr>
                <a:spLocks noChangeArrowheads="1"/>
              </p:cNvSpPr>
              <p:nvPr/>
            </p:nvSpPr>
            <p:spPr bwMode="auto">
              <a:xfrm>
                <a:off x="882" y="2130"/>
                <a:ext cx="56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000" b="1">
                    <a:latin typeface="Times New Roman" panose="02020603050405020304" pitchFamily="18" charset="0"/>
                    <a:ea typeface="方正姚体" charset="-122"/>
                  </a:rPr>
                  <a:t>4.3 k</a:t>
                </a:r>
                <a:r>
                  <a:rPr lang="ru-RU" altLang="zh-CN" sz="2000" b="1">
                    <a:latin typeface="Symbol" panose="05050102010706020507" pitchFamily="18" charset="2"/>
                    <a:ea typeface="方正姚体" charset="-122"/>
                    <a:sym typeface="Symbol" panose="05050102010706020507" pitchFamily="18" charset="2"/>
                  </a:rPr>
                  <a:t></a:t>
                </a:r>
              </a:p>
            </p:txBody>
          </p:sp>
          <p:sp>
            <p:nvSpPr>
              <p:cNvPr id="53" name="Rectangle 150">
                <a:extLst>
                  <a:ext uri="{FF2B5EF4-FFF2-40B4-BE49-F238E27FC236}">
                    <a16:creationId xmlns:a16="http://schemas.microsoft.com/office/drawing/2014/main" id="{79291723-38FA-A1E4-9B05-E85E9EAE23B6}"/>
                  </a:ext>
                </a:extLst>
              </p:cNvPr>
              <p:cNvSpPr>
                <a:spLocks noChangeArrowheads="1"/>
              </p:cNvSpPr>
              <p:nvPr/>
            </p:nvSpPr>
            <p:spPr bwMode="auto">
              <a:xfrm>
                <a:off x="1693" y="2150"/>
                <a:ext cx="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sz="2000" b="1" i="1">
                    <a:solidFill>
                      <a:srgbClr val="0033CC"/>
                    </a:solidFill>
                    <a:latin typeface="Times New Roman" panose="02020603050405020304" pitchFamily="18" charset="0"/>
                    <a:ea typeface="方正姚体" charset="-122"/>
                  </a:rPr>
                  <a:t>β </a:t>
                </a:r>
                <a:r>
                  <a:rPr lang="ru-RU" altLang="zh-CN" sz="2000" b="1">
                    <a:solidFill>
                      <a:srgbClr val="0033CC"/>
                    </a:solidFill>
                    <a:latin typeface="Times New Roman" panose="02020603050405020304" pitchFamily="18" charset="0"/>
                    <a:ea typeface="方正姚体" charset="-122"/>
                  </a:rPr>
                  <a:t>= 30</a:t>
                </a:r>
              </a:p>
            </p:txBody>
          </p:sp>
          <p:sp>
            <p:nvSpPr>
              <p:cNvPr id="54" name="Line 151">
                <a:extLst>
                  <a:ext uri="{FF2B5EF4-FFF2-40B4-BE49-F238E27FC236}">
                    <a16:creationId xmlns:a16="http://schemas.microsoft.com/office/drawing/2014/main" id="{92D234FD-98D4-D6CA-04A2-2BFAF7FDC841}"/>
                  </a:ext>
                </a:extLst>
              </p:cNvPr>
              <p:cNvSpPr>
                <a:spLocks noChangeShapeType="1"/>
              </p:cNvSpPr>
              <p:nvPr/>
            </p:nvSpPr>
            <p:spPr bwMode="auto">
              <a:xfrm>
                <a:off x="1542" y="1347"/>
                <a:ext cx="0" cy="317"/>
              </a:xfrm>
              <a:prstGeom prst="line">
                <a:avLst/>
              </a:prstGeom>
              <a:noFill/>
              <a:ln w="38100"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152">
                <a:extLst>
                  <a:ext uri="{FF2B5EF4-FFF2-40B4-BE49-F238E27FC236}">
                    <a16:creationId xmlns:a16="http://schemas.microsoft.com/office/drawing/2014/main" id="{32B4939A-0312-F731-3748-DF3AF5E06659}"/>
                  </a:ext>
                </a:extLst>
              </p:cNvPr>
              <p:cNvSpPr>
                <a:spLocks noChangeShapeType="1"/>
              </p:cNvSpPr>
              <p:nvPr/>
            </p:nvSpPr>
            <p:spPr bwMode="auto">
              <a:xfrm>
                <a:off x="1239" y="1987"/>
                <a:ext cx="293" cy="0"/>
              </a:xfrm>
              <a:prstGeom prst="line">
                <a:avLst/>
              </a:prstGeom>
              <a:noFill/>
              <a:ln w="38100" cap="flat" algn="ctr">
                <a:solidFill>
                  <a:srgbClr val="FF0066"/>
                </a:solidFill>
                <a:prstDash val="solid"/>
                <a:round/>
                <a:headEnd type="none"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6" name="Rectangle 153">
                <a:extLst>
                  <a:ext uri="{FF2B5EF4-FFF2-40B4-BE49-F238E27FC236}">
                    <a16:creationId xmlns:a16="http://schemas.microsoft.com/office/drawing/2014/main" id="{2B782BFB-508F-C4FD-5761-7122A31B8BE6}"/>
                  </a:ext>
                </a:extLst>
              </p:cNvPr>
              <p:cNvSpPr>
                <a:spLocks noChangeArrowheads="1"/>
              </p:cNvSpPr>
              <p:nvPr/>
            </p:nvSpPr>
            <p:spPr bwMode="auto">
              <a:xfrm>
                <a:off x="1250" y="1658"/>
                <a:ext cx="2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i="1">
                    <a:solidFill>
                      <a:srgbClr val="0033CC"/>
                    </a:solidFill>
                    <a:latin typeface="Times New Roman" panose="02020603050405020304" pitchFamily="18" charset="0"/>
                    <a:ea typeface="方正姚体" charset="-122"/>
                  </a:rPr>
                  <a:t>i</a:t>
                </a:r>
                <a:r>
                  <a:rPr lang="ru-RU" altLang="zh-CN" sz="2400" b="1" baseline="-25000">
                    <a:solidFill>
                      <a:srgbClr val="0033CC"/>
                    </a:solidFill>
                    <a:latin typeface="Times New Roman" panose="02020603050405020304" pitchFamily="18" charset="0"/>
                    <a:ea typeface="方正姚体" charset="-122"/>
                  </a:rPr>
                  <a:t>B</a:t>
                </a:r>
              </a:p>
            </p:txBody>
          </p:sp>
          <p:sp>
            <p:nvSpPr>
              <p:cNvPr id="57" name="Rectangle 154">
                <a:extLst>
                  <a:ext uri="{FF2B5EF4-FFF2-40B4-BE49-F238E27FC236}">
                    <a16:creationId xmlns:a16="http://schemas.microsoft.com/office/drawing/2014/main" id="{3D80E02E-0732-3235-122B-70A3BE5E031F}"/>
                  </a:ext>
                </a:extLst>
              </p:cNvPr>
              <p:cNvSpPr>
                <a:spLocks noChangeArrowheads="1"/>
              </p:cNvSpPr>
              <p:nvPr/>
            </p:nvSpPr>
            <p:spPr bwMode="auto">
              <a:xfrm>
                <a:off x="1286" y="1304"/>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0" b="1" i="1">
                    <a:solidFill>
                      <a:srgbClr val="0033CC"/>
                    </a:solidFill>
                    <a:latin typeface="Times New Roman" panose="02020603050405020304" pitchFamily="18" charset="0"/>
                    <a:ea typeface="方正姚体" charset="-122"/>
                  </a:rPr>
                  <a:t>i</a:t>
                </a:r>
                <a:r>
                  <a:rPr lang="ru-RU" altLang="zh-CN" sz="2400" b="1" baseline="-25000">
                    <a:solidFill>
                      <a:srgbClr val="0033CC"/>
                    </a:solidFill>
                    <a:latin typeface="Times New Roman" panose="02020603050405020304" pitchFamily="18" charset="0"/>
                    <a:ea typeface="方正姚体" charset="-122"/>
                  </a:rPr>
                  <a:t>C</a:t>
                </a:r>
              </a:p>
            </p:txBody>
          </p:sp>
          <p:sp>
            <p:nvSpPr>
              <p:cNvPr id="58" name="Oval 155">
                <a:extLst>
                  <a:ext uri="{FF2B5EF4-FFF2-40B4-BE49-F238E27FC236}">
                    <a16:creationId xmlns:a16="http://schemas.microsoft.com/office/drawing/2014/main" id="{747DB44A-7BCD-5740-E110-4DCA813FB1A8}"/>
                  </a:ext>
                </a:extLst>
              </p:cNvPr>
              <p:cNvSpPr>
                <a:spLocks noChangeArrowheads="1"/>
              </p:cNvSpPr>
              <p:nvPr/>
            </p:nvSpPr>
            <p:spPr bwMode="auto">
              <a:xfrm>
                <a:off x="841" y="2544"/>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59" name="Rectangle 156">
                <a:extLst>
                  <a:ext uri="{FF2B5EF4-FFF2-40B4-BE49-F238E27FC236}">
                    <a16:creationId xmlns:a16="http://schemas.microsoft.com/office/drawing/2014/main" id="{0289BB96-3D2F-94BD-620A-75F92189E508}"/>
                  </a:ext>
                </a:extLst>
              </p:cNvPr>
              <p:cNvSpPr>
                <a:spLocks noChangeArrowheads="1"/>
              </p:cNvSpPr>
              <p:nvPr/>
            </p:nvSpPr>
            <p:spPr bwMode="auto">
              <a:xfrm>
                <a:off x="1674" y="1492"/>
                <a:ext cx="84" cy="272"/>
              </a:xfrm>
              <a:prstGeom prst="rect">
                <a:avLst/>
              </a:prstGeom>
              <a:solidFill>
                <a:srgbClr val="FFFFFF"/>
              </a:solidFill>
              <a:ln w="38100" cap="flat" algn="ctr">
                <a:solidFill>
                  <a:srgbClr val="000000"/>
                </a:solidFill>
                <a:prstDash val="solid"/>
                <a:miter lim="800000"/>
                <a:headEnd type="none" w="med" len="med"/>
                <a:tailEnd type="none" w="med" len="med"/>
              </a:ln>
            </p:spPr>
            <p:txBody>
              <a:bodyPr wrap="none"/>
              <a:lstStyle/>
              <a:p>
                <a:endParaRPr lang="zh-CN" altLang="en-US"/>
              </a:p>
            </p:txBody>
          </p:sp>
          <p:sp>
            <p:nvSpPr>
              <p:cNvPr id="60" name="Oval 157">
                <a:extLst>
                  <a:ext uri="{FF2B5EF4-FFF2-40B4-BE49-F238E27FC236}">
                    <a16:creationId xmlns:a16="http://schemas.microsoft.com/office/drawing/2014/main" id="{23F362FF-CA9E-DAB5-9F0B-E9E2E4E691A2}"/>
                  </a:ext>
                </a:extLst>
              </p:cNvPr>
              <p:cNvSpPr>
                <a:spLocks noChangeArrowheads="1"/>
              </p:cNvSpPr>
              <p:nvPr/>
            </p:nvSpPr>
            <p:spPr bwMode="auto">
              <a:xfrm>
                <a:off x="835" y="2042"/>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61" name="Oval 158">
                <a:extLst>
                  <a:ext uri="{FF2B5EF4-FFF2-40B4-BE49-F238E27FC236}">
                    <a16:creationId xmlns:a16="http://schemas.microsoft.com/office/drawing/2014/main" id="{0654172A-C1CF-7182-E1B8-9257F4509F0F}"/>
                  </a:ext>
                </a:extLst>
              </p:cNvPr>
              <p:cNvSpPr>
                <a:spLocks noChangeArrowheads="1"/>
              </p:cNvSpPr>
              <p:nvPr/>
            </p:nvSpPr>
            <p:spPr bwMode="auto">
              <a:xfrm>
                <a:off x="2300" y="2540"/>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62" name="Oval 159">
                <a:extLst>
                  <a:ext uri="{FF2B5EF4-FFF2-40B4-BE49-F238E27FC236}">
                    <a16:creationId xmlns:a16="http://schemas.microsoft.com/office/drawing/2014/main" id="{B45D0B59-46A0-1999-D751-6ADE802D35BB}"/>
                  </a:ext>
                </a:extLst>
              </p:cNvPr>
              <p:cNvSpPr>
                <a:spLocks noChangeArrowheads="1"/>
              </p:cNvSpPr>
              <p:nvPr/>
            </p:nvSpPr>
            <p:spPr bwMode="auto">
              <a:xfrm>
                <a:off x="2294" y="1818"/>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63" name="Oval 160">
                <a:extLst>
                  <a:ext uri="{FF2B5EF4-FFF2-40B4-BE49-F238E27FC236}">
                    <a16:creationId xmlns:a16="http://schemas.microsoft.com/office/drawing/2014/main" id="{6E50EAA6-D705-B01A-4941-A4B6731E5BD0}"/>
                  </a:ext>
                </a:extLst>
              </p:cNvPr>
              <p:cNvSpPr>
                <a:spLocks noChangeArrowheads="1"/>
              </p:cNvSpPr>
              <p:nvPr/>
            </p:nvSpPr>
            <p:spPr bwMode="auto">
              <a:xfrm>
                <a:off x="1682" y="1162"/>
                <a:ext cx="64" cy="72"/>
              </a:xfrm>
              <a:prstGeom prst="ellipse">
                <a:avLst/>
              </a:prstGeom>
              <a:noFill/>
              <a:ln w="28575" cap="flat"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0066"/>
                    </a:solidFill>
                  </a14:hiddenFill>
                </a:ext>
              </a:extLst>
            </p:spPr>
            <p:txBody>
              <a:bodyPr wrap="none"/>
              <a:lstStyle/>
              <a:p>
                <a:endParaRPr lang="zh-CN" altLang="en-US"/>
              </a:p>
            </p:txBody>
          </p:sp>
          <p:sp>
            <p:nvSpPr>
              <p:cNvPr id="64" name="Oval 161">
                <a:extLst>
                  <a:ext uri="{FF2B5EF4-FFF2-40B4-BE49-F238E27FC236}">
                    <a16:creationId xmlns:a16="http://schemas.microsoft.com/office/drawing/2014/main" id="{A895229B-1DBC-CC7F-B192-E5BB2AA41855}"/>
                  </a:ext>
                </a:extLst>
              </p:cNvPr>
              <p:cNvSpPr>
                <a:spLocks noChangeArrowheads="1"/>
              </p:cNvSpPr>
              <p:nvPr/>
            </p:nvSpPr>
            <p:spPr bwMode="auto">
              <a:xfrm>
                <a:off x="1686" y="1827"/>
                <a:ext cx="57" cy="56"/>
              </a:xfrm>
              <a:prstGeom prst="ellipse">
                <a:avLst/>
              </a:prstGeom>
              <a:solidFill>
                <a:srgbClr val="000000"/>
              </a:solidFill>
              <a:ln w="9525" cap="flat" algn="ctr">
                <a:solidFill>
                  <a:srgbClr val="000000"/>
                </a:solidFill>
                <a:prstDash val="solid"/>
                <a:round/>
                <a:headEnd type="none" w="med" len="med"/>
                <a:tailEnd type="none" w="med" len="med"/>
              </a:ln>
            </p:spPr>
            <p:txBody>
              <a:bodyPr wrap="none"/>
              <a:lstStyle/>
              <a:p>
                <a:endParaRPr lang="zh-CN" altLang="en-US"/>
              </a:p>
            </p:txBody>
          </p:sp>
          <p:sp>
            <p:nvSpPr>
              <p:cNvPr id="65" name="Oval 162">
                <a:extLst>
                  <a:ext uri="{FF2B5EF4-FFF2-40B4-BE49-F238E27FC236}">
                    <a16:creationId xmlns:a16="http://schemas.microsoft.com/office/drawing/2014/main" id="{1156727E-CDE9-B47F-BFD5-548B7C22AA9B}"/>
                  </a:ext>
                </a:extLst>
              </p:cNvPr>
              <p:cNvSpPr>
                <a:spLocks noChangeArrowheads="1"/>
              </p:cNvSpPr>
              <p:nvPr/>
            </p:nvSpPr>
            <p:spPr bwMode="auto">
              <a:xfrm>
                <a:off x="1696" y="2557"/>
                <a:ext cx="57" cy="56"/>
              </a:xfrm>
              <a:prstGeom prst="ellipse">
                <a:avLst/>
              </a:prstGeom>
              <a:solidFill>
                <a:srgbClr val="000000"/>
              </a:solidFill>
              <a:ln w="9525" cap="flat" algn="ctr">
                <a:solidFill>
                  <a:srgbClr val="000000"/>
                </a:solidFill>
                <a:prstDash val="solid"/>
                <a:round/>
                <a:headEnd type="none" w="med" len="med"/>
                <a:tailEnd type="none" w="med" len="med"/>
              </a:ln>
            </p:spPr>
            <p:txBody>
              <a:bodyPr wrap="none"/>
              <a:lstStyle/>
              <a:p>
                <a:endParaRPr lang="zh-CN" altLang="en-US"/>
              </a:p>
            </p:txBody>
          </p:sp>
        </p:grpSp>
      </p:grpSp>
      <p:grpSp>
        <p:nvGrpSpPr>
          <p:cNvPr id="70" name="Group 164">
            <a:extLst>
              <a:ext uri="{FF2B5EF4-FFF2-40B4-BE49-F238E27FC236}">
                <a16:creationId xmlns:a16="http://schemas.microsoft.com/office/drawing/2014/main" id="{0FE3D388-FC81-AD84-D64B-00DBC165E7A9}"/>
              </a:ext>
            </a:extLst>
          </p:cNvPr>
          <p:cNvGrpSpPr>
            <a:grpSpLocks/>
          </p:cNvGrpSpPr>
          <p:nvPr/>
        </p:nvGrpSpPr>
        <p:grpSpPr bwMode="auto">
          <a:xfrm>
            <a:off x="7320630" y="4911350"/>
            <a:ext cx="2171700" cy="842962"/>
            <a:chOff x="2011" y="3527"/>
            <a:chExt cx="1742" cy="582"/>
          </a:xfrm>
        </p:grpSpPr>
        <p:sp>
          <p:nvSpPr>
            <p:cNvPr id="71" name="Rectangle 165">
              <a:extLst>
                <a:ext uri="{FF2B5EF4-FFF2-40B4-BE49-F238E27FC236}">
                  <a16:creationId xmlns:a16="http://schemas.microsoft.com/office/drawing/2014/main" id="{88789B2E-3BF0-D400-6543-1F29C61E5EED}"/>
                </a:ext>
              </a:extLst>
            </p:cNvPr>
            <p:cNvSpPr>
              <a:spLocks noChangeArrowheads="1"/>
            </p:cNvSpPr>
            <p:nvPr/>
          </p:nvSpPr>
          <p:spPr bwMode="auto">
            <a:xfrm>
              <a:off x="2606" y="3533"/>
              <a:ext cx="432" cy="576"/>
            </a:xfrm>
            <a:prstGeom prst="rect">
              <a:avLst/>
            </a:prstGeom>
            <a:noFill/>
            <a:ln w="38100" cap="flat" algn="ctr">
              <a:solidFill>
                <a:srgbClr val="333399"/>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pPr algn="ctr"/>
              <a:endParaRPr kumimoji="1" lang="zh-CN" altLang="zh-CN" sz="2800" b="1">
                <a:latin typeface="Times New Roman" panose="02020603050405020304" pitchFamily="18" charset="0"/>
                <a:ea typeface="方正姚体" charset="-122"/>
              </a:endParaRPr>
            </a:p>
          </p:txBody>
        </p:sp>
        <p:sp>
          <p:nvSpPr>
            <p:cNvPr id="72" name="Line 166">
              <a:extLst>
                <a:ext uri="{FF2B5EF4-FFF2-40B4-BE49-F238E27FC236}">
                  <a16:creationId xmlns:a16="http://schemas.microsoft.com/office/drawing/2014/main" id="{48E60835-39B6-94AC-3C1E-599399F5E797}"/>
                </a:ext>
              </a:extLst>
            </p:cNvPr>
            <p:cNvSpPr>
              <a:spLocks noChangeShapeType="1"/>
            </p:cNvSpPr>
            <p:nvPr/>
          </p:nvSpPr>
          <p:spPr bwMode="auto">
            <a:xfrm>
              <a:off x="2270" y="3821"/>
              <a:ext cx="336" cy="1"/>
            </a:xfrm>
            <a:prstGeom prst="line">
              <a:avLst/>
            </a:prstGeom>
            <a:noFill/>
            <a:ln w="28575" cap="flat" algn="ctr">
              <a:solidFill>
                <a:srgbClr val="333399"/>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167">
              <a:extLst>
                <a:ext uri="{FF2B5EF4-FFF2-40B4-BE49-F238E27FC236}">
                  <a16:creationId xmlns:a16="http://schemas.microsoft.com/office/drawing/2014/main" id="{098E0B12-3BAD-6136-6744-3FAF135473E3}"/>
                </a:ext>
              </a:extLst>
            </p:cNvPr>
            <p:cNvSpPr>
              <a:spLocks noChangeShapeType="1"/>
            </p:cNvSpPr>
            <p:nvPr/>
          </p:nvSpPr>
          <p:spPr bwMode="auto">
            <a:xfrm>
              <a:off x="3129" y="3821"/>
              <a:ext cx="336" cy="1"/>
            </a:xfrm>
            <a:prstGeom prst="line">
              <a:avLst/>
            </a:prstGeom>
            <a:noFill/>
            <a:ln w="28575" cap="flat" algn="ctr">
              <a:solidFill>
                <a:srgbClr val="333399"/>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Rectangle 168">
              <a:extLst>
                <a:ext uri="{FF2B5EF4-FFF2-40B4-BE49-F238E27FC236}">
                  <a16:creationId xmlns:a16="http://schemas.microsoft.com/office/drawing/2014/main" id="{49D1FD29-9FC4-B60B-49AF-0339AC8CB335}"/>
                </a:ext>
              </a:extLst>
            </p:cNvPr>
            <p:cNvSpPr>
              <a:spLocks noChangeArrowheads="1"/>
            </p:cNvSpPr>
            <p:nvPr/>
          </p:nvSpPr>
          <p:spPr bwMode="auto">
            <a:xfrm>
              <a:off x="2011" y="3639"/>
              <a:ext cx="337"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i="1">
                  <a:latin typeface="Times New Roman" panose="02020603050405020304" pitchFamily="18" charset="0"/>
                  <a:ea typeface="方正姚体" charset="-122"/>
                </a:rPr>
                <a:t>A</a:t>
              </a:r>
            </a:p>
          </p:txBody>
        </p:sp>
        <p:sp>
          <p:nvSpPr>
            <p:cNvPr id="75" name="Rectangle 169">
              <a:extLst>
                <a:ext uri="{FF2B5EF4-FFF2-40B4-BE49-F238E27FC236}">
                  <a16:creationId xmlns:a16="http://schemas.microsoft.com/office/drawing/2014/main" id="{09765C15-6FBE-4E61-5CDB-ABA370B2D65B}"/>
                </a:ext>
              </a:extLst>
            </p:cNvPr>
            <p:cNvSpPr>
              <a:spLocks noChangeArrowheads="1"/>
            </p:cNvSpPr>
            <p:nvPr/>
          </p:nvSpPr>
          <p:spPr bwMode="auto">
            <a:xfrm>
              <a:off x="3430" y="3642"/>
              <a:ext cx="321"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ru-RU" altLang="zh-CN" sz="2800" b="1" i="1">
                  <a:latin typeface="Times New Roman" panose="02020603050405020304" pitchFamily="18" charset="0"/>
                  <a:ea typeface="方正姚体" charset="-122"/>
                </a:rPr>
                <a:t>Y</a:t>
              </a:r>
            </a:p>
          </p:txBody>
        </p:sp>
        <p:sp>
          <p:nvSpPr>
            <p:cNvPr id="76" name="Rectangle 170">
              <a:extLst>
                <a:ext uri="{FF2B5EF4-FFF2-40B4-BE49-F238E27FC236}">
                  <a16:creationId xmlns:a16="http://schemas.microsoft.com/office/drawing/2014/main" id="{8DE8EFA4-DB5B-B8E2-62EE-A18DCB750C7E}"/>
                </a:ext>
              </a:extLst>
            </p:cNvPr>
            <p:cNvSpPr>
              <a:spLocks noChangeArrowheads="1"/>
            </p:cNvSpPr>
            <p:nvPr/>
          </p:nvSpPr>
          <p:spPr bwMode="auto">
            <a:xfrm>
              <a:off x="2655" y="3527"/>
              <a:ext cx="290" cy="35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ru-RU" altLang="zh-CN" sz="2800" b="1">
                  <a:solidFill>
                    <a:srgbClr val="0033CC"/>
                  </a:solidFill>
                  <a:latin typeface="Times New Roman" panose="02020603050405020304" pitchFamily="18" charset="0"/>
                  <a:ea typeface="方正姚体" charset="-122"/>
                </a:rPr>
                <a:t>1</a:t>
              </a:r>
            </a:p>
          </p:txBody>
        </p:sp>
        <p:sp>
          <p:nvSpPr>
            <p:cNvPr id="77" name="Oval 171">
              <a:extLst>
                <a:ext uri="{FF2B5EF4-FFF2-40B4-BE49-F238E27FC236}">
                  <a16:creationId xmlns:a16="http://schemas.microsoft.com/office/drawing/2014/main" id="{BB159B7C-0A4D-CF34-90E1-8F771220C576}"/>
                </a:ext>
              </a:extLst>
            </p:cNvPr>
            <p:cNvSpPr>
              <a:spLocks noChangeArrowheads="1"/>
            </p:cNvSpPr>
            <p:nvPr/>
          </p:nvSpPr>
          <p:spPr bwMode="auto">
            <a:xfrm>
              <a:off x="3043" y="3778"/>
              <a:ext cx="86" cy="87"/>
            </a:xfrm>
            <a:prstGeom prst="ellipse">
              <a:avLst/>
            </a:prstGeom>
            <a:noFill/>
            <a:ln w="38100" cap="flat" algn="ctr">
              <a:solidFill>
                <a:srgbClr val="333399"/>
              </a:solidFill>
              <a:prstDash val="solid"/>
              <a:round/>
              <a:headEnd type="none" w="med" len="med"/>
              <a:tailEnd type="none" w="med" len="med"/>
            </a:ln>
            <a:extLst>
              <a:ext uri="{909E8E84-426E-40DD-AFC4-6F175D3DCCD1}">
                <a14:hiddenFill xmlns:a14="http://schemas.microsoft.com/office/drawing/2010/main">
                  <a:solidFill>
                    <a:schemeClr val="hlink"/>
                  </a:solidFill>
                </a14:hiddenFill>
              </a:ext>
            </a:extLst>
          </p:spPr>
          <p:txBody>
            <a:bodyPr wrap="none">
              <a:spAutoFit/>
            </a:bodyPr>
            <a:lstStyle/>
            <a:p>
              <a:endParaRPr lang="zh-CN" altLang="en-US"/>
            </a:p>
          </p:txBody>
        </p:sp>
      </p:grpSp>
      <p:sp>
        <p:nvSpPr>
          <p:cNvPr id="78" name="Rectangle 172">
            <a:extLst>
              <a:ext uri="{FF2B5EF4-FFF2-40B4-BE49-F238E27FC236}">
                <a16:creationId xmlns:a16="http://schemas.microsoft.com/office/drawing/2014/main" id="{6D6E476A-5C80-9C0E-E045-258913EEE053}"/>
              </a:ext>
            </a:extLst>
          </p:cNvPr>
          <p:cNvSpPr>
            <a:spLocks noChangeArrowheads="1"/>
          </p:cNvSpPr>
          <p:nvPr/>
        </p:nvSpPr>
        <p:spPr bwMode="auto">
          <a:xfrm>
            <a:off x="1399255" y="2749175"/>
            <a:ext cx="817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2800" b="1" i="1">
                <a:solidFill>
                  <a:srgbClr val="FF0066"/>
                </a:solidFill>
                <a:latin typeface="Times New Roman" panose="02020603050405020304" pitchFamily="18" charset="0"/>
                <a:ea typeface="方正姚体" charset="-122"/>
              </a:rPr>
              <a:t>A</a:t>
            </a:r>
          </a:p>
        </p:txBody>
      </p:sp>
      <p:sp>
        <p:nvSpPr>
          <p:cNvPr id="79" name="Rectangle 173">
            <a:extLst>
              <a:ext uri="{FF2B5EF4-FFF2-40B4-BE49-F238E27FC236}">
                <a16:creationId xmlns:a16="http://schemas.microsoft.com/office/drawing/2014/main" id="{4E6117A2-EE5A-F8D9-F79F-A9DE16079071}"/>
              </a:ext>
            </a:extLst>
          </p:cNvPr>
          <p:cNvSpPr>
            <a:spLocks noChangeArrowheads="1"/>
          </p:cNvSpPr>
          <p:nvPr/>
        </p:nvSpPr>
        <p:spPr bwMode="auto">
          <a:xfrm>
            <a:off x="3782093" y="2431675"/>
            <a:ext cx="7223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2800" b="1" i="1">
                <a:solidFill>
                  <a:srgbClr val="FF0066"/>
                </a:solidFill>
                <a:latin typeface="Times New Roman" panose="02020603050405020304" pitchFamily="18" charset="0"/>
                <a:ea typeface="方正姚体" charset="-122"/>
              </a:rPr>
              <a:t>Y</a:t>
            </a:r>
          </a:p>
        </p:txBody>
      </p:sp>
      <p:pic>
        <p:nvPicPr>
          <p:cNvPr id="83" name="Picture 82">
            <a:extLst>
              <a:ext uri="{FF2B5EF4-FFF2-40B4-BE49-F238E27FC236}">
                <a16:creationId xmlns:a16="http://schemas.microsoft.com/office/drawing/2014/main" id="{3639B5DB-3A6D-D575-E03D-49B6E64B95E5}"/>
              </a:ext>
            </a:extLst>
          </p:cNvPr>
          <p:cNvPicPr>
            <a:picLocks noChangeAspect="1"/>
          </p:cNvPicPr>
          <p:nvPr/>
        </p:nvPicPr>
        <p:blipFill>
          <a:blip r:embed="rId3"/>
          <a:stretch>
            <a:fillRect/>
          </a:stretch>
        </p:blipFill>
        <p:spPr>
          <a:xfrm>
            <a:off x="5764765" y="5073569"/>
            <a:ext cx="1225780" cy="482274"/>
          </a:xfrm>
          <a:prstGeom prst="rect">
            <a:avLst/>
          </a:prstGeom>
        </p:spPr>
      </p:pic>
    </p:spTree>
    <p:extLst>
      <p:ext uri="{BB962C8B-B14F-4D97-AF65-F5344CB8AC3E}">
        <p14:creationId xmlns:p14="http://schemas.microsoft.com/office/powerpoint/2010/main" val="2606080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8758-589A-CE65-BE12-8C64352B5C1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ECB9AE2-E296-C9F0-E9E7-3324FAD049B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zh-CN" altLang="en-US" sz="2800" dirty="0">
                <a:solidFill>
                  <a:schemeClr val="bg1"/>
                </a:solidFill>
                <a:latin typeface="微软雅黑" panose="020B0503020204020204" pitchFamily="34" charset="-122"/>
                <a:ea typeface="微软雅黑" panose="020B0503020204020204" pitchFamily="34" charset="-122"/>
              </a:rPr>
              <a:t>三极管非门</a:t>
            </a:r>
          </a:p>
        </p:txBody>
      </p:sp>
      <p:sp>
        <p:nvSpPr>
          <p:cNvPr id="3" name="矩形 416769">
            <a:extLst>
              <a:ext uri="{FF2B5EF4-FFF2-40B4-BE49-F238E27FC236}">
                <a16:creationId xmlns:a16="http://schemas.microsoft.com/office/drawing/2014/main" id="{B5FA59B2-77F8-681B-0C7D-FD9488C1B567}"/>
              </a:ext>
            </a:extLst>
          </p:cNvPr>
          <p:cNvSpPr/>
          <p:nvPr/>
        </p:nvSpPr>
        <p:spPr>
          <a:xfrm>
            <a:off x="2171700" y="1003512"/>
            <a:ext cx="7848600" cy="625267"/>
          </a:xfrm>
          <a:prstGeom prst="rect">
            <a:avLst/>
          </a:prstGeom>
          <a:noFill/>
          <a:ln>
            <a:noFill/>
            <a:miter lim="800000"/>
          </a:ln>
        </p:spPr>
        <p:txBody>
          <a:bodyPr/>
          <a:lstStyle>
            <a:defPPr>
              <a:defRPr lang="zh-CN" altLang="en-US"/>
            </a:defPPr>
            <a:lvl1pPr marL="0" indent="0" algn="l" defTabSz="914400" rtl="0" eaLnBrk="1" fontAlgn="base" hangingPunct="1">
              <a:lnSpc>
                <a:spcPct val="100000"/>
              </a:lnSpc>
              <a:spcBef>
                <a:spcPct val="0"/>
              </a:spcBef>
              <a:spcAft>
                <a:spcPct val="0"/>
              </a:spcAft>
              <a:buClrTx/>
              <a:buSzTx/>
              <a:buFontTx/>
              <a:buNone/>
              <a:defRPr kumimoji="1" lang="zh-CN" altLang="en-US" sz="2400" b="0" i="0" u="none" baseline="0">
                <a:solidFill>
                  <a:schemeClr val="tx1"/>
                </a:solidFill>
                <a:effectLst/>
                <a:latin typeface="Times New Roman" panose="0202060305040502030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lang="zh-CN" altLang="en-US" sz="2400" b="0" i="0" u="none" baseline="0">
                <a:solidFill>
                  <a:schemeClr val="tx1"/>
                </a:solidFill>
                <a:effectLst/>
                <a:latin typeface="Times New Roman" panose="0202060305040502030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lang="zh-CN" altLang="en-US" sz="2400" b="0" i="0" u="none" baseline="0">
                <a:solidFill>
                  <a:schemeClr val="tx1"/>
                </a:solidFill>
                <a:effectLst/>
                <a:latin typeface="Times New Roman" panose="0202060305040502030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lang="zh-CN" altLang="en-US" sz="2400" b="0" i="0" u="none" baseline="0">
                <a:solidFill>
                  <a:schemeClr val="tx1"/>
                </a:solidFill>
                <a:effectLst/>
                <a:latin typeface="Times New Roman" panose="0202060305040502030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lang="zh-CN" altLang="en-US" sz="2400" b="0" i="0" u="none" baseline="0">
                <a:solidFill>
                  <a:schemeClr val="tx1"/>
                </a:solidFill>
                <a:effectLst/>
                <a:latin typeface="Times New Roman" panose="02020603050405020304" charset="0"/>
                <a:ea typeface="宋体" panose="02010600030101010101" pitchFamily="2" charset="-122"/>
              </a:defRPr>
            </a:lvl5pPr>
          </a:lstStyle>
          <a:p>
            <a:pPr marL="0" lvl="0" indent="0" algn="just">
              <a:lnSpc>
                <a:spcPct val="131000"/>
              </a:lnSpc>
              <a:spcBef>
                <a:spcPct val="20000"/>
              </a:spcBef>
            </a:pPr>
            <a:r>
              <a:rPr sz="2400" b="1" dirty="0">
                <a:solidFill>
                  <a:schemeClr val="folHlink"/>
                </a:solidFill>
                <a:latin typeface="宋体" panose="02010600030101010101" pitchFamily="2" charset="-122"/>
              </a:rPr>
              <a:t>将二极管与门（或门）电路和三极管非门电路组合起来。</a:t>
            </a:r>
            <a:endParaRPr sz="2800" b="1" dirty="0">
              <a:solidFill>
                <a:srgbClr val="FF0000"/>
              </a:solidFill>
              <a:latin typeface="宋体" panose="02010600030101010101" pitchFamily="2" charset="-122"/>
            </a:endParaRPr>
          </a:p>
        </p:txBody>
      </p:sp>
      <p:pic>
        <p:nvPicPr>
          <p:cNvPr id="4" name="图片 416770">
            <a:extLst>
              <a:ext uri="{FF2B5EF4-FFF2-40B4-BE49-F238E27FC236}">
                <a16:creationId xmlns:a16="http://schemas.microsoft.com/office/drawing/2014/main" id="{B87209C7-EBBF-377D-6B19-303A69A15632}"/>
              </a:ext>
            </a:extLst>
          </p:cNvPr>
          <p:cNvPicPr/>
          <p:nvPr/>
        </p:nvPicPr>
        <p:blipFill>
          <a:blip r:embed="rId4"/>
          <a:stretch>
            <a:fillRect/>
          </a:stretch>
        </p:blipFill>
        <p:spPr>
          <a:xfrm>
            <a:off x="2869096" y="2319131"/>
            <a:ext cx="6248400" cy="2684463"/>
          </a:xfrm>
          <a:prstGeom prst="rect">
            <a:avLst/>
          </a:prstGeom>
          <a:noFill/>
          <a:ln>
            <a:noFill/>
            <a:miter lim="800000"/>
            <a:headEnd/>
            <a:tailEnd/>
          </a:ln>
          <a:effectLst/>
        </p:spPr>
      </p:pic>
      <p:grpSp>
        <p:nvGrpSpPr>
          <p:cNvPr id="5" name="组合 416771">
            <a:extLst>
              <a:ext uri="{FF2B5EF4-FFF2-40B4-BE49-F238E27FC236}">
                <a16:creationId xmlns:a16="http://schemas.microsoft.com/office/drawing/2014/main" id="{57619DD2-72AA-BDA0-A267-51AB862F6CB8}"/>
              </a:ext>
            </a:extLst>
          </p:cNvPr>
          <p:cNvGrpSpPr/>
          <p:nvPr/>
        </p:nvGrpSpPr>
        <p:grpSpPr>
          <a:xfrm>
            <a:off x="4850296" y="3309731"/>
            <a:ext cx="2043113" cy="1981200"/>
            <a:chOff x="2304" y="2160"/>
            <a:chExt cx="1287" cy="1248"/>
          </a:xfrm>
        </p:grpSpPr>
        <p:graphicFrame>
          <p:nvGraphicFramePr>
            <p:cNvPr id="6" name="对象 416772">
              <a:extLst>
                <a:ext uri="{FF2B5EF4-FFF2-40B4-BE49-F238E27FC236}">
                  <a16:creationId xmlns:a16="http://schemas.microsoft.com/office/drawing/2014/main" id="{5B8A85AC-CEDF-B868-E4FA-E6ED09D6B036}"/>
                </a:ext>
              </a:extLst>
            </p:cNvPr>
            <p:cNvGraphicFramePr>
              <a:graphicFrameLocks noChangeAspect="1"/>
            </p:cNvGraphicFramePr>
            <p:nvPr/>
          </p:nvGraphicFramePr>
          <p:xfrm>
            <a:off x="2400" y="2160"/>
            <a:ext cx="1056" cy="1248"/>
          </p:xfrm>
          <a:graphic>
            <a:graphicData uri="http://schemas.openxmlformats.org/presentationml/2006/ole">
              <mc:AlternateContent xmlns:mc="http://schemas.openxmlformats.org/markup-compatibility/2006">
                <mc:Choice xmlns:v="urn:schemas-microsoft-com:vml" Requires="v">
                  <p:oleObj spid="_x0000_s20483" name="位图图像" r:id="rId5" imgW="1200150" imgH="628650" progId="Paint.Picture">
                    <p:embed/>
                  </p:oleObj>
                </mc:Choice>
                <mc:Fallback>
                  <p:oleObj name="位图图像" r:id="rId5" imgW="1200150" imgH="628650" progId="Paint.Picture">
                    <p:embed/>
                    <p:pic>
                      <p:nvPicPr>
                        <p:cNvPr id="6" name="对象 416772">
                          <a:extLst>
                            <a:ext uri="{FF2B5EF4-FFF2-40B4-BE49-F238E27FC236}">
                              <a16:creationId xmlns:a16="http://schemas.microsoft.com/office/drawing/2014/main" id="{5B8A85AC-CEDF-B868-E4FA-E6ED09D6B036}"/>
                            </a:ext>
                          </a:extLst>
                        </p:cNvPr>
                        <p:cNvPicPr/>
                        <p:nvPr/>
                      </p:nvPicPr>
                      <p:blipFill>
                        <a:blip r:embed="rId6"/>
                        <a:stretch>
                          <a:fillRect/>
                        </a:stretch>
                      </p:blipFill>
                      <p:spPr>
                        <a:xfrm>
                          <a:off x="2400" y="2160"/>
                          <a:ext cx="1056" cy="1248"/>
                        </a:xfrm>
                        <a:prstGeom prst="rect">
                          <a:avLst/>
                        </a:prstGeom>
                        <a:noFill/>
                        <a:ln>
                          <a:noFill/>
                          <a:miter lim="800000"/>
                          <a:headEnd/>
                          <a:tailEnd/>
                        </a:ln>
                        <a:effectLst/>
                      </p:spPr>
                    </p:pic>
                  </p:oleObj>
                </mc:Fallback>
              </mc:AlternateContent>
            </a:graphicData>
          </a:graphic>
        </p:graphicFrame>
        <p:pic>
          <p:nvPicPr>
            <p:cNvPr id="7" name="图片 416773">
              <a:extLst>
                <a:ext uri="{FF2B5EF4-FFF2-40B4-BE49-F238E27FC236}">
                  <a16:creationId xmlns:a16="http://schemas.microsoft.com/office/drawing/2014/main" id="{8914E14F-9E9D-DAE8-CC2F-E004886588AE}"/>
                </a:ext>
              </a:extLst>
            </p:cNvPr>
            <p:cNvPicPr/>
            <p:nvPr/>
          </p:nvPicPr>
          <p:blipFill>
            <a:blip r:embed="rId7"/>
            <a:stretch>
              <a:fillRect/>
            </a:stretch>
          </p:blipFill>
          <p:spPr>
            <a:xfrm>
              <a:off x="2304" y="2198"/>
              <a:ext cx="1287" cy="947"/>
            </a:xfrm>
            <a:prstGeom prst="rect">
              <a:avLst/>
            </a:prstGeom>
            <a:noFill/>
            <a:ln>
              <a:noFill/>
              <a:miter lim="800000"/>
              <a:headEnd/>
              <a:tailEnd/>
            </a:ln>
            <a:effectLst/>
          </p:spPr>
        </p:pic>
      </p:grpSp>
    </p:spTree>
    <p:extLst>
      <p:ext uri="{BB962C8B-B14F-4D97-AF65-F5344CB8AC3E}">
        <p14:creationId xmlns:p14="http://schemas.microsoft.com/office/powerpoint/2010/main" val="141396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EF96-29A1-6FBB-4F95-686A1809D3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39A7E4D-00E6-21D8-6166-E50215220065}"/>
              </a:ext>
            </a:extLst>
          </p:cNvPr>
          <p:cNvSpPr/>
          <p:nvPr/>
        </p:nvSpPr>
        <p:spPr>
          <a:xfrm>
            <a:off x="128417" y="-54204"/>
            <a:ext cx="12273699" cy="6966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24E311A7-4832-668C-DEA1-99F5FC78EBD8}"/>
              </a:ext>
            </a:extLst>
          </p:cNvPr>
          <p:cNvSpPr/>
          <p:nvPr/>
        </p:nvSpPr>
        <p:spPr>
          <a:xfrm>
            <a:off x="-155644" y="-54204"/>
            <a:ext cx="3318235" cy="6966408"/>
          </a:xfrm>
          <a:prstGeom prst="rect">
            <a:avLst/>
          </a:prstGeom>
          <a:solidFill>
            <a:srgbClr val="4246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3">
            <a:extLst>
              <a:ext uri="{FF2B5EF4-FFF2-40B4-BE49-F238E27FC236}">
                <a16:creationId xmlns:a16="http://schemas.microsoft.com/office/drawing/2014/main" id="{054FC574-30C1-C0EA-1410-2D63951C1B76}"/>
              </a:ext>
            </a:extLst>
          </p:cNvPr>
          <p:cNvSpPr/>
          <p:nvPr/>
        </p:nvSpPr>
        <p:spPr>
          <a:xfrm>
            <a:off x="4576662" y="243095"/>
            <a:ext cx="7486921" cy="6371809"/>
          </a:xfrm>
          <a:prstGeom prst="rect">
            <a:avLst/>
          </a:prstGeom>
        </p:spPr>
        <p:txBody>
          <a:bodyPr wrap="square">
            <a:spAutoFit/>
          </a:bodyPr>
          <a:lstStyle/>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一、</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DTL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与非门</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二、</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TTL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反相器的电路结构和工作原理</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三、</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TTL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反相器的静态特性</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四、</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TTL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反相器的动态特性</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五、其他</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TTL</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门电路</a:t>
            </a:r>
            <a:endPar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endParaRPr>
          </a:p>
          <a:p>
            <a:pPr marL="0" lvl="2">
              <a:lnSpc>
                <a:spcPct val="250000"/>
              </a:lnSpc>
            </a:pP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六、集电极开路输出的门电路</a:t>
            </a:r>
            <a:r>
              <a:rPr lang="en-US" altLang="zh-CN"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OC</a:t>
            </a:r>
            <a:r>
              <a:rPr lang="zh-CN" altLang="en-US" sz="2800" b="1" dirty="0">
                <a:solidFill>
                  <a:srgbClr val="42465B"/>
                </a:solidFill>
                <a:latin typeface="微软雅黑" panose="020B0503020204020204" pitchFamily="34" charset="-122"/>
                <a:ea typeface="微软雅黑" panose="020B0503020204020204" pitchFamily="34" charset="-122"/>
                <a:cs typeface="Arial" panose="020B0604020202020204" pitchFamily="34" charset="0"/>
              </a:rPr>
              <a:t>门及三态门</a:t>
            </a:r>
          </a:p>
        </p:txBody>
      </p:sp>
      <p:sp>
        <p:nvSpPr>
          <p:cNvPr id="9" name="文本框 5">
            <a:extLst>
              <a:ext uri="{FF2B5EF4-FFF2-40B4-BE49-F238E27FC236}">
                <a16:creationId xmlns:a16="http://schemas.microsoft.com/office/drawing/2014/main" id="{EE1FD77F-1F2D-122B-C4F5-2728DD46360C}"/>
              </a:ext>
            </a:extLst>
          </p:cNvPr>
          <p:cNvSpPr txBox="1"/>
          <p:nvPr/>
        </p:nvSpPr>
        <p:spPr>
          <a:xfrm>
            <a:off x="263442" y="1752193"/>
            <a:ext cx="2480061" cy="1938992"/>
          </a:xfrm>
          <a:prstGeom prst="rect">
            <a:avLst/>
          </a:prstGeom>
          <a:noFill/>
        </p:spPr>
        <p:txBody>
          <a:bodyPr wrap="square" rtlCol="0">
            <a:sp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TTL</a:t>
            </a:r>
          </a:p>
          <a:p>
            <a:pPr algn="ctr"/>
            <a:r>
              <a:rPr lang="zh-CN" altLang="en-US" sz="6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门电路</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10" name="图片 27">
            <a:extLst>
              <a:ext uri="{FF2B5EF4-FFF2-40B4-BE49-F238E27FC236}">
                <a16:creationId xmlns:a16="http://schemas.microsoft.com/office/drawing/2014/main" id="{FDBC3D50-C77E-2305-3327-3296FBFB148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33" y="5709512"/>
            <a:ext cx="2823368" cy="1148488"/>
          </a:xfrm>
          <a:prstGeom prst="rect">
            <a:avLst/>
          </a:prstGeom>
        </p:spPr>
      </p:pic>
    </p:spTree>
    <p:extLst>
      <p:ext uri="{BB962C8B-B14F-4D97-AF65-F5344CB8AC3E}">
        <p14:creationId xmlns:p14="http://schemas.microsoft.com/office/powerpoint/2010/main" val="904641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0A234-DB55-E12B-9272-DC8513F9C6E5}"/>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0E84F9F3-1EC0-A149-D280-DC5116A4B10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门电路</a:t>
            </a:r>
            <a:r>
              <a:rPr lang="en-US" altLang="zh-CN" dirty="0"/>
              <a:t>-</a:t>
            </a:r>
            <a:r>
              <a:rPr lang="zh-CN" altLang="en-US" dirty="0"/>
              <a:t>概述</a:t>
            </a:r>
          </a:p>
        </p:txBody>
      </p:sp>
      <p:sp>
        <p:nvSpPr>
          <p:cNvPr id="4" name="TextBox 3">
            <a:extLst>
              <a:ext uri="{FF2B5EF4-FFF2-40B4-BE49-F238E27FC236}">
                <a16:creationId xmlns:a16="http://schemas.microsoft.com/office/drawing/2014/main" id="{09E53ECD-FD2D-BD7A-DF13-263E53590167}"/>
              </a:ext>
            </a:extLst>
          </p:cNvPr>
          <p:cNvSpPr txBox="1"/>
          <p:nvPr/>
        </p:nvSpPr>
        <p:spPr>
          <a:xfrm>
            <a:off x="1252016" y="1297533"/>
            <a:ext cx="9484477" cy="3351046"/>
          </a:xfrm>
          <a:prstGeom prst="rect">
            <a:avLst/>
          </a:prstGeom>
          <a:noFill/>
        </p:spPr>
        <p:txBody>
          <a:bodyPr wrap="square">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DTL</a:t>
            </a:r>
            <a:r>
              <a:rPr lang="zh-CN" altLang="en-US" sz="2400" dirty="0">
                <a:solidFill>
                  <a:srgbClr val="FF0000"/>
                </a:solidFill>
                <a:latin typeface="微软雅黑" panose="020B0503020204020204" pitchFamily="34" charset="-122"/>
                <a:ea typeface="微软雅黑" panose="020B0503020204020204" pitchFamily="34" charset="-122"/>
              </a:rPr>
              <a:t>和</a:t>
            </a:r>
            <a:r>
              <a:rPr lang="en-US" altLang="zh-CN" sz="2400" dirty="0">
                <a:solidFill>
                  <a:srgbClr val="FF0000"/>
                </a:solidFill>
                <a:latin typeface="微软雅黑" panose="020B0503020204020204" pitchFamily="34" charset="-122"/>
                <a:ea typeface="微软雅黑" panose="020B0503020204020204" pitchFamily="34" charset="-122"/>
              </a:rPr>
              <a:t>TTL</a:t>
            </a:r>
            <a:r>
              <a:rPr lang="zh-CN" altLang="en-US" sz="2400" dirty="0">
                <a:latin typeface="微软雅黑" panose="020B0503020204020204" pitchFamily="34" charset="-122"/>
                <a:ea typeface="微软雅黑" panose="020B0503020204020204" pitchFamily="34" charset="-122"/>
              </a:rPr>
              <a:t>都是</a:t>
            </a:r>
            <a:r>
              <a:rPr lang="zh-CN" altLang="en-US" sz="2400" dirty="0">
                <a:solidFill>
                  <a:srgbClr val="FF0000"/>
                </a:solidFill>
                <a:latin typeface="微软雅黑" panose="020B0503020204020204" pitchFamily="34" charset="-122"/>
                <a:ea typeface="微软雅黑" panose="020B0503020204020204" pitchFamily="34" charset="-122"/>
              </a:rPr>
              <a:t>双极型</a:t>
            </a:r>
            <a:r>
              <a:rPr lang="zh-CN" altLang="en-US" sz="2400" dirty="0">
                <a:latin typeface="微软雅黑" panose="020B0503020204020204" pitchFamily="34" charset="-122"/>
                <a:ea typeface="微软雅黑" panose="020B0503020204020204" pitchFamily="34" charset="-122"/>
              </a:rPr>
              <a:t>数字集成电路，主要是</a:t>
            </a:r>
            <a:r>
              <a:rPr lang="zh-CN" altLang="en-US" sz="2400" dirty="0">
                <a:solidFill>
                  <a:srgbClr val="FF0000"/>
                </a:solidFill>
                <a:latin typeface="微软雅黑" panose="020B0503020204020204" pitchFamily="34" charset="-122"/>
                <a:ea typeface="微软雅黑" panose="020B0503020204020204" pitchFamily="34" charset="-122"/>
              </a:rPr>
              <a:t>逻辑计算电路</a:t>
            </a:r>
            <a:r>
              <a:rPr lang="zh-CN" altLang="en-US" sz="2400" dirty="0">
                <a:latin typeface="微软雅黑" panose="020B0503020204020204" pitchFamily="34" charset="-122"/>
                <a:ea typeface="微软雅黑" panose="020B0503020204020204" pitchFamily="34" charset="-122"/>
              </a:rPr>
              <a:t>，以基本的</a:t>
            </a:r>
            <a:r>
              <a:rPr lang="zh-CN" altLang="en-US" sz="2400" dirty="0">
                <a:solidFill>
                  <a:srgbClr val="FF0000"/>
                </a:solidFill>
                <a:latin typeface="微软雅黑" panose="020B0503020204020204" pitchFamily="34" charset="-122"/>
                <a:ea typeface="微软雅黑" panose="020B0503020204020204" pitchFamily="34" charset="-122"/>
              </a:rPr>
              <a:t>与非门</a:t>
            </a:r>
            <a:r>
              <a:rPr lang="zh-CN" altLang="en-US" sz="2400" dirty="0">
                <a:latin typeface="微软雅黑" panose="020B0503020204020204" pitchFamily="34" charset="-122"/>
                <a:ea typeface="微软雅黑" panose="020B0503020204020204" pitchFamily="34" charset="-122"/>
              </a:rPr>
              <a:t>为基础，当时都是小规模集成电路，还有与非驱动器、与门、或非门、或门、以及与或非电路等。主要</a:t>
            </a:r>
            <a:r>
              <a:rPr lang="zh-CN" altLang="en-US" sz="2400" dirty="0">
                <a:highlight>
                  <a:srgbClr val="FFFF00"/>
                </a:highlight>
                <a:latin typeface="微软雅黑" panose="020B0503020204020204" pitchFamily="34" charset="-122"/>
                <a:ea typeface="微软雅黑" panose="020B0503020204020204" pitchFamily="34" charset="-122"/>
              </a:rPr>
              <a:t>用途是用于电子计算机</a:t>
            </a:r>
            <a:r>
              <a:rPr lang="zh-CN" altLang="en-US" sz="2400" dirty="0">
                <a:latin typeface="微软雅黑" panose="020B0503020204020204" pitchFamily="34" charset="-122"/>
                <a:ea typeface="微软雅黑" panose="020B0503020204020204" pitchFamily="34" charset="-122"/>
              </a:rPr>
              <a:t>。中国第一台第三代计算机是由位于北京的华北计算技术研究所研制成功的，采用</a:t>
            </a:r>
            <a:r>
              <a:rPr lang="en-US" altLang="zh-CN" sz="2400" dirty="0">
                <a:latin typeface="微软雅黑" panose="020B0503020204020204" pitchFamily="34" charset="-122"/>
                <a:ea typeface="微软雅黑" panose="020B0503020204020204" pitchFamily="34" charset="-122"/>
              </a:rPr>
              <a:t>DTL</a:t>
            </a:r>
            <a:r>
              <a:rPr lang="zh-CN" altLang="en-US" sz="2400" dirty="0">
                <a:latin typeface="微软雅黑" panose="020B0503020204020204" pitchFamily="34" charset="-122"/>
                <a:ea typeface="微软雅黑" panose="020B0503020204020204" pitchFamily="34" charset="-122"/>
              </a:rPr>
              <a:t>型数字电路，与非门是由北京电子管厂生产，与非驱动器是由河北半导体研究所生产，展出年代是</a:t>
            </a:r>
            <a:r>
              <a:rPr lang="en-US" altLang="zh-CN" sz="2400" dirty="0">
                <a:latin typeface="微软雅黑" panose="020B0503020204020204" pitchFamily="34" charset="-122"/>
                <a:ea typeface="微软雅黑" panose="020B0503020204020204" pitchFamily="34" charset="-122"/>
              </a:rPr>
              <a:t>1968</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5718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C0EF104-1E1A-81DC-69BA-45908A6F9EB3}"/>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69C8D1E9-DDB0-87DB-76A3-3C53A345C18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门电路</a:t>
            </a:r>
            <a:r>
              <a:rPr lang="en-US" altLang="zh-CN" dirty="0"/>
              <a:t>-</a:t>
            </a:r>
            <a:r>
              <a:rPr lang="zh-CN" altLang="en-US" dirty="0"/>
              <a:t>概述</a:t>
            </a:r>
          </a:p>
        </p:txBody>
      </p:sp>
      <p:sp>
        <p:nvSpPr>
          <p:cNvPr id="4" name="TextBox 3">
            <a:extLst>
              <a:ext uri="{FF2B5EF4-FFF2-40B4-BE49-F238E27FC236}">
                <a16:creationId xmlns:a16="http://schemas.microsoft.com/office/drawing/2014/main" id="{B4A2049A-08D3-D839-5DA6-89301FCD0876}"/>
              </a:ext>
            </a:extLst>
          </p:cNvPr>
          <p:cNvSpPr txBox="1"/>
          <p:nvPr/>
        </p:nvSpPr>
        <p:spPr>
          <a:xfrm>
            <a:off x="1165900" y="1074660"/>
            <a:ext cx="9860199" cy="4459041"/>
          </a:xfrm>
          <a:prstGeom prst="rect">
            <a:avLst/>
          </a:prstGeom>
          <a:noFill/>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为了加速发展半导体集成电路，四机部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后来改名为电子工业部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决定筹建第一个专门从事半导体集成电路的专业化工厂，由北京电子管厂抽一部分技术力量，在</a:t>
            </a:r>
            <a:r>
              <a:rPr lang="en-US" altLang="zh-CN" sz="2400" dirty="0">
                <a:latin typeface="微软雅黑" panose="020B0503020204020204" pitchFamily="34" charset="-122"/>
                <a:ea typeface="微软雅黑" panose="020B0503020204020204" pitchFamily="34" charset="-122"/>
              </a:rPr>
              <a:t>1968</a:t>
            </a:r>
            <a:r>
              <a:rPr lang="zh-CN" altLang="en-US" sz="2400" dirty="0">
                <a:latin typeface="微软雅黑" panose="020B0503020204020204" pitchFamily="34" charset="-122"/>
                <a:ea typeface="微软雅黑" panose="020B0503020204020204" pitchFamily="34" charset="-122"/>
              </a:rPr>
              <a:t>年建立了国营东光电工厂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代号</a:t>
            </a:r>
            <a:r>
              <a:rPr lang="en-US" altLang="zh-CN" sz="2400" dirty="0">
                <a:latin typeface="微软雅黑" panose="020B0503020204020204" pitchFamily="34" charset="-122"/>
                <a:ea typeface="微软雅黑" panose="020B0503020204020204" pitchFamily="34" charset="-122"/>
              </a:rPr>
              <a:t>:878</a:t>
            </a:r>
            <a:r>
              <a:rPr lang="zh-CN" altLang="en-US" sz="2400" dirty="0">
                <a:latin typeface="微软雅黑" panose="020B0503020204020204" pitchFamily="34" charset="-122"/>
                <a:ea typeface="微软雅黑" panose="020B0503020204020204" pitchFamily="34" charset="-122"/>
              </a:rPr>
              <a:t>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，当时正处于动乱的十年“文革”初期，国家领导号召建设大三线，四机部新建工厂，采用“</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字头的都是在内地大三线，唯独</a:t>
            </a:r>
            <a:r>
              <a:rPr lang="en-US" altLang="zh-CN" sz="2400" dirty="0">
                <a:latin typeface="微软雅黑" panose="020B0503020204020204" pitchFamily="34" charset="-122"/>
                <a:ea typeface="微软雅黑" panose="020B0503020204020204" pitchFamily="34" charset="-122"/>
              </a:rPr>
              <a:t>878</a:t>
            </a:r>
            <a:r>
              <a:rPr lang="zh-CN" altLang="en-US" sz="2400" dirty="0">
                <a:latin typeface="微软雅黑" panose="020B0503020204020204" pitchFamily="34" charset="-122"/>
                <a:ea typeface="微软雅黑" panose="020B0503020204020204" pitchFamily="34" charset="-122"/>
              </a:rPr>
              <a:t>厂，为了加快建成专业化集成电路生产厂，破例地建在首都北京。与此同时，上海仪表局也将上海元件五厂生产</a:t>
            </a:r>
            <a:r>
              <a:rPr lang="en-US" altLang="zh-CN" sz="2400" dirty="0">
                <a:latin typeface="微软雅黑" panose="020B0503020204020204" pitchFamily="34" charset="-122"/>
                <a:ea typeface="微软雅黑" panose="020B0503020204020204" pitchFamily="34" charset="-122"/>
              </a:rPr>
              <a:t>TTL</a:t>
            </a:r>
            <a:r>
              <a:rPr lang="zh-CN" altLang="en-US" sz="2400" dirty="0">
                <a:latin typeface="微软雅黑" panose="020B0503020204020204" pitchFamily="34" charset="-122"/>
                <a:ea typeface="微软雅黑" panose="020B0503020204020204" pitchFamily="34" charset="-122"/>
              </a:rPr>
              <a:t>数字电路的五车间搬迁到近郊，建设了上海无线电五十九厂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简称上五十九厂</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1970</a:t>
            </a:r>
            <a:r>
              <a:rPr lang="zh-CN" altLang="en-US" sz="2400" dirty="0">
                <a:latin typeface="微软雅黑" panose="020B0503020204020204" pitchFamily="34" charset="-122"/>
                <a:ea typeface="微软雅黑" panose="020B0503020204020204" pitchFamily="34" charset="-122"/>
              </a:rPr>
              <a:t>年两厂均已建成投产。</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529996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68689C-3ADC-4FBD-3794-E6C018BBF83E}"/>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049A4B45-6586-3579-BCF5-E45A482A2BE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门电路</a:t>
            </a:r>
            <a:r>
              <a:rPr lang="en-US" altLang="zh-CN" dirty="0"/>
              <a:t>-</a:t>
            </a:r>
            <a:r>
              <a:rPr lang="zh-CN" altLang="en-US" dirty="0"/>
              <a:t>概述</a:t>
            </a:r>
          </a:p>
        </p:txBody>
      </p:sp>
      <p:sp>
        <p:nvSpPr>
          <p:cNvPr id="4" name="TextBox 3">
            <a:extLst>
              <a:ext uri="{FF2B5EF4-FFF2-40B4-BE49-F238E27FC236}">
                <a16:creationId xmlns:a16="http://schemas.microsoft.com/office/drawing/2014/main" id="{1542F2CD-A8E3-4220-CCD1-17B60853F285}"/>
              </a:ext>
            </a:extLst>
          </p:cNvPr>
          <p:cNvSpPr txBox="1"/>
          <p:nvPr/>
        </p:nvSpPr>
        <p:spPr>
          <a:xfrm>
            <a:off x="1353761" y="1106614"/>
            <a:ext cx="9484477" cy="4466094"/>
          </a:xfrm>
          <a:prstGeom prst="rect">
            <a:avLst/>
          </a:prstGeom>
          <a:noFill/>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从此，七十年代形成了中国</a:t>
            </a:r>
            <a:r>
              <a:rPr lang="en-US" altLang="zh-CN" sz="2400" dirty="0">
                <a:latin typeface="微软雅黑" panose="020B0503020204020204" pitchFamily="34" charset="-122"/>
                <a:ea typeface="微软雅黑" panose="020B0503020204020204" pitchFamily="34" charset="-122"/>
              </a:rPr>
              <a:t>IC</a:t>
            </a:r>
            <a:r>
              <a:rPr lang="zh-CN" altLang="en-US" sz="2400" dirty="0">
                <a:latin typeface="微软雅黑" panose="020B0503020204020204" pitchFamily="34" charset="-122"/>
                <a:ea typeface="微软雅黑" panose="020B0503020204020204" pitchFamily="34" charset="-122"/>
              </a:rPr>
              <a:t>行业的“两霸”，南霸上五十九厂，北霸</a:t>
            </a:r>
            <a:r>
              <a:rPr lang="en-US" altLang="zh-CN" sz="2400" dirty="0">
                <a:latin typeface="微软雅黑" panose="020B0503020204020204" pitchFamily="34" charset="-122"/>
                <a:ea typeface="微软雅黑" panose="020B0503020204020204" pitchFamily="34" charset="-122"/>
              </a:rPr>
              <a:t>878</a:t>
            </a:r>
            <a:r>
              <a:rPr lang="zh-CN" altLang="en-US" sz="2400" dirty="0">
                <a:latin typeface="微软雅黑" panose="020B0503020204020204" pitchFamily="34" charset="-122"/>
                <a:ea typeface="微软雅黑" panose="020B0503020204020204" pitchFamily="34" charset="-122"/>
              </a:rPr>
              <a:t>厂。</a:t>
            </a:r>
            <a:r>
              <a:rPr lang="zh-CN" altLang="en-US" sz="2400" dirty="0">
                <a:highlight>
                  <a:srgbClr val="FFFF00"/>
                </a:highlight>
                <a:latin typeface="微软雅黑" panose="020B0503020204020204" pitchFamily="34" charset="-122"/>
                <a:ea typeface="微软雅黑" panose="020B0503020204020204" pitchFamily="34" charset="-122"/>
              </a:rPr>
              <a:t>在国外实行对华封锁的年代里，集成电路属于高新技术产品，是禁止向中国出口的</a:t>
            </a:r>
            <a:r>
              <a:rPr lang="zh-CN" altLang="en-US" sz="2400" dirty="0">
                <a:latin typeface="微软雅黑" panose="020B0503020204020204" pitchFamily="34" charset="-122"/>
                <a:ea typeface="微软雅黑" panose="020B0503020204020204" pitchFamily="34" charset="-122"/>
              </a:rPr>
              <a:t>。因此，在封闭的自力更生、计划经济年代里，这两厂的</a:t>
            </a:r>
            <a:r>
              <a:rPr lang="en-US" altLang="zh-CN" sz="2400" dirty="0">
                <a:latin typeface="微软雅黑" panose="020B0503020204020204" pitchFamily="34" charset="-122"/>
                <a:ea typeface="微软雅黑" panose="020B0503020204020204" pitchFamily="34" charset="-122"/>
              </a:rPr>
              <a:t>IC</a:t>
            </a:r>
            <a:r>
              <a:rPr lang="zh-CN" altLang="en-US" sz="2400" dirty="0">
                <a:latin typeface="微软雅黑" panose="020B0503020204020204" pitchFamily="34" charset="-122"/>
                <a:ea typeface="微软雅黑" panose="020B0503020204020204" pitchFamily="34" charset="-122"/>
              </a:rPr>
              <a:t>一度成为每年召开两次电子元器件订货会上最走俏的产品。当时一块</a:t>
            </a:r>
            <a:r>
              <a:rPr lang="en-US" altLang="zh-CN" sz="2400" dirty="0">
                <a:latin typeface="微软雅黑" panose="020B0503020204020204" pitchFamily="34" charset="-122"/>
                <a:ea typeface="微软雅黑" panose="020B0503020204020204" pitchFamily="34" charset="-122"/>
              </a:rPr>
              <a:t>J-K</a:t>
            </a:r>
            <a:r>
              <a:rPr lang="zh-CN" altLang="en-US" sz="2400" dirty="0">
                <a:latin typeface="微软雅黑" panose="020B0503020204020204" pitchFamily="34" charset="-122"/>
                <a:ea typeface="微软雅黑" panose="020B0503020204020204" pitchFamily="34" charset="-122"/>
              </a:rPr>
              <a:t>触发器要想马上拿到手，得要部长的亲笔批条。在中国实行改革开放政策之前，</a:t>
            </a:r>
            <a:r>
              <a:rPr lang="en-US" altLang="zh-CN" sz="2400" dirty="0">
                <a:latin typeface="微软雅黑" panose="020B0503020204020204" pitchFamily="34" charset="-122"/>
                <a:ea typeface="微软雅黑" panose="020B0503020204020204" pitchFamily="34" charset="-122"/>
              </a:rPr>
              <a:t>IC</a:t>
            </a:r>
            <a:r>
              <a:rPr lang="zh-CN" altLang="en-US" sz="2400" dirty="0">
                <a:latin typeface="微软雅黑" panose="020B0503020204020204" pitchFamily="34" charset="-122"/>
                <a:ea typeface="微软雅黑" panose="020B0503020204020204" pitchFamily="34" charset="-122"/>
              </a:rPr>
              <a:t>在中国完全是卖方市场。七十年代上半期，一个工厂的</a:t>
            </a:r>
            <a:r>
              <a:rPr lang="en-US" altLang="zh-CN" sz="2400" dirty="0">
                <a:latin typeface="微软雅黑" panose="020B0503020204020204" pitchFamily="34" charset="-122"/>
                <a:ea typeface="微软雅黑" panose="020B0503020204020204" pitchFamily="34" charset="-122"/>
              </a:rPr>
              <a:t>IC</a:t>
            </a:r>
            <a:r>
              <a:rPr lang="zh-CN" altLang="en-US" sz="2400" dirty="0">
                <a:latin typeface="微软雅黑" panose="020B0503020204020204" pitchFamily="34" charset="-122"/>
                <a:ea typeface="微软雅黑" panose="020B0503020204020204" pitchFamily="34" charset="-122"/>
              </a:rPr>
              <a:t>年产量，只有几十万块到七十年代末期，上无十九厂年产量才实破</a:t>
            </a:r>
            <a:r>
              <a:rPr lang="en-US" altLang="zh-CN" sz="2400" dirty="0">
                <a:latin typeface="微软雅黑" panose="020B0503020204020204" pitchFamily="34" charset="-122"/>
                <a:ea typeface="微软雅黑" panose="020B0503020204020204" pitchFamily="34" charset="-122"/>
              </a:rPr>
              <a:t>500</a:t>
            </a:r>
            <a:r>
              <a:rPr lang="zh-CN" altLang="en-US" sz="2400" dirty="0">
                <a:latin typeface="微软雅黑" panose="020B0503020204020204" pitchFamily="34" charset="-122"/>
                <a:ea typeface="微软雅黑" panose="020B0503020204020204" pitchFamily="34" charset="-122"/>
              </a:rPr>
              <a:t>万块，位居全国第一。</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549200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5721-40AF-F30B-5DE0-876DEF6D40FE}"/>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0D73C53B-0309-BBB4-0AC7-B1296D5F01F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逻辑代数中的三种基本运算</a:t>
            </a:r>
          </a:p>
        </p:txBody>
      </p:sp>
      <p:sp>
        <p:nvSpPr>
          <p:cNvPr id="14" name="object 6">
            <a:extLst>
              <a:ext uri="{FF2B5EF4-FFF2-40B4-BE49-F238E27FC236}">
                <a16:creationId xmlns:a16="http://schemas.microsoft.com/office/drawing/2014/main" id="{2DFA4E39-0429-7D21-E235-BAF1125B6698}"/>
              </a:ext>
            </a:extLst>
          </p:cNvPr>
          <p:cNvSpPr/>
          <p:nvPr/>
        </p:nvSpPr>
        <p:spPr>
          <a:xfrm>
            <a:off x="4545763" y="2808270"/>
            <a:ext cx="2640328" cy="92201"/>
          </a:xfrm>
          <a:prstGeom prst="rect">
            <a:avLst/>
          </a:prstGeom>
          <a:blipFill>
            <a:blip r:embed="rId3" cstate="print"/>
            <a:stretch>
              <a:fillRect/>
            </a:stretch>
          </a:blipFill>
        </p:spPr>
        <p:txBody>
          <a:bodyPr wrap="square" lIns="0" tIns="0" rIns="0" bIns="0" rtlCol="0"/>
          <a:lstStyle/>
          <a:p>
            <a:endParaRPr dirty="0"/>
          </a:p>
        </p:txBody>
      </p:sp>
      <p:sp>
        <p:nvSpPr>
          <p:cNvPr id="15" name="object 7">
            <a:extLst>
              <a:ext uri="{FF2B5EF4-FFF2-40B4-BE49-F238E27FC236}">
                <a16:creationId xmlns:a16="http://schemas.microsoft.com/office/drawing/2014/main" id="{4CDF67B6-8DB1-A574-97EC-FE0953458889}"/>
              </a:ext>
            </a:extLst>
          </p:cNvPr>
          <p:cNvSpPr/>
          <p:nvPr/>
        </p:nvSpPr>
        <p:spPr>
          <a:xfrm>
            <a:off x="4528998" y="2883708"/>
            <a:ext cx="2640329" cy="586740"/>
          </a:xfrm>
          <a:prstGeom prst="rect">
            <a:avLst/>
          </a:prstGeom>
          <a:blipFill>
            <a:blip r:embed="rId4" cstate="print"/>
            <a:stretch>
              <a:fillRect/>
            </a:stretch>
          </a:blipFill>
        </p:spPr>
        <p:txBody>
          <a:bodyPr wrap="square" lIns="0" tIns="0" rIns="0" bIns="0" rtlCol="0"/>
          <a:lstStyle/>
          <a:p>
            <a:endParaRPr dirty="0"/>
          </a:p>
        </p:txBody>
      </p:sp>
      <p:sp>
        <p:nvSpPr>
          <p:cNvPr id="16" name="object 8">
            <a:extLst>
              <a:ext uri="{FF2B5EF4-FFF2-40B4-BE49-F238E27FC236}">
                <a16:creationId xmlns:a16="http://schemas.microsoft.com/office/drawing/2014/main" id="{898584E3-96EC-0333-D218-45FE3D4A7A09}"/>
              </a:ext>
            </a:extLst>
          </p:cNvPr>
          <p:cNvSpPr/>
          <p:nvPr/>
        </p:nvSpPr>
        <p:spPr>
          <a:xfrm>
            <a:off x="4545762" y="3445302"/>
            <a:ext cx="2724149" cy="2321814"/>
          </a:xfrm>
          <a:prstGeom prst="rect">
            <a:avLst/>
          </a:prstGeom>
          <a:blipFill>
            <a:blip r:embed="rId5" cstate="print"/>
            <a:stretch>
              <a:fillRect/>
            </a:stretch>
          </a:blipFill>
        </p:spPr>
        <p:txBody>
          <a:bodyPr wrap="square" lIns="0" tIns="0" rIns="0" bIns="0" rtlCol="0"/>
          <a:lstStyle/>
          <a:p>
            <a:endParaRPr dirty="0"/>
          </a:p>
        </p:txBody>
      </p:sp>
      <p:sp>
        <p:nvSpPr>
          <p:cNvPr id="17" name="object 9">
            <a:extLst>
              <a:ext uri="{FF2B5EF4-FFF2-40B4-BE49-F238E27FC236}">
                <a16:creationId xmlns:a16="http://schemas.microsoft.com/office/drawing/2014/main" id="{4B0B4F98-E6C9-62C5-5DF5-4CC32F26AC54}"/>
              </a:ext>
            </a:extLst>
          </p:cNvPr>
          <p:cNvSpPr/>
          <p:nvPr/>
        </p:nvSpPr>
        <p:spPr>
          <a:xfrm>
            <a:off x="7655484" y="2655108"/>
            <a:ext cx="1920240" cy="2171699"/>
          </a:xfrm>
          <a:prstGeom prst="rect">
            <a:avLst/>
          </a:prstGeom>
          <a:blipFill>
            <a:blip r:embed="rId6" cstate="print"/>
            <a:stretch>
              <a:fillRect/>
            </a:stretch>
          </a:blipFill>
        </p:spPr>
        <p:txBody>
          <a:bodyPr wrap="square" lIns="0" tIns="0" rIns="0" bIns="0" rtlCol="0"/>
          <a:lstStyle/>
          <a:p>
            <a:endParaRPr dirty="0"/>
          </a:p>
        </p:txBody>
      </p:sp>
      <p:sp>
        <p:nvSpPr>
          <p:cNvPr id="18" name="object 10">
            <a:extLst>
              <a:ext uri="{FF2B5EF4-FFF2-40B4-BE49-F238E27FC236}">
                <a16:creationId xmlns:a16="http://schemas.microsoft.com/office/drawing/2014/main" id="{FB310B47-48A5-1B55-03AD-45123F892716}"/>
              </a:ext>
            </a:extLst>
          </p:cNvPr>
          <p:cNvSpPr txBox="1"/>
          <p:nvPr/>
        </p:nvSpPr>
        <p:spPr>
          <a:xfrm>
            <a:off x="7667168" y="5445807"/>
            <a:ext cx="2058035" cy="330200"/>
          </a:xfrm>
          <a:prstGeom prst="rect">
            <a:avLst/>
          </a:prstGeom>
        </p:spPr>
        <p:txBody>
          <a:bodyPr vert="horz" wrap="square" lIns="0" tIns="12065" rIns="0" bIns="0" rtlCol="0">
            <a:spAutoFit/>
          </a:bodyPr>
          <a:lstStyle/>
          <a:p>
            <a:pPr marL="12700">
              <a:lnSpc>
                <a:spcPct val="100000"/>
              </a:lnSpc>
              <a:spcBef>
                <a:spcPts val="95"/>
              </a:spcBef>
            </a:pPr>
            <a:r>
              <a:rPr sz="2000" b="1" spc="-10" dirty="0">
                <a:latin typeface="Times New Roman"/>
                <a:cs typeface="Times New Roman"/>
              </a:rPr>
              <a:t>“</a:t>
            </a:r>
            <a:r>
              <a:rPr sz="2000" b="1" spc="-5" dirty="0">
                <a:latin typeface="新宋体"/>
                <a:cs typeface="新宋体"/>
              </a:rPr>
              <a:t>与门</a:t>
            </a:r>
            <a:r>
              <a:rPr sz="2000" b="1" spc="-10" dirty="0">
                <a:latin typeface="Times New Roman"/>
                <a:cs typeface="Times New Roman"/>
              </a:rPr>
              <a:t>”</a:t>
            </a:r>
            <a:r>
              <a:rPr sz="2000" b="1" spc="-10" dirty="0">
                <a:latin typeface="新宋体"/>
                <a:cs typeface="新宋体"/>
              </a:rPr>
              <a:t>的图形符号</a:t>
            </a:r>
            <a:endParaRPr sz="2000" dirty="0">
              <a:latin typeface="新宋体"/>
              <a:cs typeface="新宋体"/>
            </a:endParaRPr>
          </a:p>
        </p:txBody>
      </p:sp>
      <p:sp>
        <p:nvSpPr>
          <p:cNvPr id="19" name="object 11">
            <a:extLst>
              <a:ext uri="{FF2B5EF4-FFF2-40B4-BE49-F238E27FC236}">
                <a16:creationId xmlns:a16="http://schemas.microsoft.com/office/drawing/2014/main" id="{8D4217EC-5C95-CB2F-2846-FEDAA287EC53}"/>
              </a:ext>
            </a:extLst>
          </p:cNvPr>
          <p:cNvSpPr txBox="1"/>
          <p:nvPr/>
        </p:nvSpPr>
        <p:spPr>
          <a:xfrm>
            <a:off x="1755572" y="906572"/>
            <a:ext cx="7721600" cy="1789430"/>
          </a:xfrm>
          <a:prstGeom prst="rect">
            <a:avLst/>
          </a:prstGeom>
        </p:spPr>
        <p:txBody>
          <a:bodyPr vert="horz" wrap="square" lIns="0" tIns="12700" rIns="0" bIns="0" rtlCol="0">
            <a:spAutoFit/>
          </a:bodyPr>
          <a:lstStyle/>
          <a:p>
            <a:pPr marL="12700" marR="5080">
              <a:lnSpc>
                <a:spcPct val="100000"/>
              </a:lnSpc>
              <a:spcBef>
                <a:spcPts val="100"/>
              </a:spcBef>
              <a:buChar char="◆"/>
              <a:tabLst>
                <a:tab pos="393700" algn="l"/>
              </a:tabLst>
            </a:pPr>
            <a:r>
              <a:rPr sz="2400" b="1" spc="-10" dirty="0">
                <a:solidFill>
                  <a:srgbClr val="33339A"/>
                </a:solidFill>
                <a:latin typeface="宋体"/>
                <a:cs typeface="宋体"/>
              </a:rPr>
              <a:t>逻辑与，也叫逻辑相乘</a:t>
            </a:r>
            <a:r>
              <a:rPr sz="2400" b="1" spc="-10" dirty="0">
                <a:latin typeface="宋体"/>
                <a:cs typeface="宋体"/>
              </a:rPr>
              <a:t>：表示只有决定事物结果的全部 条件同时具备时，结果才会发生。记作</a:t>
            </a:r>
            <a:r>
              <a:rPr sz="2400" b="1" spc="-5" dirty="0">
                <a:latin typeface="宋体"/>
                <a:cs typeface="宋体"/>
              </a:rPr>
              <a:t>：</a:t>
            </a:r>
            <a:r>
              <a:rPr sz="2400" b="1" spc="-5" dirty="0">
                <a:solidFill>
                  <a:srgbClr val="FF0000"/>
                </a:solidFill>
                <a:latin typeface="Times New Roman"/>
                <a:cs typeface="Times New Roman"/>
              </a:rPr>
              <a:t>Y=A</a:t>
            </a:r>
            <a:r>
              <a:rPr sz="2400" b="1" spc="-10" dirty="0">
                <a:solidFill>
                  <a:srgbClr val="FF0000"/>
                </a:solidFill>
                <a:latin typeface="Times New Roman"/>
                <a:cs typeface="Times New Roman"/>
              </a:rPr>
              <a:t> </a:t>
            </a:r>
            <a:r>
              <a:rPr sz="2400" b="1" spc="-5" dirty="0">
                <a:solidFill>
                  <a:srgbClr val="FF0000"/>
                </a:solidFill>
                <a:latin typeface="Times New Roman"/>
                <a:cs typeface="Times New Roman"/>
              </a:rPr>
              <a:t>AND</a:t>
            </a:r>
            <a:r>
              <a:rPr sz="2400" b="1" spc="-10" dirty="0">
                <a:solidFill>
                  <a:srgbClr val="FF0000"/>
                </a:solidFill>
                <a:latin typeface="Times New Roman"/>
                <a:cs typeface="Times New Roman"/>
              </a:rPr>
              <a:t> </a:t>
            </a:r>
            <a:r>
              <a:rPr sz="2400" b="1" spc="5" dirty="0">
                <a:solidFill>
                  <a:srgbClr val="FF0000"/>
                </a:solidFill>
                <a:latin typeface="Times New Roman"/>
                <a:cs typeface="Times New Roman"/>
              </a:rPr>
              <a:t>B</a:t>
            </a:r>
            <a:r>
              <a:rPr sz="1800" b="1" spc="-10" dirty="0">
                <a:latin typeface="宋体"/>
                <a:cs typeface="宋体"/>
              </a:rPr>
              <a:t>或 </a:t>
            </a:r>
            <a:r>
              <a:rPr sz="2400" b="1" spc="-5" dirty="0">
                <a:solidFill>
                  <a:srgbClr val="FF0000"/>
                </a:solidFill>
                <a:latin typeface="Times New Roman"/>
                <a:cs typeface="Times New Roman"/>
              </a:rPr>
              <a:t>Y=A·B</a:t>
            </a:r>
            <a:r>
              <a:rPr sz="2400" b="1" spc="-5" dirty="0">
                <a:latin typeface="宋体"/>
                <a:cs typeface="宋体"/>
              </a:rPr>
              <a:t>或</a:t>
            </a:r>
            <a:r>
              <a:rPr sz="2400" b="1" spc="-10" dirty="0">
                <a:solidFill>
                  <a:srgbClr val="FF0000"/>
                </a:solidFill>
                <a:latin typeface="Times New Roman"/>
                <a:cs typeface="Times New Roman"/>
              </a:rPr>
              <a:t>Y=AB</a:t>
            </a:r>
            <a:r>
              <a:rPr sz="2400" b="1" spc="-10" dirty="0">
                <a:latin typeface="宋体"/>
                <a:cs typeface="宋体"/>
              </a:rPr>
              <a:t>。其逻辑真值表如</a:t>
            </a:r>
            <a:r>
              <a:rPr sz="2400" b="1" spc="-5" dirty="0">
                <a:latin typeface="宋体"/>
                <a:cs typeface="宋体"/>
              </a:rPr>
              <a:t>表</a:t>
            </a:r>
            <a:r>
              <a:rPr sz="2400" b="1" spc="-10" dirty="0">
                <a:latin typeface="Times New Roman"/>
                <a:cs typeface="Times New Roman"/>
              </a:rPr>
              <a:t>1</a:t>
            </a:r>
            <a:r>
              <a:rPr sz="2400" b="1" spc="-10" dirty="0">
                <a:latin typeface="宋体"/>
                <a:cs typeface="宋体"/>
              </a:rPr>
              <a:t>。</a:t>
            </a:r>
            <a:endParaRPr sz="2400" dirty="0">
              <a:latin typeface="宋体"/>
              <a:cs typeface="宋体"/>
            </a:endParaRPr>
          </a:p>
          <a:p>
            <a:pPr>
              <a:lnSpc>
                <a:spcPct val="100000"/>
              </a:lnSpc>
              <a:spcBef>
                <a:spcPts val="30"/>
              </a:spcBef>
            </a:pPr>
            <a:endParaRPr sz="2450" dirty="0">
              <a:latin typeface="Times New Roman"/>
              <a:cs typeface="Times New Roman"/>
            </a:endParaRPr>
          </a:p>
          <a:p>
            <a:pPr marL="390525" algn="ctr">
              <a:lnSpc>
                <a:spcPct val="100000"/>
              </a:lnSpc>
            </a:pPr>
            <a:r>
              <a:rPr sz="2000" b="1" spc="-15" dirty="0">
                <a:latin typeface="楷体"/>
                <a:cs typeface="楷体"/>
              </a:rPr>
              <a:t>表</a:t>
            </a:r>
            <a:r>
              <a:rPr sz="2000" b="1" spc="-10" dirty="0">
                <a:latin typeface="楷体"/>
                <a:cs typeface="楷体"/>
              </a:rPr>
              <a:t>1</a:t>
            </a:r>
            <a:r>
              <a:rPr sz="2000" b="1" spc="-15" dirty="0">
                <a:latin typeface="楷体"/>
                <a:cs typeface="楷体"/>
              </a:rPr>
              <a:t> </a:t>
            </a:r>
            <a:r>
              <a:rPr sz="2000" b="1" spc="-10" dirty="0">
                <a:latin typeface="楷体"/>
                <a:cs typeface="楷体"/>
              </a:rPr>
              <a:t>“与”逻辑真值表</a:t>
            </a:r>
            <a:endParaRPr sz="2000" dirty="0">
              <a:latin typeface="楷体"/>
              <a:cs typeface="楷体"/>
            </a:endParaRPr>
          </a:p>
        </p:txBody>
      </p:sp>
      <p:sp>
        <p:nvSpPr>
          <p:cNvPr id="20" name="object 12">
            <a:extLst>
              <a:ext uri="{FF2B5EF4-FFF2-40B4-BE49-F238E27FC236}">
                <a16:creationId xmlns:a16="http://schemas.microsoft.com/office/drawing/2014/main" id="{E712C36B-BE75-39A4-039B-701FCBEBF4C0}"/>
              </a:ext>
            </a:extLst>
          </p:cNvPr>
          <p:cNvSpPr/>
          <p:nvPr/>
        </p:nvSpPr>
        <p:spPr>
          <a:xfrm>
            <a:off x="1460430" y="2758740"/>
            <a:ext cx="2846825" cy="1664208"/>
          </a:xfrm>
          <a:prstGeom prst="rect">
            <a:avLst/>
          </a:prstGeom>
          <a:blipFill>
            <a:blip r:embed="rId7" cstate="print"/>
            <a:stretch>
              <a:fillRect/>
            </a:stretch>
          </a:blipFill>
        </p:spPr>
        <p:txBody>
          <a:bodyPr wrap="square" lIns="0" tIns="0" rIns="0" bIns="0" rtlCol="0"/>
          <a:lstStyle/>
          <a:p>
            <a:endParaRPr dirty="0"/>
          </a:p>
        </p:txBody>
      </p:sp>
      <p:sp>
        <p:nvSpPr>
          <p:cNvPr id="21" name="object 13">
            <a:extLst>
              <a:ext uri="{FF2B5EF4-FFF2-40B4-BE49-F238E27FC236}">
                <a16:creationId xmlns:a16="http://schemas.microsoft.com/office/drawing/2014/main" id="{751F0E29-F34F-1BD0-67AF-4E751E67792A}"/>
              </a:ext>
            </a:extLst>
          </p:cNvPr>
          <p:cNvSpPr/>
          <p:nvPr/>
        </p:nvSpPr>
        <p:spPr>
          <a:xfrm>
            <a:off x="1618921" y="4410756"/>
            <a:ext cx="2792735" cy="475488"/>
          </a:xfrm>
          <a:prstGeom prst="rect">
            <a:avLst/>
          </a:prstGeom>
          <a:blipFill>
            <a:blip r:embed="rId8"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0183098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DF4EC-413A-9EF1-4A2C-0AD75400C6C0}"/>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B9C21770-1D65-FAAD-6C6E-14EF14BA6A08}"/>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门电路</a:t>
            </a:r>
            <a:r>
              <a:rPr lang="en-US" altLang="zh-CN" dirty="0"/>
              <a:t>-</a:t>
            </a:r>
            <a:r>
              <a:rPr lang="zh-CN" altLang="en-US" dirty="0"/>
              <a:t>概述</a:t>
            </a:r>
          </a:p>
        </p:txBody>
      </p:sp>
      <p:sp>
        <p:nvSpPr>
          <p:cNvPr id="4" name="TextBox 3">
            <a:extLst>
              <a:ext uri="{FF2B5EF4-FFF2-40B4-BE49-F238E27FC236}">
                <a16:creationId xmlns:a16="http://schemas.microsoft.com/office/drawing/2014/main" id="{DBFF984C-753F-0EA1-86FB-2E0C9408260D}"/>
              </a:ext>
            </a:extLst>
          </p:cNvPr>
          <p:cNvSpPr txBox="1"/>
          <p:nvPr/>
        </p:nvSpPr>
        <p:spPr>
          <a:xfrm>
            <a:off x="1211823" y="564003"/>
            <a:ext cx="10072476" cy="6128088"/>
          </a:xfrm>
          <a:prstGeom prst="rect">
            <a:avLst/>
          </a:prstGeom>
          <a:noFill/>
        </p:spPr>
        <p:txBody>
          <a:bodyPr wrap="square">
            <a:spAutoFit/>
          </a:bodyPr>
          <a:lstStyle>
            <a:defPPr>
              <a:defRPr lang="zh-CN"/>
            </a:defPPr>
            <a:lvl1pPr algn="just">
              <a:lnSpc>
                <a:spcPct val="150000"/>
              </a:lnSpc>
              <a:defRPr sz="2400">
                <a:latin typeface="微软雅黑" panose="020B0503020204020204" pitchFamily="34" charset="-122"/>
                <a:ea typeface="微软雅黑" panose="020B0503020204020204" pitchFamily="34" charset="-122"/>
              </a:defRPr>
            </a:lvl1pPr>
          </a:lstStyle>
          <a:p>
            <a:r>
              <a:rPr lang="zh-CN" altLang="en-US" dirty="0"/>
              <a:t>文化大革命开始后，陈伯达向毛泽东主席提出了</a:t>
            </a:r>
            <a:r>
              <a:rPr lang="zh-CN" altLang="en-US" dirty="0">
                <a:highlight>
                  <a:srgbClr val="FFFF00"/>
                </a:highlight>
              </a:rPr>
              <a:t>“电子中心论”</a:t>
            </a:r>
            <a:r>
              <a:rPr lang="zh-CN" altLang="en-US" dirty="0"/>
              <a:t>。一时间采用群众运动的方式“全民”大搞半导体</a:t>
            </a:r>
            <a:r>
              <a:rPr lang="en-US" altLang="zh-CN" dirty="0"/>
              <a:t>,</a:t>
            </a:r>
            <a:r>
              <a:rPr lang="zh-CN" altLang="en-US" dirty="0"/>
              <a:t>为了打破尖端迷信，报上宣传说城市里了道老太太在弄堂里拉一台扩散炉，也能做出半导体</a:t>
            </a:r>
            <a:r>
              <a:rPr lang="en-US" altLang="zh-CN" dirty="0"/>
              <a:t>,</a:t>
            </a:r>
            <a:r>
              <a:rPr lang="zh-CN" altLang="en-US" dirty="0"/>
              <a:t>批判</a:t>
            </a:r>
            <a:r>
              <a:rPr lang="en-US" altLang="zh-CN" dirty="0"/>
              <a:t>878</a:t>
            </a:r>
            <a:r>
              <a:rPr lang="zh-CN" altLang="en-US" dirty="0"/>
              <a:t>厂建厂时铺了水磨石地板为“大，洋，全”。这股风使工厂里不重视产品质量，这曾导致</a:t>
            </a:r>
            <a:r>
              <a:rPr lang="en-US" altLang="zh-CN" dirty="0"/>
              <a:t>878</a:t>
            </a:r>
            <a:r>
              <a:rPr lang="zh-CN" altLang="en-US" dirty="0"/>
              <a:t>厂为北京大学电子仪器厂生产</a:t>
            </a:r>
            <a:r>
              <a:rPr lang="en-US" altLang="zh-CN" dirty="0"/>
              <a:t>TTL</a:t>
            </a:r>
            <a:r>
              <a:rPr lang="zh-CN" altLang="en-US" dirty="0"/>
              <a:t>和</a:t>
            </a:r>
            <a:r>
              <a:rPr lang="en-US" altLang="zh-CN" dirty="0"/>
              <a:t>S-TTL(</a:t>
            </a:r>
            <a:r>
              <a:rPr lang="zh-CN" altLang="en-US" dirty="0"/>
              <a:t>肖特基二极管钳位的</a:t>
            </a:r>
            <a:r>
              <a:rPr lang="en-US" altLang="zh-CN" dirty="0"/>
              <a:t>TTL)</a:t>
            </a:r>
            <a:r>
              <a:rPr lang="zh-CN" altLang="en-US" dirty="0"/>
              <a:t>电路研制百万次大型电子计算机“推倒重来”。最后</a:t>
            </a:r>
            <a:r>
              <a:rPr lang="zh-CN" altLang="en-US" dirty="0">
                <a:highlight>
                  <a:srgbClr val="FFFF00"/>
                </a:highlight>
              </a:rPr>
              <a:t>质量改进后的电路才使北大在</a:t>
            </a:r>
            <a:r>
              <a:rPr lang="en-US" altLang="zh-CN" dirty="0">
                <a:highlight>
                  <a:srgbClr val="FFFF00"/>
                </a:highlight>
              </a:rPr>
              <a:t>1975</a:t>
            </a:r>
            <a:r>
              <a:rPr lang="zh-CN" altLang="en-US" dirty="0">
                <a:highlight>
                  <a:srgbClr val="FFFF00"/>
                </a:highlight>
              </a:rPr>
              <a:t>年研制成中国第一台真正达到</a:t>
            </a:r>
            <a:r>
              <a:rPr lang="en-US" altLang="zh-CN" dirty="0">
                <a:highlight>
                  <a:srgbClr val="FFFF00"/>
                </a:highlight>
              </a:rPr>
              <a:t>100</a:t>
            </a:r>
            <a:r>
              <a:rPr lang="zh-CN" altLang="en-US" dirty="0">
                <a:highlight>
                  <a:srgbClr val="FFFF00"/>
                </a:highlight>
              </a:rPr>
              <a:t>万次运算速度的大型电子计算机</a:t>
            </a:r>
            <a:r>
              <a:rPr lang="en-US" altLang="zh-CN" dirty="0">
                <a:highlight>
                  <a:srgbClr val="FFFF00"/>
                </a:highlight>
              </a:rPr>
              <a:t>-150</a:t>
            </a:r>
            <a:r>
              <a:rPr lang="zh-CN" altLang="en-US" dirty="0">
                <a:highlight>
                  <a:srgbClr val="FFFF00"/>
                </a:highlight>
              </a:rPr>
              <a:t>机</a:t>
            </a:r>
            <a:r>
              <a:rPr lang="zh-CN" altLang="en-US" dirty="0"/>
              <a:t>。</a:t>
            </a:r>
            <a:r>
              <a:rPr lang="en-US" altLang="zh-CN" dirty="0"/>
              <a:t>(</a:t>
            </a:r>
            <a:r>
              <a:rPr lang="zh-CN" altLang="en-US" dirty="0"/>
              <a:t>在此之前，由上五十九厂生产的</a:t>
            </a:r>
            <a:r>
              <a:rPr lang="en-US" altLang="zh-CN" dirty="0"/>
              <a:t>TTL</a:t>
            </a:r>
            <a:r>
              <a:rPr lang="zh-CN" altLang="en-US" dirty="0"/>
              <a:t>电路，供华东计算所研制出达到</a:t>
            </a:r>
            <a:r>
              <a:rPr lang="en-US" altLang="zh-CN" dirty="0"/>
              <a:t>80</a:t>
            </a:r>
            <a:r>
              <a:rPr lang="zh-CN" altLang="en-US" dirty="0"/>
              <a:t>多万次速度的大型计算机，号称“百万次”。</a:t>
            </a:r>
            <a:r>
              <a:rPr lang="en-US" altLang="zh-CN" dirty="0"/>
              <a:t>) </a:t>
            </a:r>
            <a:r>
              <a:rPr lang="zh-CN" altLang="en-US" dirty="0"/>
              <a:t>随后，中国科学院</a:t>
            </a:r>
            <a:r>
              <a:rPr lang="en-US" altLang="zh-CN" dirty="0"/>
              <a:t>109</a:t>
            </a:r>
            <a:r>
              <a:rPr lang="zh-CN" altLang="en-US" dirty="0"/>
              <a:t>厂研制了</a:t>
            </a:r>
            <a:r>
              <a:rPr lang="en-US" altLang="zh-CN" dirty="0"/>
              <a:t>ECL</a:t>
            </a:r>
            <a:r>
              <a:rPr lang="zh-CN" altLang="en-US" dirty="0"/>
              <a:t>型</a:t>
            </a:r>
            <a:r>
              <a:rPr lang="en-US" altLang="zh-CN" dirty="0"/>
              <a:t>(</a:t>
            </a:r>
            <a:r>
              <a:rPr lang="zh-CN" altLang="en-US" dirty="0"/>
              <a:t>发射极耦合逻辑</a:t>
            </a:r>
            <a:r>
              <a:rPr lang="en-US" altLang="zh-CN" dirty="0"/>
              <a:t>)</a:t>
            </a:r>
            <a:r>
              <a:rPr lang="zh-CN" altLang="en-US" dirty="0"/>
              <a:t>电路，提供给中国科学院计算所，</a:t>
            </a:r>
            <a:r>
              <a:rPr lang="zh-CN" altLang="en-US" dirty="0">
                <a:highlight>
                  <a:srgbClr val="FFFF00"/>
                </a:highlight>
              </a:rPr>
              <a:t>在</a:t>
            </a:r>
            <a:r>
              <a:rPr lang="en-US" altLang="zh-CN" dirty="0">
                <a:highlight>
                  <a:srgbClr val="FFFF00"/>
                </a:highlight>
              </a:rPr>
              <a:t>1976</a:t>
            </a:r>
            <a:r>
              <a:rPr lang="zh-CN" altLang="en-US" dirty="0">
                <a:highlight>
                  <a:srgbClr val="FFFF00"/>
                </a:highlight>
              </a:rPr>
              <a:t>年</a:t>
            </a:r>
            <a:r>
              <a:rPr lang="en-US" altLang="zh-CN" dirty="0">
                <a:highlight>
                  <a:srgbClr val="FFFF00"/>
                </a:highlight>
              </a:rPr>
              <a:t>11</a:t>
            </a:r>
            <a:r>
              <a:rPr lang="zh-CN" altLang="en-US" dirty="0">
                <a:highlight>
                  <a:srgbClr val="FFFF00"/>
                </a:highlight>
              </a:rPr>
              <a:t>月研制成功</a:t>
            </a:r>
            <a:r>
              <a:rPr lang="en-US" altLang="zh-CN" dirty="0">
                <a:highlight>
                  <a:srgbClr val="FFFF00"/>
                </a:highlight>
              </a:rPr>
              <a:t>1000</a:t>
            </a:r>
            <a:r>
              <a:rPr lang="zh-CN" altLang="en-US" dirty="0">
                <a:highlight>
                  <a:srgbClr val="FFFF00"/>
                </a:highlight>
              </a:rPr>
              <a:t>万次大型电子计算机</a:t>
            </a:r>
            <a:r>
              <a:rPr lang="zh-CN" altLang="en-US" dirty="0"/>
              <a:t>。</a:t>
            </a:r>
          </a:p>
        </p:txBody>
      </p:sp>
    </p:spTree>
    <p:extLst>
      <p:ext uri="{BB962C8B-B14F-4D97-AF65-F5344CB8AC3E}">
        <p14:creationId xmlns:p14="http://schemas.microsoft.com/office/powerpoint/2010/main" val="2272876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C344-1632-577C-D0F1-E936A89F04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59AA9A-5949-8C31-7D9C-B1F8237A408A}"/>
              </a:ext>
            </a:extLst>
          </p:cNvPr>
          <p:cNvSpPr txBox="1">
            <a:spLocks/>
          </p:cNvSpPr>
          <p:nvPr/>
        </p:nvSpPr>
        <p:spPr>
          <a:xfrm>
            <a:off x="0" y="-165475"/>
            <a:ext cx="7176052"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341438" algn="l"/>
              </a:tabLst>
              <a:defRPr/>
            </a:pPr>
            <a:r>
              <a:rPr lang="en-US" altLang="zh-CN" sz="2800" dirty="0">
                <a:solidFill>
                  <a:schemeClr val="bg1"/>
                </a:solidFill>
                <a:latin typeface="微软雅黑" panose="020B0503020204020204" pitchFamily="34" charset="-122"/>
                <a:ea typeface="微软雅黑" panose="020B0503020204020204" pitchFamily="34" charset="-122"/>
              </a:rPr>
              <a:t>DTL</a:t>
            </a:r>
            <a:r>
              <a:rPr lang="zh-CN" altLang="en-US" sz="2800" dirty="0">
                <a:solidFill>
                  <a:schemeClr val="bg1"/>
                </a:solidFill>
                <a:latin typeface="微软雅黑" panose="020B0503020204020204" pitchFamily="34" charset="-122"/>
                <a:ea typeface="微软雅黑" panose="020B0503020204020204" pitchFamily="34" charset="-122"/>
              </a:rPr>
              <a:t>与非门（二极管</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晶体管）‌</a:t>
            </a:r>
          </a:p>
        </p:txBody>
      </p:sp>
      <p:graphicFrame>
        <p:nvGraphicFramePr>
          <p:cNvPr id="3" name="对象 417793">
            <a:extLst>
              <a:ext uri="{FF2B5EF4-FFF2-40B4-BE49-F238E27FC236}">
                <a16:creationId xmlns:a16="http://schemas.microsoft.com/office/drawing/2014/main" id="{C0F1D2CB-92A4-2055-C7D5-0F45E37A5421}"/>
              </a:ext>
            </a:extLst>
          </p:cNvPr>
          <p:cNvGraphicFramePr>
            <a:graphicFrameLocks noChangeAspect="1"/>
          </p:cNvGraphicFramePr>
          <p:nvPr>
            <p:extLst>
              <p:ext uri="{D42A27DB-BD31-4B8C-83A1-F6EECF244321}">
                <p14:modId xmlns:p14="http://schemas.microsoft.com/office/powerpoint/2010/main" val="1646149806"/>
              </p:ext>
            </p:extLst>
          </p:nvPr>
        </p:nvGraphicFramePr>
        <p:xfrm>
          <a:off x="6129129" y="2791065"/>
          <a:ext cx="2594805" cy="761519"/>
        </p:xfrm>
        <a:graphic>
          <a:graphicData uri="http://schemas.openxmlformats.org/presentationml/2006/ole">
            <mc:AlternateContent xmlns:mc="http://schemas.openxmlformats.org/markup-compatibility/2006">
              <mc:Choice xmlns:v="urn:schemas-microsoft-com:vml" Requires="v">
                <p:oleObj spid="_x0000_s21507" name="公式" r:id="rId4" imgW="685800" imgH="203200" progId="Equation.3">
                  <p:embed/>
                </p:oleObj>
              </mc:Choice>
              <mc:Fallback>
                <p:oleObj name="公式" r:id="rId4" imgW="685800" imgH="203200" progId="Equation.3">
                  <p:embed/>
                  <p:pic>
                    <p:nvPicPr>
                      <p:cNvPr id="3" name="对象 417793">
                        <a:extLst>
                          <a:ext uri="{FF2B5EF4-FFF2-40B4-BE49-F238E27FC236}">
                            <a16:creationId xmlns:a16="http://schemas.microsoft.com/office/drawing/2014/main" id="{C0F1D2CB-92A4-2055-C7D5-0F45E37A5421}"/>
                          </a:ext>
                        </a:extLst>
                      </p:cNvPr>
                      <p:cNvPicPr/>
                      <p:nvPr/>
                    </p:nvPicPr>
                    <p:blipFill>
                      <a:blip r:embed="rId5"/>
                      <a:stretch>
                        <a:fillRect/>
                      </a:stretch>
                    </p:blipFill>
                    <p:spPr>
                      <a:xfrm>
                        <a:off x="6129129" y="2791065"/>
                        <a:ext cx="2594805" cy="761519"/>
                      </a:xfrm>
                      <a:prstGeom prst="rect">
                        <a:avLst/>
                      </a:prstGeom>
                      <a:noFill/>
                      <a:ln>
                        <a:noFill/>
                        <a:miter lim="800000"/>
                        <a:headEnd/>
                        <a:tailEnd/>
                      </a:ln>
                    </p:spPr>
                  </p:pic>
                </p:oleObj>
              </mc:Fallback>
            </mc:AlternateContent>
          </a:graphicData>
        </a:graphic>
      </p:graphicFrame>
      <p:sp>
        <p:nvSpPr>
          <p:cNvPr id="5" name="矩形 417795">
            <a:extLst>
              <a:ext uri="{FF2B5EF4-FFF2-40B4-BE49-F238E27FC236}">
                <a16:creationId xmlns:a16="http://schemas.microsoft.com/office/drawing/2014/main" id="{131C329B-0170-0684-8576-F76D29748A2E}"/>
              </a:ext>
            </a:extLst>
          </p:cNvPr>
          <p:cNvSpPr/>
          <p:nvPr/>
        </p:nvSpPr>
        <p:spPr>
          <a:xfrm>
            <a:off x="308111" y="595443"/>
            <a:ext cx="11598967" cy="270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sz="2400" b="1" dirty="0">
                <a:solidFill>
                  <a:srgbClr val="FF0000"/>
                </a:solidFill>
                <a:latin typeface="微软雅黑" panose="020B0503020204020204" pitchFamily="34" charset="-122"/>
                <a:ea typeface="微软雅黑" panose="020B0503020204020204" pitchFamily="34" charset="-122"/>
              </a:rPr>
              <a:t>工作原理：</a:t>
            </a:r>
          </a:p>
          <a:p>
            <a:pPr algn="just">
              <a:lnSpc>
                <a:spcPct val="120000"/>
              </a:lnSpc>
            </a:pPr>
            <a:r>
              <a:rPr kumimoji="1" sz="2400" b="1" dirty="0">
                <a:latin typeface="微软雅黑" panose="020B0503020204020204" pitchFamily="34" charset="-122"/>
                <a:ea typeface="微软雅黑" panose="020B0503020204020204" pitchFamily="34" charset="-122"/>
              </a:rPr>
              <a:t>（1）当A、B、C全接为高电平5V时，二极管D1～D3都截止，而D4、D5和T导通，且T为饱和导通， </a:t>
            </a:r>
            <a:r>
              <a:rPr kumimoji="1" sz="2400" b="1" i="1" dirty="0">
                <a:latin typeface="微软雅黑" panose="020B0503020204020204" pitchFamily="34" charset="-122"/>
                <a:ea typeface="微软雅黑" panose="020B0503020204020204" pitchFamily="34" charset="-122"/>
              </a:rPr>
              <a:t>V</a:t>
            </a:r>
            <a:r>
              <a:rPr kumimoji="1" sz="2400" b="1" i="1" baseline="-25000" dirty="0">
                <a:latin typeface="微软雅黑" panose="020B0503020204020204" pitchFamily="34" charset="-122"/>
                <a:ea typeface="微软雅黑" panose="020B0503020204020204" pitchFamily="34" charset="-122"/>
              </a:rPr>
              <a:t>L</a:t>
            </a:r>
            <a:r>
              <a:rPr kumimoji="1" sz="2400" b="1" dirty="0">
                <a:latin typeface="微软雅黑" panose="020B0503020204020204" pitchFamily="34" charset="-122"/>
                <a:ea typeface="微软雅黑" panose="020B0503020204020204" pitchFamily="34" charset="-122"/>
              </a:rPr>
              <a:t>=0.3V，即输出低电平。</a:t>
            </a:r>
          </a:p>
          <a:p>
            <a:pPr algn="just">
              <a:lnSpc>
                <a:spcPct val="120000"/>
              </a:lnSpc>
            </a:pPr>
            <a:r>
              <a:rPr kumimoji="1" sz="2400" b="1" dirty="0">
                <a:latin typeface="微软雅黑" panose="020B0503020204020204" pitchFamily="34" charset="-122"/>
                <a:ea typeface="微软雅黑" panose="020B0503020204020204" pitchFamily="34" charset="-122"/>
              </a:rPr>
              <a:t>（2）A、B、C中只要有一个为低电平0.3V时，则</a:t>
            </a:r>
            <a:r>
              <a:rPr kumimoji="1" sz="2400" b="1" i="1" dirty="0">
                <a:latin typeface="微软雅黑" panose="020B0503020204020204" pitchFamily="34" charset="-122"/>
                <a:ea typeface="微软雅黑" panose="020B0503020204020204" pitchFamily="34" charset="-122"/>
              </a:rPr>
              <a:t>V</a:t>
            </a:r>
            <a:r>
              <a:rPr kumimoji="1" sz="2400" b="1" i="1" baseline="-25000" dirty="0">
                <a:latin typeface="微软雅黑" panose="020B0503020204020204" pitchFamily="34" charset="-122"/>
                <a:ea typeface="微软雅黑" panose="020B0503020204020204" pitchFamily="34" charset="-122"/>
              </a:rPr>
              <a:t>P</a:t>
            </a:r>
            <a:r>
              <a:rPr kumimoji="1" sz="2400" b="1" dirty="0">
                <a:latin typeface="微软雅黑" panose="020B0503020204020204" pitchFamily="34" charset="-122"/>
                <a:ea typeface="微软雅黑" panose="020B0503020204020204" pitchFamily="34" charset="-122"/>
              </a:rPr>
              <a:t>≈</a:t>
            </a:r>
            <a:r>
              <a:rPr kumimoji="1" lang="en-US" sz="2400" b="1" dirty="0">
                <a:latin typeface="微软雅黑" panose="020B0503020204020204" pitchFamily="34" charset="-122"/>
                <a:ea typeface="微软雅黑" panose="020B0503020204020204" pitchFamily="34" charset="-122"/>
              </a:rPr>
              <a:t>1</a:t>
            </a:r>
            <a:r>
              <a:rPr kumimoji="1" sz="2400" b="1" dirty="0">
                <a:latin typeface="微软雅黑" panose="020B0503020204020204" pitchFamily="34" charset="-122"/>
                <a:ea typeface="微软雅黑" panose="020B0503020204020204" pitchFamily="34" charset="-122"/>
              </a:rPr>
              <a:t>V，从而使D4、D5和T都截止，</a:t>
            </a:r>
            <a:r>
              <a:rPr kumimoji="1" lang="en-US" altLang="zh-CN" sz="2400" b="1" i="1" dirty="0">
                <a:latin typeface="微软雅黑" panose="020B0503020204020204" pitchFamily="34" charset="-122"/>
                <a:ea typeface="微软雅黑" panose="020B0503020204020204" pitchFamily="34" charset="-122"/>
              </a:rPr>
              <a:t> V</a:t>
            </a:r>
            <a:r>
              <a:rPr kumimoji="1" lang="en-US" altLang="zh-CN" sz="2400" b="1" i="1" baseline="-25000" dirty="0">
                <a:latin typeface="微软雅黑" panose="020B0503020204020204" pitchFamily="34" charset="-122"/>
                <a:ea typeface="微软雅黑" panose="020B0503020204020204" pitchFamily="34" charset="-122"/>
              </a:rPr>
              <a:t>L </a:t>
            </a:r>
            <a:r>
              <a:rPr kumimoji="1" sz="2400" b="1" dirty="0">
                <a:latin typeface="微软雅黑" panose="020B0503020204020204" pitchFamily="34" charset="-122"/>
                <a:ea typeface="微软雅黑" panose="020B0503020204020204" pitchFamily="34" charset="-122"/>
              </a:rPr>
              <a:t>=</a:t>
            </a:r>
            <a:r>
              <a:rPr kumimoji="1" lang="en-US" altLang="zh-CN" sz="2400" b="1" i="1" dirty="0">
                <a:latin typeface="微软雅黑" panose="020B0503020204020204" pitchFamily="34" charset="-122"/>
                <a:ea typeface="微软雅黑" panose="020B0503020204020204" pitchFamily="34" charset="-122"/>
              </a:rPr>
              <a:t> V</a:t>
            </a:r>
            <a:r>
              <a:rPr kumimoji="1" lang="en-US" altLang="zh-CN" sz="2400" b="1" i="1" baseline="-25000" dirty="0">
                <a:latin typeface="微软雅黑" panose="020B0503020204020204" pitchFamily="34" charset="-122"/>
                <a:ea typeface="微软雅黑" panose="020B0503020204020204" pitchFamily="34" charset="-122"/>
              </a:rPr>
              <a:t>CC </a:t>
            </a:r>
            <a:r>
              <a:rPr kumimoji="1" sz="2400" b="1" dirty="0">
                <a:latin typeface="微软雅黑" panose="020B0503020204020204" pitchFamily="34" charset="-122"/>
                <a:ea typeface="微软雅黑" panose="020B0503020204020204" pitchFamily="34" charset="-122"/>
              </a:rPr>
              <a:t>=5V，即输出高电平。</a:t>
            </a:r>
          </a:p>
          <a:p>
            <a:pPr algn="just">
              <a:lnSpc>
                <a:spcPct val="120000"/>
              </a:lnSpc>
            </a:pPr>
            <a:r>
              <a:rPr kumimoji="1" sz="2400" b="1" dirty="0">
                <a:latin typeface="微软雅黑" panose="020B0503020204020204" pitchFamily="34" charset="-122"/>
                <a:ea typeface="微软雅黑" panose="020B0503020204020204" pitchFamily="34" charset="-122"/>
              </a:rPr>
              <a:t>所以该电路满足与非逻辑关系，即：</a:t>
            </a:r>
          </a:p>
        </p:txBody>
      </p:sp>
      <p:pic>
        <p:nvPicPr>
          <p:cNvPr id="6" name="图片 417796">
            <a:extLst>
              <a:ext uri="{FF2B5EF4-FFF2-40B4-BE49-F238E27FC236}">
                <a16:creationId xmlns:a16="http://schemas.microsoft.com/office/drawing/2014/main" id="{70846A2C-CE3D-A802-5073-CBA5F9AA4FE6}"/>
              </a:ext>
            </a:extLst>
          </p:cNvPr>
          <p:cNvPicPr/>
          <p:nvPr/>
        </p:nvPicPr>
        <p:blipFill>
          <a:blip r:embed="rId6"/>
          <a:stretch>
            <a:fillRect/>
          </a:stretch>
        </p:blipFill>
        <p:spPr>
          <a:xfrm>
            <a:off x="4290390" y="3552584"/>
            <a:ext cx="7050157" cy="3038248"/>
          </a:xfrm>
          <a:prstGeom prst="rect">
            <a:avLst/>
          </a:prstGeom>
          <a:noFill/>
          <a:ln>
            <a:noFill/>
            <a:miter lim="800000"/>
            <a:headEnd/>
            <a:tailEnd/>
          </a:ln>
          <a:effectLst/>
        </p:spPr>
      </p:pic>
    </p:spTree>
    <p:extLst>
      <p:ext uri="{BB962C8B-B14F-4D97-AF65-F5344CB8AC3E}">
        <p14:creationId xmlns:p14="http://schemas.microsoft.com/office/powerpoint/2010/main" val="309979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1F3DD-5050-F71D-0149-EE45FE9FF938}"/>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0DFFE2E7-687A-AE19-F08F-5C038147C4AF}"/>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sp>
        <p:nvSpPr>
          <p:cNvPr id="4" name="Rectangle 5">
            <a:extLst>
              <a:ext uri="{FF2B5EF4-FFF2-40B4-BE49-F238E27FC236}">
                <a16:creationId xmlns:a16="http://schemas.microsoft.com/office/drawing/2014/main" id="{1F7FA2A4-A2B6-F2B8-17C2-750B71901D0A}"/>
              </a:ext>
            </a:extLst>
          </p:cNvPr>
          <p:cNvSpPr>
            <a:spLocks noChangeArrowheads="1"/>
          </p:cNvSpPr>
          <p:nvPr/>
        </p:nvSpPr>
        <p:spPr bwMode="auto">
          <a:xfrm>
            <a:off x="250824" y="549275"/>
            <a:ext cx="11725827"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     TTL—Transistor-Transistor Logic(</a:t>
            </a:r>
            <a:r>
              <a:rPr kumimoji="1" lang="zh-CN" altLang="en-US" sz="2400" b="1" dirty="0">
                <a:latin typeface="微软雅黑" panose="020B0503020204020204" pitchFamily="34" charset="-122"/>
                <a:ea typeface="微软雅黑" panose="020B0503020204020204" pitchFamily="34" charset="-122"/>
              </a:rPr>
              <a:t>三极管－三极管逻辑），</a:t>
            </a:r>
            <a:r>
              <a:rPr kumimoji="1" lang="en-US" altLang="zh-CN" sz="2400" b="1" dirty="0">
                <a:latin typeface="微软雅黑" panose="020B0503020204020204" pitchFamily="34" charset="-122"/>
                <a:ea typeface="微软雅黑" panose="020B0503020204020204" pitchFamily="34" charset="-122"/>
              </a:rPr>
              <a:t>TTL</a:t>
            </a:r>
            <a:r>
              <a:rPr kumimoji="1" lang="zh-CN" altLang="en-US" sz="2400" b="1" dirty="0">
                <a:latin typeface="微软雅黑" panose="020B0503020204020204" pitchFamily="34" charset="-122"/>
                <a:ea typeface="微软雅黑" panose="020B0503020204020204" pitchFamily="34" charset="-122"/>
              </a:rPr>
              <a:t>逻辑门就是由双极型晶体三极管构成的逻辑门电路。</a:t>
            </a:r>
          </a:p>
        </p:txBody>
      </p:sp>
      <p:sp>
        <p:nvSpPr>
          <p:cNvPr id="5" name="Text Box 6">
            <a:extLst>
              <a:ext uri="{FF2B5EF4-FFF2-40B4-BE49-F238E27FC236}">
                <a16:creationId xmlns:a16="http://schemas.microsoft.com/office/drawing/2014/main" id="{7D3AFC15-736F-6EAE-6698-DF470D0B7E71}"/>
              </a:ext>
            </a:extLst>
          </p:cNvPr>
          <p:cNvSpPr txBox="1">
            <a:spLocks noChangeArrowheads="1"/>
          </p:cNvSpPr>
          <p:nvPr/>
        </p:nvSpPr>
        <p:spPr bwMode="auto">
          <a:xfrm>
            <a:off x="250825" y="1844675"/>
            <a:ext cx="11725826" cy="18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solidFill>
                  <a:srgbClr val="FF0000"/>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TTL</a:t>
            </a:r>
            <a:r>
              <a:rPr lang="zh-CN" altLang="en-US" dirty="0">
                <a:solidFill>
                  <a:schemeClr val="tx1"/>
                </a:solidFill>
              </a:rPr>
              <a:t>逻辑器件分成</a:t>
            </a:r>
            <a:r>
              <a:rPr lang="en-US" altLang="zh-CN" dirty="0">
                <a:solidFill>
                  <a:schemeClr val="tx1"/>
                </a:solidFill>
              </a:rPr>
              <a:t>54</a:t>
            </a:r>
            <a:r>
              <a:rPr lang="zh-CN" altLang="en-US" dirty="0">
                <a:solidFill>
                  <a:schemeClr val="tx1"/>
                </a:solidFill>
              </a:rPr>
              <a:t>系列和</a:t>
            </a:r>
            <a:r>
              <a:rPr lang="en-US" altLang="zh-CN" dirty="0">
                <a:solidFill>
                  <a:schemeClr val="tx1"/>
                </a:solidFill>
              </a:rPr>
              <a:t>74</a:t>
            </a:r>
            <a:r>
              <a:rPr lang="zh-CN" altLang="en-US" dirty="0">
                <a:solidFill>
                  <a:schemeClr val="tx1"/>
                </a:solidFill>
              </a:rPr>
              <a:t>系列两大类，其电路结构、逻辑功能和电气参数完全相同。不同的是</a:t>
            </a:r>
            <a:r>
              <a:rPr lang="en-US" altLang="zh-CN" dirty="0">
                <a:solidFill>
                  <a:schemeClr val="tx1"/>
                </a:solidFill>
              </a:rPr>
              <a:t>54</a:t>
            </a:r>
            <a:r>
              <a:rPr lang="zh-CN" altLang="en-US" dirty="0">
                <a:solidFill>
                  <a:schemeClr val="tx1"/>
                </a:solidFill>
              </a:rPr>
              <a:t>系列工作环境温度、电源工作范围比</a:t>
            </a:r>
            <a:r>
              <a:rPr lang="en-US" altLang="zh-CN" dirty="0">
                <a:solidFill>
                  <a:schemeClr val="tx1"/>
                </a:solidFill>
              </a:rPr>
              <a:t>74</a:t>
            </a:r>
            <a:r>
              <a:rPr lang="zh-CN" altLang="en-US" dirty="0">
                <a:solidFill>
                  <a:schemeClr val="tx1"/>
                </a:solidFill>
              </a:rPr>
              <a:t>系列的宽。</a:t>
            </a:r>
            <a:r>
              <a:rPr lang="en-US" altLang="zh-CN" dirty="0">
                <a:solidFill>
                  <a:schemeClr val="tx1"/>
                </a:solidFill>
              </a:rPr>
              <a:t>74</a:t>
            </a:r>
            <a:r>
              <a:rPr lang="zh-CN" altLang="en-US" dirty="0">
                <a:solidFill>
                  <a:schemeClr val="tx1"/>
                </a:solidFill>
              </a:rPr>
              <a:t>系列工作环境温度为</a:t>
            </a:r>
            <a:r>
              <a:rPr lang="en-US" altLang="zh-CN" dirty="0">
                <a:solidFill>
                  <a:schemeClr val="tx1"/>
                </a:solidFill>
              </a:rPr>
              <a:t>00C</a:t>
            </a:r>
            <a:r>
              <a:rPr lang="zh-CN" altLang="en-US" dirty="0">
                <a:solidFill>
                  <a:schemeClr val="tx1"/>
                </a:solidFill>
              </a:rPr>
              <a:t>～ </a:t>
            </a:r>
            <a:r>
              <a:rPr lang="en-US" altLang="zh-CN" dirty="0">
                <a:solidFill>
                  <a:schemeClr val="tx1"/>
                </a:solidFill>
              </a:rPr>
              <a:t>700C,</a:t>
            </a:r>
            <a:r>
              <a:rPr lang="zh-CN" altLang="en-US" dirty="0">
                <a:solidFill>
                  <a:schemeClr val="tx1"/>
                </a:solidFill>
              </a:rPr>
              <a:t>电源电压工作范围为</a:t>
            </a:r>
            <a:r>
              <a:rPr lang="en-US" altLang="zh-CN" dirty="0">
                <a:solidFill>
                  <a:schemeClr val="tx1"/>
                </a:solidFill>
              </a:rPr>
              <a:t>5V±5%</a:t>
            </a:r>
            <a:r>
              <a:rPr lang="zh-CN" altLang="en-US" dirty="0">
                <a:solidFill>
                  <a:schemeClr val="tx1"/>
                </a:solidFill>
              </a:rPr>
              <a:t>；而</a:t>
            </a:r>
            <a:r>
              <a:rPr lang="en-US" altLang="zh-CN" dirty="0">
                <a:solidFill>
                  <a:schemeClr val="tx1"/>
                </a:solidFill>
              </a:rPr>
              <a:t>54</a:t>
            </a:r>
            <a:r>
              <a:rPr lang="zh-CN" altLang="en-US" dirty="0">
                <a:solidFill>
                  <a:schemeClr val="tx1"/>
                </a:solidFill>
              </a:rPr>
              <a:t>系列工作环境温度为－</a:t>
            </a:r>
            <a:r>
              <a:rPr lang="en-US" altLang="zh-CN" dirty="0">
                <a:solidFill>
                  <a:schemeClr val="tx1"/>
                </a:solidFill>
              </a:rPr>
              <a:t>550C</a:t>
            </a:r>
            <a:r>
              <a:rPr lang="zh-CN" altLang="en-US" dirty="0">
                <a:solidFill>
                  <a:schemeClr val="tx1"/>
                </a:solidFill>
              </a:rPr>
              <a:t>～ </a:t>
            </a:r>
            <a:r>
              <a:rPr lang="en-US" altLang="zh-CN" dirty="0">
                <a:solidFill>
                  <a:schemeClr val="tx1"/>
                </a:solidFill>
              </a:rPr>
              <a:t>+1250C,</a:t>
            </a:r>
            <a:r>
              <a:rPr lang="zh-CN" altLang="en-US" dirty="0">
                <a:solidFill>
                  <a:schemeClr val="tx1"/>
                </a:solidFill>
              </a:rPr>
              <a:t>电源电压工作范围为</a:t>
            </a:r>
            <a:r>
              <a:rPr lang="en-US" altLang="zh-CN" dirty="0">
                <a:solidFill>
                  <a:schemeClr val="tx1"/>
                </a:solidFill>
              </a:rPr>
              <a:t>5V±10%.</a:t>
            </a:r>
          </a:p>
        </p:txBody>
      </p:sp>
      <p:sp>
        <p:nvSpPr>
          <p:cNvPr id="6" name="Rectangle 7">
            <a:extLst>
              <a:ext uri="{FF2B5EF4-FFF2-40B4-BE49-F238E27FC236}">
                <a16:creationId xmlns:a16="http://schemas.microsoft.com/office/drawing/2014/main" id="{EF0D14D8-4BE7-0E66-C0F1-843C1BCF5C18}"/>
              </a:ext>
            </a:extLst>
          </p:cNvPr>
          <p:cNvSpPr>
            <a:spLocks noChangeArrowheads="1"/>
          </p:cNvSpPr>
          <p:nvPr/>
        </p:nvSpPr>
        <p:spPr bwMode="auto">
          <a:xfrm>
            <a:off x="797477" y="3864038"/>
            <a:ext cx="8424863"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54</a:t>
            </a:r>
            <a:r>
              <a:rPr kumimoji="1" lang="zh-CN" altLang="en-US" sz="2400" b="1" dirty="0">
                <a:latin typeface="微软雅黑" panose="020B0503020204020204" pitchFamily="34" charset="-122"/>
                <a:ea typeface="微软雅黑" panose="020B0503020204020204" pitchFamily="34" charset="-122"/>
              </a:rPr>
              <a:t>系列和</a:t>
            </a:r>
            <a:r>
              <a:rPr kumimoji="1" lang="en-US" altLang="zh-CN" sz="2400" b="1" dirty="0">
                <a:latin typeface="微软雅黑" panose="020B0503020204020204" pitchFamily="34" charset="-122"/>
                <a:ea typeface="微软雅黑" panose="020B0503020204020204" pitchFamily="34" charset="-122"/>
              </a:rPr>
              <a:t>74</a:t>
            </a:r>
            <a:r>
              <a:rPr kumimoji="1" lang="zh-CN" altLang="en-US" sz="2400" b="1" dirty="0">
                <a:latin typeface="微软雅黑" panose="020B0503020204020204" pitchFamily="34" charset="-122"/>
                <a:ea typeface="微软雅黑" panose="020B0503020204020204" pitchFamily="34" charset="-122"/>
              </a:rPr>
              <a:t>系列按工作速度和功耗可分成下面</a:t>
            </a:r>
            <a:r>
              <a:rPr kumimoji="1" lang="en-US" altLang="zh-CN" sz="2400" b="1" dirty="0">
                <a:latin typeface="微软雅黑" panose="020B0503020204020204" pitchFamily="34" charset="-122"/>
                <a:ea typeface="微软雅黑" panose="020B0503020204020204" pitchFamily="34" charset="-122"/>
              </a:rPr>
              <a:t>4</a:t>
            </a:r>
            <a:r>
              <a:rPr kumimoji="1" lang="zh-CN" altLang="en-US" sz="2400" b="1" dirty="0">
                <a:latin typeface="微软雅黑" panose="020B0503020204020204" pitchFamily="34" charset="-122"/>
                <a:ea typeface="微软雅黑" panose="020B0503020204020204" pitchFamily="34" charset="-122"/>
              </a:rPr>
              <a:t>个系列：</a:t>
            </a:r>
          </a:p>
        </p:txBody>
      </p:sp>
      <p:sp>
        <p:nvSpPr>
          <p:cNvPr id="7" name="Text Box 8">
            <a:extLst>
              <a:ext uri="{FF2B5EF4-FFF2-40B4-BE49-F238E27FC236}">
                <a16:creationId xmlns:a16="http://schemas.microsoft.com/office/drawing/2014/main" id="{D752FC85-02D7-AC4F-6650-F73B05EFC7EC}"/>
              </a:ext>
            </a:extLst>
          </p:cNvPr>
          <p:cNvSpPr txBox="1">
            <a:spLocks noChangeArrowheads="1"/>
          </p:cNvSpPr>
          <p:nvPr/>
        </p:nvSpPr>
        <p:spPr bwMode="auto">
          <a:xfrm>
            <a:off x="797477" y="4667366"/>
            <a:ext cx="370840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solidFill>
                  <a:srgbClr val="FF0000"/>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(a)</a:t>
            </a:r>
            <a:r>
              <a:rPr lang="zh-CN" altLang="en-US" dirty="0">
                <a:solidFill>
                  <a:schemeClr val="tx1"/>
                </a:solidFill>
              </a:rPr>
              <a:t>标准通用系列：</a:t>
            </a:r>
          </a:p>
        </p:txBody>
      </p:sp>
      <p:sp>
        <p:nvSpPr>
          <p:cNvPr id="8" name="Text Box 9">
            <a:extLst>
              <a:ext uri="{FF2B5EF4-FFF2-40B4-BE49-F238E27FC236}">
                <a16:creationId xmlns:a16="http://schemas.microsoft.com/office/drawing/2014/main" id="{B394BD9A-1155-9542-2716-48A865A3B431}"/>
              </a:ext>
            </a:extLst>
          </p:cNvPr>
          <p:cNvSpPr txBox="1">
            <a:spLocks noChangeArrowheads="1"/>
          </p:cNvSpPr>
          <p:nvPr/>
        </p:nvSpPr>
        <p:spPr bwMode="auto">
          <a:xfrm>
            <a:off x="797477" y="5362575"/>
            <a:ext cx="111791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国产型号为</a:t>
            </a:r>
            <a:r>
              <a:rPr lang="en-US" altLang="zh-CN" dirty="0">
                <a:solidFill>
                  <a:schemeClr val="tx1"/>
                </a:solidFill>
              </a:rPr>
              <a:t>CT54/74</a:t>
            </a:r>
            <a:r>
              <a:rPr lang="zh-CN" altLang="en-US" dirty="0">
                <a:solidFill>
                  <a:schemeClr val="tx1"/>
                </a:solidFill>
              </a:rPr>
              <a:t>系列，与国际上</a:t>
            </a:r>
            <a:r>
              <a:rPr lang="en-US" altLang="zh-CN" dirty="0">
                <a:solidFill>
                  <a:schemeClr val="tx1"/>
                </a:solidFill>
              </a:rPr>
              <a:t>SN54/74</a:t>
            </a:r>
            <a:r>
              <a:rPr lang="zh-CN" altLang="en-US" dirty="0">
                <a:solidFill>
                  <a:schemeClr val="tx1"/>
                </a:solidFill>
              </a:rPr>
              <a:t>系列相当，部标型号为</a:t>
            </a:r>
            <a:r>
              <a:rPr lang="en-US" altLang="zh-CN" dirty="0">
                <a:solidFill>
                  <a:schemeClr val="tx1"/>
                </a:solidFill>
              </a:rPr>
              <a:t>T1000</a:t>
            </a:r>
            <a:r>
              <a:rPr lang="zh-CN" altLang="en-US" dirty="0">
                <a:solidFill>
                  <a:schemeClr val="tx1"/>
                </a:solidFill>
              </a:rPr>
              <a:t>系列</a:t>
            </a:r>
          </a:p>
        </p:txBody>
      </p:sp>
    </p:spTree>
    <p:extLst>
      <p:ext uri="{BB962C8B-B14F-4D97-AF65-F5344CB8AC3E}">
        <p14:creationId xmlns:p14="http://schemas.microsoft.com/office/powerpoint/2010/main" val="781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ppt_x</p:attrName>
                                        </p:attrNameLst>
                                      </p:cBhvr>
                                      <p:tavLst>
                                        <p:tav tm="0">
                                          <p:val>
                                            <p:strVal val="#ppt_x-.2"/>
                                          </p:val>
                                        </p:tav>
                                        <p:tav tm="100000">
                                          <p:val>
                                            <p:strVal val="#ppt_x"/>
                                          </p:val>
                                        </p:tav>
                                      </p:tavLst>
                                    </p:anim>
                                    <p:anim calcmode="lin" valueType="num">
                                      <p:cBhvr>
                                        <p:cTn id="1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ox(i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edg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830EF-C94E-3AC0-3262-2B7196C804C3}"/>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A21E9BD5-69C0-5279-C1B9-AB567B7A652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sp>
        <p:nvSpPr>
          <p:cNvPr id="2" name="Text Box 8">
            <a:extLst>
              <a:ext uri="{FF2B5EF4-FFF2-40B4-BE49-F238E27FC236}">
                <a16:creationId xmlns:a16="http://schemas.microsoft.com/office/drawing/2014/main" id="{1A1E6F97-EDF1-B3ED-A8EC-1672D0DAD7B0}"/>
              </a:ext>
            </a:extLst>
          </p:cNvPr>
          <p:cNvSpPr txBox="1">
            <a:spLocks noChangeArrowheads="1"/>
          </p:cNvSpPr>
          <p:nvPr/>
        </p:nvSpPr>
        <p:spPr bwMode="auto">
          <a:xfrm>
            <a:off x="250824" y="981075"/>
            <a:ext cx="117617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国产型号为</a:t>
            </a:r>
            <a:r>
              <a:rPr lang="en-US" altLang="zh-CN" dirty="0"/>
              <a:t>CT54H/74H</a:t>
            </a:r>
            <a:r>
              <a:rPr lang="zh-CN" altLang="en-US" dirty="0"/>
              <a:t>系列，与国际上</a:t>
            </a:r>
            <a:r>
              <a:rPr lang="en-US" altLang="zh-CN" dirty="0"/>
              <a:t>SN54H/74H</a:t>
            </a:r>
            <a:r>
              <a:rPr lang="zh-CN" altLang="en-US" dirty="0"/>
              <a:t>系列相当，部标型号为</a:t>
            </a:r>
            <a:r>
              <a:rPr lang="en-US" altLang="zh-CN" dirty="0"/>
              <a:t>T2000</a:t>
            </a:r>
            <a:r>
              <a:rPr lang="zh-CN" altLang="en-US" dirty="0"/>
              <a:t>系列</a:t>
            </a:r>
          </a:p>
        </p:txBody>
      </p:sp>
      <p:sp>
        <p:nvSpPr>
          <p:cNvPr id="4" name="Text Box 9">
            <a:extLst>
              <a:ext uri="{FF2B5EF4-FFF2-40B4-BE49-F238E27FC236}">
                <a16:creationId xmlns:a16="http://schemas.microsoft.com/office/drawing/2014/main" id="{C15823B6-DBCA-381C-E8A2-02314AC02F6F}"/>
              </a:ext>
            </a:extLst>
          </p:cNvPr>
          <p:cNvSpPr txBox="1">
            <a:spLocks noChangeArrowheads="1"/>
          </p:cNvSpPr>
          <p:nvPr/>
        </p:nvSpPr>
        <p:spPr bwMode="auto">
          <a:xfrm>
            <a:off x="228600" y="1991642"/>
            <a:ext cx="304800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(c)</a:t>
            </a:r>
            <a:r>
              <a:rPr lang="zh-CN" altLang="en-US" dirty="0"/>
              <a:t>肖特基系列：</a:t>
            </a:r>
          </a:p>
        </p:txBody>
      </p:sp>
      <p:sp>
        <p:nvSpPr>
          <p:cNvPr id="5" name="Text Box 10">
            <a:extLst>
              <a:ext uri="{FF2B5EF4-FFF2-40B4-BE49-F238E27FC236}">
                <a16:creationId xmlns:a16="http://schemas.microsoft.com/office/drawing/2014/main" id="{8D2BAB7A-954F-8DEF-A95E-B41ED91E4554}"/>
              </a:ext>
            </a:extLst>
          </p:cNvPr>
          <p:cNvSpPr txBox="1">
            <a:spLocks noChangeArrowheads="1"/>
          </p:cNvSpPr>
          <p:nvPr/>
        </p:nvSpPr>
        <p:spPr bwMode="auto">
          <a:xfrm>
            <a:off x="228600" y="2476365"/>
            <a:ext cx="11784011"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国产型号为</a:t>
            </a:r>
            <a:r>
              <a:rPr lang="en-US" altLang="zh-CN" dirty="0"/>
              <a:t>CT54S/74S</a:t>
            </a:r>
            <a:r>
              <a:rPr lang="zh-CN" altLang="en-US" dirty="0"/>
              <a:t>系列，与国际上</a:t>
            </a:r>
            <a:r>
              <a:rPr lang="en-US" altLang="zh-CN" dirty="0"/>
              <a:t>SN54S/74S</a:t>
            </a:r>
            <a:r>
              <a:rPr lang="zh-CN" altLang="en-US" dirty="0"/>
              <a:t>系列相当，部标型号为</a:t>
            </a:r>
            <a:r>
              <a:rPr lang="en-US" altLang="zh-CN" dirty="0"/>
              <a:t>T3000</a:t>
            </a:r>
            <a:r>
              <a:rPr lang="zh-CN" altLang="en-US" dirty="0"/>
              <a:t>系列</a:t>
            </a:r>
          </a:p>
        </p:txBody>
      </p:sp>
      <p:sp>
        <p:nvSpPr>
          <p:cNvPr id="6" name="Text Box 11">
            <a:extLst>
              <a:ext uri="{FF2B5EF4-FFF2-40B4-BE49-F238E27FC236}">
                <a16:creationId xmlns:a16="http://schemas.microsoft.com/office/drawing/2014/main" id="{7C1ECD1D-B9C9-7F5D-488A-CBB2B040EE91}"/>
              </a:ext>
            </a:extLst>
          </p:cNvPr>
          <p:cNvSpPr txBox="1">
            <a:spLocks noChangeArrowheads="1"/>
          </p:cNvSpPr>
          <p:nvPr/>
        </p:nvSpPr>
        <p:spPr bwMode="auto">
          <a:xfrm>
            <a:off x="250824" y="3493450"/>
            <a:ext cx="4537075"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(d)</a:t>
            </a:r>
            <a:r>
              <a:rPr lang="zh-CN" altLang="en-US" dirty="0"/>
              <a:t>低功耗肖特基系列：</a:t>
            </a:r>
          </a:p>
        </p:txBody>
      </p:sp>
      <p:sp>
        <p:nvSpPr>
          <p:cNvPr id="7" name="Text Box 12">
            <a:extLst>
              <a:ext uri="{FF2B5EF4-FFF2-40B4-BE49-F238E27FC236}">
                <a16:creationId xmlns:a16="http://schemas.microsoft.com/office/drawing/2014/main" id="{F0265B85-978F-EC10-2A3D-0133301645E4}"/>
              </a:ext>
            </a:extLst>
          </p:cNvPr>
          <p:cNvSpPr txBox="1">
            <a:spLocks noChangeArrowheads="1"/>
          </p:cNvSpPr>
          <p:nvPr/>
        </p:nvSpPr>
        <p:spPr bwMode="auto">
          <a:xfrm>
            <a:off x="228600" y="3953291"/>
            <a:ext cx="11784011"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国产型号为</a:t>
            </a:r>
            <a:r>
              <a:rPr lang="en-US" altLang="zh-CN" dirty="0"/>
              <a:t>CT54LS/74LS</a:t>
            </a:r>
            <a:r>
              <a:rPr lang="zh-CN" altLang="en-US" dirty="0"/>
              <a:t>系列，与国际上</a:t>
            </a:r>
            <a:r>
              <a:rPr lang="en-US" altLang="zh-CN" dirty="0"/>
              <a:t>SN54LS/74LS</a:t>
            </a:r>
            <a:r>
              <a:rPr lang="zh-CN" altLang="en-US" dirty="0"/>
              <a:t>系列相当，部标型号为</a:t>
            </a:r>
            <a:r>
              <a:rPr lang="en-US" altLang="zh-CN" dirty="0"/>
              <a:t>T4000</a:t>
            </a:r>
            <a:r>
              <a:rPr lang="zh-CN" altLang="en-US" dirty="0"/>
              <a:t>系列</a:t>
            </a:r>
          </a:p>
        </p:txBody>
      </p:sp>
      <p:sp>
        <p:nvSpPr>
          <p:cNvPr id="8" name="Rectangle 13">
            <a:extLst>
              <a:ext uri="{FF2B5EF4-FFF2-40B4-BE49-F238E27FC236}">
                <a16:creationId xmlns:a16="http://schemas.microsoft.com/office/drawing/2014/main" id="{6404BC63-6130-252A-B446-02081E3BEC72}"/>
              </a:ext>
            </a:extLst>
          </p:cNvPr>
          <p:cNvSpPr>
            <a:spLocks noGrp="1" noChangeArrowheads="1"/>
          </p:cNvSpPr>
          <p:nvPr>
            <p:ph type="title"/>
          </p:nvPr>
        </p:nvSpPr>
        <p:spPr>
          <a:xfrm>
            <a:off x="179388" y="549275"/>
            <a:ext cx="3167062" cy="50323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cs typeface="+mn-cs"/>
              </a:rPr>
              <a:t>(b)</a:t>
            </a:r>
            <a:r>
              <a:rPr kumimoji="1" lang="zh-CN" altLang="en-US" sz="2400" b="1" dirty="0">
                <a:latin typeface="微软雅黑" panose="020B0503020204020204" pitchFamily="34" charset="-122"/>
                <a:ea typeface="微软雅黑" panose="020B0503020204020204" pitchFamily="34" charset="-122"/>
                <a:cs typeface="+mn-cs"/>
              </a:rPr>
              <a:t>高速系列：</a:t>
            </a:r>
          </a:p>
        </p:txBody>
      </p:sp>
      <p:sp>
        <p:nvSpPr>
          <p:cNvPr id="9" name="Text Box 15">
            <a:extLst>
              <a:ext uri="{FF2B5EF4-FFF2-40B4-BE49-F238E27FC236}">
                <a16:creationId xmlns:a16="http://schemas.microsoft.com/office/drawing/2014/main" id="{F1099DF1-5376-72E8-2B09-FC8D1BC0E962}"/>
              </a:ext>
            </a:extLst>
          </p:cNvPr>
          <p:cNvSpPr txBox="1">
            <a:spLocks noChangeArrowheads="1"/>
          </p:cNvSpPr>
          <p:nvPr/>
        </p:nvSpPr>
        <p:spPr bwMode="auto">
          <a:xfrm>
            <a:off x="292721" y="4998486"/>
            <a:ext cx="11606558"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不同系列的同一种逻辑门，结构上略有差异，目的是为了提高逻辑门的工作速度，降低功耗，如为了改进</a:t>
            </a:r>
            <a:r>
              <a:rPr lang="en-US" altLang="zh-CN" dirty="0"/>
              <a:t>74</a:t>
            </a:r>
            <a:r>
              <a:rPr lang="zh-CN" altLang="en-US" dirty="0"/>
              <a:t>系列的工作速度，则采用达林顿管（</a:t>
            </a:r>
            <a:r>
              <a:rPr lang="en-US" altLang="zh-CN" dirty="0"/>
              <a:t>74H</a:t>
            </a:r>
            <a:r>
              <a:rPr lang="zh-CN" altLang="en-US" dirty="0"/>
              <a:t>系列）、肖特基管（</a:t>
            </a:r>
            <a:r>
              <a:rPr lang="en-US" altLang="zh-CN" dirty="0"/>
              <a:t>74S</a:t>
            </a:r>
            <a:r>
              <a:rPr lang="zh-CN" altLang="en-US" dirty="0"/>
              <a:t>系列）；为了降低功耗，采用小电阻。但这些差异不影响电路功能的分析。</a:t>
            </a:r>
          </a:p>
        </p:txBody>
      </p:sp>
    </p:spTree>
    <p:extLst>
      <p:ext uri="{BB962C8B-B14F-4D97-AF65-F5344CB8AC3E}">
        <p14:creationId xmlns:p14="http://schemas.microsoft.com/office/powerpoint/2010/main" val="11461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edg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utoUpdateAnimBg="0"/>
      <p:bldP spid="5" grpId="0" autoUpdateAnimBg="0"/>
      <p:bldP spid="6" grpId="0" autoUpdateAnimBg="0"/>
      <p:bldP spid="7" grpId="0" autoUpdateAnimBg="0"/>
      <p:bldP spid="8" grpId="0"/>
      <p:bldP spid="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0207-87EB-6BF6-FABB-A7A487AFB302}"/>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85FB545F-7847-54C0-D3C4-D1F6F8757825}"/>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sp>
        <p:nvSpPr>
          <p:cNvPr id="4" name="Text Box 9">
            <a:extLst>
              <a:ext uri="{FF2B5EF4-FFF2-40B4-BE49-F238E27FC236}">
                <a16:creationId xmlns:a16="http://schemas.microsoft.com/office/drawing/2014/main" id="{F43A9E8C-8BD4-5A9E-DC01-2021700F7E27}"/>
              </a:ext>
            </a:extLst>
          </p:cNvPr>
          <p:cNvSpPr txBox="1">
            <a:spLocks noChangeArrowheads="1"/>
          </p:cNvSpPr>
          <p:nvPr/>
        </p:nvSpPr>
        <p:spPr bwMode="auto">
          <a:xfrm>
            <a:off x="179388" y="1307555"/>
            <a:ext cx="6112082" cy="18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       </a:t>
            </a:r>
            <a:r>
              <a:rPr lang="zh-CN" altLang="en-US" dirty="0"/>
              <a:t>其电路如图</a:t>
            </a:r>
            <a:r>
              <a:rPr lang="en-US" altLang="zh-CN" dirty="0"/>
              <a:t>3.5.9</a:t>
            </a:r>
            <a:r>
              <a:rPr lang="zh-CN" altLang="en-US" dirty="0"/>
              <a:t>所示，它是由</a:t>
            </a:r>
            <a:r>
              <a:rPr lang="en-US" altLang="zh-CN" dirty="0"/>
              <a:t>T1</a:t>
            </a:r>
            <a:r>
              <a:rPr lang="zh-CN" altLang="en-US" dirty="0"/>
              <a:t>、 </a:t>
            </a:r>
            <a:r>
              <a:rPr lang="en-US" altLang="zh-CN" dirty="0"/>
              <a:t>R1</a:t>
            </a:r>
            <a:r>
              <a:rPr lang="zh-CN" altLang="en-US" dirty="0"/>
              <a:t>和</a:t>
            </a:r>
            <a:r>
              <a:rPr lang="en-US" altLang="zh-CN" dirty="0"/>
              <a:t>D1</a:t>
            </a:r>
            <a:r>
              <a:rPr lang="zh-CN" altLang="en-US" dirty="0"/>
              <a:t>组成输入级、由 </a:t>
            </a:r>
            <a:r>
              <a:rPr lang="en-US" altLang="zh-CN" dirty="0"/>
              <a:t>T2</a:t>
            </a:r>
            <a:r>
              <a:rPr lang="zh-CN" altLang="en-US" dirty="0"/>
              <a:t>、</a:t>
            </a:r>
            <a:r>
              <a:rPr lang="en-US" altLang="zh-CN" dirty="0"/>
              <a:t>R2</a:t>
            </a:r>
            <a:r>
              <a:rPr lang="zh-CN" altLang="en-US" dirty="0"/>
              <a:t>和</a:t>
            </a:r>
            <a:r>
              <a:rPr lang="en-US" altLang="zh-CN" dirty="0"/>
              <a:t>R3</a:t>
            </a:r>
            <a:r>
              <a:rPr lang="zh-CN" altLang="en-US" dirty="0"/>
              <a:t>组成倒相级、由</a:t>
            </a:r>
            <a:r>
              <a:rPr lang="en-US" altLang="zh-CN" dirty="0"/>
              <a:t>T4</a:t>
            </a:r>
            <a:r>
              <a:rPr lang="zh-CN" altLang="en-US" dirty="0"/>
              <a:t>、</a:t>
            </a:r>
            <a:r>
              <a:rPr lang="en-US" altLang="zh-CN" dirty="0"/>
              <a:t>T5</a:t>
            </a:r>
            <a:r>
              <a:rPr lang="zh-CN" altLang="en-US" dirty="0"/>
              <a:t>、</a:t>
            </a:r>
            <a:r>
              <a:rPr lang="en-US" altLang="zh-CN" dirty="0"/>
              <a:t>R4</a:t>
            </a:r>
            <a:r>
              <a:rPr lang="zh-CN" altLang="en-US" dirty="0"/>
              <a:t>、</a:t>
            </a:r>
            <a:r>
              <a:rPr lang="en-US" altLang="zh-CN" dirty="0"/>
              <a:t>D2</a:t>
            </a:r>
            <a:r>
              <a:rPr lang="zh-CN" altLang="en-US" dirty="0"/>
              <a:t>组成推拉式输出级构成的。</a:t>
            </a:r>
          </a:p>
        </p:txBody>
      </p:sp>
      <p:grpSp>
        <p:nvGrpSpPr>
          <p:cNvPr id="5" name="Group 14">
            <a:extLst>
              <a:ext uri="{FF2B5EF4-FFF2-40B4-BE49-F238E27FC236}">
                <a16:creationId xmlns:a16="http://schemas.microsoft.com/office/drawing/2014/main" id="{99A0E46D-0CF6-38CB-D2CD-A21CED32F3C5}"/>
              </a:ext>
            </a:extLst>
          </p:cNvPr>
          <p:cNvGrpSpPr>
            <a:grpSpLocks/>
          </p:cNvGrpSpPr>
          <p:nvPr/>
        </p:nvGrpSpPr>
        <p:grpSpPr bwMode="auto">
          <a:xfrm>
            <a:off x="6684066" y="1083985"/>
            <a:ext cx="5184775" cy="5440363"/>
            <a:chOff x="2619" y="639"/>
            <a:chExt cx="3266" cy="3427"/>
          </a:xfrm>
        </p:grpSpPr>
        <p:pic>
          <p:nvPicPr>
            <p:cNvPr id="6" name="Picture 8">
              <a:extLst>
                <a:ext uri="{FF2B5EF4-FFF2-40B4-BE49-F238E27FC236}">
                  <a16:creationId xmlns:a16="http://schemas.microsoft.com/office/drawing/2014/main" id="{A9C16283-7214-E7FC-AD96-64652D054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89"/>
            <a:stretch>
              <a:fillRect/>
            </a:stretch>
          </p:blipFill>
          <p:spPr bwMode="auto">
            <a:xfrm>
              <a:off x="2619" y="639"/>
              <a:ext cx="3266" cy="301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CE267678-A563-633E-0BB8-35C6DA5E94D6}"/>
                </a:ext>
              </a:extLst>
            </p:cNvPr>
            <p:cNvSpPr>
              <a:spLocks noChangeArrowheads="1"/>
            </p:cNvSpPr>
            <p:nvPr/>
          </p:nvSpPr>
          <p:spPr bwMode="auto">
            <a:xfrm>
              <a:off x="3610" y="3752"/>
              <a:ext cx="171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TTL</a:t>
              </a:r>
              <a:r>
                <a:rPr kumimoji="1" lang="zh-CN" altLang="en-US" sz="2400" b="1" dirty="0">
                  <a:latin typeface="微软雅黑" panose="020B0503020204020204" pitchFamily="34" charset="-122"/>
                  <a:ea typeface="微软雅黑" panose="020B0503020204020204" pitchFamily="34" charset="-122"/>
                </a:rPr>
                <a:t>反相器的电路</a:t>
              </a:r>
            </a:p>
          </p:txBody>
        </p:sp>
      </p:grpSp>
      <p:sp>
        <p:nvSpPr>
          <p:cNvPr id="8" name="Text Box 15">
            <a:extLst>
              <a:ext uri="{FF2B5EF4-FFF2-40B4-BE49-F238E27FC236}">
                <a16:creationId xmlns:a16="http://schemas.microsoft.com/office/drawing/2014/main" id="{1ADC9A6E-A6AD-8CB0-CD8C-51165113B2C9}"/>
              </a:ext>
            </a:extLst>
          </p:cNvPr>
          <p:cNvSpPr txBox="1">
            <a:spLocks noChangeArrowheads="1"/>
          </p:cNvSpPr>
          <p:nvPr/>
        </p:nvSpPr>
        <p:spPr bwMode="auto">
          <a:xfrm>
            <a:off x="795615" y="3722894"/>
            <a:ext cx="5495855"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设：</a:t>
            </a:r>
            <a:r>
              <a:rPr lang="en-US" altLang="zh-CN" i="1" dirty="0"/>
              <a:t>V</a:t>
            </a:r>
            <a:r>
              <a:rPr lang="en-US" altLang="zh-CN" i="1" baseline="-25000" dirty="0"/>
              <a:t>CC</a:t>
            </a:r>
            <a:r>
              <a:rPr lang="zh-CN" altLang="en-US" dirty="0"/>
              <a:t>＝</a:t>
            </a:r>
            <a:r>
              <a:rPr lang="en-US" altLang="zh-CN" dirty="0"/>
              <a:t>5V</a:t>
            </a:r>
            <a:r>
              <a:rPr lang="zh-CN" altLang="en-US" dirty="0"/>
              <a:t>，</a:t>
            </a:r>
            <a:r>
              <a:rPr lang="en-US" altLang="zh-CN" i="1" dirty="0"/>
              <a:t>V</a:t>
            </a:r>
            <a:r>
              <a:rPr lang="en-US" altLang="zh-CN" i="1" baseline="-25000" dirty="0"/>
              <a:t>IH</a:t>
            </a:r>
            <a:r>
              <a:rPr lang="zh-CN" altLang="en-US" dirty="0"/>
              <a:t>＝</a:t>
            </a:r>
            <a:r>
              <a:rPr lang="en-US" altLang="zh-CN" dirty="0"/>
              <a:t>3.4V</a:t>
            </a:r>
            <a:r>
              <a:rPr lang="zh-CN" altLang="en-US" dirty="0"/>
              <a:t>，</a:t>
            </a:r>
            <a:r>
              <a:rPr kumimoji="0" lang="en-US" altLang="zh-CN" i="1" dirty="0">
                <a:latin typeface="Times New Roman" panose="02020603050405020304" pitchFamily="18" charset="0"/>
                <a:ea typeface="楷体_GB2312" panose="02010609030101010101" pitchFamily="49" charset="-122"/>
              </a:rPr>
              <a:t> </a:t>
            </a:r>
            <a:r>
              <a:rPr lang="en-US" altLang="zh-CN" i="1" dirty="0"/>
              <a:t>V</a:t>
            </a:r>
            <a:r>
              <a:rPr lang="en-US" altLang="zh-CN" i="1" baseline="-25000" dirty="0"/>
              <a:t>IL</a:t>
            </a:r>
            <a:r>
              <a:rPr lang="zh-CN" altLang="en-US" i="1" dirty="0"/>
              <a:t>＝</a:t>
            </a:r>
            <a:r>
              <a:rPr lang="en-US" altLang="zh-CN" i="1" dirty="0"/>
              <a:t>0.2V             </a:t>
            </a:r>
            <a:endParaRPr lang="zh-CN" altLang="en-US" i="1" dirty="0"/>
          </a:p>
          <a:p>
            <a:r>
              <a:rPr lang="en-US" altLang="zh-CN" dirty="0"/>
              <a:t>PN</a:t>
            </a:r>
            <a:r>
              <a:rPr lang="zh-CN" altLang="en-US" dirty="0"/>
              <a:t>结的导通压降为</a:t>
            </a:r>
            <a:r>
              <a:rPr lang="en-US" altLang="zh-CN" i="1" dirty="0"/>
              <a:t>V</a:t>
            </a:r>
            <a:r>
              <a:rPr lang="en-US" altLang="zh-CN" i="1" baseline="-25000" dirty="0"/>
              <a:t>ON</a:t>
            </a:r>
            <a:r>
              <a:rPr lang="zh-CN" altLang="en-US" dirty="0"/>
              <a:t>＝</a:t>
            </a:r>
            <a:r>
              <a:rPr lang="en-US" altLang="zh-CN" dirty="0"/>
              <a:t>0.7V</a:t>
            </a:r>
          </a:p>
        </p:txBody>
      </p:sp>
      <p:sp>
        <p:nvSpPr>
          <p:cNvPr id="9" name="TextBox 8">
            <a:extLst>
              <a:ext uri="{FF2B5EF4-FFF2-40B4-BE49-F238E27FC236}">
                <a16:creationId xmlns:a16="http://schemas.microsoft.com/office/drawing/2014/main" id="{1187D851-EF8A-657A-083A-F5E0718DDC8A}"/>
              </a:ext>
            </a:extLst>
          </p:cNvPr>
          <p:cNvSpPr txBox="1"/>
          <p:nvPr/>
        </p:nvSpPr>
        <p:spPr>
          <a:xfrm>
            <a:off x="179388" y="503122"/>
            <a:ext cx="912737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输入输出端均为三极管结构，称为三极管</a:t>
            </a:r>
            <a:r>
              <a:rPr lang="en-US" altLang="zh-CN" dirty="0">
                <a:solidFill>
                  <a:srgbClr val="FF0000"/>
                </a:solidFill>
              </a:rPr>
              <a:t>-</a:t>
            </a:r>
            <a:r>
              <a:rPr lang="zh-CN" altLang="en-US" dirty="0">
                <a:solidFill>
                  <a:srgbClr val="FF0000"/>
                </a:solidFill>
              </a:rPr>
              <a:t>三极管逻辑</a:t>
            </a:r>
            <a:r>
              <a:rPr lang="en-US" altLang="zh-CN" dirty="0">
                <a:solidFill>
                  <a:srgbClr val="FF0000"/>
                </a:solidFill>
              </a:rPr>
              <a:t>(TTL)</a:t>
            </a:r>
            <a:r>
              <a:rPr lang="zh-CN" altLang="en-US" dirty="0">
                <a:solidFill>
                  <a:srgbClr val="FF0000"/>
                </a:solidFill>
              </a:rPr>
              <a:t>电路。</a:t>
            </a:r>
          </a:p>
        </p:txBody>
      </p:sp>
      <p:sp>
        <p:nvSpPr>
          <p:cNvPr id="10" name="Oval 9">
            <a:extLst>
              <a:ext uri="{FF2B5EF4-FFF2-40B4-BE49-F238E27FC236}">
                <a16:creationId xmlns:a16="http://schemas.microsoft.com/office/drawing/2014/main" id="{8106A2E9-3288-01DE-237E-F12913FB4E74}"/>
              </a:ext>
            </a:extLst>
          </p:cNvPr>
          <p:cNvSpPr/>
          <p:nvPr/>
        </p:nvSpPr>
        <p:spPr>
          <a:xfrm>
            <a:off x="7877908" y="2851213"/>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E061014A-D94B-822A-6765-DC767ACCA98B}"/>
              </a:ext>
            </a:extLst>
          </p:cNvPr>
          <p:cNvSpPr/>
          <p:nvPr/>
        </p:nvSpPr>
        <p:spPr>
          <a:xfrm>
            <a:off x="10140630" y="2066599"/>
            <a:ext cx="842387" cy="754470"/>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40BF9359-3793-97A2-C14F-5AD8D08E4F64}"/>
              </a:ext>
            </a:extLst>
          </p:cNvPr>
          <p:cNvSpPr/>
          <p:nvPr/>
        </p:nvSpPr>
        <p:spPr>
          <a:xfrm>
            <a:off x="10222692" y="3589626"/>
            <a:ext cx="842387" cy="754470"/>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351BB668-9260-045C-0D02-C92A98DD38B6}"/>
              </a:ext>
            </a:extLst>
          </p:cNvPr>
          <p:cNvSpPr txBox="1"/>
          <p:nvPr/>
        </p:nvSpPr>
        <p:spPr>
          <a:xfrm>
            <a:off x="179388" y="6224820"/>
            <a:ext cx="5005561"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输出端是</a:t>
            </a:r>
            <a:r>
              <a:rPr lang="en-US" altLang="zh-CN" dirty="0">
                <a:solidFill>
                  <a:srgbClr val="FF0000"/>
                </a:solidFill>
              </a:rPr>
              <a:t>2</a:t>
            </a:r>
            <a:r>
              <a:rPr lang="zh-CN" altLang="en-US" dirty="0">
                <a:solidFill>
                  <a:srgbClr val="FF0000"/>
                </a:solidFill>
              </a:rPr>
              <a:t>个三极管构成的互补电路</a:t>
            </a:r>
          </a:p>
        </p:txBody>
      </p:sp>
    </p:spTree>
    <p:extLst>
      <p:ext uri="{BB962C8B-B14F-4D97-AF65-F5344CB8AC3E}">
        <p14:creationId xmlns:p14="http://schemas.microsoft.com/office/powerpoint/2010/main" val="332988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3D3B-B2B3-9D33-67E1-1B716A2B34C8}"/>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33B65A9B-91E3-229F-D604-098DAAE6D3B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pic>
        <p:nvPicPr>
          <p:cNvPr id="1026" name="Picture 2">
            <a:extLst>
              <a:ext uri="{FF2B5EF4-FFF2-40B4-BE49-F238E27FC236}">
                <a16:creationId xmlns:a16="http://schemas.microsoft.com/office/drawing/2014/main" id="{514D55B4-F383-FD39-444E-2C08A1873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5964"/>
            <a:ext cx="121920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50AC6B5-72BE-3589-E523-9BEDCB7DBD44}"/>
              </a:ext>
            </a:extLst>
          </p:cNvPr>
          <p:cNvPicPr>
            <a:picLocks noChangeAspect="1"/>
          </p:cNvPicPr>
          <p:nvPr/>
        </p:nvPicPr>
        <p:blipFill>
          <a:blip r:embed="rId4"/>
          <a:stretch>
            <a:fillRect/>
          </a:stretch>
        </p:blipFill>
        <p:spPr>
          <a:xfrm>
            <a:off x="1471036" y="3198576"/>
            <a:ext cx="367811" cy="433492"/>
          </a:xfrm>
          <a:prstGeom prst="rect">
            <a:avLst/>
          </a:prstGeom>
        </p:spPr>
      </p:pic>
      <p:pic>
        <p:nvPicPr>
          <p:cNvPr id="21" name="Picture 20">
            <a:extLst>
              <a:ext uri="{FF2B5EF4-FFF2-40B4-BE49-F238E27FC236}">
                <a16:creationId xmlns:a16="http://schemas.microsoft.com/office/drawing/2014/main" id="{18FBF8BA-8DEF-921A-4ADE-D2E869E6BD03}"/>
              </a:ext>
            </a:extLst>
          </p:cNvPr>
          <p:cNvPicPr>
            <a:picLocks noChangeAspect="1"/>
          </p:cNvPicPr>
          <p:nvPr/>
        </p:nvPicPr>
        <p:blipFill>
          <a:blip r:embed="rId5"/>
          <a:stretch>
            <a:fillRect/>
          </a:stretch>
        </p:blipFill>
        <p:spPr>
          <a:xfrm>
            <a:off x="435010" y="2462324"/>
            <a:ext cx="855140" cy="371311"/>
          </a:xfrm>
          <a:prstGeom prst="rect">
            <a:avLst/>
          </a:prstGeom>
        </p:spPr>
      </p:pic>
      <p:sp>
        <p:nvSpPr>
          <p:cNvPr id="22" name="TextBox 21">
            <a:extLst>
              <a:ext uri="{FF2B5EF4-FFF2-40B4-BE49-F238E27FC236}">
                <a16:creationId xmlns:a16="http://schemas.microsoft.com/office/drawing/2014/main" id="{32869EF6-8DC2-71A7-4BA1-3D950532546D}"/>
              </a:ext>
            </a:extLst>
          </p:cNvPr>
          <p:cNvSpPr txBox="1"/>
          <p:nvPr/>
        </p:nvSpPr>
        <p:spPr>
          <a:xfrm>
            <a:off x="63221" y="5146401"/>
            <a:ext cx="695575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钳位二极管，防止发射级电流过大，防止输入过低</a:t>
            </a:r>
          </a:p>
        </p:txBody>
      </p:sp>
      <p:pic>
        <p:nvPicPr>
          <p:cNvPr id="24" name="Picture 23">
            <a:extLst>
              <a:ext uri="{FF2B5EF4-FFF2-40B4-BE49-F238E27FC236}">
                <a16:creationId xmlns:a16="http://schemas.microsoft.com/office/drawing/2014/main" id="{DBD64DA5-98C0-0A91-0F93-A828E579A494}"/>
              </a:ext>
            </a:extLst>
          </p:cNvPr>
          <p:cNvPicPr>
            <a:picLocks noChangeAspect="1"/>
          </p:cNvPicPr>
          <p:nvPr/>
        </p:nvPicPr>
        <p:blipFill>
          <a:blip r:embed="rId6"/>
          <a:stretch>
            <a:fillRect/>
          </a:stretch>
        </p:blipFill>
        <p:spPr>
          <a:xfrm>
            <a:off x="6018962" y="2647979"/>
            <a:ext cx="367811" cy="346793"/>
          </a:xfrm>
          <a:prstGeom prst="rect">
            <a:avLst/>
          </a:prstGeom>
        </p:spPr>
      </p:pic>
      <p:pic>
        <p:nvPicPr>
          <p:cNvPr id="26" name="Picture 25">
            <a:extLst>
              <a:ext uri="{FF2B5EF4-FFF2-40B4-BE49-F238E27FC236}">
                <a16:creationId xmlns:a16="http://schemas.microsoft.com/office/drawing/2014/main" id="{18F671CB-498D-8E21-2E41-E4187E80C5D5}"/>
              </a:ext>
            </a:extLst>
          </p:cNvPr>
          <p:cNvPicPr>
            <a:picLocks noChangeAspect="1"/>
          </p:cNvPicPr>
          <p:nvPr/>
        </p:nvPicPr>
        <p:blipFill>
          <a:blip r:embed="rId7"/>
          <a:stretch>
            <a:fillRect/>
          </a:stretch>
        </p:blipFill>
        <p:spPr>
          <a:xfrm>
            <a:off x="6466537" y="3746572"/>
            <a:ext cx="180975" cy="247650"/>
          </a:xfrm>
          <a:prstGeom prst="rect">
            <a:avLst/>
          </a:prstGeom>
        </p:spPr>
      </p:pic>
      <p:pic>
        <p:nvPicPr>
          <p:cNvPr id="28" name="Picture 27">
            <a:extLst>
              <a:ext uri="{FF2B5EF4-FFF2-40B4-BE49-F238E27FC236}">
                <a16:creationId xmlns:a16="http://schemas.microsoft.com/office/drawing/2014/main" id="{7E2C4699-9A37-BD18-E642-646577A44E45}"/>
              </a:ext>
            </a:extLst>
          </p:cNvPr>
          <p:cNvPicPr>
            <a:picLocks noChangeAspect="1"/>
          </p:cNvPicPr>
          <p:nvPr/>
        </p:nvPicPr>
        <p:blipFill>
          <a:blip r:embed="rId8"/>
          <a:stretch>
            <a:fillRect/>
          </a:stretch>
        </p:blipFill>
        <p:spPr>
          <a:xfrm>
            <a:off x="10847248" y="2088802"/>
            <a:ext cx="123825" cy="228600"/>
          </a:xfrm>
          <a:prstGeom prst="rect">
            <a:avLst/>
          </a:prstGeom>
        </p:spPr>
      </p:pic>
      <p:pic>
        <p:nvPicPr>
          <p:cNvPr id="30" name="Picture 29">
            <a:extLst>
              <a:ext uri="{FF2B5EF4-FFF2-40B4-BE49-F238E27FC236}">
                <a16:creationId xmlns:a16="http://schemas.microsoft.com/office/drawing/2014/main" id="{BB805B85-ED31-F70E-FCD5-6B79B2143601}"/>
              </a:ext>
            </a:extLst>
          </p:cNvPr>
          <p:cNvPicPr>
            <a:picLocks noChangeAspect="1"/>
          </p:cNvPicPr>
          <p:nvPr/>
        </p:nvPicPr>
        <p:blipFill>
          <a:blip r:embed="rId9"/>
          <a:stretch>
            <a:fillRect/>
          </a:stretch>
        </p:blipFill>
        <p:spPr>
          <a:xfrm>
            <a:off x="10810194" y="3363204"/>
            <a:ext cx="180975" cy="247650"/>
          </a:xfrm>
          <a:prstGeom prst="rect">
            <a:avLst/>
          </a:prstGeom>
        </p:spPr>
      </p:pic>
      <p:pic>
        <p:nvPicPr>
          <p:cNvPr id="31" name="Picture 30">
            <a:extLst>
              <a:ext uri="{FF2B5EF4-FFF2-40B4-BE49-F238E27FC236}">
                <a16:creationId xmlns:a16="http://schemas.microsoft.com/office/drawing/2014/main" id="{485F2A6D-DD55-4ABC-C1B5-49BA93CFB321}"/>
              </a:ext>
            </a:extLst>
          </p:cNvPr>
          <p:cNvPicPr>
            <a:picLocks noChangeAspect="1"/>
          </p:cNvPicPr>
          <p:nvPr/>
        </p:nvPicPr>
        <p:blipFill>
          <a:blip r:embed="rId10"/>
          <a:stretch>
            <a:fillRect/>
          </a:stretch>
        </p:blipFill>
        <p:spPr>
          <a:xfrm>
            <a:off x="11547366" y="3223776"/>
            <a:ext cx="121931" cy="225572"/>
          </a:xfrm>
          <a:prstGeom prst="rect">
            <a:avLst/>
          </a:prstGeom>
        </p:spPr>
      </p:pic>
    </p:spTree>
    <p:extLst>
      <p:ext uri="{BB962C8B-B14F-4D97-AF65-F5344CB8AC3E}">
        <p14:creationId xmlns:p14="http://schemas.microsoft.com/office/powerpoint/2010/main" val="1498809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17665-AD54-5352-49A5-1C4624B842EB}"/>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D00082B4-3DED-D0E3-66E5-53F029B23DF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pic>
        <p:nvPicPr>
          <p:cNvPr id="3074" name="Picture 2">
            <a:extLst>
              <a:ext uri="{FF2B5EF4-FFF2-40B4-BE49-F238E27FC236}">
                <a16:creationId xmlns:a16="http://schemas.microsoft.com/office/drawing/2014/main" id="{3226225A-EC5A-3E87-2F9C-12AEDA3D4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8419"/>
            <a:ext cx="121920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FE76A-CECF-30E3-2B62-3D4452DEBC21}"/>
              </a:ext>
            </a:extLst>
          </p:cNvPr>
          <p:cNvPicPr>
            <a:picLocks noChangeAspect="1"/>
          </p:cNvPicPr>
          <p:nvPr/>
        </p:nvPicPr>
        <p:blipFill>
          <a:blip r:embed="rId4"/>
          <a:stretch>
            <a:fillRect/>
          </a:stretch>
        </p:blipFill>
        <p:spPr>
          <a:xfrm>
            <a:off x="5546271" y="3251741"/>
            <a:ext cx="838200" cy="314325"/>
          </a:xfrm>
          <a:prstGeom prst="rect">
            <a:avLst/>
          </a:prstGeom>
        </p:spPr>
      </p:pic>
      <p:pic>
        <p:nvPicPr>
          <p:cNvPr id="7" name="Picture 6">
            <a:extLst>
              <a:ext uri="{FF2B5EF4-FFF2-40B4-BE49-F238E27FC236}">
                <a16:creationId xmlns:a16="http://schemas.microsoft.com/office/drawing/2014/main" id="{327BA308-E7CE-E805-C774-489D3313D5E4}"/>
              </a:ext>
            </a:extLst>
          </p:cNvPr>
          <p:cNvPicPr>
            <a:picLocks noChangeAspect="1"/>
          </p:cNvPicPr>
          <p:nvPr/>
        </p:nvPicPr>
        <p:blipFill>
          <a:blip r:embed="rId5"/>
          <a:stretch>
            <a:fillRect/>
          </a:stretch>
        </p:blipFill>
        <p:spPr>
          <a:xfrm>
            <a:off x="6498353" y="4387204"/>
            <a:ext cx="381000" cy="314325"/>
          </a:xfrm>
          <a:prstGeom prst="rect">
            <a:avLst/>
          </a:prstGeom>
        </p:spPr>
      </p:pic>
      <p:pic>
        <p:nvPicPr>
          <p:cNvPr id="9" name="Picture 8">
            <a:extLst>
              <a:ext uri="{FF2B5EF4-FFF2-40B4-BE49-F238E27FC236}">
                <a16:creationId xmlns:a16="http://schemas.microsoft.com/office/drawing/2014/main" id="{E9753616-AA81-DF19-C081-174C76BFE664}"/>
              </a:ext>
            </a:extLst>
          </p:cNvPr>
          <p:cNvPicPr>
            <a:picLocks noChangeAspect="1"/>
          </p:cNvPicPr>
          <p:nvPr/>
        </p:nvPicPr>
        <p:blipFill>
          <a:blip r:embed="rId6"/>
          <a:stretch>
            <a:fillRect/>
          </a:stretch>
        </p:blipFill>
        <p:spPr>
          <a:xfrm>
            <a:off x="1348729" y="3851031"/>
            <a:ext cx="941285" cy="393195"/>
          </a:xfrm>
          <a:prstGeom prst="rect">
            <a:avLst/>
          </a:prstGeom>
        </p:spPr>
      </p:pic>
      <p:sp>
        <p:nvSpPr>
          <p:cNvPr id="10" name="TextBox 9">
            <a:extLst>
              <a:ext uri="{FF2B5EF4-FFF2-40B4-BE49-F238E27FC236}">
                <a16:creationId xmlns:a16="http://schemas.microsoft.com/office/drawing/2014/main" id="{F58B59FD-3452-4F2E-D5DA-9DE7868F04F5}"/>
              </a:ext>
            </a:extLst>
          </p:cNvPr>
          <p:cNvSpPr txBox="1"/>
          <p:nvPr/>
        </p:nvSpPr>
        <p:spPr>
          <a:xfrm>
            <a:off x="3927401" y="5835369"/>
            <a:ext cx="537993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V</a:t>
            </a:r>
            <a:r>
              <a:rPr lang="en-US" altLang="zh-CN" baseline="-25000" dirty="0"/>
              <a:t>C2</a:t>
            </a:r>
            <a:r>
              <a:rPr lang="zh-CN" altLang="en-US" dirty="0"/>
              <a:t>和</a:t>
            </a:r>
            <a:r>
              <a:rPr lang="en-US" altLang="zh-CN" dirty="0"/>
              <a:t>V</a:t>
            </a:r>
            <a:r>
              <a:rPr lang="en-US" altLang="zh-CN" baseline="-25000" dirty="0"/>
              <a:t>E2</a:t>
            </a:r>
            <a:r>
              <a:rPr lang="zh-CN" altLang="en-US" dirty="0"/>
              <a:t>之间变化相反，所以是倒相</a:t>
            </a:r>
          </a:p>
        </p:txBody>
      </p:sp>
      <p:pic>
        <p:nvPicPr>
          <p:cNvPr id="11" name="Picture 10">
            <a:extLst>
              <a:ext uri="{FF2B5EF4-FFF2-40B4-BE49-F238E27FC236}">
                <a16:creationId xmlns:a16="http://schemas.microsoft.com/office/drawing/2014/main" id="{760F258A-2A59-D886-371A-76B69C50F89F}"/>
              </a:ext>
            </a:extLst>
          </p:cNvPr>
          <p:cNvPicPr>
            <a:picLocks noChangeAspect="1"/>
          </p:cNvPicPr>
          <p:nvPr/>
        </p:nvPicPr>
        <p:blipFill>
          <a:blip r:embed="rId7"/>
          <a:stretch>
            <a:fillRect/>
          </a:stretch>
        </p:blipFill>
        <p:spPr>
          <a:xfrm>
            <a:off x="10800146" y="2810545"/>
            <a:ext cx="180975" cy="247650"/>
          </a:xfrm>
          <a:prstGeom prst="rect">
            <a:avLst/>
          </a:prstGeom>
        </p:spPr>
      </p:pic>
      <p:pic>
        <p:nvPicPr>
          <p:cNvPr id="12" name="Picture 11">
            <a:extLst>
              <a:ext uri="{FF2B5EF4-FFF2-40B4-BE49-F238E27FC236}">
                <a16:creationId xmlns:a16="http://schemas.microsoft.com/office/drawing/2014/main" id="{7A72B5AC-6BEA-1EE3-56EB-C4A4952E4029}"/>
              </a:ext>
            </a:extLst>
          </p:cNvPr>
          <p:cNvPicPr>
            <a:picLocks noChangeAspect="1"/>
          </p:cNvPicPr>
          <p:nvPr/>
        </p:nvPicPr>
        <p:blipFill>
          <a:blip r:embed="rId8"/>
          <a:stretch>
            <a:fillRect/>
          </a:stretch>
        </p:blipFill>
        <p:spPr>
          <a:xfrm>
            <a:off x="10828564" y="3870321"/>
            <a:ext cx="123825" cy="228600"/>
          </a:xfrm>
          <a:prstGeom prst="rect">
            <a:avLst/>
          </a:prstGeom>
        </p:spPr>
      </p:pic>
      <p:sp>
        <p:nvSpPr>
          <p:cNvPr id="13" name="TextBox 12">
            <a:extLst>
              <a:ext uri="{FF2B5EF4-FFF2-40B4-BE49-F238E27FC236}">
                <a16:creationId xmlns:a16="http://schemas.microsoft.com/office/drawing/2014/main" id="{753F6586-6917-2A43-B10C-F29F1389777A}"/>
              </a:ext>
            </a:extLst>
          </p:cNvPr>
          <p:cNvSpPr txBox="1"/>
          <p:nvPr/>
        </p:nvSpPr>
        <p:spPr>
          <a:xfrm>
            <a:off x="8702044" y="513645"/>
            <a:ext cx="3155012"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D</a:t>
            </a:r>
            <a:r>
              <a:rPr lang="en-US" altLang="zh-CN" baseline="-25000" dirty="0"/>
              <a:t>2</a:t>
            </a:r>
            <a:r>
              <a:rPr lang="zh-CN" altLang="en-US" dirty="0"/>
              <a:t>是保证</a:t>
            </a:r>
            <a:r>
              <a:rPr lang="en-US" altLang="zh-CN" dirty="0"/>
              <a:t>T4</a:t>
            </a:r>
            <a:r>
              <a:rPr lang="zh-CN" altLang="en-US" dirty="0"/>
              <a:t>可靠截止，通过太高</a:t>
            </a:r>
            <a:r>
              <a:rPr lang="en-US" altLang="zh-CN" dirty="0"/>
              <a:t>T4</a:t>
            </a:r>
            <a:r>
              <a:rPr lang="zh-CN" altLang="en-US" dirty="0"/>
              <a:t>发射极的电压，保证可靠截止</a:t>
            </a:r>
          </a:p>
        </p:txBody>
      </p:sp>
      <p:pic>
        <p:nvPicPr>
          <p:cNvPr id="15" name="Picture 14">
            <a:extLst>
              <a:ext uri="{FF2B5EF4-FFF2-40B4-BE49-F238E27FC236}">
                <a16:creationId xmlns:a16="http://schemas.microsoft.com/office/drawing/2014/main" id="{05BED285-F9D9-4C9B-B6C8-D22A3D00A1F6}"/>
              </a:ext>
            </a:extLst>
          </p:cNvPr>
          <p:cNvPicPr>
            <a:picLocks noChangeAspect="1"/>
          </p:cNvPicPr>
          <p:nvPr/>
        </p:nvPicPr>
        <p:blipFill>
          <a:blip r:embed="rId9"/>
          <a:stretch>
            <a:fillRect/>
          </a:stretch>
        </p:blipFill>
        <p:spPr>
          <a:xfrm>
            <a:off x="11652635" y="3849121"/>
            <a:ext cx="180975" cy="247650"/>
          </a:xfrm>
          <a:prstGeom prst="rect">
            <a:avLst/>
          </a:prstGeom>
        </p:spPr>
      </p:pic>
    </p:spTree>
    <p:extLst>
      <p:ext uri="{BB962C8B-B14F-4D97-AF65-F5344CB8AC3E}">
        <p14:creationId xmlns:p14="http://schemas.microsoft.com/office/powerpoint/2010/main" val="4110198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4DE04-74F9-228C-0023-1ABCEFCDD55E}"/>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AD4FA7B0-A78F-9362-2E74-00DA68550A4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反相器的电路结构和工作原理</a:t>
            </a:r>
          </a:p>
        </p:txBody>
      </p:sp>
      <p:pic>
        <p:nvPicPr>
          <p:cNvPr id="2050" name="Picture 2">
            <a:extLst>
              <a:ext uri="{FF2B5EF4-FFF2-40B4-BE49-F238E27FC236}">
                <a16:creationId xmlns:a16="http://schemas.microsoft.com/office/drawing/2014/main" id="{F4AE160C-2225-C16F-5C33-20A1150D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845" y="553397"/>
            <a:ext cx="9275850" cy="6163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C4E914-D138-6DE6-BD93-79560AAF1AC4}"/>
              </a:ext>
            </a:extLst>
          </p:cNvPr>
          <p:cNvSpPr txBox="1"/>
          <p:nvPr/>
        </p:nvSpPr>
        <p:spPr>
          <a:xfrm>
            <a:off x="366012" y="1069413"/>
            <a:ext cx="1729822" cy="49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图腾柱或者推拉式，一个导通一个截止，实现了互补开关功能，可以降低静态功耗，导通的内阻很小，提高带负载的能力</a:t>
            </a:r>
          </a:p>
        </p:txBody>
      </p:sp>
      <p:pic>
        <p:nvPicPr>
          <p:cNvPr id="5" name="Picture 4">
            <a:extLst>
              <a:ext uri="{FF2B5EF4-FFF2-40B4-BE49-F238E27FC236}">
                <a16:creationId xmlns:a16="http://schemas.microsoft.com/office/drawing/2014/main" id="{5AFE17F6-1F05-13E8-2F3C-6F98E527AAD3}"/>
              </a:ext>
            </a:extLst>
          </p:cNvPr>
          <p:cNvPicPr>
            <a:picLocks noChangeAspect="1"/>
          </p:cNvPicPr>
          <p:nvPr/>
        </p:nvPicPr>
        <p:blipFill>
          <a:blip r:embed="rId4"/>
          <a:stretch>
            <a:fillRect/>
          </a:stretch>
        </p:blipFill>
        <p:spPr>
          <a:xfrm>
            <a:off x="4514136" y="2270194"/>
            <a:ext cx="466725" cy="247650"/>
          </a:xfrm>
          <a:prstGeom prst="rect">
            <a:avLst/>
          </a:prstGeom>
        </p:spPr>
      </p:pic>
      <p:pic>
        <p:nvPicPr>
          <p:cNvPr id="7" name="Picture 6">
            <a:extLst>
              <a:ext uri="{FF2B5EF4-FFF2-40B4-BE49-F238E27FC236}">
                <a16:creationId xmlns:a16="http://schemas.microsoft.com/office/drawing/2014/main" id="{F5305783-A312-1C51-8261-4CDFEA676B3B}"/>
              </a:ext>
            </a:extLst>
          </p:cNvPr>
          <p:cNvPicPr>
            <a:picLocks noChangeAspect="1"/>
          </p:cNvPicPr>
          <p:nvPr/>
        </p:nvPicPr>
        <p:blipFill>
          <a:blip r:embed="rId5"/>
          <a:stretch>
            <a:fillRect/>
          </a:stretch>
        </p:blipFill>
        <p:spPr>
          <a:xfrm>
            <a:off x="4624668" y="2989066"/>
            <a:ext cx="466725" cy="247650"/>
          </a:xfrm>
          <a:prstGeom prst="rect">
            <a:avLst/>
          </a:prstGeom>
        </p:spPr>
      </p:pic>
      <p:pic>
        <p:nvPicPr>
          <p:cNvPr id="9" name="Picture 8">
            <a:extLst>
              <a:ext uri="{FF2B5EF4-FFF2-40B4-BE49-F238E27FC236}">
                <a16:creationId xmlns:a16="http://schemas.microsoft.com/office/drawing/2014/main" id="{8F7FEC98-7B1D-77E8-6F48-067A91D7A499}"/>
              </a:ext>
            </a:extLst>
          </p:cNvPr>
          <p:cNvPicPr>
            <a:picLocks noChangeAspect="1"/>
          </p:cNvPicPr>
          <p:nvPr/>
        </p:nvPicPr>
        <p:blipFill>
          <a:blip r:embed="rId6"/>
          <a:stretch>
            <a:fillRect/>
          </a:stretch>
        </p:blipFill>
        <p:spPr>
          <a:xfrm>
            <a:off x="5546951" y="3350028"/>
            <a:ext cx="314325" cy="247650"/>
          </a:xfrm>
          <a:prstGeom prst="rect">
            <a:avLst/>
          </a:prstGeom>
        </p:spPr>
      </p:pic>
      <p:pic>
        <p:nvPicPr>
          <p:cNvPr id="13" name="Picture 12">
            <a:extLst>
              <a:ext uri="{FF2B5EF4-FFF2-40B4-BE49-F238E27FC236}">
                <a16:creationId xmlns:a16="http://schemas.microsoft.com/office/drawing/2014/main" id="{DA62FDCF-64DC-D14E-B3A8-57A7AB11DC36}"/>
              </a:ext>
            </a:extLst>
          </p:cNvPr>
          <p:cNvPicPr>
            <a:picLocks noChangeAspect="1"/>
          </p:cNvPicPr>
          <p:nvPr/>
        </p:nvPicPr>
        <p:blipFill>
          <a:blip r:embed="rId7"/>
          <a:stretch>
            <a:fillRect/>
          </a:stretch>
        </p:blipFill>
        <p:spPr>
          <a:xfrm>
            <a:off x="6227287" y="3374052"/>
            <a:ext cx="1800225" cy="552450"/>
          </a:xfrm>
          <a:prstGeom prst="rect">
            <a:avLst/>
          </a:prstGeom>
        </p:spPr>
      </p:pic>
      <p:pic>
        <p:nvPicPr>
          <p:cNvPr id="15" name="Picture 14">
            <a:extLst>
              <a:ext uri="{FF2B5EF4-FFF2-40B4-BE49-F238E27FC236}">
                <a16:creationId xmlns:a16="http://schemas.microsoft.com/office/drawing/2014/main" id="{FE3F0676-343B-8FF7-D2D8-32F26EF2D4B3}"/>
              </a:ext>
            </a:extLst>
          </p:cNvPr>
          <p:cNvPicPr>
            <a:picLocks noChangeAspect="1"/>
          </p:cNvPicPr>
          <p:nvPr/>
        </p:nvPicPr>
        <p:blipFill>
          <a:blip r:embed="rId8"/>
          <a:stretch>
            <a:fillRect/>
          </a:stretch>
        </p:blipFill>
        <p:spPr>
          <a:xfrm>
            <a:off x="9496792" y="3526452"/>
            <a:ext cx="466725" cy="247650"/>
          </a:xfrm>
          <a:prstGeom prst="rect">
            <a:avLst/>
          </a:prstGeom>
        </p:spPr>
      </p:pic>
      <p:pic>
        <p:nvPicPr>
          <p:cNvPr id="17" name="Picture 16">
            <a:extLst>
              <a:ext uri="{FF2B5EF4-FFF2-40B4-BE49-F238E27FC236}">
                <a16:creationId xmlns:a16="http://schemas.microsoft.com/office/drawing/2014/main" id="{3852221D-8B0C-D64E-050B-79607A5ABEE1}"/>
              </a:ext>
            </a:extLst>
          </p:cNvPr>
          <p:cNvPicPr>
            <a:picLocks noChangeAspect="1"/>
          </p:cNvPicPr>
          <p:nvPr/>
        </p:nvPicPr>
        <p:blipFill>
          <a:blip r:embed="rId9"/>
          <a:stretch>
            <a:fillRect/>
          </a:stretch>
        </p:blipFill>
        <p:spPr>
          <a:xfrm>
            <a:off x="8695749" y="2662080"/>
            <a:ext cx="447675" cy="247650"/>
          </a:xfrm>
          <a:prstGeom prst="rect">
            <a:avLst/>
          </a:prstGeom>
        </p:spPr>
      </p:pic>
      <p:pic>
        <p:nvPicPr>
          <p:cNvPr id="19" name="Picture 18">
            <a:extLst>
              <a:ext uri="{FF2B5EF4-FFF2-40B4-BE49-F238E27FC236}">
                <a16:creationId xmlns:a16="http://schemas.microsoft.com/office/drawing/2014/main" id="{49F47051-5110-C480-9297-C2F08D7527F8}"/>
              </a:ext>
            </a:extLst>
          </p:cNvPr>
          <p:cNvPicPr>
            <a:picLocks noChangeAspect="1"/>
          </p:cNvPicPr>
          <p:nvPr/>
        </p:nvPicPr>
        <p:blipFill>
          <a:blip r:embed="rId10"/>
          <a:stretch>
            <a:fillRect/>
          </a:stretch>
        </p:blipFill>
        <p:spPr>
          <a:xfrm>
            <a:off x="8027512" y="2381094"/>
            <a:ext cx="447675" cy="247650"/>
          </a:xfrm>
          <a:prstGeom prst="rect">
            <a:avLst/>
          </a:prstGeom>
        </p:spPr>
      </p:pic>
      <p:pic>
        <p:nvPicPr>
          <p:cNvPr id="21" name="Picture 20">
            <a:extLst>
              <a:ext uri="{FF2B5EF4-FFF2-40B4-BE49-F238E27FC236}">
                <a16:creationId xmlns:a16="http://schemas.microsoft.com/office/drawing/2014/main" id="{B551BEA1-1F1D-43C1-0127-A3A86276ED1E}"/>
              </a:ext>
            </a:extLst>
          </p:cNvPr>
          <p:cNvPicPr>
            <a:picLocks noChangeAspect="1"/>
          </p:cNvPicPr>
          <p:nvPr/>
        </p:nvPicPr>
        <p:blipFill>
          <a:blip r:embed="rId11"/>
          <a:stretch>
            <a:fillRect/>
          </a:stretch>
        </p:blipFill>
        <p:spPr>
          <a:xfrm>
            <a:off x="10273864" y="3099501"/>
            <a:ext cx="466725" cy="247650"/>
          </a:xfrm>
          <a:prstGeom prst="rect">
            <a:avLst/>
          </a:prstGeom>
        </p:spPr>
      </p:pic>
    </p:spTree>
    <p:extLst>
      <p:ext uri="{BB962C8B-B14F-4D97-AF65-F5344CB8AC3E}">
        <p14:creationId xmlns:p14="http://schemas.microsoft.com/office/powerpoint/2010/main" val="2622058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FE866-330A-F654-0CE6-1911D80FEA0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87312C-FDFD-A026-4D76-FBC4C566055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p>
        </p:txBody>
      </p:sp>
      <p:grpSp>
        <p:nvGrpSpPr>
          <p:cNvPr id="12" name="Group 11">
            <a:extLst>
              <a:ext uri="{FF2B5EF4-FFF2-40B4-BE49-F238E27FC236}">
                <a16:creationId xmlns:a16="http://schemas.microsoft.com/office/drawing/2014/main" id="{A8F726BD-7FAA-F4CE-EF5A-FA60EC30E055}"/>
              </a:ext>
            </a:extLst>
          </p:cNvPr>
          <p:cNvGrpSpPr/>
          <p:nvPr/>
        </p:nvGrpSpPr>
        <p:grpSpPr>
          <a:xfrm>
            <a:off x="2257377" y="1093966"/>
            <a:ext cx="1195754" cy="1447476"/>
            <a:chOff x="592853" y="672725"/>
            <a:chExt cx="1195754" cy="1447476"/>
          </a:xfrm>
        </p:grpSpPr>
        <p:sp>
          <p:nvSpPr>
            <p:cNvPr id="3" name="Rectangle 2">
              <a:extLst>
                <a:ext uri="{FF2B5EF4-FFF2-40B4-BE49-F238E27FC236}">
                  <a16:creationId xmlns:a16="http://schemas.microsoft.com/office/drawing/2014/main" id="{BEC67E20-E67E-02D9-F4A1-EC8A0F12D1C4}"/>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1E00"/>
                  </a:solidFill>
                  <a:latin typeface="微软雅黑" panose="020B0503020204020204" pitchFamily="34" charset="-122"/>
                  <a:ea typeface="微软雅黑" panose="020B0503020204020204" pitchFamily="34" charset="-122"/>
                </a:rPr>
                <a:t>U-I</a:t>
              </a:r>
              <a:r>
                <a:rPr lang="zh-CN" altLang="en-US" b="1" dirty="0">
                  <a:solidFill>
                    <a:srgbClr val="001E00"/>
                  </a:solidFill>
                  <a:latin typeface="微软雅黑" panose="020B0503020204020204" pitchFamily="34" charset="-122"/>
                  <a:ea typeface="微软雅黑" panose="020B0503020204020204" pitchFamily="34" charset="-122"/>
                </a:rPr>
                <a:t>关系</a:t>
              </a:r>
            </a:p>
          </p:txBody>
        </p:sp>
        <p:sp>
          <p:nvSpPr>
            <p:cNvPr id="5" name="Rectangle 4">
              <a:extLst>
                <a:ext uri="{FF2B5EF4-FFF2-40B4-BE49-F238E27FC236}">
                  <a16:creationId xmlns:a16="http://schemas.microsoft.com/office/drawing/2014/main" id="{A74398A4-0136-6205-013B-5E702A824B33}"/>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r>
                <a:rPr lang="zh-CN" altLang="en-US" b="1" dirty="0">
                  <a:solidFill>
                    <a:srgbClr val="FF0000"/>
                  </a:solidFill>
                  <a:latin typeface="微软雅黑" panose="020B0503020204020204" pitchFamily="34" charset="-122"/>
                  <a:ea typeface="微软雅黑" panose="020B0503020204020204" pitchFamily="34" charset="-122"/>
                </a:rPr>
                <a:t>输入特性</a:t>
              </a:r>
            </a:p>
          </p:txBody>
        </p:sp>
      </p:grpSp>
      <p:grpSp>
        <p:nvGrpSpPr>
          <p:cNvPr id="11" name="Group 10">
            <a:extLst>
              <a:ext uri="{FF2B5EF4-FFF2-40B4-BE49-F238E27FC236}">
                <a16:creationId xmlns:a16="http://schemas.microsoft.com/office/drawing/2014/main" id="{5E408630-AEB0-2CC8-C92D-C1B27FC28EB2}"/>
              </a:ext>
            </a:extLst>
          </p:cNvPr>
          <p:cNvGrpSpPr/>
          <p:nvPr/>
        </p:nvGrpSpPr>
        <p:grpSpPr>
          <a:xfrm>
            <a:off x="4808822" y="1118830"/>
            <a:ext cx="2798465" cy="1447476"/>
            <a:chOff x="3297534" y="697589"/>
            <a:chExt cx="2798465" cy="1447476"/>
          </a:xfrm>
        </p:grpSpPr>
        <p:sp>
          <p:nvSpPr>
            <p:cNvPr id="6" name="Rectangle 5">
              <a:extLst>
                <a:ext uri="{FF2B5EF4-FFF2-40B4-BE49-F238E27FC236}">
                  <a16:creationId xmlns:a16="http://schemas.microsoft.com/office/drawing/2014/main" id="{C93816EC-4181-F7A0-4349-C4DC144711DF}"/>
                </a:ext>
              </a:extLst>
            </p:cNvPr>
            <p:cNvSpPr/>
            <p:nvPr/>
          </p:nvSpPr>
          <p:spPr>
            <a:xfrm>
              <a:off x="3297534" y="697589"/>
              <a:ext cx="2798465"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a:t>
              </a:r>
              <a:r>
                <a:rPr lang="en-US" altLang="zh-CN" b="1" dirty="0">
                  <a:solidFill>
                    <a:srgbClr val="001E00"/>
                  </a:solidFill>
                  <a:latin typeface="微软雅黑" panose="020B0503020204020204" pitchFamily="34" charset="-122"/>
                  <a:ea typeface="微软雅黑" panose="020B0503020204020204" pitchFamily="34" charset="-122"/>
                </a:rPr>
                <a:t>-</a:t>
              </a:r>
              <a:r>
                <a:rPr lang="zh-CN" altLang="en-US" b="1" dirty="0">
                  <a:solidFill>
                    <a:srgbClr val="001E00"/>
                  </a:solidFill>
                  <a:latin typeface="微软雅黑" panose="020B0503020204020204" pitchFamily="34" charset="-122"/>
                  <a:ea typeface="微软雅黑" panose="020B0503020204020204" pitchFamily="34" charset="-122"/>
                </a:rPr>
                <a:t>输出之间的关系</a:t>
              </a:r>
            </a:p>
          </p:txBody>
        </p:sp>
        <p:sp>
          <p:nvSpPr>
            <p:cNvPr id="7" name="Rectangle 6">
              <a:extLst>
                <a:ext uri="{FF2B5EF4-FFF2-40B4-BE49-F238E27FC236}">
                  <a16:creationId xmlns:a16="http://schemas.microsoft.com/office/drawing/2014/main" id="{1D8C25AB-A73D-5A2F-6A7E-C4FC6A51D1BA}"/>
                </a:ext>
              </a:extLst>
            </p:cNvPr>
            <p:cNvSpPr/>
            <p:nvPr/>
          </p:nvSpPr>
          <p:spPr>
            <a:xfrm>
              <a:off x="3297534" y="1190472"/>
              <a:ext cx="2798465"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电压传输</a:t>
              </a:r>
              <a:r>
                <a:rPr lang="zh-CN" altLang="en-US" b="1" dirty="0">
                  <a:solidFill>
                    <a:srgbClr val="001E00"/>
                  </a:solidFill>
                  <a:latin typeface="微软雅黑" panose="020B0503020204020204" pitchFamily="34" charset="-122"/>
                  <a:ea typeface="微软雅黑" panose="020B0503020204020204" pitchFamily="34" charset="-122"/>
                </a:rPr>
                <a:t>特性</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74BD6C7D-54AA-6A89-3569-034C95535376}"/>
              </a:ext>
            </a:extLst>
          </p:cNvPr>
          <p:cNvGrpSpPr/>
          <p:nvPr/>
        </p:nvGrpSpPr>
        <p:grpSpPr>
          <a:xfrm>
            <a:off x="8962978" y="1118830"/>
            <a:ext cx="1195754" cy="1447476"/>
            <a:chOff x="7007049" y="752341"/>
            <a:chExt cx="1195754" cy="1447476"/>
          </a:xfrm>
        </p:grpSpPr>
        <p:sp>
          <p:nvSpPr>
            <p:cNvPr id="8" name="Rectangle 7">
              <a:extLst>
                <a:ext uri="{FF2B5EF4-FFF2-40B4-BE49-F238E27FC236}">
                  <a16:creationId xmlns:a16="http://schemas.microsoft.com/office/drawing/2014/main" id="{6D24B060-8F0E-9531-2042-22033084AD12}"/>
                </a:ext>
              </a:extLst>
            </p:cNvPr>
            <p:cNvSpPr/>
            <p:nvPr/>
          </p:nvSpPr>
          <p:spPr>
            <a:xfrm>
              <a:off x="7007049" y="752341"/>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1E00"/>
                  </a:solidFill>
                  <a:latin typeface="微软雅黑" panose="020B0503020204020204" pitchFamily="34" charset="-122"/>
                  <a:ea typeface="微软雅黑" panose="020B0503020204020204" pitchFamily="34" charset="-122"/>
                </a:rPr>
                <a:t>U-I</a:t>
              </a:r>
              <a:r>
                <a:rPr lang="zh-CN" altLang="en-US" b="1" dirty="0">
                  <a:solidFill>
                    <a:srgbClr val="001E00"/>
                  </a:solidFill>
                  <a:latin typeface="微软雅黑" panose="020B0503020204020204" pitchFamily="34" charset="-122"/>
                  <a:ea typeface="微软雅黑" panose="020B0503020204020204" pitchFamily="34" charset="-122"/>
                </a:rPr>
                <a:t>关系</a:t>
              </a:r>
            </a:p>
          </p:txBody>
        </p:sp>
        <p:sp>
          <p:nvSpPr>
            <p:cNvPr id="9" name="Rectangle 8">
              <a:extLst>
                <a:ext uri="{FF2B5EF4-FFF2-40B4-BE49-F238E27FC236}">
                  <a16:creationId xmlns:a16="http://schemas.microsoft.com/office/drawing/2014/main" id="{62432AE9-CE5A-FBBD-7C1E-F8A8E47373D7}"/>
                </a:ext>
              </a:extLst>
            </p:cNvPr>
            <p:cNvSpPr/>
            <p:nvPr/>
          </p:nvSpPr>
          <p:spPr>
            <a:xfrm>
              <a:off x="7007049" y="1245224"/>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输出端的</a:t>
              </a:r>
              <a:r>
                <a:rPr lang="zh-CN" altLang="en-US" b="1" dirty="0">
                  <a:solidFill>
                    <a:srgbClr val="FF0000"/>
                  </a:solidFill>
                  <a:latin typeface="微软雅黑" panose="020B0503020204020204" pitchFamily="34" charset="-122"/>
                  <a:ea typeface="微软雅黑" panose="020B0503020204020204" pitchFamily="34" charset="-122"/>
                </a:rPr>
                <a:t>输出特性</a:t>
              </a:r>
            </a:p>
          </p:txBody>
        </p:sp>
      </p:grpSp>
      <p:sp>
        <p:nvSpPr>
          <p:cNvPr id="13" name="Rectangle 12">
            <a:extLst>
              <a:ext uri="{FF2B5EF4-FFF2-40B4-BE49-F238E27FC236}">
                <a16:creationId xmlns:a16="http://schemas.microsoft.com/office/drawing/2014/main" id="{5ED8AC02-D544-A804-B18D-2ECE12D1FB3E}"/>
              </a:ext>
            </a:extLst>
          </p:cNvPr>
          <p:cNvSpPr/>
          <p:nvPr/>
        </p:nvSpPr>
        <p:spPr>
          <a:xfrm>
            <a:off x="2257377" y="3168693"/>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a:t>
            </a:r>
          </a:p>
        </p:txBody>
      </p:sp>
      <p:sp>
        <p:nvSpPr>
          <p:cNvPr id="14" name="Rectangle 13">
            <a:extLst>
              <a:ext uri="{FF2B5EF4-FFF2-40B4-BE49-F238E27FC236}">
                <a16:creationId xmlns:a16="http://schemas.microsoft.com/office/drawing/2014/main" id="{F24696CF-9542-DBE6-77C9-BAA6E817AC7B}"/>
              </a:ext>
            </a:extLst>
          </p:cNvPr>
          <p:cNvSpPr/>
          <p:nvPr/>
        </p:nvSpPr>
        <p:spPr>
          <a:xfrm>
            <a:off x="5479551" y="2957935"/>
            <a:ext cx="1435768" cy="914400"/>
          </a:xfrm>
          <a:prstGeom prst="rect">
            <a:avLst/>
          </a:prstGeom>
          <a:solidFill>
            <a:srgbClr val="743D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TTL</a:t>
            </a:r>
            <a:r>
              <a:rPr lang="zh-CN" altLang="en-US" b="1" dirty="0">
                <a:latin typeface="微软雅黑" panose="020B0503020204020204" pitchFamily="34" charset="-122"/>
                <a:ea typeface="微软雅黑" panose="020B0503020204020204" pitchFamily="34" charset="-122"/>
              </a:rPr>
              <a:t>反相器</a:t>
            </a:r>
          </a:p>
        </p:txBody>
      </p:sp>
      <p:sp>
        <p:nvSpPr>
          <p:cNvPr id="15" name="Rectangle 14">
            <a:extLst>
              <a:ext uri="{FF2B5EF4-FFF2-40B4-BE49-F238E27FC236}">
                <a16:creationId xmlns:a16="http://schemas.microsoft.com/office/drawing/2014/main" id="{68C8EFA2-ECC8-40B3-A124-BA0C7BF17D4A}"/>
              </a:ext>
            </a:extLst>
          </p:cNvPr>
          <p:cNvSpPr/>
          <p:nvPr/>
        </p:nvSpPr>
        <p:spPr>
          <a:xfrm>
            <a:off x="8962978" y="3163668"/>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输出段</a:t>
            </a:r>
          </a:p>
        </p:txBody>
      </p:sp>
      <p:cxnSp>
        <p:nvCxnSpPr>
          <p:cNvPr id="17" name="Straight Connector 16">
            <a:extLst>
              <a:ext uri="{FF2B5EF4-FFF2-40B4-BE49-F238E27FC236}">
                <a16:creationId xmlns:a16="http://schemas.microsoft.com/office/drawing/2014/main" id="{41756814-2EE5-E253-1716-DB3295310CB1}"/>
              </a:ext>
            </a:extLst>
          </p:cNvPr>
          <p:cNvCxnSpPr>
            <a:stCxn id="13" idx="3"/>
            <a:endCxn id="14" idx="1"/>
          </p:cNvCxnSpPr>
          <p:nvPr/>
        </p:nvCxnSpPr>
        <p:spPr>
          <a:xfrm>
            <a:off x="3453131" y="3415135"/>
            <a:ext cx="202642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094B36-38C7-873F-6FAA-8B3B70AD40AE}"/>
              </a:ext>
            </a:extLst>
          </p:cNvPr>
          <p:cNvCxnSpPr>
            <a:stCxn id="14" idx="3"/>
            <a:endCxn id="15" idx="1"/>
          </p:cNvCxnSpPr>
          <p:nvPr/>
        </p:nvCxnSpPr>
        <p:spPr>
          <a:xfrm flipV="1">
            <a:off x="6915319" y="3410110"/>
            <a:ext cx="2047659" cy="502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F93047F-DD9D-5CDB-0669-A9933585447C}"/>
              </a:ext>
            </a:extLst>
          </p:cNvPr>
          <p:cNvGrpSpPr/>
          <p:nvPr/>
        </p:nvGrpSpPr>
        <p:grpSpPr>
          <a:xfrm>
            <a:off x="2257377" y="4384768"/>
            <a:ext cx="1564610" cy="1447476"/>
            <a:chOff x="592853" y="672725"/>
            <a:chExt cx="1195754" cy="1447476"/>
          </a:xfrm>
        </p:grpSpPr>
        <p:sp>
          <p:nvSpPr>
            <p:cNvPr id="21" name="Rectangle 20">
              <a:extLst>
                <a:ext uri="{FF2B5EF4-FFF2-40B4-BE49-F238E27FC236}">
                  <a16:creationId xmlns:a16="http://schemas.microsoft.com/office/drawing/2014/main" id="{9EC0F14B-07DE-5D95-E147-41AECB5704EC}"/>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接负载接地</a:t>
              </a:r>
            </a:p>
          </p:txBody>
        </p:sp>
        <p:sp>
          <p:nvSpPr>
            <p:cNvPr id="22" name="Rectangle 21">
              <a:extLst>
                <a:ext uri="{FF2B5EF4-FFF2-40B4-BE49-F238E27FC236}">
                  <a16:creationId xmlns:a16="http://schemas.microsoft.com/office/drawing/2014/main" id="{B45A216B-1B2B-DEF9-058E-67B4164882DE}"/>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负载特性</a:t>
              </a:r>
            </a:p>
          </p:txBody>
        </p:sp>
      </p:grpSp>
      <p:grpSp>
        <p:nvGrpSpPr>
          <p:cNvPr id="23" name="Group 22">
            <a:extLst>
              <a:ext uri="{FF2B5EF4-FFF2-40B4-BE49-F238E27FC236}">
                <a16:creationId xmlns:a16="http://schemas.microsoft.com/office/drawing/2014/main" id="{6411DA23-7660-7A71-E291-86150435EED4}"/>
              </a:ext>
            </a:extLst>
          </p:cNvPr>
          <p:cNvGrpSpPr/>
          <p:nvPr/>
        </p:nvGrpSpPr>
        <p:grpSpPr>
          <a:xfrm>
            <a:off x="4207754" y="4394591"/>
            <a:ext cx="1564610" cy="1447476"/>
            <a:chOff x="592853" y="672725"/>
            <a:chExt cx="1195754" cy="1447476"/>
          </a:xfrm>
        </p:grpSpPr>
        <p:sp>
          <p:nvSpPr>
            <p:cNvPr id="24" name="Rectangle 23">
              <a:extLst>
                <a:ext uri="{FF2B5EF4-FFF2-40B4-BE49-F238E27FC236}">
                  <a16:creationId xmlns:a16="http://schemas.microsoft.com/office/drawing/2014/main" id="{EBD0840E-4486-13F2-4267-ACFC31A3889A}"/>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噪声干扰</a:t>
              </a:r>
            </a:p>
          </p:txBody>
        </p:sp>
        <p:sp>
          <p:nvSpPr>
            <p:cNvPr id="25" name="Rectangle 24">
              <a:extLst>
                <a:ext uri="{FF2B5EF4-FFF2-40B4-BE49-F238E27FC236}">
                  <a16:creationId xmlns:a16="http://schemas.microsoft.com/office/drawing/2014/main" id="{A4EDA384-7E5F-F0C1-C1A6-C827060675FE}"/>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噪声容限</a:t>
              </a:r>
            </a:p>
          </p:txBody>
        </p:sp>
      </p:grpSp>
      <p:grpSp>
        <p:nvGrpSpPr>
          <p:cNvPr id="26" name="Group 25">
            <a:extLst>
              <a:ext uri="{FF2B5EF4-FFF2-40B4-BE49-F238E27FC236}">
                <a16:creationId xmlns:a16="http://schemas.microsoft.com/office/drawing/2014/main" id="{FD0515A6-911F-4009-3C67-C02BEC85F51C}"/>
              </a:ext>
            </a:extLst>
          </p:cNvPr>
          <p:cNvGrpSpPr/>
          <p:nvPr/>
        </p:nvGrpSpPr>
        <p:grpSpPr>
          <a:xfrm>
            <a:off x="8594122" y="4394591"/>
            <a:ext cx="1564610" cy="1447476"/>
            <a:chOff x="592853" y="672725"/>
            <a:chExt cx="1195754" cy="1447476"/>
          </a:xfrm>
        </p:grpSpPr>
        <p:sp>
          <p:nvSpPr>
            <p:cNvPr id="27" name="Rectangle 26">
              <a:extLst>
                <a:ext uri="{FF2B5EF4-FFF2-40B4-BE49-F238E27FC236}">
                  <a16:creationId xmlns:a16="http://schemas.microsoft.com/office/drawing/2014/main" id="{E6F088B4-BF08-ACAD-62A9-1EE4EEF9D10A}"/>
                </a:ext>
              </a:extLst>
            </p:cNvPr>
            <p:cNvSpPr/>
            <p:nvPr/>
          </p:nvSpPr>
          <p:spPr>
            <a:xfrm>
              <a:off x="592853" y="672725"/>
              <a:ext cx="119575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接负载</a:t>
              </a:r>
            </a:p>
          </p:txBody>
        </p:sp>
        <p:sp>
          <p:nvSpPr>
            <p:cNvPr id="28" name="Rectangle 27">
              <a:extLst>
                <a:ext uri="{FF2B5EF4-FFF2-40B4-BE49-F238E27FC236}">
                  <a16:creationId xmlns:a16="http://schemas.microsoft.com/office/drawing/2014/main" id="{DF8A593D-55D7-DE48-A76F-C77312179D9B}"/>
                </a:ext>
              </a:extLst>
            </p:cNvPr>
            <p:cNvSpPr/>
            <p:nvPr/>
          </p:nvSpPr>
          <p:spPr>
            <a:xfrm>
              <a:off x="592853" y="1165608"/>
              <a:ext cx="1195754"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输出端的</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扇出系数</a:t>
              </a:r>
            </a:p>
          </p:txBody>
        </p:sp>
      </p:grpSp>
    </p:spTree>
    <p:extLst>
      <p:ext uri="{BB962C8B-B14F-4D97-AF65-F5344CB8AC3E}">
        <p14:creationId xmlns:p14="http://schemas.microsoft.com/office/powerpoint/2010/main" val="1190873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0501-3164-2A8A-66E0-8DEFAB66C128}"/>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ED93AE7A-80EA-5DF3-33CB-73955E9B913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pic>
        <p:nvPicPr>
          <p:cNvPr id="2" name="Picture 7">
            <a:extLst>
              <a:ext uri="{FF2B5EF4-FFF2-40B4-BE49-F238E27FC236}">
                <a16:creationId xmlns:a16="http://schemas.microsoft.com/office/drawing/2014/main" id="{0AD13F4F-2D72-09C9-D1AF-1A58BE788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703384" y="1842198"/>
            <a:ext cx="4572000" cy="42592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8">
            <a:extLst>
              <a:ext uri="{FF2B5EF4-FFF2-40B4-BE49-F238E27FC236}">
                <a16:creationId xmlns:a16="http://schemas.microsoft.com/office/drawing/2014/main" id="{EE62D7A1-E100-CEE3-BFFB-3E9970F897FD}"/>
              </a:ext>
            </a:extLst>
          </p:cNvPr>
          <p:cNvSpPr txBox="1">
            <a:spLocks noChangeArrowheads="1"/>
          </p:cNvSpPr>
          <p:nvPr/>
        </p:nvSpPr>
        <p:spPr bwMode="auto">
          <a:xfrm>
            <a:off x="593957" y="706062"/>
            <a:ext cx="11262422"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TTL</a:t>
            </a:r>
            <a:r>
              <a:rPr lang="zh-CN" altLang="en-US" dirty="0"/>
              <a:t>反相器输出电压随输入电压变化的曲线，称为电压传输特性，如图</a:t>
            </a:r>
            <a:r>
              <a:rPr lang="en-US" altLang="zh-CN" dirty="0"/>
              <a:t>3.5.10</a:t>
            </a:r>
            <a:r>
              <a:rPr lang="zh-CN" altLang="en-US" dirty="0"/>
              <a:t>所示</a:t>
            </a:r>
          </a:p>
        </p:txBody>
      </p:sp>
      <p:grpSp>
        <p:nvGrpSpPr>
          <p:cNvPr id="5" name="Group 10">
            <a:extLst>
              <a:ext uri="{FF2B5EF4-FFF2-40B4-BE49-F238E27FC236}">
                <a16:creationId xmlns:a16="http://schemas.microsoft.com/office/drawing/2014/main" id="{5D5424A0-E42B-C8AC-49F2-6CDEC0530F35}"/>
              </a:ext>
            </a:extLst>
          </p:cNvPr>
          <p:cNvGrpSpPr>
            <a:grpSpLocks/>
          </p:cNvGrpSpPr>
          <p:nvPr/>
        </p:nvGrpSpPr>
        <p:grpSpPr bwMode="auto">
          <a:xfrm>
            <a:off x="6096000" y="1860178"/>
            <a:ext cx="5157788" cy="3954463"/>
            <a:chOff x="3022" y="1434"/>
            <a:chExt cx="3249" cy="2491"/>
          </a:xfrm>
        </p:grpSpPr>
        <p:pic>
          <p:nvPicPr>
            <p:cNvPr id="6" name="Picture 6">
              <a:extLst>
                <a:ext uri="{FF2B5EF4-FFF2-40B4-BE49-F238E27FC236}">
                  <a16:creationId xmlns:a16="http://schemas.microsoft.com/office/drawing/2014/main" id="{430518E8-77DF-1462-9E33-3B7BFC727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776" r="7663"/>
            <a:stretch>
              <a:fillRect/>
            </a:stretch>
          </p:blipFill>
          <p:spPr bwMode="auto">
            <a:xfrm>
              <a:off x="3268" y="1434"/>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4F65AD3C-99A7-E434-8475-079E94806130}"/>
                </a:ext>
              </a:extLst>
            </p:cNvPr>
            <p:cNvSpPr>
              <a:spLocks noChangeArrowheads="1"/>
            </p:cNvSpPr>
            <p:nvPr/>
          </p:nvSpPr>
          <p:spPr bwMode="auto">
            <a:xfrm>
              <a:off x="3022" y="3611"/>
              <a:ext cx="324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zh-CN" altLang="en-US" sz="2400" b="1" dirty="0">
                  <a:latin typeface="微软雅黑" panose="020B0503020204020204" pitchFamily="34" charset="-122"/>
                  <a:ea typeface="微软雅黑" panose="020B0503020204020204" pitchFamily="34" charset="-122"/>
                </a:rPr>
                <a:t>图</a:t>
              </a:r>
              <a:r>
                <a:rPr kumimoji="1" lang="en-US" altLang="zh-CN" sz="2400" b="1" dirty="0">
                  <a:latin typeface="微软雅黑" panose="020B0503020204020204" pitchFamily="34" charset="-122"/>
                  <a:ea typeface="微软雅黑" panose="020B0503020204020204" pitchFamily="34" charset="-122"/>
                </a:rPr>
                <a:t>3.5.10 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spTree>
    <p:extLst>
      <p:ext uri="{BB962C8B-B14F-4D97-AF65-F5344CB8AC3E}">
        <p14:creationId xmlns:p14="http://schemas.microsoft.com/office/powerpoint/2010/main" val="257872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639D-7108-CE5F-984B-75689AB33D96}"/>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2389A704-DD7C-2126-6DC1-6C8AE7F2F784}"/>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逻辑代数中的三种基本运算</a:t>
            </a:r>
          </a:p>
        </p:txBody>
      </p:sp>
      <p:sp>
        <p:nvSpPr>
          <p:cNvPr id="8" name="object 6">
            <a:extLst>
              <a:ext uri="{FF2B5EF4-FFF2-40B4-BE49-F238E27FC236}">
                <a16:creationId xmlns:a16="http://schemas.microsoft.com/office/drawing/2014/main" id="{75EF9729-92A1-B470-2461-C27C7CF48DFA}"/>
              </a:ext>
            </a:extLst>
          </p:cNvPr>
          <p:cNvSpPr/>
          <p:nvPr/>
        </p:nvSpPr>
        <p:spPr>
          <a:xfrm>
            <a:off x="4561848" y="2722499"/>
            <a:ext cx="2834640" cy="3182111"/>
          </a:xfrm>
          <a:prstGeom prst="rect">
            <a:avLst/>
          </a:prstGeom>
          <a:blipFill>
            <a:blip r:embed="rId3" cstate="print"/>
            <a:stretch>
              <a:fillRect/>
            </a:stretch>
          </a:blipFill>
        </p:spPr>
        <p:txBody>
          <a:bodyPr wrap="square" lIns="0" tIns="0" rIns="0" bIns="0" rtlCol="0"/>
          <a:lstStyle/>
          <a:p>
            <a:endParaRPr dirty="0">
              <a:solidFill>
                <a:prstClr val="black"/>
              </a:solidFill>
              <a:latin typeface="Calibri"/>
            </a:endParaRPr>
          </a:p>
        </p:txBody>
      </p:sp>
      <p:sp>
        <p:nvSpPr>
          <p:cNvPr id="9" name="object 7">
            <a:extLst>
              <a:ext uri="{FF2B5EF4-FFF2-40B4-BE49-F238E27FC236}">
                <a16:creationId xmlns:a16="http://schemas.microsoft.com/office/drawing/2014/main" id="{91207503-2B40-28F8-3C72-F836493E6F5F}"/>
              </a:ext>
            </a:extLst>
          </p:cNvPr>
          <p:cNvSpPr txBox="1">
            <a:spLocks/>
          </p:cNvSpPr>
          <p:nvPr/>
        </p:nvSpPr>
        <p:spPr>
          <a:xfrm>
            <a:off x="1546093" y="804800"/>
            <a:ext cx="8766822" cy="1793875"/>
          </a:xfrm>
          <a:prstGeom prst="rect">
            <a:avLst/>
          </a:prstGeom>
        </p:spPr>
        <p:txBody>
          <a:bodyPr vert="horz" wrap="square" lIns="0" tIns="12700" rIns="0" bIns="0" rtlCol="0">
            <a:spAutoFit/>
          </a:bodyPr>
          <a:lstStyle>
            <a:lvl1pPr marL="0">
              <a:defRPr sz="2400" b="1" i="0">
                <a:solidFill>
                  <a:schemeClr val="tx1"/>
                </a:solidFill>
                <a:latin typeface="宋体"/>
                <a:ea typeface="+mn-ea"/>
                <a:cs typeface="宋体"/>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43230" marR="5080" lvl="0" indent="0" defTabSz="914400" eaLnBrk="1" fontAlgn="auto" latinLnBrk="0" hangingPunct="1">
              <a:lnSpc>
                <a:spcPct val="100000"/>
              </a:lnSpc>
              <a:spcBef>
                <a:spcPts val="100"/>
              </a:spcBef>
              <a:spcAft>
                <a:spcPts val="0"/>
              </a:spcAft>
              <a:buClrTx/>
              <a:buSzTx/>
              <a:buFontTx/>
              <a:buChar char="◆"/>
              <a:tabLst>
                <a:tab pos="824230" algn="l"/>
              </a:tabLst>
              <a:defRPr/>
            </a:pPr>
            <a:r>
              <a:rPr kumimoji="0" lang="zh-CN" altLang="en-US" sz="2400" b="1" i="0" u="none" strike="noStrike" kern="0" cap="none" spc="-10" normalizeH="0" baseline="0" noProof="0">
                <a:ln>
                  <a:noFill/>
                </a:ln>
                <a:solidFill>
                  <a:srgbClr val="33339A"/>
                </a:solidFill>
                <a:effectLst/>
                <a:uLnTx/>
                <a:uFillTx/>
                <a:latin typeface="宋体"/>
                <a:ea typeface="宋体" panose="02010600030101010101" pitchFamily="2" charset="-122"/>
              </a:rPr>
              <a:t>逻辑或，也叫逻辑相加</a:t>
            </a:r>
            <a:r>
              <a:rPr kumimoji="0" lang="zh-CN" altLang="en-US" sz="2400" b="1" i="0" u="none" strike="noStrike" kern="0" cap="none" spc="-10" normalizeH="0" baseline="0" noProof="0">
                <a:ln>
                  <a:noFill/>
                </a:ln>
                <a:solidFill>
                  <a:sysClr val="windowText" lastClr="000000"/>
                </a:solidFill>
                <a:effectLst/>
                <a:uLnTx/>
                <a:uFillTx/>
                <a:latin typeface="宋体"/>
                <a:ea typeface="宋体" panose="02010600030101010101" pitchFamily="2" charset="-122"/>
              </a:rPr>
              <a:t>：表示决定事物结果的条件中只要 有任何一个满足，结果就会发生。记</a:t>
            </a:r>
            <a:r>
              <a:rPr kumimoji="0" lang="zh-CN" altLang="en-US" sz="2400" b="1" i="0" u="none" strike="noStrike" kern="0" cap="none" spc="-5" normalizeH="0" baseline="0" noProof="0">
                <a:ln>
                  <a:noFill/>
                </a:ln>
                <a:solidFill>
                  <a:sysClr val="windowText" lastClr="000000"/>
                </a:solidFill>
                <a:effectLst/>
                <a:uLnTx/>
                <a:uFillTx/>
                <a:latin typeface="宋体"/>
                <a:ea typeface="宋体" panose="02010600030101010101" pitchFamily="2" charset="-122"/>
              </a:rPr>
              <a:t>作</a:t>
            </a:r>
            <a:r>
              <a:rPr kumimoji="0" lang="en-US" altLang="zh-CN" sz="2400" b="1" i="0" u="none" strike="noStrike" kern="0" cap="none" spc="-5" normalizeH="0" baseline="0" noProof="0" dirty="0">
                <a:ln>
                  <a:noFill/>
                </a:ln>
                <a:solidFill>
                  <a:sysClr val="windowText" lastClr="000000"/>
                </a:solidFill>
                <a:effectLst/>
                <a:uLnTx/>
                <a:uFillTx/>
                <a:latin typeface="Times New Roman"/>
                <a:ea typeface="宋体" panose="02010600030101010101" pitchFamily="2" charset="-122"/>
                <a:cs typeface="Times New Roman"/>
              </a:rPr>
              <a:t>:</a:t>
            </a:r>
            <a:r>
              <a:rPr kumimoji="0" lang="en-US" altLang="zh-CN" sz="2400" b="1" i="0" u="none" strike="noStrike" kern="0" cap="none" spc="-5" normalizeH="0" baseline="0" noProof="0" dirty="0">
                <a:ln>
                  <a:noFill/>
                </a:ln>
                <a:solidFill>
                  <a:srgbClr val="FF0000"/>
                </a:solidFill>
                <a:effectLst/>
                <a:uLnTx/>
                <a:uFillTx/>
                <a:latin typeface="Times New Roman"/>
                <a:ea typeface="宋体" panose="02010600030101010101" pitchFamily="2" charset="-122"/>
                <a:cs typeface="Times New Roman"/>
              </a:rPr>
              <a:t>Y=A</a:t>
            </a:r>
            <a:r>
              <a:rPr kumimoji="0" lang="zh-CN" altLang="en-US" sz="2400" b="1" i="0" u="none" strike="noStrike" kern="0" cap="none" spc="-35" normalizeH="0" baseline="0" noProof="0">
                <a:ln>
                  <a:noFill/>
                </a:ln>
                <a:solidFill>
                  <a:srgbClr val="FF0000"/>
                </a:solidFill>
                <a:effectLst/>
                <a:uLnTx/>
                <a:uFillTx/>
                <a:latin typeface="Times New Roman"/>
                <a:ea typeface="宋体" panose="02010600030101010101" pitchFamily="2" charset="-122"/>
                <a:cs typeface="Times New Roman"/>
              </a:rPr>
              <a:t> </a:t>
            </a:r>
            <a:r>
              <a:rPr kumimoji="0" lang="en-US" altLang="zh-CN" sz="2400" b="1" i="0" u="none" strike="noStrike" kern="0" cap="none" spc="-5" normalizeH="0" baseline="0" noProof="0" dirty="0">
                <a:ln>
                  <a:noFill/>
                </a:ln>
                <a:solidFill>
                  <a:srgbClr val="FF0000"/>
                </a:solidFill>
                <a:effectLst/>
                <a:uLnTx/>
                <a:uFillTx/>
                <a:latin typeface="Times New Roman"/>
                <a:ea typeface="宋体" panose="02010600030101010101" pitchFamily="2" charset="-122"/>
                <a:cs typeface="Times New Roman"/>
              </a:rPr>
              <a:t>OR</a:t>
            </a:r>
            <a:r>
              <a:rPr kumimoji="0" lang="zh-CN" altLang="en-US" sz="2400" b="1" i="0" u="none" strike="noStrike" kern="0" cap="none" spc="-30" normalizeH="0" baseline="0" noProof="0">
                <a:ln>
                  <a:noFill/>
                </a:ln>
                <a:solidFill>
                  <a:srgbClr val="FF0000"/>
                </a:solidFill>
                <a:effectLst/>
                <a:uLnTx/>
                <a:uFillTx/>
                <a:latin typeface="Times New Roman"/>
                <a:ea typeface="宋体" panose="02010600030101010101" pitchFamily="2" charset="-122"/>
                <a:cs typeface="Times New Roman"/>
              </a:rPr>
              <a:t> </a:t>
            </a:r>
            <a:r>
              <a:rPr kumimoji="0" lang="en-US" altLang="zh-CN" sz="2400" b="1" i="0" u="none" strike="noStrike" kern="0" cap="none" spc="0" normalizeH="0" baseline="0" noProof="0" dirty="0">
                <a:ln>
                  <a:noFill/>
                </a:ln>
                <a:solidFill>
                  <a:srgbClr val="FF0000"/>
                </a:solidFill>
                <a:effectLst/>
                <a:uLnTx/>
                <a:uFillTx/>
                <a:latin typeface="Times New Roman"/>
                <a:ea typeface="宋体" panose="02010600030101010101" pitchFamily="2" charset="-122"/>
                <a:cs typeface="Times New Roman"/>
              </a:rPr>
              <a:t>B</a:t>
            </a:r>
            <a:r>
              <a:rPr kumimoji="0" lang="zh-CN" altLang="en-US" sz="2400" b="1" i="0" u="none" strike="noStrike" kern="0" cap="none" spc="-5" normalizeH="0" baseline="0" noProof="0">
                <a:ln>
                  <a:noFill/>
                </a:ln>
                <a:solidFill>
                  <a:sysClr val="windowText" lastClr="000000"/>
                </a:solidFill>
                <a:effectLst/>
                <a:uLnTx/>
                <a:uFillTx/>
                <a:latin typeface="宋体"/>
                <a:ea typeface="宋体" panose="02010600030101010101" pitchFamily="2" charset="-122"/>
              </a:rPr>
              <a:t>或</a:t>
            </a:r>
            <a:r>
              <a:rPr kumimoji="0" lang="en-US" altLang="zh-CN" sz="2400" b="1" i="0" u="none" strike="noStrike" kern="0" cap="none" spc="-10" normalizeH="0" baseline="0" noProof="0" dirty="0">
                <a:ln>
                  <a:noFill/>
                </a:ln>
                <a:solidFill>
                  <a:srgbClr val="FF0000"/>
                </a:solidFill>
                <a:effectLst/>
                <a:uLnTx/>
                <a:uFillTx/>
                <a:latin typeface="Times New Roman"/>
                <a:ea typeface="宋体" panose="02010600030101010101" pitchFamily="2" charset="-122"/>
                <a:cs typeface="Times New Roman"/>
              </a:rPr>
              <a:t>Y=A+B</a:t>
            </a:r>
            <a:r>
              <a:rPr kumimoji="0" lang="zh-CN" altLang="en-US" sz="2400" b="1" i="0" u="none" strike="noStrike" kern="0" cap="none" spc="-10" normalizeH="0" baseline="0" noProof="0">
                <a:ln>
                  <a:noFill/>
                </a:ln>
                <a:solidFill>
                  <a:sysClr val="windowText" lastClr="000000"/>
                </a:solidFill>
                <a:effectLst/>
                <a:uLnTx/>
                <a:uFillTx/>
                <a:latin typeface="宋体"/>
                <a:ea typeface="宋体" panose="02010600030101010101" pitchFamily="2" charset="-122"/>
              </a:rPr>
              <a:t>。 其逻辑真值表如</a:t>
            </a:r>
            <a:r>
              <a:rPr kumimoji="0" lang="zh-CN" altLang="en-US" sz="2400" b="1" i="0" u="none" strike="noStrike" kern="0" cap="none" spc="-5" normalizeH="0" baseline="0" noProof="0">
                <a:ln>
                  <a:noFill/>
                </a:ln>
                <a:solidFill>
                  <a:sysClr val="windowText" lastClr="000000"/>
                </a:solidFill>
                <a:effectLst/>
                <a:uLnTx/>
                <a:uFillTx/>
                <a:latin typeface="宋体"/>
                <a:ea typeface="宋体" panose="02010600030101010101" pitchFamily="2" charset="-122"/>
              </a:rPr>
              <a:t>表</a:t>
            </a:r>
            <a:r>
              <a:rPr kumimoji="0" lang="en-US" altLang="zh-CN" sz="2400" b="1" i="0" u="none" strike="noStrike" kern="0" cap="none" spc="-10" normalizeH="0" baseline="0" noProof="0" dirty="0">
                <a:ln>
                  <a:noFill/>
                </a:ln>
                <a:solidFill>
                  <a:sysClr val="windowText" lastClr="000000"/>
                </a:solidFill>
                <a:effectLst/>
                <a:uLnTx/>
                <a:uFillTx/>
                <a:latin typeface="Times New Roman"/>
                <a:ea typeface="宋体" panose="02010600030101010101" pitchFamily="2" charset="-122"/>
                <a:cs typeface="Times New Roman"/>
              </a:rPr>
              <a:t>2</a:t>
            </a:r>
            <a:r>
              <a:rPr kumimoji="0" lang="zh-CN" altLang="en-US" sz="2400" b="1" i="0" u="none" strike="noStrike" kern="0" cap="none" spc="-10" normalizeH="0" baseline="0" noProof="0">
                <a:ln>
                  <a:noFill/>
                </a:ln>
                <a:solidFill>
                  <a:sysClr val="windowText" lastClr="000000"/>
                </a:solidFill>
                <a:effectLst/>
                <a:uLnTx/>
                <a:uFillTx/>
                <a:latin typeface="宋体"/>
                <a:ea typeface="宋体" panose="02010600030101010101" pitchFamily="2" charset="-122"/>
              </a:rPr>
              <a:t>。</a:t>
            </a:r>
          </a:p>
          <a:p>
            <a:pPr marL="430530" marR="0" lvl="0" indent="0" defTabSz="914400" eaLnBrk="1" fontAlgn="auto" latinLnBrk="0" hangingPunct="1">
              <a:lnSpc>
                <a:spcPct val="100000"/>
              </a:lnSpc>
              <a:spcBef>
                <a:spcPts val="5"/>
              </a:spcBef>
              <a:spcAft>
                <a:spcPts val="0"/>
              </a:spcAft>
              <a:buClrTx/>
              <a:buSzTx/>
              <a:buFontTx/>
              <a:buNone/>
              <a:tabLst/>
              <a:defRPr/>
            </a:pPr>
            <a:endParaRPr kumimoji="0" lang="zh-CN" altLang="en-US" sz="2500" b="1" i="0" u="none" strike="noStrike" kern="0" cap="none" spc="0" normalizeH="0" baseline="0" noProof="0">
              <a:ln>
                <a:noFill/>
              </a:ln>
              <a:solidFill>
                <a:sysClr val="windowText" lastClr="000000"/>
              </a:solidFill>
              <a:effectLst/>
              <a:uLnTx/>
              <a:uFillTx/>
              <a:latin typeface="Times New Roman"/>
              <a:ea typeface="宋体" panose="02010600030101010101" pitchFamily="2" charset="-122"/>
              <a:cs typeface="Times New Roman"/>
            </a:endParaRPr>
          </a:p>
          <a:p>
            <a:pPr marL="429895" marR="377190" lvl="0" indent="0" algn="ctr" defTabSz="914400" eaLnBrk="1" fontAlgn="auto" latinLnBrk="0" hangingPunct="1">
              <a:lnSpc>
                <a:spcPct val="100000"/>
              </a:lnSpc>
              <a:spcBef>
                <a:spcPts val="5"/>
              </a:spcBef>
              <a:spcAft>
                <a:spcPts val="0"/>
              </a:spcAft>
              <a:buClrTx/>
              <a:buSzTx/>
              <a:buFontTx/>
              <a:buNone/>
              <a:tabLst/>
              <a:defRPr/>
            </a:pPr>
            <a:r>
              <a:rPr kumimoji="0" lang="zh-CN" altLang="en-US" sz="2000" b="1" i="0" u="none" strike="noStrike" kern="0" cap="none" spc="-15" normalizeH="0" baseline="0" noProof="0">
                <a:ln>
                  <a:noFill/>
                </a:ln>
                <a:solidFill>
                  <a:sysClr val="windowText" lastClr="000000"/>
                </a:solidFill>
                <a:effectLst/>
                <a:uLnTx/>
                <a:uFillTx/>
                <a:latin typeface="楷体"/>
                <a:ea typeface="宋体" panose="02010600030101010101" pitchFamily="2" charset="-122"/>
                <a:cs typeface="楷体"/>
              </a:rPr>
              <a:t>表</a:t>
            </a:r>
            <a:r>
              <a:rPr kumimoji="0" lang="en-US" altLang="zh-CN" sz="2000" b="1" i="0" u="none" strike="noStrike" kern="0" cap="none" spc="-10" normalizeH="0" baseline="0" noProof="0" dirty="0">
                <a:ln>
                  <a:noFill/>
                </a:ln>
                <a:solidFill>
                  <a:sysClr val="windowText" lastClr="000000"/>
                </a:solidFill>
                <a:effectLst/>
                <a:uLnTx/>
                <a:uFillTx/>
                <a:latin typeface="楷体"/>
                <a:ea typeface="宋体" panose="02010600030101010101" pitchFamily="2" charset="-122"/>
                <a:cs typeface="楷体"/>
              </a:rPr>
              <a:t>2</a:t>
            </a:r>
            <a:r>
              <a:rPr kumimoji="0" lang="zh-CN" altLang="en-US" sz="2000" b="1" i="0" u="none" strike="noStrike" kern="0" cap="none" spc="-15" normalizeH="0" baseline="0" noProof="0">
                <a:ln>
                  <a:noFill/>
                </a:ln>
                <a:solidFill>
                  <a:sysClr val="windowText" lastClr="000000"/>
                </a:solidFill>
                <a:effectLst/>
                <a:uLnTx/>
                <a:uFillTx/>
                <a:latin typeface="楷体"/>
                <a:ea typeface="宋体" panose="02010600030101010101" pitchFamily="2" charset="-122"/>
                <a:cs typeface="楷体"/>
              </a:rPr>
              <a:t> </a:t>
            </a:r>
            <a:r>
              <a:rPr kumimoji="0" lang="zh-CN" altLang="en-US" sz="2000" b="1" i="0" u="none" strike="noStrike" kern="0" cap="none" spc="-10" normalizeH="0" baseline="0" noProof="0">
                <a:ln>
                  <a:noFill/>
                </a:ln>
                <a:solidFill>
                  <a:sysClr val="windowText" lastClr="000000"/>
                </a:solidFill>
                <a:effectLst/>
                <a:uLnTx/>
                <a:uFillTx/>
                <a:latin typeface="楷体"/>
                <a:ea typeface="宋体" panose="02010600030101010101" pitchFamily="2" charset="-122"/>
                <a:cs typeface="楷体"/>
              </a:rPr>
              <a:t>“或”逻辑真值表</a:t>
            </a:r>
            <a:endParaRPr kumimoji="0" lang="zh-CN" altLang="en-US" sz="2000" b="1" i="0" u="none" strike="noStrike" kern="0" cap="none" spc="0" normalizeH="0" baseline="0" noProof="0">
              <a:ln>
                <a:noFill/>
              </a:ln>
              <a:solidFill>
                <a:sysClr val="windowText" lastClr="000000"/>
              </a:solidFill>
              <a:effectLst/>
              <a:uLnTx/>
              <a:uFillTx/>
              <a:latin typeface="楷体"/>
              <a:ea typeface="宋体" panose="02010600030101010101" pitchFamily="2" charset="-122"/>
              <a:cs typeface="楷体"/>
            </a:endParaRPr>
          </a:p>
        </p:txBody>
      </p:sp>
      <p:sp>
        <p:nvSpPr>
          <p:cNvPr id="10" name="object 8">
            <a:extLst>
              <a:ext uri="{FF2B5EF4-FFF2-40B4-BE49-F238E27FC236}">
                <a16:creationId xmlns:a16="http://schemas.microsoft.com/office/drawing/2014/main" id="{AAF5DD76-3EC2-A54B-E8A1-0309B32AA62F}"/>
              </a:ext>
            </a:extLst>
          </p:cNvPr>
          <p:cNvSpPr/>
          <p:nvPr/>
        </p:nvSpPr>
        <p:spPr>
          <a:xfrm>
            <a:off x="7762248" y="2567052"/>
            <a:ext cx="2423159" cy="2823971"/>
          </a:xfrm>
          <a:prstGeom prst="rect">
            <a:avLst/>
          </a:prstGeom>
          <a:blipFill>
            <a:blip r:embed="rId4" cstate="print"/>
            <a:stretch>
              <a:fillRect/>
            </a:stretch>
          </a:blipFill>
        </p:spPr>
        <p:txBody>
          <a:bodyPr wrap="square" lIns="0" tIns="0" rIns="0" bIns="0" rtlCol="0"/>
          <a:lstStyle/>
          <a:p>
            <a:endParaRPr dirty="0">
              <a:solidFill>
                <a:prstClr val="black"/>
              </a:solidFill>
              <a:latin typeface="Calibri"/>
            </a:endParaRPr>
          </a:p>
        </p:txBody>
      </p:sp>
      <p:sp>
        <p:nvSpPr>
          <p:cNvPr id="11" name="object 9">
            <a:extLst>
              <a:ext uri="{FF2B5EF4-FFF2-40B4-BE49-F238E27FC236}">
                <a16:creationId xmlns:a16="http://schemas.microsoft.com/office/drawing/2014/main" id="{03E8FCA7-2C2E-A4AB-B6A2-FDF01173F264}"/>
              </a:ext>
            </a:extLst>
          </p:cNvPr>
          <p:cNvSpPr txBox="1"/>
          <p:nvPr/>
        </p:nvSpPr>
        <p:spPr>
          <a:xfrm>
            <a:off x="7671062" y="5558156"/>
            <a:ext cx="2058035" cy="330200"/>
          </a:xfrm>
          <a:prstGeom prst="rect">
            <a:avLst/>
          </a:prstGeom>
        </p:spPr>
        <p:txBody>
          <a:bodyPr vert="horz" wrap="square" lIns="0" tIns="12065" rIns="0" bIns="0" rtlCol="0">
            <a:spAutoFit/>
          </a:bodyPr>
          <a:lstStyle/>
          <a:p>
            <a:pPr marL="12700">
              <a:spcBef>
                <a:spcPts val="95"/>
              </a:spcBef>
            </a:pPr>
            <a:r>
              <a:rPr sz="2000" b="1" spc="-10" dirty="0">
                <a:solidFill>
                  <a:prstClr val="black"/>
                </a:solidFill>
                <a:latin typeface="Times New Roman"/>
                <a:cs typeface="Times New Roman"/>
              </a:rPr>
              <a:t>“</a:t>
            </a:r>
            <a:r>
              <a:rPr sz="2000" b="1" spc="-5" dirty="0">
                <a:solidFill>
                  <a:prstClr val="black"/>
                </a:solidFill>
                <a:latin typeface="新宋体"/>
                <a:cs typeface="新宋体"/>
              </a:rPr>
              <a:t>或门</a:t>
            </a:r>
            <a:r>
              <a:rPr sz="2000" b="1" spc="-10" dirty="0">
                <a:solidFill>
                  <a:prstClr val="black"/>
                </a:solidFill>
                <a:latin typeface="Times New Roman"/>
                <a:cs typeface="Times New Roman"/>
              </a:rPr>
              <a:t>”</a:t>
            </a:r>
            <a:r>
              <a:rPr sz="2000" b="1" spc="-10" dirty="0">
                <a:solidFill>
                  <a:prstClr val="black"/>
                </a:solidFill>
                <a:latin typeface="新宋体"/>
                <a:cs typeface="新宋体"/>
              </a:rPr>
              <a:t>的图形符号</a:t>
            </a:r>
            <a:endParaRPr sz="2000" dirty="0">
              <a:solidFill>
                <a:prstClr val="black"/>
              </a:solidFill>
              <a:latin typeface="新宋体"/>
              <a:cs typeface="新宋体"/>
            </a:endParaRPr>
          </a:p>
        </p:txBody>
      </p:sp>
      <p:sp>
        <p:nvSpPr>
          <p:cNvPr id="12" name="object 10">
            <a:extLst>
              <a:ext uri="{FF2B5EF4-FFF2-40B4-BE49-F238E27FC236}">
                <a16:creationId xmlns:a16="http://schemas.microsoft.com/office/drawing/2014/main" id="{54BA8739-1F16-B778-52E7-67E9526AB33D}"/>
              </a:ext>
            </a:extLst>
          </p:cNvPr>
          <p:cNvSpPr/>
          <p:nvPr/>
        </p:nvSpPr>
        <p:spPr>
          <a:xfrm>
            <a:off x="1638816" y="2698115"/>
            <a:ext cx="2846831" cy="1743455"/>
          </a:xfrm>
          <a:prstGeom prst="rect">
            <a:avLst/>
          </a:prstGeom>
          <a:blipFill>
            <a:blip r:embed="rId5" cstate="print"/>
            <a:stretch>
              <a:fillRect/>
            </a:stretch>
          </a:blipFill>
        </p:spPr>
        <p:txBody>
          <a:bodyPr wrap="square" lIns="0" tIns="0" rIns="0" bIns="0" rtlCol="0"/>
          <a:lstStyle/>
          <a:p>
            <a:endParaRPr dirty="0">
              <a:solidFill>
                <a:prstClr val="black"/>
              </a:solidFill>
              <a:latin typeface="Calibri"/>
            </a:endParaRPr>
          </a:p>
        </p:txBody>
      </p:sp>
      <p:sp>
        <p:nvSpPr>
          <p:cNvPr id="13" name="object 11">
            <a:extLst>
              <a:ext uri="{FF2B5EF4-FFF2-40B4-BE49-F238E27FC236}">
                <a16:creationId xmlns:a16="http://schemas.microsoft.com/office/drawing/2014/main" id="{BBC7C2EC-C73E-15B8-D7EA-A50379D59430}"/>
              </a:ext>
            </a:extLst>
          </p:cNvPr>
          <p:cNvSpPr/>
          <p:nvPr/>
        </p:nvSpPr>
        <p:spPr>
          <a:xfrm>
            <a:off x="2882400" y="4429379"/>
            <a:ext cx="1267967" cy="524256"/>
          </a:xfrm>
          <a:prstGeom prst="rect">
            <a:avLst/>
          </a:prstGeom>
          <a:blipFill>
            <a:blip r:embed="rId6" cstate="print"/>
            <a:stretch>
              <a:fillRect/>
            </a:stretch>
          </a:blipFill>
        </p:spPr>
        <p:txBody>
          <a:bodyPr wrap="square" lIns="0" tIns="0" rIns="0" bIns="0" rtlCol="0"/>
          <a:lstStyle/>
          <a:p>
            <a:endParaRPr dirty="0">
              <a:solidFill>
                <a:prstClr val="black"/>
              </a:solidFill>
              <a:latin typeface="Calibri"/>
            </a:endParaRPr>
          </a:p>
        </p:txBody>
      </p:sp>
    </p:spTree>
    <p:extLst>
      <p:ext uri="{BB962C8B-B14F-4D97-AF65-F5344CB8AC3E}">
        <p14:creationId xmlns:p14="http://schemas.microsoft.com/office/powerpoint/2010/main" val="461099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32C74-268A-E681-81B2-0FFAF57BE66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28C7D27E-61E1-A630-E8E6-C346E2AFF1C7}"/>
              </a:ext>
            </a:extLst>
          </p:cNvPr>
          <p:cNvSpPr txBox="1">
            <a:spLocks noChangeArrowheads="1"/>
          </p:cNvSpPr>
          <p:nvPr/>
        </p:nvSpPr>
        <p:spPr bwMode="auto">
          <a:xfrm>
            <a:off x="138435" y="4775592"/>
            <a:ext cx="17272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sng"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 </a:t>
            </a:r>
            <a:r>
              <a:rPr kumimoji="0" lang="en-US" altLang="zh-CN" sz="2800" b="1" i="1" u="sng"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AB</a:t>
            </a:r>
            <a:r>
              <a:rPr kumimoji="0"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段：</a:t>
            </a:r>
            <a:endParaRPr kumimoji="0" lang="zh-CN" altLang="en-US" sz="2800" b="1" i="1" u="sng"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endParaRPr>
          </a:p>
        </p:txBody>
      </p:sp>
      <p:grpSp>
        <p:nvGrpSpPr>
          <p:cNvPr id="12" name="Group 11">
            <a:extLst>
              <a:ext uri="{FF2B5EF4-FFF2-40B4-BE49-F238E27FC236}">
                <a16:creationId xmlns:a16="http://schemas.microsoft.com/office/drawing/2014/main" id="{EFC31AEA-7507-78C4-1D7C-50C011573834}"/>
              </a:ext>
            </a:extLst>
          </p:cNvPr>
          <p:cNvGrpSpPr>
            <a:grpSpLocks/>
          </p:cNvGrpSpPr>
          <p:nvPr/>
        </p:nvGrpSpPr>
        <p:grpSpPr bwMode="auto">
          <a:xfrm>
            <a:off x="442106" y="606434"/>
            <a:ext cx="10112376" cy="4235449"/>
            <a:chOff x="158" y="527"/>
            <a:chExt cx="6370" cy="2668"/>
          </a:xfrm>
        </p:grpSpPr>
        <p:pic>
          <p:nvPicPr>
            <p:cNvPr id="13" name="Picture 5">
              <a:extLst>
                <a:ext uri="{FF2B5EF4-FFF2-40B4-BE49-F238E27FC236}">
                  <a16:creationId xmlns:a16="http://schemas.microsoft.com/office/drawing/2014/main" id="{5A3F9BE0-9E07-5D76-64EC-AF59ABAE8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39"/>
            <a:stretch>
              <a:fillRect/>
            </a:stretch>
          </p:blipFill>
          <p:spPr bwMode="auto">
            <a:xfrm>
              <a:off x="158" y="527"/>
              <a:ext cx="2767" cy="257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4" name="Group 6">
              <a:extLst>
                <a:ext uri="{FF2B5EF4-FFF2-40B4-BE49-F238E27FC236}">
                  <a16:creationId xmlns:a16="http://schemas.microsoft.com/office/drawing/2014/main" id="{D3B287E2-8027-74EC-3F33-0CD09B3EAFF7}"/>
                </a:ext>
              </a:extLst>
            </p:cNvPr>
            <p:cNvGrpSpPr>
              <a:grpSpLocks/>
            </p:cNvGrpSpPr>
            <p:nvPr/>
          </p:nvGrpSpPr>
          <p:grpSpPr bwMode="auto">
            <a:xfrm>
              <a:off x="2789" y="585"/>
              <a:ext cx="3739" cy="2610"/>
              <a:chOff x="2744" y="1447"/>
              <a:chExt cx="3739" cy="2610"/>
            </a:xfrm>
          </p:grpSpPr>
          <p:pic>
            <p:nvPicPr>
              <p:cNvPr id="15" name="Picture 7">
                <a:extLst>
                  <a:ext uri="{FF2B5EF4-FFF2-40B4-BE49-F238E27FC236}">
                    <a16:creationId xmlns:a16="http://schemas.microsoft.com/office/drawing/2014/main" id="{B7588857-8A20-00C7-27E1-CF0CAD184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776" r="7663"/>
              <a:stretch>
                <a:fillRect/>
              </a:stretch>
            </p:blipFill>
            <p:spPr bwMode="auto">
              <a:xfrm>
                <a:off x="3443" y="1447"/>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8">
                <a:extLst>
                  <a:ext uri="{FF2B5EF4-FFF2-40B4-BE49-F238E27FC236}">
                    <a16:creationId xmlns:a16="http://schemas.microsoft.com/office/drawing/2014/main" id="{1893D02C-6F08-8B0C-EF83-DD3F5B564A4F}"/>
                  </a:ext>
                </a:extLst>
              </p:cNvPr>
              <p:cNvSpPr>
                <a:spLocks noChangeArrowheads="1"/>
              </p:cNvSpPr>
              <p:nvPr/>
            </p:nvSpPr>
            <p:spPr bwMode="auto">
              <a:xfrm>
                <a:off x="2744" y="3743"/>
                <a:ext cx="373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图</a:t>
                </a:r>
                <a:r>
                  <a:rPr kumimoji="1" lang="en-US" altLang="zh-CN" sz="2400" b="1" dirty="0">
                    <a:latin typeface="微软雅黑" panose="020B0503020204020204" pitchFamily="34" charset="-122"/>
                    <a:ea typeface="微软雅黑" panose="020B0503020204020204" pitchFamily="34" charset="-122"/>
                  </a:rPr>
                  <a:t>3.5.10 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grpSp>
      <p:graphicFrame>
        <p:nvGraphicFramePr>
          <p:cNvPr id="17" name="Object 10">
            <a:extLst>
              <a:ext uri="{FF2B5EF4-FFF2-40B4-BE49-F238E27FC236}">
                <a16:creationId xmlns:a16="http://schemas.microsoft.com/office/drawing/2014/main" id="{408D9199-891A-5D68-8538-1C18208AED90}"/>
              </a:ext>
            </a:extLst>
          </p:cNvPr>
          <p:cNvGraphicFramePr>
            <a:graphicFrameLocks noChangeAspect="1"/>
          </p:cNvGraphicFramePr>
          <p:nvPr/>
        </p:nvGraphicFramePr>
        <p:xfrm>
          <a:off x="1334507" y="5707159"/>
          <a:ext cx="9823227" cy="963613"/>
        </p:xfrm>
        <a:graphic>
          <a:graphicData uri="http://schemas.openxmlformats.org/presentationml/2006/ole">
            <mc:AlternateContent xmlns:mc="http://schemas.openxmlformats.org/markup-compatibility/2006">
              <mc:Choice xmlns:v="urn:schemas-microsoft-com:vml" Requires="v">
                <p:oleObj spid="_x0000_s22531" name="Equation" r:id="rId6" imgW="4127400" imgH="457200" progId="Equation.DSMT4">
                  <p:embed/>
                </p:oleObj>
              </mc:Choice>
              <mc:Fallback>
                <p:oleObj name="Equation" r:id="rId6" imgW="4127400" imgH="457200" progId="Equation.DSMT4">
                  <p:embed/>
                  <p:pic>
                    <p:nvPicPr>
                      <p:cNvPr id="17" name="Object 10">
                        <a:extLst>
                          <a:ext uri="{FF2B5EF4-FFF2-40B4-BE49-F238E27FC236}">
                            <a16:creationId xmlns:a16="http://schemas.microsoft.com/office/drawing/2014/main" id="{408D9199-891A-5D68-8538-1C18208AE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4507" y="5707159"/>
                        <a:ext cx="9823227" cy="963613"/>
                      </a:xfrm>
                      <a:prstGeom prst="rect">
                        <a:avLst/>
                      </a:prstGeom>
                      <a:solidFill>
                        <a:srgbClr val="FFFFFF"/>
                      </a:solidFill>
                      <a:ln w="57150" cap="sq" cmpd="thickThin">
                        <a:solidFill>
                          <a:srgbClr val="FF0000"/>
                        </a:solidFill>
                        <a:miter lim="800000"/>
                        <a:headEnd type="none" w="sm" len="sm"/>
                        <a:tailEnd type="none" w="sm" len="sm"/>
                      </a:ln>
                      <a:effectLst/>
                    </p:spPr>
                  </p:pic>
                </p:oleObj>
              </mc:Fallback>
            </mc:AlternateContent>
          </a:graphicData>
        </a:graphic>
      </p:graphicFrame>
      <p:grpSp>
        <p:nvGrpSpPr>
          <p:cNvPr id="2" name="Group 12">
            <a:extLst>
              <a:ext uri="{FF2B5EF4-FFF2-40B4-BE49-F238E27FC236}">
                <a16:creationId xmlns:a16="http://schemas.microsoft.com/office/drawing/2014/main" id="{DA7B4BCC-6CE7-6AFD-7665-BE4E5E909AE0}"/>
              </a:ext>
            </a:extLst>
          </p:cNvPr>
          <p:cNvGrpSpPr>
            <a:grpSpLocks/>
          </p:cNvGrpSpPr>
          <p:nvPr/>
        </p:nvGrpSpPr>
        <p:grpSpPr bwMode="auto">
          <a:xfrm>
            <a:off x="10228239" y="2474988"/>
            <a:ext cx="1858989" cy="1574733"/>
            <a:chOff x="3243" y="436"/>
            <a:chExt cx="2288" cy="2063"/>
          </a:xfrm>
        </p:grpSpPr>
        <p:pic>
          <p:nvPicPr>
            <p:cNvPr id="5" name="Picture 4">
              <a:extLst>
                <a:ext uri="{FF2B5EF4-FFF2-40B4-BE49-F238E27FC236}">
                  <a16:creationId xmlns:a16="http://schemas.microsoft.com/office/drawing/2014/main" id="{458AFD01-AAB1-EA79-49F8-A54D6CC74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3" y="436"/>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11">
              <a:extLst>
                <a:ext uri="{FF2B5EF4-FFF2-40B4-BE49-F238E27FC236}">
                  <a16:creationId xmlns:a16="http://schemas.microsoft.com/office/drawing/2014/main" id="{E8260CE7-7DE9-7D29-36A6-B6AAA5F621D3}"/>
                </a:ext>
              </a:extLst>
            </p:cNvPr>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111111"/>
                  </a:solidFill>
                </a:rPr>
                <a:t>T</a:t>
              </a:r>
            </a:p>
          </p:txBody>
        </p:sp>
      </p:grpSp>
      <p:sp>
        <p:nvSpPr>
          <p:cNvPr id="3" name="标题 1">
            <a:extLst>
              <a:ext uri="{FF2B5EF4-FFF2-40B4-BE49-F238E27FC236}">
                <a16:creationId xmlns:a16="http://schemas.microsoft.com/office/drawing/2014/main" id="{5C8EA23D-D3B4-2035-F7EB-DD5F0CAE468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25983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a:extLst>
              <a:ext uri="{FF2B5EF4-FFF2-40B4-BE49-F238E27FC236}">
                <a16:creationId xmlns:a16="http://schemas.microsoft.com/office/drawing/2014/main" id="{CE21598F-E426-31EF-CBDB-BDFFB2B0B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2920480" y="672724"/>
            <a:ext cx="6454031" cy="601318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12">
            <a:extLst>
              <a:ext uri="{FF2B5EF4-FFF2-40B4-BE49-F238E27FC236}">
                <a16:creationId xmlns:a16="http://schemas.microsoft.com/office/drawing/2014/main" id="{6660E054-45E1-6227-E8F5-39F648A62EBA}"/>
              </a:ext>
            </a:extLst>
          </p:cNvPr>
          <p:cNvGrpSpPr>
            <a:grpSpLocks/>
          </p:cNvGrpSpPr>
          <p:nvPr/>
        </p:nvGrpSpPr>
        <p:grpSpPr bwMode="auto">
          <a:xfrm>
            <a:off x="9938541" y="5033709"/>
            <a:ext cx="1858989" cy="1574733"/>
            <a:chOff x="3243" y="436"/>
            <a:chExt cx="2288" cy="2063"/>
          </a:xfrm>
        </p:grpSpPr>
        <p:pic>
          <p:nvPicPr>
            <p:cNvPr id="5" name="Picture 4">
              <a:extLst>
                <a:ext uri="{FF2B5EF4-FFF2-40B4-BE49-F238E27FC236}">
                  <a16:creationId xmlns:a16="http://schemas.microsoft.com/office/drawing/2014/main" id="{7F93D152-9217-5A27-BF7C-D1036714F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 y="436"/>
              <a:ext cx="2288" cy="20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11">
              <a:extLst>
                <a:ext uri="{FF2B5EF4-FFF2-40B4-BE49-F238E27FC236}">
                  <a16:creationId xmlns:a16="http://schemas.microsoft.com/office/drawing/2014/main" id="{98D1FE14-D9C1-FBF2-81B0-7583EA26B658}"/>
                </a:ext>
              </a:extLst>
            </p:cNvPr>
            <p:cNvSpPr>
              <a:spLocks noChangeArrowheads="1"/>
            </p:cNvSpPr>
            <p:nvPr/>
          </p:nvSpPr>
          <p:spPr bwMode="auto">
            <a:xfrm>
              <a:off x="4558" y="152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111111"/>
                  </a:solidFill>
                </a:rPr>
                <a:t>T</a:t>
              </a:r>
            </a:p>
          </p:txBody>
        </p:sp>
      </p:grpSp>
      <p:pic>
        <p:nvPicPr>
          <p:cNvPr id="21" name="Picture 20">
            <a:extLst>
              <a:ext uri="{FF2B5EF4-FFF2-40B4-BE49-F238E27FC236}">
                <a16:creationId xmlns:a16="http://schemas.microsoft.com/office/drawing/2014/main" id="{8BE72FBF-5528-2CB5-79AE-E0E3F75E9277}"/>
              </a:ext>
            </a:extLst>
          </p:cNvPr>
          <p:cNvPicPr>
            <a:picLocks noChangeAspect="1"/>
          </p:cNvPicPr>
          <p:nvPr/>
        </p:nvPicPr>
        <p:blipFill>
          <a:blip r:embed="rId5"/>
          <a:stretch>
            <a:fillRect/>
          </a:stretch>
        </p:blipFill>
        <p:spPr>
          <a:xfrm>
            <a:off x="3823293" y="2668936"/>
            <a:ext cx="969771" cy="457178"/>
          </a:xfrm>
          <a:prstGeom prst="rect">
            <a:avLst/>
          </a:prstGeom>
        </p:spPr>
      </p:pic>
      <p:pic>
        <p:nvPicPr>
          <p:cNvPr id="23" name="Picture 22">
            <a:extLst>
              <a:ext uri="{FF2B5EF4-FFF2-40B4-BE49-F238E27FC236}">
                <a16:creationId xmlns:a16="http://schemas.microsoft.com/office/drawing/2014/main" id="{72FF340B-0D7E-EC67-C94A-21DD10170C05}"/>
              </a:ext>
            </a:extLst>
          </p:cNvPr>
          <p:cNvPicPr>
            <a:picLocks noChangeAspect="1"/>
          </p:cNvPicPr>
          <p:nvPr/>
        </p:nvPicPr>
        <p:blipFill>
          <a:blip r:embed="rId6"/>
          <a:stretch>
            <a:fillRect/>
          </a:stretch>
        </p:blipFill>
        <p:spPr>
          <a:xfrm>
            <a:off x="5911309" y="3251741"/>
            <a:ext cx="369382" cy="554073"/>
          </a:xfrm>
          <a:prstGeom prst="rect">
            <a:avLst/>
          </a:prstGeom>
        </p:spPr>
      </p:pic>
      <p:sp>
        <p:nvSpPr>
          <p:cNvPr id="24" name="Oval 23">
            <a:extLst>
              <a:ext uri="{FF2B5EF4-FFF2-40B4-BE49-F238E27FC236}">
                <a16:creationId xmlns:a16="http://schemas.microsoft.com/office/drawing/2014/main" id="{EBFEC94D-EC22-CCA8-31E3-4AF496666C29}"/>
              </a:ext>
            </a:extLst>
          </p:cNvPr>
          <p:cNvSpPr/>
          <p:nvPr/>
        </p:nvSpPr>
        <p:spPr>
          <a:xfrm>
            <a:off x="4548125" y="3052743"/>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a:extLst>
              <a:ext uri="{FF2B5EF4-FFF2-40B4-BE49-F238E27FC236}">
                <a16:creationId xmlns:a16="http://schemas.microsoft.com/office/drawing/2014/main" id="{26923A8F-F69C-0AF2-E472-93C05A854E62}"/>
              </a:ext>
            </a:extLst>
          </p:cNvPr>
          <p:cNvSpPr/>
          <p:nvPr/>
        </p:nvSpPr>
        <p:spPr>
          <a:xfrm>
            <a:off x="5891199" y="3203283"/>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EEC21567-DDC2-4A4F-9CB2-95D382D6E4C7}"/>
              </a:ext>
            </a:extLst>
          </p:cNvPr>
          <p:cNvSpPr/>
          <p:nvPr/>
        </p:nvSpPr>
        <p:spPr>
          <a:xfrm>
            <a:off x="7274493" y="3805814"/>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7">
            <a:extLst>
              <a:ext uri="{FF2B5EF4-FFF2-40B4-BE49-F238E27FC236}">
                <a16:creationId xmlns:a16="http://schemas.microsoft.com/office/drawing/2014/main" id="{328762DB-D833-C00D-80D7-5A8E0FB4C558}"/>
              </a:ext>
            </a:extLst>
          </p:cNvPr>
          <p:cNvPicPr>
            <a:picLocks noChangeAspect="1"/>
          </p:cNvPicPr>
          <p:nvPr/>
        </p:nvPicPr>
        <p:blipFill>
          <a:blip r:embed="rId7"/>
          <a:stretch>
            <a:fillRect/>
          </a:stretch>
        </p:blipFill>
        <p:spPr>
          <a:xfrm>
            <a:off x="7005843" y="3940040"/>
            <a:ext cx="470103" cy="370384"/>
          </a:xfrm>
          <a:prstGeom prst="rect">
            <a:avLst/>
          </a:prstGeom>
        </p:spPr>
      </p:pic>
      <p:sp>
        <p:nvSpPr>
          <p:cNvPr id="29" name="Oval 28">
            <a:extLst>
              <a:ext uri="{FF2B5EF4-FFF2-40B4-BE49-F238E27FC236}">
                <a16:creationId xmlns:a16="http://schemas.microsoft.com/office/drawing/2014/main" id="{F610033F-852C-6F19-65D1-9153C553EFEF}"/>
              </a:ext>
            </a:extLst>
          </p:cNvPr>
          <p:cNvSpPr/>
          <p:nvPr/>
        </p:nvSpPr>
        <p:spPr>
          <a:xfrm>
            <a:off x="7274493" y="188812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0">
            <a:extLst>
              <a:ext uri="{FF2B5EF4-FFF2-40B4-BE49-F238E27FC236}">
                <a16:creationId xmlns:a16="http://schemas.microsoft.com/office/drawing/2014/main" id="{4F5AA9AB-6942-26AA-D6B5-13D7A84E85EB}"/>
              </a:ext>
            </a:extLst>
          </p:cNvPr>
          <p:cNvPicPr>
            <a:picLocks noChangeAspect="1"/>
          </p:cNvPicPr>
          <p:nvPr/>
        </p:nvPicPr>
        <p:blipFill>
          <a:blip r:embed="rId8"/>
          <a:stretch>
            <a:fillRect/>
          </a:stretch>
        </p:blipFill>
        <p:spPr>
          <a:xfrm>
            <a:off x="8522788" y="2068885"/>
            <a:ext cx="2861308" cy="771309"/>
          </a:xfrm>
          <a:prstGeom prst="rect">
            <a:avLst/>
          </a:prstGeom>
        </p:spPr>
      </p:pic>
      <p:cxnSp>
        <p:nvCxnSpPr>
          <p:cNvPr id="33" name="Straight Arrow Connector 32">
            <a:extLst>
              <a:ext uri="{FF2B5EF4-FFF2-40B4-BE49-F238E27FC236}">
                <a16:creationId xmlns:a16="http://schemas.microsoft.com/office/drawing/2014/main" id="{6B0DCE26-399A-9F61-C214-F57C981E2D91}"/>
              </a:ext>
            </a:extLst>
          </p:cNvPr>
          <p:cNvCxnSpPr/>
          <p:nvPr/>
        </p:nvCxnSpPr>
        <p:spPr>
          <a:xfrm flipH="1">
            <a:off x="6883121" y="1165609"/>
            <a:ext cx="1639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F9738B-6CB7-BD4A-2D98-62A758045EC1}"/>
              </a:ext>
            </a:extLst>
          </p:cNvPr>
          <p:cNvCxnSpPr/>
          <p:nvPr/>
        </p:nvCxnSpPr>
        <p:spPr>
          <a:xfrm>
            <a:off x="6916144" y="1244920"/>
            <a:ext cx="0" cy="8239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7F5956-BFA0-DC90-E27E-54204FBCB3F2}"/>
              </a:ext>
            </a:extLst>
          </p:cNvPr>
          <p:cNvCxnSpPr/>
          <p:nvPr/>
        </p:nvCxnSpPr>
        <p:spPr>
          <a:xfrm>
            <a:off x="6883121" y="2250831"/>
            <a:ext cx="49236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21D19F-B537-7FA4-848B-CC5E417D7204}"/>
              </a:ext>
            </a:extLst>
          </p:cNvPr>
          <p:cNvCxnSpPr/>
          <p:nvPr/>
        </p:nvCxnSpPr>
        <p:spPr>
          <a:xfrm>
            <a:off x="7475946" y="2454539"/>
            <a:ext cx="492397" cy="288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C0AD75-0D8B-0DC5-7F0F-E470407C27BD}"/>
              </a:ext>
            </a:extLst>
          </p:cNvPr>
          <p:cNvCxnSpPr/>
          <p:nvPr/>
        </p:nvCxnSpPr>
        <p:spPr>
          <a:xfrm>
            <a:off x="8179358" y="2763297"/>
            <a:ext cx="0" cy="7654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96FF9-44DD-0FB3-9F01-BDA769FE4ED5}"/>
              </a:ext>
            </a:extLst>
          </p:cNvPr>
          <p:cNvSpPr txBox="1"/>
          <p:nvPr/>
        </p:nvSpPr>
        <p:spPr>
          <a:xfrm>
            <a:off x="737801" y="5033709"/>
            <a:ext cx="1729822"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V</a:t>
            </a:r>
            <a:r>
              <a:rPr lang="en-US" altLang="zh-CN" baseline="-25000" dirty="0"/>
              <a:t>I</a:t>
            </a:r>
            <a:r>
              <a:rPr lang="zh-CN" altLang="en-US" dirty="0"/>
              <a:t>持续升高，</a:t>
            </a:r>
            <a:r>
              <a:rPr lang="en-US" altLang="zh-CN" dirty="0"/>
              <a:t>T2</a:t>
            </a:r>
            <a:r>
              <a:rPr lang="zh-CN" altLang="en-US" dirty="0"/>
              <a:t>会开始导通</a:t>
            </a:r>
          </a:p>
        </p:txBody>
      </p:sp>
      <p:cxnSp>
        <p:nvCxnSpPr>
          <p:cNvPr id="44" name="Straight Arrow Connector 43">
            <a:extLst>
              <a:ext uri="{FF2B5EF4-FFF2-40B4-BE49-F238E27FC236}">
                <a16:creationId xmlns:a16="http://schemas.microsoft.com/office/drawing/2014/main" id="{27C340F3-FEA8-1F8E-6D33-FAB149C34112}"/>
              </a:ext>
            </a:extLst>
          </p:cNvPr>
          <p:cNvCxnSpPr/>
          <p:nvPr/>
        </p:nvCxnSpPr>
        <p:spPr>
          <a:xfrm flipH="1">
            <a:off x="2441749" y="4155351"/>
            <a:ext cx="3654251" cy="18344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 name="标题 1">
            <a:extLst>
              <a:ext uri="{FF2B5EF4-FFF2-40B4-BE49-F238E27FC236}">
                <a16:creationId xmlns:a16="http://schemas.microsoft.com/office/drawing/2014/main" id="{BEE90B5C-99DD-D90B-DC8A-155DAF6AC6F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4018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6BFF4-5EF3-B747-B995-B2C58255E822}"/>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65087478-60F4-3B8B-13E6-C81BF1C4EF4B}"/>
              </a:ext>
            </a:extLst>
          </p:cNvPr>
          <p:cNvGrpSpPr>
            <a:grpSpLocks/>
          </p:cNvGrpSpPr>
          <p:nvPr/>
        </p:nvGrpSpPr>
        <p:grpSpPr bwMode="auto">
          <a:xfrm>
            <a:off x="1432353" y="669034"/>
            <a:ext cx="10112376" cy="4235449"/>
            <a:chOff x="158" y="527"/>
            <a:chExt cx="6370" cy="2668"/>
          </a:xfrm>
        </p:grpSpPr>
        <p:pic>
          <p:nvPicPr>
            <p:cNvPr id="13" name="Picture 5">
              <a:extLst>
                <a:ext uri="{FF2B5EF4-FFF2-40B4-BE49-F238E27FC236}">
                  <a16:creationId xmlns:a16="http://schemas.microsoft.com/office/drawing/2014/main" id="{4515C12C-4022-C52C-B240-0701CC85E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39"/>
            <a:stretch>
              <a:fillRect/>
            </a:stretch>
          </p:blipFill>
          <p:spPr bwMode="auto">
            <a:xfrm>
              <a:off x="158" y="527"/>
              <a:ext cx="2767" cy="257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4" name="Group 6">
              <a:extLst>
                <a:ext uri="{FF2B5EF4-FFF2-40B4-BE49-F238E27FC236}">
                  <a16:creationId xmlns:a16="http://schemas.microsoft.com/office/drawing/2014/main" id="{938B428F-547F-93A6-DE36-7ADAF8617DEA}"/>
                </a:ext>
              </a:extLst>
            </p:cNvPr>
            <p:cNvGrpSpPr>
              <a:grpSpLocks/>
            </p:cNvGrpSpPr>
            <p:nvPr/>
          </p:nvGrpSpPr>
          <p:grpSpPr bwMode="auto">
            <a:xfrm>
              <a:off x="2789" y="585"/>
              <a:ext cx="3739" cy="2610"/>
              <a:chOff x="2744" y="1447"/>
              <a:chExt cx="3739" cy="2610"/>
            </a:xfrm>
          </p:grpSpPr>
          <p:pic>
            <p:nvPicPr>
              <p:cNvPr id="15" name="Picture 7">
                <a:extLst>
                  <a:ext uri="{FF2B5EF4-FFF2-40B4-BE49-F238E27FC236}">
                    <a16:creationId xmlns:a16="http://schemas.microsoft.com/office/drawing/2014/main" id="{C602BC6A-6411-3459-210F-18FC3A28E5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776" r="7663"/>
              <a:stretch>
                <a:fillRect/>
              </a:stretch>
            </p:blipFill>
            <p:spPr bwMode="auto">
              <a:xfrm>
                <a:off x="3443" y="1447"/>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8">
                <a:extLst>
                  <a:ext uri="{FF2B5EF4-FFF2-40B4-BE49-F238E27FC236}">
                    <a16:creationId xmlns:a16="http://schemas.microsoft.com/office/drawing/2014/main" id="{5BCBEB25-D763-FB73-04B8-457BB8AE1362}"/>
                  </a:ext>
                </a:extLst>
              </p:cNvPr>
              <p:cNvSpPr>
                <a:spLocks noChangeArrowheads="1"/>
              </p:cNvSpPr>
              <p:nvPr/>
            </p:nvSpPr>
            <p:spPr bwMode="auto">
              <a:xfrm>
                <a:off x="2744" y="3743"/>
                <a:ext cx="373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图</a:t>
                </a:r>
                <a:r>
                  <a:rPr kumimoji="1" lang="en-US" altLang="zh-CN" sz="2400" b="1" dirty="0">
                    <a:latin typeface="微软雅黑" panose="020B0503020204020204" pitchFamily="34" charset="-122"/>
                    <a:ea typeface="微软雅黑" panose="020B0503020204020204" pitchFamily="34" charset="-122"/>
                  </a:rPr>
                  <a:t>3.5.10 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grpSp>
      <p:sp>
        <p:nvSpPr>
          <p:cNvPr id="4" name="Rectangle 2">
            <a:extLst>
              <a:ext uri="{FF2B5EF4-FFF2-40B4-BE49-F238E27FC236}">
                <a16:creationId xmlns:a16="http://schemas.microsoft.com/office/drawing/2014/main" id="{F17EBC73-10F0-0510-A7D2-75FEE16CCED1}"/>
              </a:ext>
            </a:extLst>
          </p:cNvPr>
          <p:cNvSpPr txBox="1">
            <a:spLocks noChangeArrowheads="1"/>
          </p:cNvSpPr>
          <p:nvPr/>
        </p:nvSpPr>
        <p:spPr bwMode="auto">
          <a:xfrm>
            <a:off x="250825" y="4724400"/>
            <a:ext cx="188277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marR="0" lvl="0" indent="0" fontAlgn="base">
              <a:lnSpc>
                <a:spcPct val="100000"/>
              </a:lnSpc>
              <a:spcBef>
                <a:spcPct val="0"/>
              </a:spcBef>
              <a:spcAft>
                <a:spcPct val="0"/>
              </a:spcAft>
              <a:buClrTx/>
              <a:buSzTx/>
              <a:buFontTx/>
              <a:buNone/>
              <a:tabLst/>
              <a:defRPr kumimoji="0" sz="2800" b="1" i="0" u="sng" strike="noStrike" cap="none" spc="0" normalizeH="0" baseline="0">
                <a:ln>
                  <a:noFill/>
                </a:ln>
                <a:effectLst/>
                <a:uLnTx/>
                <a:uFillTx/>
                <a:latin typeface="Times New Roman" panose="02020603050405020304" pitchFamily="18" charset="0"/>
                <a:ea typeface="楷体_GB2312" panose="02010609030101010101" pitchFamily="49" charset="-122"/>
                <a:cs typeface="+mj-cs"/>
              </a:defRPr>
            </a:lvl1pPr>
            <a:lvl2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r>
              <a:rPr lang="en-US" altLang="zh-CN" dirty="0"/>
              <a:t>b. </a:t>
            </a:r>
            <a:r>
              <a:rPr lang="en-US" altLang="zh-CN" i="1" dirty="0"/>
              <a:t>BC</a:t>
            </a:r>
            <a:r>
              <a:rPr lang="zh-CN" altLang="en-US" dirty="0"/>
              <a:t>段：</a:t>
            </a:r>
          </a:p>
        </p:txBody>
      </p:sp>
      <p:graphicFrame>
        <p:nvGraphicFramePr>
          <p:cNvPr id="5" name="Object 4">
            <a:extLst>
              <a:ext uri="{FF2B5EF4-FFF2-40B4-BE49-F238E27FC236}">
                <a16:creationId xmlns:a16="http://schemas.microsoft.com/office/drawing/2014/main" id="{7C7B7E0D-77CB-327C-459A-4348916AC03E}"/>
              </a:ext>
            </a:extLst>
          </p:cNvPr>
          <p:cNvGraphicFramePr>
            <a:graphicFrameLocks noChangeAspect="1"/>
          </p:cNvGraphicFramePr>
          <p:nvPr>
            <p:extLst>
              <p:ext uri="{D42A27DB-BD31-4B8C-83A1-F6EECF244321}">
                <p14:modId xmlns:p14="http://schemas.microsoft.com/office/powerpoint/2010/main" val="2067000613"/>
              </p:ext>
            </p:extLst>
          </p:nvPr>
        </p:nvGraphicFramePr>
        <p:xfrm>
          <a:off x="1432353" y="5512691"/>
          <a:ext cx="8351838" cy="1168400"/>
        </p:xfrm>
        <a:graphic>
          <a:graphicData uri="http://schemas.openxmlformats.org/presentationml/2006/ole">
            <mc:AlternateContent xmlns:mc="http://schemas.openxmlformats.org/markup-compatibility/2006">
              <mc:Choice xmlns:v="urn:schemas-microsoft-com:vml" Requires="v">
                <p:oleObj spid="_x0000_s23555" name="公式" r:id="rId6" imgW="3454400" imgH="482600" progId="Equation.3">
                  <p:embed/>
                </p:oleObj>
              </mc:Choice>
              <mc:Fallback>
                <p:oleObj name="公式" r:id="rId6" imgW="3454400" imgH="482600" progId="Equation.3">
                  <p:embed/>
                  <p:pic>
                    <p:nvPicPr>
                      <p:cNvPr id="5" name="Object 4">
                        <a:extLst>
                          <a:ext uri="{FF2B5EF4-FFF2-40B4-BE49-F238E27FC236}">
                            <a16:creationId xmlns:a16="http://schemas.microsoft.com/office/drawing/2014/main" id="{7C7B7E0D-77CB-327C-459A-4348916AC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353" y="5512691"/>
                        <a:ext cx="8351838" cy="11684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a:extLst>
              <a:ext uri="{FF2B5EF4-FFF2-40B4-BE49-F238E27FC236}">
                <a16:creationId xmlns:a16="http://schemas.microsoft.com/office/drawing/2014/main" id="{A252A859-2EF5-8135-0E5D-306E7ECC9345}"/>
              </a:ext>
            </a:extLst>
          </p:cNvPr>
          <p:cNvPicPr>
            <a:picLocks noChangeAspect="1"/>
          </p:cNvPicPr>
          <p:nvPr/>
        </p:nvPicPr>
        <p:blipFill>
          <a:blip r:embed="rId8"/>
          <a:stretch>
            <a:fillRect/>
          </a:stretch>
        </p:blipFill>
        <p:spPr>
          <a:xfrm>
            <a:off x="5824966" y="4951710"/>
            <a:ext cx="3540062" cy="492920"/>
          </a:xfrm>
          <a:prstGeom prst="rect">
            <a:avLst/>
          </a:prstGeom>
        </p:spPr>
      </p:pic>
      <p:sp>
        <p:nvSpPr>
          <p:cNvPr id="2" name="标题 1">
            <a:extLst>
              <a:ext uri="{FF2B5EF4-FFF2-40B4-BE49-F238E27FC236}">
                <a16:creationId xmlns:a16="http://schemas.microsoft.com/office/drawing/2014/main" id="{EC7DB825-66DE-B5F9-8B4D-50BA26A5430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12895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893C-61C3-D1A4-D1B0-AAB2115583B2}"/>
            </a:ext>
          </a:extLst>
        </p:cNvPr>
        <p:cNvGrpSpPr/>
        <p:nvPr/>
      </p:nvGrpSpPr>
      <p:grpSpPr>
        <a:xfrm>
          <a:off x="0" y="0"/>
          <a:ext cx="0" cy="0"/>
          <a:chOff x="0" y="0"/>
          <a:chExt cx="0" cy="0"/>
        </a:xfrm>
      </p:grpSpPr>
      <p:pic>
        <p:nvPicPr>
          <p:cNvPr id="13" name="Picture 5">
            <a:extLst>
              <a:ext uri="{FF2B5EF4-FFF2-40B4-BE49-F238E27FC236}">
                <a16:creationId xmlns:a16="http://schemas.microsoft.com/office/drawing/2014/main" id="{91DC1991-FB16-95EC-2AB5-0795C8376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2361341" y="576289"/>
            <a:ext cx="6617368" cy="6165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3B4FAB7-FB87-E889-6970-5905DCE07A1E}"/>
              </a:ext>
            </a:extLst>
          </p:cNvPr>
          <p:cNvSpPr/>
          <p:nvPr/>
        </p:nvSpPr>
        <p:spPr>
          <a:xfrm>
            <a:off x="4045708" y="303264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C75ADD26-1E28-1265-B930-D81CE3F84206}"/>
              </a:ext>
            </a:extLst>
          </p:cNvPr>
          <p:cNvPicPr>
            <a:picLocks noChangeAspect="1"/>
          </p:cNvPicPr>
          <p:nvPr/>
        </p:nvPicPr>
        <p:blipFill>
          <a:blip r:embed="rId4"/>
          <a:stretch>
            <a:fillRect/>
          </a:stretch>
        </p:blipFill>
        <p:spPr>
          <a:xfrm>
            <a:off x="3823293" y="2668936"/>
            <a:ext cx="969771" cy="457178"/>
          </a:xfrm>
          <a:prstGeom prst="rect">
            <a:avLst/>
          </a:prstGeom>
        </p:spPr>
      </p:pic>
      <p:pic>
        <p:nvPicPr>
          <p:cNvPr id="8" name="Picture 7">
            <a:extLst>
              <a:ext uri="{FF2B5EF4-FFF2-40B4-BE49-F238E27FC236}">
                <a16:creationId xmlns:a16="http://schemas.microsoft.com/office/drawing/2014/main" id="{10AB1558-369A-0E68-C533-42916E2A2C3B}"/>
              </a:ext>
            </a:extLst>
          </p:cNvPr>
          <p:cNvPicPr>
            <a:picLocks noChangeAspect="1"/>
          </p:cNvPicPr>
          <p:nvPr/>
        </p:nvPicPr>
        <p:blipFill>
          <a:blip r:embed="rId5"/>
          <a:stretch>
            <a:fillRect/>
          </a:stretch>
        </p:blipFill>
        <p:spPr>
          <a:xfrm>
            <a:off x="5485334" y="3231644"/>
            <a:ext cx="369382" cy="554073"/>
          </a:xfrm>
          <a:prstGeom prst="rect">
            <a:avLst/>
          </a:prstGeom>
        </p:spPr>
      </p:pic>
      <p:sp>
        <p:nvSpPr>
          <p:cNvPr id="9" name="Oval 8">
            <a:extLst>
              <a:ext uri="{FF2B5EF4-FFF2-40B4-BE49-F238E27FC236}">
                <a16:creationId xmlns:a16="http://schemas.microsoft.com/office/drawing/2014/main" id="{22A65B79-55A3-2D98-5305-C769411CD461}"/>
              </a:ext>
            </a:extLst>
          </p:cNvPr>
          <p:cNvSpPr/>
          <p:nvPr/>
        </p:nvSpPr>
        <p:spPr>
          <a:xfrm>
            <a:off x="5485334" y="3182938"/>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a:extLst>
              <a:ext uri="{FF2B5EF4-FFF2-40B4-BE49-F238E27FC236}">
                <a16:creationId xmlns:a16="http://schemas.microsoft.com/office/drawing/2014/main" id="{D2B30A41-14AA-6110-0A6F-A1856ED2C85A}"/>
              </a:ext>
            </a:extLst>
          </p:cNvPr>
          <p:cNvPicPr>
            <a:picLocks noChangeAspect="1"/>
          </p:cNvPicPr>
          <p:nvPr/>
        </p:nvPicPr>
        <p:blipFill>
          <a:blip r:embed="rId6"/>
          <a:stretch>
            <a:fillRect/>
          </a:stretch>
        </p:blipFill>
        <p:spPr>
          <a:xfrm>
            <a:off x="6423258" y="3964533"/>
            <a:ext cx="743883" cy="340946"/>
          </a:xfrm>
          <a:prstGeom prst="rect">
            <a:avLst/>
          </a:prstGeom>
        </p:spPr>
      </p:pic>
      <p:pic>
        <p:nvPicPr>
          <p:cNvPr id="20" name="Picture 19">
            <a:extLst>
              <a:ext uri="{FF2B5EF4-FFF2-40B4-BE49-F238E27FC236}">
                <a16:creationId xmlns:a16="http://schemas.microsoft.com/office/drawing/2014/main" id="{8F0F9320-71C8-4024-BA83-CBC37468DA7C}"/>
              </a:ext>
            </a:extLst>
          </p:cNvPr>
          <p:cNvPicPr>
            <a:picLocks noChangeAspect="1"/>
          </p:cNvPicPr>
          <p:nvPr/>
        </p:nvPicPr>
        <p:blipFill>
          <a:blip r:embed="rId7"/>
          <a:stretch>
            <a:fillRect/>
          </a:stretch>
        </p:blipFill>
        <p:spPr>
          <a:xfrm>
            <a:off x="6423258" y="1869043"/>
            <a:ext cx="419669" cy="419669"/>
          </a:xfrm>
          <a:prstGeom prst="rect">
            <a:avLst/>
          </a:prstGeom>
        </p:spPr>
      </p:pic>
      <p:cxnSp>
        <p:nvCxnSpPr>
          <p:cNvPr id="22" name="Straight Arrow Connector 21">
            <a:extLst>
              <a:ext uri="{FF2B5EF4-FFF2-40B4-BE49-F238E27FC236}">
                <a16:creationId xmlns:a16="http://schemas.microsoft.com/office/drawing/2014/main" id="{7CCE44A2-B7F1-426E-2669-880621DBBE01}"/>
              </a:ext>
            </a:extLst>
          </p:cNvPr>
          <p:cNvCxnSpPr/>
          <p:nvPr/>
        </p:nvCxnSpPr>
        <p:spPr>
          <a:xfrm>
            <a:off x="6272533" y="1121490"/>
            <a:ext cx="0" cy="42203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558CC9D-5742-E8A1-C00F-EE6AD7EA6D3B}"/>
              </a:ext>
            </a:extLst>
          </p:cNvPr>
          <p:cNvPicPr>
            <a:picLocks noChangeAspect="1"/>
          </p:cNvPicPr>
          <p:nvPr/>
        </p:nvPicPr>
        <p:blipFill>
          <a:blip r:embed="rId8"/>
          <a:stretch>
            <a:fillRect/>
          </a:stretch>
        </p:blipFill>
        <p:spPr>
          <a:xfrm>
            <a:off x="9129433" y="1193700"/>
            <a:ext cx="1808176" cy="675343"/>
          </a:xfrm>
          <a:prstGeom prst="rect">
            <a:avLst/>
          </a:prstGeom>
        </p:spPr>
      </p:pic>
      <p:cxnSp>
        <p:nvCxnSpPr>
          <p:cNvPr id="28" name="Straight Arrow Connector 27">
            <a:extLst>
              <a:ext uri="{FF2B5EF4-FFF2-40B4-BE49-F238E27FC236}">
                <a16:creationId xmlns:a16="http://schemas.microsoft.com/office/drawing/2014/main" id="{BC3B6D75-366D-2020-6A90-EC5BBBE7EE06}"/>
              </a:ext>
            </a:extLst>
          </p:cNvPr>
          <p:cNvCxnSpPr/>
          <p:nvPr/>
        </p:nvCxnSpPr>
        <p:spPr>
          <a:xfrm>
            <a:off x="6423258" y="1531371"/>
            <a:ext cx="2555451" cy="0"/>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C33503A-9D52-E852-BEF0-C168C8444CA8}"/>
              </a:ext>
            </a:extLst>
          </p:cNvPr>
          <p:cNvPicPr>
            <a:picLocks noChangeAspect="1"/>
          </p:cNvPicPr>
          <p:nvPr/>
        </p:nvPicPr>
        <p:blipFill>
          <a:blip r:embed="rId9"/>
          <a:stretch>
            <a:fillRect/>
          </a:stretch>
        </p:blipFill>
        <p:spPr>
          <a:xfrm>
            <a:off x="9022025" y="1999861"/>
            <a:ext cx="3075017" cy="912206"/>
          </a:xfrm>
          <a:prstGeom prst="rect">
            <a:avLst/>
          </a:prstGeom>
        </p:spPr>
      </p:pic>
      <p:sp>
        <p:nvSpPr>
          <p:cNvPr id="31" name="Oval 30">
            <a:extLst>
              <a:ext uri="{FF2B5EF4-FFF2-40B4-BE49-F238E27FC236}">
                <a16:creationId xmlns:a16="http://schemas.microsoft.com/office/drawing/2014/main" id="{151661CE-2BAA-A211-0D71-77A16FB5E80E}"/>
              </a:ext>
            </a:extLst>
          </p:cNvPr>
          <p:cNvSpPr/>
          <p:nvPr/>
        </p:nvSpPr>
        <p:spPr>
          <a:xfrm>
            <a:off x="6845692" y="1836933"/>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a:extLst>
              <a:ext uri="{FF2B5EF4-FFF2-40B4-BE49-F238E27FC236}">
                <a16:creationId xmlns:a16="http://schemas.microsoft.com/office/drawing/2014/main" id="{61A62662-A155-8029-0C33-5759157E3F64}"/>
              </a:ext>
            </a:extLst>
          </p:cNvPr>
          <p:cNvSpPr/>
          <p:nvPr/>
        </p:nvSpPr>
        <p:spPr>
          <a:xfrm>
            <a:off x="6876202" y="3829445"/>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33">
            <a:extLst>
              <a:ext uri="{FF2B5EF4-FFF2-40B4-BE49-F238E27FC236}">
                <a16:creationId xmlns:a16="http://schemas.microsoft.com/office/drawing/2014/main" id="{966E9C2A-E143-66F0-5805-1EC142027637}"/>
              </a:ext>
            </a:extLst>
          </p:cNvPr>
          <p:cNvPicPr>
            <a:picLocks noChangeAspect="1"/>
          </p:cNvPicPr>
          <p:nvPr/>
        </p:nvPicPr>
        <p:blipFill>
          <a:blip r:embed="rId10"/>
          <a:stretch>
            <a:fillRect/>
          </a:stretch>
        </p:blipFill>
        <p:spPr>
          <a:xfrm>
            <a:off x="9150570" y="4135006"/>
            <a:ext cx="2084527" cy="783204"/>
          </a:xfrm>
          <a:prstGeom prst="rect">
            <a:avLst/>
          </a:prstGeom>
        </p:spPr>
      </p:pic>
      <p:cxnSp>
        <p:nvCxnSpPr>
          <p:cNvPr id="36" name="Straight Arrow Connector 35">
            <a:extLst>
              <a:ext uri="{FF2B5EF4-FFF2-40B4-BE49-F238E27FC236}">
                <a16:creationId xmlns:a16="http://schemas.microsoft.com/office/drawing/2014/main" id="{B94F23AA-AD12-903E-D3F2-23289721E792}"/>
              </a:ext>
            </a:extLst>
          </p:cNvPr>
          <p:cNvCxnSpPr>
            <a:cxnSpLocks/>
          </p:cNvCxnSpPr>
          <p:nvPr/>
        </p:nvCxnSpPr>
        <p:spPr>
          <a:xfrm>
            <a:off x="7788652" y="2606056"/>
            <a:ext cx="0" cy="1052916"/>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487D3E-732A-F6AA-9057-369760AD609F}"/>
              </a:ext>
            </a:extLst>
          </p:cNvPr>
          <p:cNvCxnSpPr>
            <a:cxnSpLocks/>
          </p:cNvCxnSpPr>
          <p:nvPr/>
        </p:nvCxnSpPr>
        <p:spPr>
          <a:xfrm>
            <a:off x="6889105" y="2455764"/>
            <a:ext cx="649930" cy="333237"/>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ABB73A-42CB-4400-CFC0-BC444C036471}"/>
              </a:ext>
            </a:extLst>
          </p:cNvPr>
          <p:cNvCxnSpPr>
            <a:cxnSpLocks/>
          </p:cNvCxnSpPr>
          <p:nvPr/>
        </p:nvCxnSpPr>
        <p:spPr>
          <a:xfrm>
            <a:off x="6258984" y="2475696"/>
            <a:ext cx="630121" cy="10758"/>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0B956B-A89A-40CD-6887-2809B0BF1028}"/>
              </a:ext>
            </a:extLst>
          </p:cNvPr>
          <p:cNvSpPr txBox="1"/>
          <p:nvPr/>
        </p:nvSpPr>
        <p:spPr>
          <a:xfrm>
            <a:off x="8189160" y="4967797"/>
            <a:ext cx="2555450"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V</a:t>
            </a:r>
            <a:r>
              <a:rPr lang="en-US" altLang="zh-CN" baseline="-25000" dirty="0"/>
              <a:t>I</a:t>
            </a:r>
            <a:r>
              <a:rPr lang="zh-CN" altLang="en-US" dirty="0"/>
              <a:t>持续升高，</a:t>
            </a:r>
            <a:r>
              <a:rPr lang="en-US" altLang="zh-CN" dirty="0"/>
              <a:t>T2</a:t>
            </a:r>
            <a:r>
              <a:rPr lang="zh-CN" altLang="en-US" dirty="0"/>
              <a:t>导通，</a:t>
            </a:r>
            <a:r>
              <a:rPr lang="en-US" altLang="zh-CN" dirty="0"/>
              <a:t>T5</a:t>
            </a:r>
            <a:r>
              <a:rPr lang="zh-CN" altLang="en-US" dirty="0"/>
              <a:t>开始导通</a:t>
            </a:r>
          </a:p>
        </p:txBody>
      </p:sp>
      <p:sp>
        <p:nvSpPr>
          <p:cNvPr id="2" name="标题 1">
            <a:extLst>
              <a:ext uri="{FF2B5EF4-FFF2-40B4-BE49-F238E27FC236}">
                <a16:creationId xmlns:a16="http://schemas.microsoft.com/office/drawing/2014/main" id="{747C88FD-568A-8A73-C4EC-F90896D2E4C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1529139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51F05-752B-6596-BB59-F88D893E0CF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6F148D01-804D-0489-B1CF-477500956F85}"/>
              </a:ext>
            </a:extLst>
          </p:cNvPr>
          <p:cNvGrpSpPr>
            <a:grpSpLocks/>
          </p:cNvGrpSpPr>
          <p:nvPr/>
        </p:nvGrpSpPr>
        <p:grpSpPr bwMode="auto">
          <a:xfrm>
            <a:off x="1432353" y="669034"/>
            <a:ext cx="10112376" cy="4235449"/>
            <a:chOff x="158" y="527"/>
            <a:chExt cx="6370" cy="2668"/>
          </a:xfrm>
        </p:grpSpPr>
        <p:pic>
          <p:nvPicPr>
            <p:cNvPr id="13" name="Picture 5">
              <a:extLst>
                <a:ext uri="{FF2B5EF4-FFF2-40B4-BE49-F238E27FC236}">
                  <a16:creationId xmlns:a16="http://schemas.microsoft.com/office/drawing/2014/main" id="{8AAE3BC5-272E-8F40-7000-E9F4413A7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39"/>
            <a:stretch>
              <a:fillRect/>
            </a:stretch>
          </p:blipFill>
          <p:spPr bwMode="auto">
            <a:xfrm>
              <a:off x="158" y="527"/>
              <a:ext cx="2767" cy="257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4" name="Group 6">
              <a:extLst>
                <a:ext uri="{FF2B5EF4-FFF2-40B4-BE49-F238E27FC236}">
                  <a16:creationId xmlns:a16="http://schemas.microsoft.com/office/drawing/2014/main" id="{5A7DD3EB-333E-B70F-9099-FDBAD3A6BEAA}"/>
                </a:ext>
              </a:extLst>
            </p:cNvPr>
            <p:cNvGrpSpPr>
              <a:grpSpLocks/>
            </p:cNvGrpSpPr>
            <p:nvPr/>
          </p:nvGrpSpPr>
          <p:grpSpPr bwMode="auto">
            <a:xfrm>
              <a:off x="2789" y="585"/>
              <a:ext cx="3739" cy="2610"/>
              <a:chOff x="2744" y="1447"/>
              <a:chExt cx="3739" cy="2610"/>
            </a:xfrm>
          </p:grpSpPr>
          <p:pic>
            <p:nvPicPr>
              <p:cNvPr id="15" name="Picture 7">
                <a:extLst>
                  <a:ext uri="{FF2B5EF4-FFF2-40B4-BE49-F238E27FC236}">
                    <a16:creationId xmlns:a16="http://schemas.microsoft.com/office/drawing/2014/main" id="{3EAF817E-701E-F7F0-0B78-C46DA4F03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776" r="7663"/>
              <a:stretch>
                <a:fillRect/>
              </a:stretch>
            </p:blipFill>
            <p:spPr bwMode="auto">
              <a:xfrm>
                <a:off x="3443" y="1447"/>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8">
                <a:extLst>
                  <a:ext uri="{FF2B5EF4-FFF2-40B4-BE49-F238E27FC236}">
                    <a16:creationId xmlns:a16="http://schemas.microsoft.com/office/drawing/2014/main" id="{8885CAD1-33EF-4502-FF4C-53410E07A99B}"/>
                  </a:ext>
                </a:extLst>
              </p:cNvPr>
              <p:cNvSpPr>
                <a:spLocks noChangeArrowheads="1"/>
              </p:cNvSpPr>
              <p:nvPr/>
            </p:nvSpPr>
            <p:spPr bwMode="auto">
              <a:xfrm>
                <a:off x="2744" y="3743"/>
                <a:ext cx="373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图</a:t>
                </a:r>
                <a:r>
                  <a:rPr kumimoji="1" lang="en-US" altLang="zh-CN" sz="2400" b="1" dirty="0">
                    <a:latin typeface="微软雅黑" panose="020B0503020204020204" pitchFamily="34" charset="-122"/>
                    <a:ea typeface="微软雅黑" panose="020B0503020204020204" pitchFamily="34" charset="-122"/>
                  </a:rPr>
                  <a:t>3.5.10 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grpSp>
      <p:sp>
        <p:nvSpPr>
          <p:cNvPr id="6" name="Rectangle 2">
            <a:extLst>
              <a:ext uri="{FF2B5EF4-FFF2-40B4-BE49-F238E27FC236}">
                <a16:creationId xmlns:a16="http://schemas.microsoft.com/office/drawing/2014/main" id="{27433FD7-4830-8489-9ED5-71F03BD92CDD}"/>
              </a:ext>
            </a:extLst>
          </p:cNvPr>
          <p:cNvSpPr txBox="1">
            <a:spLocks noChangeArrowheads="1"/>
          </p:cNvSpPr>
          <p:nvPr/>
        </p:nvSpPr>
        <p:spPr bwMode="auto">
          <a:xfrm>
            <a:off x="311115" y="4889137"/>
            <a:ext cx="1944688"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marR="0" lvl="0" indent="0" fontAlgn="base">
              <a:lnSpc>
                <a:spcPct val="100000"/>
              </a:lnSpc>
              <a:spcBef>
                <a:spcPct val="0"/>
              </a:spcBef>
              <a:spcAft>
                <a:spcPct val="0"/>
              </a:spcAft>
              <a:buClrTx/>
              <a:buSzTx/>
              <a:buFontTx/>
              <a:buNone/>
              <a:tabLst/>
              <a:defRPr kumimoji="0" sz="2800" b="1" i="0" u="sng" strike="noStrike" cap="none" spc="0" normalizeH="0" baseline="0">
                <a:ln>
                  <a:noFill/>
                </a:ln>
                <a:effectLst/>
                <a:uLnTx/>
                <a:uFillTx/>
                <a:latin typeface="Times New Roman" panose="02020603050405020304" pitchFamily="18" charset="0"/>
                <a:ea typeface="楷体_GB2312" panose="02010609030101010101" pitchFamily="49" charset="-122"/>
                <a:cs typeface="+mj-cs"/>
              </a:defRPr>
            </a:lvl1pPr>
            <a:lvl2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r>
              <a:rPr lang="en-US" altLang="zh-CN" dirty="0"/>
              <a:t>c. CD</a:t>
            </a:r>
            <a:r>
              <a:rPr lang="zh-CN" altLang="en-US" dirty="0"/>
              <a:t>段：</a:t>
            </a:r>
          </a:p>
        </p:txBody>
      </p:sp>
      <p:graphicFrame>
        <p:nvGraphicFramePr>
          <p:cNvPr id="7" name="Object 11">
            <a:extLst>
              <a:ext uri="{FF2B5EF4-FFF2-40B4-BE49-F238E27FC236}">
                <a16:creationId xmlns:a16="http://schemas.microsoft.com/office/drawing/2014/main" id="{8391F27D-E947-DE09-004E-EEC8715DDC8F}"/>
              </a:ext>
            </a:extLst>
          </p:cNvPr>
          <p:cNvGraphicFramePr>
            <a:graphicFrameLocks noChangeAspect="1"/>
          </p:cNvGraphicFramePr>
          <p:nvPr>
            <p:extLst>
              <p:ext uri="{D42A27DB-BD31-4B8C-83A1-F6EECF244321}">
                <p14:modId xmlns:p14="http://schemas.microsoft.com/office/powerpoint/2010/main" val="3645773487"/>
              </p:ext>
            </p:extLst>
          </p:nvPr>
        </p:nvGraphicFramePr>
        <p:xfrm>
          <a:off x="1432353" y="5528451"/>
          <a:ext cx="7561262" cy="1144588"/>
        </p:xfrm>
        <a:graphic>
          <a:graphicData uri="http://schemas.openxmlformats.org/presentationml/2006/ole">
            <mc:AlternateContent xmlns:mc="http://schemas.openxmlformats.org/markup-compatibility/2006">
              <mc:Choice xmlns:v="urn:schemas-microsoft-com:vml" Requires="v">
                <p:oleObj spid="_x0000_s24579" name="公式" r:id="rId6" imgW="3187700" imgH="482600" progId="Equation.3">
                  <p:embed/>
                </p:oleObj>
              </mc:Choice>
              <mc:Fallback>
                <p:oleObj name="公式" r:id="rId6" imgW="3187700" imgH="482600" progId="Equation.3">
                  <p:embed/>
                  <p:pic>
                    <p:nvPicPr>
                      <p:cNvPr id="7" name="Object 11">
                        <a:extLst>
                          <a:ext uri="{FF2B5EF4-FFF2-40B4-BE49-F238E27FC236}">
                            <a16:creationId xmlns:a16="http://schemas.microsoft.com/office/drawing/2014/main" id="{8391F27D-E947-DE09-004E-EEC8715DD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353" y="5528451"/>
                        <a:ext cx="7561262" cy="1144588"/>
                      </a:xfrm>
                      <a:prstGeom prst="rect">
                        <a:avLst/>
                      </a:prstGeom>
                      <a:solidFill>
                        <a:srgbClr val="FFFFFF"/>
                      </a:solidFill>
                      <a:ln w="57150" cap="sq" cmpd="thickThin">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4CDFF38B-9B31-193B-5A6A-6E65BA05251C}"/>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118462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3C685-622A-2A65-CED0-3AF81743414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31971DA-B1AE-A776-A576-40C1EBE9F9BA}"/>
              </a:ext>
            </a:extLst>
          </p:cNvPr>
          <p:cNvGrpSpPr>
            <a:grpSpLocks/>
          </p:cNvGrpSpPr>
          <p:nvPr/>
        </p:nvGrpSpPr>
        <p:grpSpPr bwMode="auto">
          <a:xfrm>
            <a:off x="1432353" y="669034"/>
            <a:ext cx="10112376" cy="4235449"/>
            <a:chOff x="158" y="527"/>
            <a:chExt cx="6370" cy="2668"/>
          </a:xfrm>
        </p:grpSpPr>
        <p:pic>
          <p:nvPicPr>
            <p:cNvPr id="13" name="Picture 5">
              <a:extLst>
                <a:ext uri="{FF2B5EF4-FFF2-40B4-BE49-F238E27FC236}">
                  <a16:creationId xmlns:a16="http://schemas.microsoft.com/office/drawing/2014/main" id="{DE6E83B2-DA54-7FD9-7C5B-3BB66FBDC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39"/>
            <a:stretch>
              <a:fillRect/>
            </a:stretch>
          </p:blipFill>
          <p:spPr bwMode="auto">
            <a:xfrm>
              <a:off x="158" y="527"/>
              <a:ext cx="2767" cy="2578"/>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4" name="Group 6">
              <a:extLst>
                <a:ext uri="{FF2B5EF4-FFF2-40B4-BE49-F238E27FC236}">
                  <a16:creationId xmlns:a16="http://schemas.microsoft.com/office/drawing/2014/main" id="{0A508C55-E503-97A5-CF91-C70E16F76661}"/>
                </a:ext>
              </a:extLst>
            </p:cNvPr>
            <p:cNvGrpSpPr>
              <a:grpSpLocks/>
            </p:cNvGrpSpPr>
            <p:nvPr/>
          </p:nvGrpSpPr>
          <p:grpSpPr bwMode="auto">
            <a:xfrm>
              <a:off x="2789" y="585"/>
              <a:ext cx="3739" cy="2610"/>
              <a:chOff x="2744" y="1447"/>
              <a:chExt cx="3739" cy="2610"/>
            </a:xfrm>
          </p:grpSpPr>
          <p:pic>
            <p:nvPicPr>
              <p:cNvPr id="15" name="Picture 7">
                <a:extLst>
                  <a:ext uri="{FF2B5EF4-FFF2-40B4-BE49-F238E27FC236}">
                    <a16:creationId xmlns:a16="http://schemas.microsoft.com/office/drawing/2014/main" id="{9405EAFD-FCCD-8712-6571-1A89B610F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776" r="7663"/>
              <a:stretch>
                <a:fillRect/>
              </a:stretch>
            </p:blipFill>
            <p:spPr bwMode="auto">
              <a:xfrm>
                <a:off x="3443" y="1447"/>
                <a:ext cx="2586" cy="2111"/>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8">
                <a:extLst>
                  <a:ext uri="{FF2B5EF4-FFF2-40B4-BE49-F238E27FC236}">
                    <a16:creationId xmlns:a16="http://schemas.microsoft.com/office/drawing/2014/main" id="{8F542E8F-01C7-7EAD-8D31-F22E20C0F17A}"/>
                  </a:ext>
                </a:extLst>
              </p:cNvPr>
              <p:cNvSpPr>
                <a:spLocks noChangeArrowheads="1"/>
              </p:cNvSpPr>
              <p:nvPr/>
            </p:nvSpPr>
            <p:spPr bwMode="auto">
              <a:xfrm>
                <a:off x="2744" y="3743"/>
                <a:ext cx="373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图</a:t>
                </a:r>
                <a:r>
                  <a:rPr kumimoji="1" lang="en-US" altLang="zh-CN" sz="2400" b="1" dirty="0">
                    <a:latin typeface="微软雅黑" panose="020B0503020204020204" pitchFamily="34" charset="-122"/>
                    <a:ea typeface="微软雅黑" panose="020B0503020204020204" pitchFamily="34" charset="-122"/>
                  </a:rPr>
                  <a:t>3.5.10 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grpSp>
      <p:sp>
        <p:nvSpPr>
          <p:cNvPr id="4" name="Rectangle 2">
            <a:extLst>
              <a:ext uri="{FF2B5EF4-FFF2-40B4-BE49-F238E27FC236}">
                <a16:creationId xmlns:a16="http://schemas.microsoft.com/office/drawing/2014/main" id="{BE513500-64ED-7E70-F87A-7A004C463917}"/>
              </a:ext>
            </a:extLst>
          </p:cNvPr>
          <p:cNvSpPr txBox="1">
            <a:spLocks noChangeArrowheads="1"/>
          </p:cNvSpPr>
          <p:nvPr/>
        </p:nvSpPr>
        <p:spPr bwMode="auto">
          <a:xfrm>
            <a:off x="705687" y="5198170"/>
            <a:ext cx="209867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marR="0" lvl="0" indent="0" fontAlgn="base">
              <a:lnSpc>
                <a:spcPct val="100000"/>
              </a:lnSpc>
              <a:spcBef>
                <a:spcPct val="0"/>
              </a:spcBef>
              <a:spcAft>
                <a:spcPct val="0"/>
              </a:spcAft>
              <a:buClrTx/>
              <a:buSzTx/>
              <a:buFontTx/>
              <a:buNone/>
              <a:tabLst/>
              <a:defRPr kumimoji="0" sz="2800" b="1" i="0" u="sng" strike="noStrike" cap="none" spc="0" normalizeH="0" baseline="0">
                <a:ln>
                  <a:noFill/>
                </a:ln>
                <a:effectLst/>
                <a:uLnTx/>
                <a:uFillTx/>
                <a:latin typeface="Times New Roman" panose="02020603050405020304" pitchFamily="18" charset="0"/>
                <a:ea typeface="楷体_GB2312" panose="02010609030101010101" pitchFamily="49" charset="-122"/>
                <a:cs typeface="+mj-cs"/>
              </a:defRPr>
            </a:lvl1pPr>
            <a:lvl2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r>
              <a:rPr lang="en-US" altLang="zh-CN" dirty="0"/>
              <a:t>d. DE</a:t>
            </a:r>
            <a:r>
              <a:rPr lang="zh-CN" altLang="en-US" dirty="0"/>
              <a:t>段：</a:t>
            </a:r>
          </a:p>
        </p:txBody>
      </p:sp>
      <p:graphicFrame>
        <p:nvGraphicFramePr>
          <p:cNvPr id="5" name="Object 4">
            <a:extLst>
              <a:ext uri="{FF2B5EF4-FFF2-40B4-BE49-F238E27FC236}">
                <a16:creationId xmlns:a16="http://schemas.microsoft.com/office/drawing/2014/main" id="{DFB611DD-32ED-091A-1BDF-78A87EE7FD6A}"/>
              </a:ext>
            </a:extLst>
          </p:cNvPr>
          <p:cNvGraphicFramePr>
            <a:graphicFrameLocks noChangeAspect="1"/>
          </p:cNvGraphicFramePr>
          <p:nvPr>
            <p:extLst>
              <p:ext uri="{D42A27DB-BD31-4B8C-83A1-F6EECF244321}">
                <p14:modId xmlns:p14="http://schemas.microsoft.com/office/powerpoint/2010/main" val="2347779506"/>
              </p:ext>
            </p:extLst>
          </p:nvPr>
        </p:nvGraphicFramePr>
        <p:xfrm>
          <a:off x="1432353" y="5869878"/>
          <a:ext cx="6451600" cy="638175"/>
        </p:xfrm>
        <a:graphic>
          <a:graphicData uri="http://schemas.openxmlformats.org/presentationml/2006/ole">
            <mc:AlternateContent xmlns:mc="http://schemas.openxmlformats.org/markup-compatibility/2006">
              <mc:Choice xmlns:v="urn:schemas-microsoft-com:vml" Requires="v">
                <p:oleObj spid="_x0000_s25603" name="公式" r:id="rId6" imgW="2438400" imgH="241300" progId="Equation.3">
                  <p:embed/>
                </p:oleObj>
              </mc:Choice>
              <mc:Fallback>
                <p:oleObj name="公式" r:id="rId6" imgW="2438400" imgH="241300" progId="Equation.3">
                  <p:embed/>
                  <p:pic>
                    <p:nvPicPr>
                      <p:cNvPr id="5" name="Object 4">
                        <a:extLst>
                          <a:ext uri="{FF2B5EF4-FFF2-40B4-BE49-F238E27FC236}">
                            <a16:creationId xmlns:a16="http://schemas.microsoft.com/office/drawing/2014/main" id="{DFB611DD-32ED-091A-1BDF-78A87EE7F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353" y="5869878"/>
                        <a:ext cx="6451600" cy="63817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3FDCF010-6083-B889-33F8-57AB34A9938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329657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C01C7-652F-CC6E-E757-885B89EB3905}"/>
            </a:ext>
          </a:extLst>
        </p:cNvPr>
        <p:cNvGrpSpPr/>
        <p:nvPr/>
      </p:nvGrpSpPr>
      <p:grpSpPr>
        <a:xfrm>
          <a:off x="0" y="0"/>
          <a:ext cx="0" cy="0"/>
          <a:chOff x="0" y="0"/>
          <a:chExt cx="0" cy="0"/>
        </a:xfrm>
      </p:grpSpPr>
      <p:pic>
        <p:nvPicPr>
          <p:cNvPr id="13" name="Picture 5">
            <a:extLst>
              <a:ext uri="{FF2B5EF4-FFF2-40B4-BE49-F238E27FC236}">
                <a16:creationId xmlns:a16="http://schemas.microsoft.com/office/drawing/2014/main" id="{921298A7-8236-C8C4-B56A-B6AFACDFD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2361341" y="576289"/>
            <a:ext cx="6617368" cy="6165366"/>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3A69C38D-28FD-C94B-C9A2-889E39785937}"/>
              </a:ext>
            </a:extLst>
          </p:cNvPr>
          <p:cNvSpPr/>
          <p:nvPr/>
        </p:nvSpPr>
        <p:spPr>
          <a:xfrm>
            <a:off x="4045708" y="303264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1F919F0B-8C1E-6F85-3A3B-B19CB6050281}"/>
              </a:ext>
            </a:extLst>
          </p:cNvPr>
          <p:cNvSpPr/>
          <p:nvPr/>
        </p:nvSpPr>
        <p:spPr>
          <a:xfrm>
            <a:off x="5506256" y="3228218"/>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Picture 19">
            <a:extLst>
              <a:ext uri="{FF2B5EF4-FFF2-40B4-BE49-F238E27FC236}">
                <a16:creationId xmlns:a16="http://schemas.microsoft.com/office/drawing/2014/main" id="{E9977781-E438-8572-504C-865625A4C7F5}"/>
              </a:ext>
            </a:extLst>
          </p:cNvPr>
          <p:cNvPicPr>
            <a:picLocks noChangeAspect="1"/>
          </p:cNvPicPr>
          <p:nvPr/>
        </p:nvPicPr>
        <p:blipFill>
          <a:blip r:embed="rId4"/>
          <a:stretch>
            <a:fillRect/>
          </a:stretch>
        </p:blipFill>
        <p:spPr>
          <a:xfrm>
            <a:off x="6423258" y="1869043"/>
            <a:ext cx="419669" cy="419669"/>
          </a:xfrm>
          <a:prstGeom prst="rect">
            <a:avLst/>
          </a:prstGeom>
        </p:spPr>
      </p:pic>
      <p:sp>
        <p:nvSpPr>
          <p:cNvPr id="31" name="Oval 30">
            <a:extLst>
              <a:ext uri="{FF2B5EF4-FFF2-40B4-BE49-F238E27FC236}">
                <a16:creationId xmlns:a16="http://schemas.microsoft.com/office/drawing/2014/main" id="{F8935BC4-FF54-EDAC-9745-72B89F0AEEA5}"/>
              </a:ext>
            </a:extLst>
          </p:cNvPr>
          <p:cNvSpPr/>
          <p:nvPr/>
        </p:nvSpPr>
        <p:spPr>
          <a:xfrm>
            <a:off x="6828204" y="3795588"/>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a:extLst>
              <a:ext uri="{FF2B5EF4-FFF2-40B4-BE49-F238E27FC236}">
                <a16:creationId xmlns:a16="http://schemas.microsoft.com/office/drawing/2014/main" id="{9DABC26E-4EF6-9A4C-D97D-652DF4636C26}"/>
              </a:ext>
            </a:extLst>
          </p:cNvPr>
          <p:cNvSpPr/>
          <p:nvPr/>
        </p:nvSpPr>
        <p:spPr>
          <a:xfrm>
            <a:off x="6855184" y="1801589"/>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Arrow Connector 39">
            <a:extLst>
              <a:ext uri="{FF2B5EF4-FFF2-40B4-BE49-F238E27FC236}">
                <a16:creationId xmlns:a16="http://schemas.microsoft.com/office/drawing/2014/main" id="{1AE791CB-D3F3-E262-71B1-A03A369FE89C}"/>
              </a:ext>
            </a:extLst>
          </p:cNvPr>
          <p:cNvCxnSpPr>
            <a:cxnSpLocks/>
          </p:cNvCxnSpPr>
          <p:nvPr/>
        </p:nvCxnSpPr>
        <p:spPr>
          <a:xfrm>
            <a:off x="5560104" y="3984715"/>
            <a:ext cx="649930" cy="333237"/>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AD41C6E-4BAA-A3D8-C146-577755F0FEB6}"/>
              </a:ext>
            </a:extLst>
          </p:cNvPr>
          <p:cNvCxnSpPr>
            <a:cxnSpLocks/>
          </p:cNvCxnSpPr>
          <p:nvPr/>
        </p:nvCxnSpPr>
        <p:spPr>
          <a:xfrm>
            <a:off x="5023294" y="3820975"/>
            <a:ext cx="630121" cy="10758"/>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472E01-5C0C-38AF-6AF0-CEEC22D439BD}"/>
              </a:ext>
            </a:extLst>
          </p:cNvPr>
          <p:cNvSpPr txBox="1"/>
          <p:nvPr/>
        </p:nvSpPr>
        <p:spPr>
          <a:xfrm>
            <a:off x="8189160" y="4967797"/>
            <a:ext cx="2555450" cy="138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en-US" altLang="zh-CN" dirty="0"/>
              <a:t>V</a:t>
            </a:r>
            <a:r>
              <a:rPr lang="en-US" altLang="zh-CN" baseline="-25000" dirty="0"/>
              <a:t>I</a:t>
            </a:r>
            <a:r>
              <a:rPr lang="zh-CN" altLang="en-US" dirty="0"/>
              <a:t>持续升高，</a:t>
            </a:r>
            <a:r>
              <a:rPr lang="en-US" altLang="zh-CN" dirty="0"/>
              <a:t>T2</a:t>
            </a:r>
            <a:r>
              <a:rPr lang="zh-CN" altLang="en-US" dirty="0"/>
              <a:t>导通，</a:t>
            </a:r>
            <a:r>
              <a:rPr lang="en-US" altLang="zh-CN" dirty="0"/>
              <a:t>T5</a:t>
            </a:r>
            <a:r>
              <a:rPr lang="zh-CN" altLang="en-US" dirty="0"/>
              <a:t>开始导通</a:t>
            </a:r>
          </a:p>
        </p:txBody>
      </p:sp>
      <p:pic>
        <p:nvPicPr>
          <p:cNvPr id="4" name="Picture 3">
            <a:extLst>
              <a:ext uri="{FF2B5EF4-FFF2-40B4-BE49-F238E27FC236}">
                <a16:creationId xmlns:a16="http://schemas.microsoft.com/office/drawing/2014/main" id="{CFD05B6C-9170-46FC-F710-10A8422A2FDE}"/>
              </a:ext>
            </a:extLst>
          </p:cNvPr>
          <p:cNvPicPr>
            <a:picLocks noChangeAspect="1"/>
          </p:cNvPicPr>
          <p:nvPr/>
        </p:nvPicPr>
        <p:blipFill>
          <a:blip r:embed="rId5"/>
          <a:stretch>
            <a:fillRect/>
          </a:stretch>
        </p:blipFill>
        <p:spPr>
          <a:xfrm>
            <a:off x="6423258" y="3944152"/>
            <a:ext cx="589881" cy="312998"/>
          </a:xfrm>
          <a:prstGeom prst="rect">
            <a:avLst/>
          </a:prstGeom>
        </p:spPr>
      </p:pic>
      <p:pic>
        <p:nvPicPr>
          <p:cNvPr id="10" name="Picture 9">
            <a:extLst>
              <a:ext uri="{FF2B5EF4-FFF2-40B4-BE49-F238E27FC236}">
                <a16:creationId xmlns:a16="http://schemas.microsoft.com/office/drawing/2014/main" id="{462A86D1-DD9D-F8F6-5818-6161780A80A6}"/>
              </a:ext>
            </a:extLst>
          </p:cNvPr>
          <p:cNvPicPr>
            <a:picLocks noChangeAspect="1"/>
          </p:cNvPicPr>
          <p:nvPr/>
        </p:nvPicPr>
        <p:blipFill>
          <a:blip r:embed="rId6"/>
          <a:stretch>
            <a:fillRect/>
          </a:stretch>
        </p:blipFill>
        <p:spPr>
          <a:xfrm>
            <a:off x="5208286" y="3267371"/>
            <a:ext cx="584349" cy="323257"/>
          </a:xfrm>
          <a:prstGeom prst="rect">
            <a:avLst/>
          </a:prstGeom>
        </p:spPr>
      </p:pic>
      <p:pic>
        <p:nvPicPr>
          <p:cNvPr id="12" name="Picture 11">
            <a:extLst>
              <a:ext uri="{FF2B5EF4-FFF2-40B4-BE49-F238E27FC236}">
                <a16:creationId xmlns:a16="http://schemas.microsoft.com/office/drawing/2014/main" id="{546540E2-0458-51F9-8350-E04238709B75}"/>
              </a:ext>
            </a:extLst>
          </p:cNvPr>
          <p:cNvPicPr>
            <a:picLocks noChangeAspect="1"/>
          </p:cNvPicPr>
          <p:nvPr/>
        </p:nvPicPr>
        <p:blipFill>
          <a:blip r:embed="rId7"/>
          <a:stretch>
            <a:fillRect/>
          </a:stretch>
        </p:blipFill>
        <p:spPr>
          <a:xfrm>
            <a:off x="3899925" y="2624729"/>
            <a:ext cx="606707" cy="335625"/>
          </a:xfrm>
          <a:prstGeom prst="rect">
            <a:avLst/>
          </a:prstGeom>
        </p:spPr>
      </p:pic>
      <p:cxnSp>
        <p:nvCxnSpPr>
          <p:cNvPr id="14" name="Straight Arrow Connector 13">
            <a:extLst>
              <a:ext uri="{FF2B5EF4-FFF2-40B4-BE49-F238E27FC236}">
                <a16:creationId xmlns:a16="http://schemas.microsoft.com/office/drawing/2014/main" id="{28F01DBE-274B-A565-3DA2-C3B276C77A48}"/>
              </a:ext>
            </a:extLst>
          </p:cNvPr>
          <p:cNvCxnSpPr>
            <a:cxnSpLocks/>
          </p:cNvCxnSpPr>
          <p:nvPr/>
        </p:nvCxnSpPr>
        <p:spPr>
          <a:xfrm>
            <a:off x="5093590" y="2606056"/>
            <a:ext cx="0" cy="1052916"/>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9E0508-10C4-3C4A-928A-53EA52A9D44F}"/>
              </a:ext>
            </a:extLst>
          </p:cNvPr>
          <p:cNvCxnSpPr>
            <a:cxnSpLocks/>
          </p:cNvCxnSpPr>
          <p:nvPr/>
        </p:nvCxnSpPr>
        <p:spPr>
          <a:xfrm>
            <a:off x="7681637" y="4350007"/>
            <a:ext cx="0" cy="1052916"/>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4553CE-6AB2-F91F-7C2F-100FF4614AC8}"/>
              </a:ext>
            </a:extLst>
          </p:cNvPr>
          <p:cNvCxnSpPr>
            <a:cxnSpLocks/>
          </p:cNvCxnSpPr>
          <p:nvPr/>
        </p:nvCxnSpPr>
        <p:spPr>
          <a:xfrm>
            <a:off x="6474030" y="4339249"/>
            <a:ext cx="630121" cy="10758"/>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389C03-BCE5-DDA9-DC64-B79D77278EC3}"/>
              </a:ext>
            </a:extLst>
          </p:cNvPr>
          <p:cNvCxnSpPr>
            <a:cxnSpLocks/>
          </p:cNvCxnSpPr>
          <p:nvPr/>
        </p:nvCxnSpPr>
        <p:spPr>
          <a:xfrm>
            <a:off x="7004365" y="4513775"/>
            <a:ext cx="649930" cy="333237"/>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592923D-8AD9-3919-CEB7-F759CAD74D29}"/>
              </a:ext>
            </a:extLst>
          </p:cNvPr>
          <p:cNvPicPr>
            <a:picLocks noChangeAspect="1"/>
          </p:cNvPicPr>
          <p:nvPr/>
        </p:nvPicPr>
        <p:blipFill>
          <a:blip r:embed="rId8"/>
          <a:stretch>
            <a:fillRect/>
          </a:stretch>
        </p:blipFill>
        <p:spPr>
          <a:xfrm>
            <a:off x="8150152" y="3753319"/>
            <a:ext cx="484421" cy="381665"/>
          </a:xfrm>
          <a:prstGeom prst="rect">
            <a:avLst/>
          </a:prstGeom>
        </p:spPr>
      </p:pic>
      <p:sp>
        <p:nvSpPr>
          <p:cNvPr id="2" name="标题 1">
            <a:extLst>
              <a:ext uri="{FF2B5EF4-FFF2-40B4-BE49-F238E27FC236}">
                <a16:creationId xmlns:a16="http://schemas.microsoft.com/office/drawing/2014/main" id="{E3C80EAB-CB29-493E-3365-C14C87B23D2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spTree>
    <p:extLst>
      <p:ext uri="{BB962C8B-B14F-4D97-AF65-F5344CB8AC3E}">
        <p14:creationId xmlns:p14="http://schemas.microsoft.com/office/powerpoint/2010/main" val="3149094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5BAC-C54C-5516-763A-77CF3DF55824}"/>
            </a:ext>
          </a:extLst>
        </p:cNvPr>
        <p:cNvGrpSpPr/>
        <p:nvPr/>
      </p:nvGrpSpPr>
      <p:grpSpPr>
        <a:xfrm>
          <a:off x="0" y="0"/>
          <a:ext cx="0" cy="0"/>
          <a:chOff x="0" y="0"/>
          <a:chExt cx="0" cy="0"/>
        </a:xfrm>
      </p:grpSpPr>
      <p:grpSp>
        <p:nvGrpSpPr>
          <p:cNvPr id="4" name="Group 6">
            <a:extLst>
              <a:ext uri="{FF2B5EF4-FFF2-40B4-BE49-F238E27FC236}">
                <a16:creationId xmlns:a16="http://schemas.microsoft.com/office/drawing/2014/main" id="{61A9D3DF-3DFC-B411-B9BB-9398F7506725}"/>
              </a:ext>
            </a:extLst>
          </p:cNvPr>
          <p:cNvGrpSpPr>
            <a:grpSpLocks/>
          </p:cNvGrpSpPr>
          <p:nvPr/>
        </p:nvGrpSpPr>
        <p:grpSpPr bwMode="auto">
          <a:xfrm>
            <a:off x="3128168" y="912255"/>
            <a:ext cx="5935663" cy="5532436"/>
            <a:chOff x="4606" y="1135"/>
            <a:chExt cx="3739" cy="3485"/>
          </a:xfrm>
        </p:grpSpPr>
        <p:pic>
          <p:nvPicPr>
            <p:cNvPr id="5" name="Picture 7">
              <a:extLst>
                <a:ext uri="{FF2B5EF4-FFF2-40B4-BE49-F238E27FC236}">
                  <a16:creationId xmlns:a16="http://schemas.microsoft.com/office/drawing/2014/main" id="{4A87BFEB-C550-9B0C-5748-4C482504E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76" r="7663"/>
            <a:stretch>
              <a:fillRect/>
            </a:stretch>
          </p:blipFill>
          <p:spPr bwMode="auto">
            <a:xfrm>
              <a:off x="4606" y="1135"/>
              <a:ext cx="3739" cy="3052"/>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FFC28774-CB9C-1889-1A63-9A62D2EACC4F}"/>
                </a:ext>
              </a:extLst>
            </p:cNvPr>
            <p:cNvSpPr>
              <a:spLocks noChangeArrowheads="1"/>
            </p:cNvSpPr>
            <p:nvPr/>
          </p:nvSpPr>
          <p:spPr bwMode="auto">
            <a:xfrm>
              <a:off x="5238" y="4306"/>
              <a:ext cx="2474"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400" b="1" dirty="0">
                  <a:latin typeface="微软雅黑" panose="020B0503020204020204" pitchFamily="34" charset="-122"/>
                  <a:ea typeface="微软雅黑" panose="020B0503020204020204" pitchFamily="34" charset="-122"/>
                </a:rPr>
                <a:t>TTL</a:t>
              </a:r>
              <a:r>
                <a:rPr kumimoji="1" lang="zh-CN" altLang="en-US" sz="2400" b="1" dirty="0">
                  <a:latin typeface="微软雅黑" panose="020B0503020204020204" pitchFamily="34" charset="-122"/>
                  <a:ea typeface="微软雅黑" panose="020B0503020204020204" pitchFamily="34" charset="-122"/>
                </a:rPr>
                <a:t>反相器的电压传输特性</a:t>
              </a:r>
            </a:p>
          </p:txBody>
        </p:sp>
      </p:grpSp>
      <p:sp>
        <p:nvSpPr>
          <p:cNvPr id="7" name="TextBox 6">
            <a:extLst>
              <a:ext uri="{FF2B5EF4-FFF2-40B4-BE49-F238E27FC236}">
                <a16:creationId xmlns:a16="http://schemas.microsoft.com/office/drawing/2014/main" id="{936C1901-4F9A-F5EA-C33E-3BA5297B17A8}"/>
              </a:ext>
            </a:extLst>
          </p:cNvPr>
          <p:cNvSpPr txBox="1"/>
          <p:nvPr/>
        </p:nvSpPr>
        <p:spPr>
          <a:xfrm>
            <a:off x="4269884" y="1366576"/>
            <a:ext cx="877163" cy="369332"/>
          </a:xfrm>
          <a:prstGeom prst="rect">
            <a:avLst/>
          </a:prstGeom>
          <a:noFill/>
        </p:spPr>
        <p:txBody>
          <a:bodyPr wrap="none" rtlCol="0">
            <a:spAutoFit/>
          </a:bodyPr>
          <a:lstStyle/>
          <a:p>
            <a:r>
              <a:rPr lang="zh-CN" altLang="en-US" dirty="0">
                <a:solidFill>
                  <a:srgbClr val="FF0000"/>
                </a:solidFill>
              </a:rPr>
              <a:t>截止区</a:t>
            </a:r>
          </a:p>
        </p:txBody>
      </p:sp>
      <p:sp>
        <p:nvSpPr>
          <p:cNvPr id="9" name="TextBox 8">
            <a:extLst>
              <a:ext uri="{FF2B5EF4-FFF2-40B4-BE49-F238E27FC236}">
                <a16:creationId xmlns:a16="http://schemas.microsoft.com/office/drawing/2014/main" id="{D9605D4E-3C08-BA06-A493-2D2D24DD04B2}"/>
              </a:ext>
            </a:extLst>
          </p:cNvPr>
          <p:cNvSpPr txBox="1"/>
          <p:nvPr/>
        </p:nvSpPr>
        <p:spPr>
          <a:xfrm>
            <a:off x="5839102" y="2192215"/>
            <a:ext cx="877163" cy="369332"/>
          </a:xfrm>
          <a:prstGeom prst="rect">
            <a:avLst/>
          </a:prstGeom>
          <a:noFill/>
        </p:spPr>
        <p:txBody>
          <a:bodyPr wrap="none" rtlCol="0">
            <a:spAutoFit/>
          </a:bodyPr>
          <a:lstStyle>
            <a:defPPr>
              <a:defRPr lang="zh-CN"/>
            </a:defPPr>
            <a:lvl1pPr>
              <a:defRPr>
                <a:solidFill>
                  <a:srgbClr val="FF0000"/>
                </a:solidFill>
              </a:defRPr>
            </a:lvl1pPr>
          </a:lstStyle>
          <a:p>
            <a:r>
              <a:rPr lang="zh-CN" altLang="en-US" dirty="0"/>
              <a:t>线性区</a:t>
            </a:r>
          </a:p>
        </p:txBody>
      </p:sp>
      <p:sp>
        <p:nvSpPr>
          <p:cNvPr id="10" name="TextBox 9">
            <a:extLst>
              <a:ext uri="{FF2B5EF4-FFF2-40B4-BE49-F238E27FC236}">
                <a16:creationId xmlns:a16="http://schemas.microsoft.com/office/drawing/2014/main" id="{05CCA43D-67FF-DFF4-E017-F1471A5FA50F}"/>
              </a:ext>
            </a:extLst>
          </p:cNvPr>
          <p:cNvSpPr txBox="1"/>
          <p:nvPr/>
        </p:nvSpPr>
        <p:spPr>
          <a:xfrm>
            <a:off x="6996337" y="4173415"/>
            <a:ext cx="877163" cy="369332"/>
          </a:xfrm>
          <a:prstGeom prst="rect">
            <a:avLst/>
          </a:prstGeom>
          <a:noFill/>
        </p:spPr>
        <p:txBody>
          <a:bodyPr wrap="none" rtlCol="0">
            <a:spAutoFit/>
          </a:bodyPr>
          <a:lstStyle>
            <a:defPPr>
              <a:defRPr lang="zh-CN"/>
            </a:defPPr>
            <a:lvl1pPr>
              <a:defRPr>
                <a:solidFill>
                  <a:srgbClr val="FF0000"/>
                </a:solidFill>
              </a:defRPr>
            </a:lvl1pPr>
          </a:lstStyle>
          <a:p>
            <a:r>
              <a:rPr lang="zh-CN" altLang="en-US" dirty="0"/>
              <a:t>饱和区</a:t>
            </a:r>
          </a:p>
        </p:txBody>
      </p:sp>
      <p:sp>
        <p:nvSpPr>
          <p:cNvPr id="11" name="TextBox 10">
            <a:extLst>
              <a:ext uri="{FF2B5EF4-FFF2-40B4-BE49-F238E27FC236}">
                <a16:creationId xmlns:a16="http://schemas.microsoft.com/office/drawing/2014/main" id="{4DF4A258-9782-67ED-7B92-FCC76B6B331A}"/>
              </a:ext>
            </a:extLst>
          </p:cNvPr>
          <p:cNvSpPr txBox="1"/>
          <p:nvPr/>
        </p:nvSpPr>
        <p:spPr>
          <a:xfrm>
            <a:off x="5571146" y="3656841"/>
            <a:ext cx="877163" cy="369332"/>
          </a:xfrm>
          <a:prstGeom prst="rect">
            <a:avLst/>
          </a:prstGeom>
          <a:noFill/>
        </p:spPr>
        <p:txBody>
          <a:bodyPr wrap="none" rtlCol="0">
            <a:spAutoFit/>
          </a:bodyPr>
          <a:lstStyle>
            <a:defPPr>
              <a:defRPr lang="zh-CN"/>
            </a:defPPr>
            <a:lvl1pPr>
              <a:defRPr>
                <a:solidFill>
                  <a:srgbClr val="FF0000"/>
                </a:solidFill>
              </a:defRPr>
            </a:lvl1pPr>
          </a:lstStyle>
          <a:p>
            <a:r>
              <a:rPr lang="zh-CN" altLang="en-US" dirty="0"/>
              <a:t>转折区</a:t>
            </a:r>
          </a:p>
        </p:txBody>
      </p:sp>
      <p:sp>
        <p:nvSpPr>
          <p:cNvPr id="12" name="TextBox 11">
            <a:extLst>
              <a:ext uri="{FF2B5EF4-FFF2-40B4-BE49-F238E27FC236}">
                <a16:creationId xmlns:a16="http://schemas.microsoft.com/office/drawing/2014/main" id="{9FF1D07A-157C-5E7F-E8E6-AB41EF081838}"/>
              </a:ext>
            </a:extLst>
          </p:cNvPr>
          <p:cNvSpPr txBox="1"/>
          <p:nvPr/>
        </p:nvSpPr>
        <p:spPr>
          <a:xfrm>
            <a:off x="6867383" y="5387972"/>
            <a:ext cx="2492990" cy="369332"/>
          </a:xfrm>
          <a:prstGeom prst="rect">
            <a:avLst/>
          </a:prstGeom>
          <a:noFill/>
        </p:spPr>
        <p:txBody>
          <a:bodyPr wrap="none" rtlCol="0">
            <a:spAutoFit/>
          </a:bodyPr>
          <a:lstStyle>
            <a:defPPr>
              <a:defRPr lang="zh-CN"/>
            </a:defPPr>
            <a:lvl1pPr>
              <a:defRPr>
                <a:solidFill>
                  <a:srgbClr val="FF0000"/>
                </a:solidFill>
              </a:defRPr>
            </a:lvl1pPr>
          </a:lstStyle>
          <a:p>
            <a:r>
              <a:rPr lang="zh-CN" altLang="en-US" dirty="0"/>
              <a:t>阈值电压（门槛电压）</a:t>
            </a:r>
          </a:p>
        </p:txBody>
      </p:sp>
      <p:sp>
        <p:nvSpPr>
          <p:cNvPr id="2" name="标题 1">
            <a:extLst>
              <a:ext uri="{FF2B5EF4-FFF2-40B4-BE49-F238E27FC236}">
                <a16:creationId xmlns:a16="http://schemas.microsoft.com/office/drawing/2014/main" id="{DB4D051D-865F-3EB3-6222-CFD13BA3AC53}"/>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电压传输特性</a:t>
            </a:r>
          </a:p>
        </p:txBody>
      </p:sp>
      <p:cxnSp>
        <p:nvCxnSpPr>
          <p:cNvPr id="13" name="Straight Connector 12">
            <a:extLst>
              <a:ext uri="{FF2B5EF4-FFF2-40B4-BE49-F238E27FC236}">
                <a16:creationId xmlns:a16="http://schemas.microsoft.com/office/drawing/2014/main" id="{0EB71F65-A7A7-736E-3480-B84E6F7018C7}"/>
              </a:ext>
            </a:extLst>
          </p:cNvPr>
          <p:cNvCxnSpPr>
            <a:cxnSpLocks/>
          </p:cNvCxnSpPr>
          <p:nvPr/>
        </p:nvCxnSpPr>
        <p:spPr>
          <a:xfrm>
            <a:off x="4041032" y="2172119"/>
            <a:ext cx="1106015"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A44432-2F90-9F95-EFBB-3D7E606B023F}"/>
              </a:ext>
            </a:extLst>
          </p:cNvPr>
          <p:cNvCxnSpPr/>
          <p:nvPr/>
        </p:nvCxnSpPr>
        <p:spPr>
          <a:xfrm>
            <a:off x="6716265" y="4652387"/>
            <a:ext cx="1157235" cy="0"/>
          </a:xfrm>
          <a:prstGeom prst="line">
            <a:avLst/>
          </a:prstGeom>
          <a:ln w="1270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CF369-AB9E-D20E-1D77-122149B27891}"/>
              </a:ext>
            </a:extLst>
          </p:cNvPr>
          <p:cNvCxnSpPr>
            <a:cxnSpLocks/>
          </p:cNvCxnSpPr>
          <p:nvPr/>
        </p:nvCxnSpPr>
        <p:spPr>
          <a:xfrm>
            <a:off x="5147047" y="2172119"/>
            <a:ext cx="1301262" cy="102904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9E12B2-428C-C204-FC23-AA3BC2311DD3}"/>
              </a:ext>
            </a:extLst>
          </p:cNvPr>
          <p:cNvCxnSpPr>
            <a:cxnSpLocks/>
          </p:cNvCxnSpPr>
          <p:nvPr/>
        </p:nvCxnSpPr>
        <p:spPr>
          <a:xfrm>
            <a:off x="6475721" y="3201159"/>
            <a:ext cx="0" cy="1451228"/>
          </a:xfrm>
          <a:prstGeom prst="line">
            <a:avLst/>
          </a:prstGeom>
          <a:ln w="1270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33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1FB30-921A-6783-A83E-21ABF0468258}"/>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450F967D-5973-EC8B-3868-DFE1D688C50E}"/>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噪声容限</a:t>
            </a:r>
          </a:p>
        </p:txBody>
      </p:sp>
      <p:sp>
        <p:nvSpPr>
          <p:cNvPr id="5" name="TextBox 4">
            <a:extLst>
              <a:ext uri="{FF2B5EF4-FFF2-40B4-BE49-F238E27FC236}">
                <a16:creationId xmlns:a16="http://schemas.microsoft.com/office/drawing/2014/main" id="{FFBBD595-1961-3180-8669-AB97841E9607}"/>
              </a:ext>
            </a:extLst>
          </p:cNvPr>
          <p:cNvSpPr txBox="1"/>
          <p:nvPr/>
        </p:nvSpPr>
        <p:spPr>
          <a:xfrm>
            <a:off x="183647" y="737038"/>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solidFill>
                  <a:srgbClr val="FF0000"/>
                </a:solidFill>
              </a:rPr>
              <a:t>输入端的噪声容限</a:t>
            </a:r>
          </a:p>
        </p:txBody>
      </p:sp>
      <p:sp>
        <p:nvSpPr>
          <p:cNvPr id="7" name="TextBox 6">
            <a:extLst>
              <a:ext uri="{FF2B5EF4-FFF2-40B4-BE49-F238E27FC236}">
                <a16:creationId xmlns:a16="http://schemas.microsoft.com/office/drawing/2014/main" id="{08F172F3-CA50-06AF-C26C-CCC8C718BC78}"/>
              </a:ext>
            </a:extLst>
          </p:cNvPr>
          <p:cNvSpPr txBox="1"/>
          <p:nvPr/>
        </p:nvSpPr>
        <p:spPr>
          <a:xfrm>
            <a:off x="7463067" y="3118563"/>
            <a:ext cx="4497944"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门电路输入端和输出端电平信号存在一个正常的取值范围</a:t>
            </a:r>
          </a:p>
        </p:txBody>
      </p:sp>
      <p:grpSp>
        <p:nvGrpSpPr>
          <p:cNvPr id="36" name="Group 35">
            <a:extLst>
              <a:ext uri="{FF2B5EF4-FFF2-40B4-BE49-F238E27FC236}">
                <a16:creationId xmlns:a16="http://schemas.microsoft.com/office/drawing/2014/main" id="{7AE65F84-EDA6-197D-129C-A6ABF7EB7EA8}"/>
              </a:ext>
            </a:extLst>
          </p:cNvPr>
          <p:cNvGrpSpPr/>
          <p:nvPr/>
        </p:nvGrpSpPr>
        <p:grpSpPr>
          <a:xfrm>
            <a:off x="234461" y="1751215"/>
            <a:ext cx="1959953" cy="3671251"/>
            <a:chOff x="351168" y="1429668"/>
            <a:chExt cx="1959953" cy="3671251"/>
          </a:xfrm>
        </p:grpSpPr>
        <p:sp>
          <p:nvSpPr>
            <p:cNvPr id="2" name="Rectangle 1">
              <a:extLst>
                <a:ext uri="{FF2B5EF4-FFF2-40B4-BE49-F238E27FC236}">
                  <a16:creationId xmlns:a16="http://schemas.microsoft.com/office/drawing/2014/main" id="{9E419BA0-0E00-FA16-C76D-2DF16847AAAB}"/>
                </a:ext>
              </a:extLst>
            </p:cNvPr>
            <p:cNvSpPr/>
            <p:nvPr/>
          </p:nvSpPr>
          <p:spPr>
            <a:xfrm>
              <a:off x="1185705" y="1586384"/>
              <a:ext cx="1125416" cy="802339"/>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3" name="Rectangle 2">
              <a:extLst>
                <a:ext uri="{FF2B5EF4-FFF2-40B4-BE49-F238E27FC236}">
                  <a16:creationId xmlns:a16="http://schemas.microsoft.com/office/drawing/2014/main" id="{D337F0CE-4CC9-FBDB-13E1-0DF1243CF69B}"/>
                </a:ext>
              </a:extLst>
            </p:cNvPr>
            <p:cNvSpPr/>
            <p:nvPr/>
          </p:nvSpPr>
          <p:spPr>
            <a:xfrm>
              <a:off x="1185705" y="4163229"/>
              <a:ext cx="1125416" cy="793670"/>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4" name="Rectangle 3">
              <a:extLst>
                <a:ext uri="{FF2B5EF4-FFF2-40B4-BE49-F238E27FC236}">
                  <a16:creationId xmlns:a16="http://schemas.microsoft.com/office/drawing/2014/main" id="{76CA1BE1-EDFF-EDD0-C890-4D6DE9BB0536}"/>
                </a:ext>
              </a:extLst>
            </p:cNvPr>
            <p:cNvSpPr/>
            <p:nvPr/>
          </p:nvSpPr>
          <p:spPr>
            <a:xfrm>
              <a:off x="1185705" y="2388723"/>
              <a:ext cx="1125416" cy="1774505"/>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C925227F-FD2E-6DE3-2EF8-9CA2832F982B}"/>
                </a:ext>
              </a:extLst>
            </p:cNvPr>
            <p:cNvPicPr>
              <a:picLocks noChangeAspect="1"/>
            </p:cNvPicPr>
            <p:nvPr/>
          </p:nvPicPr>
          <p:blipFill>
            <a:blip r:embed="rId3"/>
            <a:stretch>
              <a:fillRect/>
            </a:stretch>
          </p:blipFill>
          <p:spPr>
            <a:xfrm>
              <a:off x="771141" y="1429668"/>
              <a:ext cx="414564" cy="471745"/>
            </a:xfrm>
            <a:prstGeom prst="rect">
              <a:avLst/>
            </a:prstGeom>
          </p:spPr>
        </p:pic>
        <p:pic>
          <p:nvPicPr>
            <p:cNvPr id="12" name="Picture 11">
              <a:extLst>
                <a:ext uri="{FF2B5EF4-FFF2-40B4-BE49-F238E27FC236}">
                  <a16:creationId xmlns:a16="http://schemas.microsoft.com/office/drawing/2014/main" id="{05144522-3769-5267-1C80-D958417807C2}"/>
                </a:ext>
              </a:extLst>
            </p:cNvPr>
            <p:cNvPicPr>
              <a:picLocks noChangeAspect="1"/>
            </p:cNvPicPr>
            <p:nvPr/>
          </p:nvPicPr>
          <p:blipFill>
            <a:blip r:embed="rId4"/>
            <a:stretch>
              <a:fillRect/>
            </a:stretch>
          </p:blipFill>
          <p:spPr>
            <a:xfrm>
              <a:off x="351168" y="1860213"/>
              <a:ext cx="803241" cy="471745"/>
            </a:xfrm>
            <a:prstGeom prst="rect">
              <a:avLst/>
            </a:prstGeom>
          </p:spPr>
        </p:pic>
        <p:pic>
          <p:nvPicPr>
            <p:cNvPr id="14" name="Picture 13">
              <a:extLst>
                <a:ext uri="{FF2B5EF4-FFF2-40B4-BE49-F238E27FC236}">
                  <a16:creationId xmlns:a16="http://schemas.microsoft.com/office/drawing/2014/main" id="{FBAEB08C-9C5B-F967-1D8D-0EEDE6A63B4C}"/>
                </a:ext>
              </a:extLst>
            </p:cNvPr>
            <p:cNvPicPr>
              <a:picLocks noChangeAspect="1"/>
            </p:cNvPicPr>
            <p:nvPr/>
          </p:nvPicPr>
          <p:blipFill>
            <a:blip r:embed="rId5"/>
            <a:stretch>
              <a:fillRect/>
            </a:stretch>
          </p:blipFill>
          <p:spPr>
            <a:xfrm>
              <a:off x="364749" y="4028086"/>
              <a:ext cx="820956" cy="497957"/>
            </a:xfrm>
            <a:prstGeom prst="rect">
              <a:avLst/>
            </a:prstGeom>
          </p:spPr>
        </p:pic>
        <p:pic>
          <p:nvPicPr>
            <p:cNvPr id="16" name="Picture 15">
              <a:extLst>
                <a:ext uri="{FF2B5EF4-FFF2-40B4-BE49-F238E27FC236}">
                  <a16:creationId xmlns:a16="http://schemas.microsoft.com/office/drawing/2014/main" id="{322F4095-BBB7-F42A-5C60-5CA1A708FDB1}"/>
                </a:ext>
              </a:extLst>
            </p:cNvPr>
            <p:cNvPicPr>
              <a:picLocks noChangeAspect="1"/>
            </p:cNvPicPr>
            <p:nvPr/>
          </p:nvPicPr>
          <p:blipFill>
            <a:blip r:embed="rId6"/>
            <a:stretch>
              <a:fillRect/>
            </a:stretch>
          </p:blipFill>
          <p:spPr>
            <a:xfrm>
              <a:off x="841477" y="4812876"/>
              <a:ext cx="210493" cy="288043"/>
            </a:xfrm>
            <a:prstGeom prst="rect">
              <a:avLst/>
            </a:prstGeom>
          </p:spPr>
        </p:pic>
      </p:grpSp>
      <p:grpSp>
        <p:nvGrpSpPr>
          <p:cNvPr id="23" name="Group 22">
            <a:extLst>
              <a:ext uri="{FF2B5EF4-FFF2-40B4-BE49-F238E27FC236}">
                <a16:creationId xmlns:a16="http://schemas.microsoft.com/office/drawing/2014/main" id="{ADB36D80-8F52-217D-DCEB-1CF1C3332ACE}"/>
              </a:ext>
            </a:extLst>
          </p:cNvPr>
          <p:cNvGrpSpPr/>
          <p:nvPr/>
        </p:nvGrpSpPr>
        <p:grpSpPr>
          <a:xfrm>
            <a:off x="2821083" y="3122572"/>
            <a:ext cx="2170527" cy="1060704"/>
            <a:chOff x="3770946" y="5290149"/>
            <a:chExt cx="2170527" cy="1060704"/>
          </a:xfrm>
        </p:grpSpPr>
        <p:cxnSp>
          <p:nvCxnSpPr>
            <p:cNvPr id="18" name="Straight Connector 17">
              <a:extLst>
                <a:ext uri="{FF2B5EF4-FFF2-40B4-BE49-F238E27FC236}">
                  <a16:creationId xmlns:a16="http://schemas.microsoft.com/office/drawing/2014/main" id="{C12F713A-5E53-CEC6-4D37-BADED45A1C40}"/>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1743884C-6AF2-3679-D6A3-5EC64428EA52}"/>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Straight Connector 20">
              <a:extLst>
                <a:ext uri="{FF2B5EF4-FFF2-40B4-BE49-F238E27FC236}">
                  <a16:creationId xmlns:a16="http://schemas.microsoft.com/office/drawing/2014/main" id="{8CF5C2A3-0827-9252-A372-A450D13AD757}"/>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5192B26-A7FA-0F7D-7DB4-BAB761F07B0C}"/>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Group 36">
            <a:extLst>
              <a:ext uri="{FF2B5EF4-FFF2-40B4-BE49-F238E27FC236}">
                <a16:creationId xmlns:a16="http://schemas.microsoft.com/office/drawing/2014/main" id="{07D7FFEF-9077-C6D9-B84C-FA97B4892AD0}"/>
              </a:ext>
            </a:extLst>
          </p:cNvPr>
          <p:cNvGrpSpPr/>
          <p:nvPr/>
        </p:nvGrpSpPr>
        <p:grpSpPr>
          <a:xfrm>
            <a:off x="5380161" y="1751215"/>
            <a:ext cx="2096653" cy="3735034"/>
            <a:chOff x="5681633" y="1365885"/>
            <a:chExt cx="2096653" cy="3735034"/>
          </a:xfrm>
        </p:grpSpPr>
        <p:sp>
          <p:nvSpPr>
            <p:cNvPr id="24" name="Rectangle 23">
              <a:extLst>
                <a:ext uri="{FF2B5EF4-FFF2-40B4-BE49-F238E27FC236}">
                  <a16:creationId xmlns:a16="http://schemas.microsoft.com/office/drawing/2014/main" id="{B31C6CBF-70B0-6E3E-E951-B0E9DB74B9A1}"/>
                </a:ext>
              </a:extLst>
            </p:cNvPr>
            <p:cNvSpPr/>
            <p:nvPr/>
          </p:nvSpPr>
          <p:spPr>
            <a:xfrm>
              <a:off x="5681633" y="1586385"/>
              <a:ext cx="1125416" cy="403678"/>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5" name="Rectangle 24">
              <a:extLst>
                <a:ext uri="{FF2B5EF4-FFF2-40B4-BE49-F238E27FC236}">
                  <a16:creationId xmlns:a16="http://schemas.microsoft.com/office/drawing/2014/main" id="{28C982E3-08D2-345D-D6EB-E16898088D07}"/>
                </a:ext>
              </a:extLst>
            </p:cNvPr>
            <p:cNvSpPr/>
            <p:nvPr/>
          </p:nvSpPr>
          <p:spPr>
            <a:xfrm>
              <a:off x="5681633" y="4545125"/>
              <a:ext cx="1125416" cy="41177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26" name="Rectangle 25">
              <a:extLst>
                <a:ext uri="{FF2B5EF4-FFF2-40B4-BE49-F238E27FC236}">
                  <a16:creationId xmlns:a16="http://schemas.microsoft.com/office/drawing/2014/main" id="{8CA8E105-6D1D-BC74-DE1D-4445CC0CFB93}"/>
                </a:ext>
              </a:extLst>
            </p:cNvPr>
            <p:cNvSpPr/>
            <p:nvPr/>
          </p:nvSpPr>
          <p:spPr>
            <a:xfrm>
              <a:off x="5681633" y="1990062"/>
              <a:ext cx="1125416" cy="2555061"/>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27" name="Picture 26">
              <a:extLst>
                <a:ext uri="{FF2B5EF4-FFF2-40B4-BE49-F238E27FC236}">
                  <a16:creationId xmlns:a16="http://schemas.microsoft.com/office/drawing/2014/main" id="{1C00D77D-9365-8923-2318-AE4F6686A475}"/>
                </a:ext>
              </a:extLst>
            </p:cNvPr>
            <p:cNvPicPr>
              <a:picLocks noChangeAspect="1"/>
            </p:cNvPicPr>
            <p:nvPr/>
          </p:nvPicPr>
          <p:blipFill>
            <a:blip r:embed="rId3"/>
            <a:stretch>
              <a:fillRect/>
            </a:stretch>
          </p:blipFill>
          <p:spPr>
            <a:xfrm>
              <a:off x="6874983" y="1365885"/>
              <a:ext cx="414564" cy="471745"/>
            </a:xfrm>
            <a:prstGeom prst="rect">
              <a:avLst/>
            </a:prstGeom>
          </p:spPr>
        </p:pic>
        <p:pic>
          <p:nvPicPr>
            <p:cNvPr id="32" name="Picture 31">
              <a:extLst>
                <a:ext uri="{FF2B5EF4-FFF2-40B4-BE49-F238E27FC236}">
                  <a16:creationId xmlns:a16="http://schemas.microsoft.com/office/drawing/2014/main" id="{48FB302E-D8F6-7F2F-CC13-BEC9979F1552}"/>
                </a:ext>
              </a:extLst>
            </p:cNvPr>
            <p:cNvPicPr>
              <a:picLocks noChangeAspect="1"/>
            </p:cNvPicPr>
            <p:nvPr/>
          </p:nvPicPr>
          <p:blipFill>
            <a:blip r:embed="rId7"/>
            <a:stretch>
              <a:fillRect/>
            </a:stretch>
          </p:blipFill>
          <p:spPr>
            <a:xfrm>
              <a:off x="6902058" y="1990063"/>
              <a:ext cx="876228" cy="483887"/>
            </a:xfrm>
            <a:prstGeom prst="rect">
              <a:avLst/>
            </a:prstGeom>
          </p:spPr>
        </p:pic>
        <p:pic>
          <p:nvPicPr>
            <p:cNvPr id="33" name="Picture 32">
              <a:extLst>
                <a:ext uri="{FF2B5EF4-FFF2-40B4-BE49-F238E27FC236}">
                  <a16:creationId xmlns:a16="http://schemas.microsoft.com/office/drawing/2014/main" id="{0E37C19B-611D-B7AE-7AEF-58B506F97666}"/>
                </a:ext>
              </a:extLst>
            </p:cNvPr>
            <p:cNvPicPr>
              <a:picLocks noChangeAspect="1"/>
            </p:cNvPicPr>
            <p:nvPr/>
          </p:nvPicPr>
          <p:blipFill>
            <a:blip r:embed="rId6"/>
            <a:stretch>
              <a:fillRect/>
            </a:stretch>
          </p:blipFill>
          <p:spPr>
            <a:xfrm>
              <a:off x="6977018" y="4812876"/>
              <a:ext cx="210493" cy="288043"/>
            </a:xfrm>
            <a:prstGeom prst="rect">
              <a:avLst/>
            </a:prstGeom>
          </p:spPr>
        </p:pic>
        <p:pic>
          <p:nvPicPr>
            <p:cNvPr id="35" name="Picture 34">
              <a:extLst>
                <a:ext uri="{FF2B5EF4-FFF2-40B4-BE49-F238E27FC236}">
                  <a16:creationId xmlns:a16="http://schemas.microsoft.com/office/drawing/2014/main" id="{6B28A43D-0BEA-934A-E262-2360B34EC3FF}"/>
                </a:ext>
              </a:extLst>
            </p:cNvPr>
            <p:cNvPicPr>
              <a:picLocks noChangeAspect="1"/>
            </p:cNvPicPr>
            <p:nvPr/>
          </p:nvPicPr>
          <p:blipFill>
            <a:blip r:embed="rId8"/>
            <a:stretch>
              <a:fillRect/>
            </a:stretch>
          </p:blipFill>
          <p:spPr>
            <a:xfrm>
              <a:off x="6896053" y="4099446"/>
              <a:ext cx="868486" cy="494369"/>
            </a:xfrm>
            <a:prstGeom prst="rect">
              <a:avLst/>
            </a:prstGeom>
          </p:spPr>
        </p:pic>
      </p:grpSp>
    </p:spTree>
    <p:extLst>
      <p:ext uri="{BB962C8B-B14F-4D97-AF65-F5344CB8AC3E}">
        <p14:creationId xmlns:p14="http://schemas.microsoft.com/office/powerpoint/2010/main" val="3324996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854AB-9B4E-A6B9-416F-E9B7766572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4596DF-E5A8-F0EA-C36C-542ADADF26F1}"/>
              </a:ext>
            </a:extLst>
          </p:cNvPr>
          <p:cNvSpPr txBox="1"/>
          <p:nvPr/>
        </p:nvSpPr>
        <p:spPr>
          <a:xfrm>
            <a:off x="164123" y="525948"/>
            <a:ext cx="5269890"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门电路串联:前一级输出为后一级输入</a:t>
            </a:r>
          </a:p>
        </p:txBody>
      </p:sp>
      <p:sp>
        <p:nvSpPr>
          <p:cNvPr id="7" name="TextBox 6">
            <a:extLst>
              <a:ext uri="{FF2B5EF4-FFF2-40B4-BE49-F238E27FC236}">
                <a16:creationId xmlns:a16="http://schemas.microsoft.com/office/drawing/2014/main" id="{E6169F40-F680-961D-3873-F3F925A26555}"/>
              </a:ext>
            </a:extLst>
          </p:cNvPr>
          <p:cNvSpPr txBox="1"/>
          <p:nvPr/>
        </p:nvSpPr>
        <p:spPr>
          <a:xfrm>
            <a:off x="5878286" y="470231"/>
            <a:ext cx="6149591" cy="9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保证输出基本不变的条件下，允许输入信号的高低电平有一个波动范围</a:t>
            </a:r>
            <a:r>
              <a:rPr lang="en-US" altLang="zh-CN" dirty="0"/>
              <a:t>——</a:t>
            </a:r>
            <a:r>
              <a:rPr lang="zh-CN" altLang="en-US" dirty="0">
                <a:solidFill>
                  <a:srgbClr val="FF0000"/>
                </a:solidFill>
              </a:rPr>
              <a:t>噪声容限</a:t>
            </a:r>
          </a:p>
        </p:txBody>
      </p:sp>
      <p:sp>
        <p:nvSpPr>
          <p:cNvPr id="14" name="TextBox 13">
            <a:extLst>
              <a:ext uri="{FF2B5EF4-FFF2-40B4-BE49-F238E27FC236}">
                <a16:creationId xmlns:a16="http://schemas.microsoft.com/office/drawing/2014/main" id="{C0E669CE-84BE-B1CA-F5E9-18C5901918B1}"/>
              </a:ext>
            </a:extLst>
          </p:cNvPr>
          <p:cNvSpPr txBox="1"/>
          <p:nvPr/>
        </p:nvSpPr>
        <p:spPr>
          <a:xfrm>
            <a:off x="5627935" y="2020100"/>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输入为高电平时的噪声容限:</a:t>
            </a:r>
          </a:p>
        </p:txBody>
      </p:sp>
      <p:pic>
        <p:nvPicPr>
          <p:cNvPr id="16" name="Picture 15">
            <a:extLst>
              <a:ext uri="{FF2B5EF4-FFF2-40B4-BE49-F238E27FC236}">
                <a16:creationId xmlns:a16="http://schemas.microsoft.com/office/drawing/2014/main" id="{120A47D8-F207-115E-1A25-A90F52F30A00}"/>
              </a:ext>
            </a:extLst>
          </p:cNvPr>
          <p:cNvPicPr>
            <a:picLocks noChangeAspect="1"/>
          </p:cNvPicPr>
          <p:nvPr/>
        </p:nvPicPr>
        <p:blipFill>
          <a:blip r:embed="rId3"/>
          <a:stretch>
            <a:fillRect/>
          </a:stretch>
        </p:blipFill>
        <p:spPr>
          <a:xfrm>
            <a:off x="6032328" y="2430750"/>
            <a:ext cx="3457413" cy="656022"/>
          </a:xfrm>
          <a:prstGeom prst="rect">
            <a:avLst/>
          </a:prstGeom>
        </p:spPr>
      </p:pic>
      <p:pic>
        <p:nvPicPr>
          <p:cNvPr id="20" name="Picture 19">
            <a:extLst>
              <a:ext uri="{FF2B5EF4-FFF2-40B4-BE49-F238E27FC236}">
                <a16:creationId xmlns:a16="http://schemas.microsoft.com/office/drawing/2014/main" id="{2AE7A7C0-842C-4B3B-4AEF-1598CFADBD56}"/>
              </a:ext>
            </a:extLst>
          </p:cNvPr>
          <p:cNvPicPr>
            <a:picLocks noChangeAspect="1"/>
          </p:cNvPicPr>
          <p:nvPr/>
        </p:nvPicPr>
        <p:blipFill>
          <a:blip r:embed="rId4"/>
          <a:stretch>
            <a:fillRect/>
          </a:stretch>
        </p:blipFill>
        <p:spPr>
          <a:xfrm>
            <a:off x="6156020" y="4634030"/>
            <a:ext cx="3013721" cy="589988"/>
          </a:xfrm>
          <a:prstGeom prst="rect">
            <a:avLst/>
          </a:prstGeom>
        </p:spPr>
      </p:pic>
      <p:sp>
        <p:nvSpPr>
          <p:cNvPr id="21" name="TextBox 20">
            <a:extLst>
              <a:ext uri="{FF2B5EF4-FFF2-40B4-BE49-F238E27FC236}">
                <a16:creationId xmlns:a16="http://schemas.microsoft.com/office/drawing/2014/main" id="{CA2A5068-FFD7-AD43-1303-F2E3B8F4C116}"/>
              </a:ext>
            </a:extLst>
          </p:cNvPr>
          <p:cNvSpPr txBox="1"/>
          <p:nvPr/>
        </p:nvSpPr>
        <p:spPr>
          <a:xfrm>
            <a:off x="5777803" y="4195054"/>
            <a:ext cx="6250074"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输入为低电平时的噪声容限:</a:t>
            </a:r>
          </a:p>
        </p:txBody>
      </p:sp>
      <p:grpSp>
        <p:nvGrpSpPr>
          <p:cNvPr id="22" name="Group 11">
            <a:extLst>
              <a:ext uri="{FF2B5EF4-FFF2-40B4-BE49-F238E27FC236}">
                <a16:creationId xmlns:a16="http://schemas.microsoft.com/office/drawing/2014/main" id="{CA6CFB05-63B8-8EDE-79E1-C6062C456957}"/>
              </a:ext>
            </a:extLst>
          </p:cNvPr>
          <p:cNvGrpSpPr>
            <a:grpSpLocks/>
          </p:cNvGrpSpPr>
          <p:nvPr/>
        </p:nvGrpSpPr>
        <p:grpSpPr bwMode="auto">
          <a:xfrm>
            <a:off x="392338" y="5627149"/>
            <a:ext cx="7857008" cy="1054100"/>
            <a:chOff x="-2366" y="3350"/>
            <a:chExt cx="5275" cy="664"/>
          </a:xfrm>
        </p:grpSpPr>
        <p:sp>
          <p:nvSpPr>
            <p:cNvPr id="23" name="Text Box 9">
              <a:extLst>
                <a:ext uri="{FF2B5EF4-FFF2-40B4-BE49-F238E27FC236}">
                  <a16:creationId xmlns:a16="http://schemas.microsoft.com/office/drawing/2014/main" id="{A9AD434B-87AA-1C33-A60F-743079A76EC9}"/>
                </a:ext>
              </a:extLst>
            </p:cNvPr>
            <p:cNvSpPr txBox="1">
              <a:spLocks noChangeArrowheads="1"/>
            </p:cNvSpPr>
            <p:nvPr/>
          </p:nvSpPr>
          <p:spPr bwMode="auto">
            <a:xfrm>
              <a:off x="-2366" y="3350"/>
              <a:ext cx="527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en-US" altLang="zh-CN" dirty="0"/>
                <a:t>74</a:t>
              </a:r>
              <a:r>
                <a:rPr lang="zh-CN" altLang="en-US" dirty="0"/>
                <a:t>系列典型值为：</a:t>
              </a:r>
              <a:r>
                <a:rPr lang="en-US" altLang="zh-CN" i="1" dirty="0"/>
                <a:t>V</a:t>
              </a:r>
              <a:r>
                <a:rPr lang="en-US" altLang="zh-CN" baseline="-25000" dirty="0"/>
                <a:t>OH</a:t>
              </a:r>
              <a:r>
                <a:rPr lang="zh-CN" altLang="en-US" baseline="-25000" dirty="0"/>
                <a:t>（</a:t>
              </a:r>
              <a:r>
                <a:rPr lang="en-US" altLang="zh-CN" baseline="-25000" dirty="0"/>
                <a:t>min)</a:t>
              </a:r>
              <a:r>
                <a:rPr lang="en-US" altLang="zh-CN" dirty="0"/>
                <a:t>=2.4V,  </a:t>
              </a:r>
              <a:r>
                <a:rPr lang="en-US" altLang="zh-CN" i="1" dirty="0"/>
                <a:t>V</a:t>
              </a:r>
              <a:r>
                <a:rPr lang="en-US" altLang="zh-CN" baseline="-25000" dirty="0"/>
                <a:t>OL</a:t>
              </a:r>
              <a:r>
                <a:rPr lang="zh-CN" altLang="en-US" baseline="-25000" dirty="0"/>
                <a:t>（</a:t>
              </a:r>
              <a:r>
                <a:rPr lang="en-US" altLang="zh-CN" baseline="-25000" dirty="0"/>
                <a:t>max)</a:t>
              </a:r>
              <a:r>
                <a:rPr lang="en-US" altLang="zh-CN" dirty="0"/>
                <a:t>=0.4V,</a:t>
              </a:r>
            </a:p>
          </p:txBody>
        </p:sp>
        <p:sp>
          <p:nvSpPr>
            <p:cNvPr id="24" name="Rectangle 10">
              <a:extLst>
                <a:ext uri="{FF2B5EF4-FFF2-40B4-BE49-F238E27FC236}">
                  <a16:creationId xmlns:a16="http://schemas.microsoft.com/office/drawing/2014/main" id="{BA3BD46E-2355-473F-BE35-9981BC827F12}"/>
                </a:ext>
              </a:extLst>
            </p:cNvPr>
            <p:cNvSpPr>
              <a:spLocks noChangeArrowheads="1"/>
            </p:cNvSpPr>
            <p:nvPr/>
          </p:nvSpPr>
          <p:spPr bwMode="auto">
            <a:xfrm>
              <a:off x="-420" y="3687"/>
              <a:ext cx="3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en-US" altLang="zh-CN" i="1" dirty="0"/>
                <a:t>V</a:t>
              </a:r>
              <a:r>
                <a:rPr lang="en-US" altLang="zh-CN" baseline="-25000" dirty="0"/>
                <a:t>IH</a:t>
              </a:r>
              <a:r>
                <a:rPr lang="zh-CN" altLang="en-US" baseline="-25000" dirty="0"/>
                <a:t>（</a:t>
              </a:r>
              <a:r>
                <a:rPr lang="en-US" altLang="zh-CN" baseline="-25000" dirty="0"/>
                <a:t>min)</a:t>
              </a:r>
              <a:r>
                <a:rPr lang="en-US" altLang="zh-CN" dirty="0"/>
                <a:t>=2.0V,   </a:t>
              </a:r>
              <a:r>
                <a:rPr lang="en-US" altLang="zh-CN" i="1" dirty="0"/>
                <a:t>V</a:t>
              </a:r>
              <a:r>
                <a:rPr lang="en-US" altLang="zh-CN" baseline="-25000" dirty="0"/>
                <a:t>IL</a:t>
              </a:r>
              <a:r>
                <a:rPr lang="zh-CN" altLang="en-US" baseline="-25000" dirty="0"/>
                <a:t>（</a:t>
              </a:r>
              <a:r>
                <a:rPr lang="en-US" altLang="zh-CN" baseline="-25000" dirty="0"/>
                <a:t>max)</a:t>
              </a:r>
              <a:r>
                <a:rPr lang="en-US" altLang="zh-CN" dirty="0"/>
                <a:t>=0.8V</a:t>
              </a:r>
            </a:p>
          </p:txBody>
        </p:sp>
      </p:grpSp>
      <p:sp>
        <p:nvSpPr>
          <p:cNvPr id="25" name="标题 1">
            <a:extLst>
              <a:ext uri="{FF2B5EF4-FFF2-40B4-BE49-F238E27FC236}">
                <a16:creationId xmlns:a16="http://schemas.microsoft.com/office/drawing/2014/main" id="{429599D7-F0A8-6CEE-6C66-4D60D8DD66E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噪声容限</a:t>
            </a:r>
          </a:p>
        </p:txBody>
      </p:sp>
      <p:grpSp>
        <p:nvGrpSpPr>
          <p:cNvPr id="56" name="Group 55">
            <a:extLst>
              <a:ext uri="{FF2B5EF4-FFF2-40B4-BE49-F238E27FC236}">
                <a16:creationId xmlns:a16="http://schemas.microsoft.com/office/drawing/2014/main" id="{FCB48573-755C-ECB8-1F83-DF828CA6AD8F}"/>
              </a:ext>
            </a:extLst>
          </p:cNvPr>
          <p:cNvGrpSpPr/>
          <p:nvPr/>
        </p:nvGrpSpPr>
        <p:grpSpPr>
          <a:xfrm>
            <a:off x="474284" y="1168317"/>
            <a:ext cx="4661207" cy="4485032"/>
            <a:chOff x="2440198" y="1572318"/>
            <a:chExt cx="4661207" cy="4485032"/>
          </a:xfrm>
        </p:grpSpPr>
        <p:grpSp>
          <p:nvGrpSpPr>
            <p:cNvPr id="57" name="Group 56">
              <a:extLst>
                <a:ext uri="{FF2B5EF4-FFF2-40B4-BE49-F238E27FC236}">
                  <a16:creationId xmlns:a16="http://schemas.microsoft.com/office/drawing/2014/main" id="{3E1DEBC4-9074-AEE8-AA75-4AB3014DF181}"/>
                </a:ext>
              </a:extLst>
            </p:cNvPr>
            <p:cNvGrpSpPr/>
            <p:nvPr/>
          </p:nvGrpSpPr>
          <p:grpSpPr>
            <a:xfrm>
              <a:off x="5090595" y="2303975"/>
              <a:ext cx="2010810" cy="3753375"/>
              <a:chOff x="6334883" y="2288809"/>
              <a:chExt cx="2010810" cy="3753375"/>
            </a:xfrm>
          </p:grpSpPr>
          <p:sp>
            <p:nvSpPr>
              <p:cNvPr id="77" name="Rectangle 76">
                <a:extLst>
                  <a:ext uri="{FF2B5EF4-FFF2-40B4-BE49-F238E27FC236}">
                    <a16:creationId xmlns:a16="http://schemas.microsoft.com/office/drawing/2014/main" id="{003F4701-612C-DA99-7D2A-E79E477976EC}"/>
                  </a:ext>
                </a:extLst>
              </p:cNvPr>
              <p:cNvSpPr/>
              <p:nvPr/>
            </p:nvSpPr>
            <p:spPr>
              <a:xfrm>
                <a:off x="6334883" y="2532385"/>
                <a:ext cx="1125416" cy="802339"/>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78" name="Rectangle 77">
                <a:extLst>
                  <a:ext uri="{FF2B5EF4-FFF2-40B4-BE49-F238E27FC236}">
                    <a16:creationId xmlns:a16="http://schemas.microsoft.com/office/drawing/2014/main" id="{81FF1F06-58D6-9896-3739-6BACA50CCF65}"/>
                  </a:ext>
                </a:extLst>
              </p:cNvPr>
              <p:cNvSpPr/>
              <p:nvPr/>
            </p:nvSpPr>
            <p:spPr>
              <a:xfrm>
                <a:off x="6334883" y="5109230"/>
                <a:ext cx="1125416" cy="793670"/>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输入</a:t>
                </a:r>
              </a:p>
            </p:txBody>
          </p:sp>
          <p:sp>
            <p:nvSpPr>
              <p:cNvPr id="79" name="Rectangle 78">
                <a:extLst>
                  <a:ext uri="{FF2B5EF4-FFF2-40B4-BE49-F238E27FC236}">
                    <a16:creationId xmlns:a16="http://schemas.microsoft.com/office/drawing/2014/main" id="{3DAB9979-A70D-20AC-B5DA-E1AFEEF71A69}"/>
                  </a:ext>
                </a:extLst>
              </p:cNvPr>
              <p:cNvSpPr/>
              <p:nvPr/>
            </p:nvSpPr>
            <p:spPr>
              <a:xfrm>
                <a:off x="6334883" y="3334724"/>
                <a:ext cx="1125416" cy="1774505"/>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80" name="Picture 79">
                <a:extLst>
                  <a:ext uri="{FF2B5EF4-FFF2-40B4-BE49-F238E27FC236}">
                    <a16:creationId xmlns:a16="http://schemas.microsoft.com/office/drawing/2014/main" id="{F75AEBE4-58E9-BA26-7B01-F0E7EF6865A4}"/>
                  </a:ext>
                </a:extLst>
              </p:cNvPr>
              <p:cNvPicPr>
                <a:picLocks noChangeAspect="1"/>
              </p:cNvPicPr>
              <p:nvPr/>
            </p:nvPicPr>
            <p:blipFill>
              <a:blip r:embed="rId5"/>
              <a:stretch>
                <a:fillRect/>
              </a:stretch>
            </p:blipFill>
            <p:spPr>
              <a:xfrm>
                <a:off x="7550620" y="2288809"/>
                <a:ext cx="414564" cy="471745"/>
              </a:xfrm>
              <a:prstGeom prst="rect">
                <a:avLst/>
              </a:prstGeom>
            </p:spPr>
          </p:pic>
          <p:pic>
            <p:nvPicPr>
              <p:cNvPr id="81" name="Picture 80">
                <a:extLst>
                  <a:ext uri="{FF2B5EF4-FFF2-40B4-BE49-F238E27FC236}">
                    <a16:creationId xmlns:a16="http://schemas.microsoft.com/office/drawing/2014/main" id="{52B34225-E887-BC3B-7693-93E6F0521E2C}"/>
                  </a:ext>
                </a:extLst>
              </p:cNvPr>
              <p:cNvPicPr>
                <a:picLocks noChangeAspect="1"/>
              </p:cNvPicPr>
              <p:nvPr/>
            </p:nvPicPr>
            <p:blipFill>
              <a:blip r:embed="rId6"/>
              <a:stretch>
                <a:fillRect/>
              </a:stretch>
            </p:blipFill>
            <p:spPr>
              <a:xfrm>
                <a:off x="7542452" y="3088821"/>
                <a:ext cx="803241" cy="471745"/>
              </a:xfrm>
              <a:prstGeom prst="rect">
                <a:avLst/>
              </a:prstGeom>
            </p:spPr>
          </p:pic>
          <p:pic>
            <p:nvPicPr>
              <p:cNvPr id="82" name="Picture 81">
                <a:extLst>
                  <a:ext uri="{FF2B5EF4-FFF2-40B4-BE49-F238E27FC236}">
                    <a16:creationId xmlns:a16="http://schemas.microsoft.com/office/drawing/2014/main" id="{887721EC-EA2E-6FBE-5D4F-F13B0A1A807A}"/>
                  </a:ext>
                </a:extLst>
              </p:cNvPr>
              <p:cNvPicPr>
                <a:picLocks noChangeAspect="1"/>
              </p:cNvPicPr>
              <p:nvPr/>
            </p:nvPicPr>
            <p:blipFill>
              <a:blip r:embed="rId7"/>
              <a:stretch>
                <a:fillRect/>
              </a:stretch>
            </p:blipFill>
            <p:spPr>
              <a:xfrm>
                <a:off x="7524737" y="4860250"/>
                <a:ext cx="820956" cy="497957"/>
              </a:xfrm>
              <a:prstGeom prst="rect">
                <a:avLst/>
              </a:prstGeom>
            </p:spPr>
          </p:pic>
          <p:pic>
            <p:nvPicPr>
              <p:cNvPr id="83" name="Picture 82">
                <a:extLst>
                  <a:ext uri="{FF2B5EF4-FFF2-40B4-BE49-F238E27FC236}">
                    <a16:creationId xmlns:a16="http://schemas.microsoft.com/office/drawing/2014/main" id="{C2984D7B-7B67-685B-D388-61A0938C212C}"/>
                  </a:ext>
                </a:extLst>
              </p:cNvPr>
              <p:cNvPicPr>
                <a:picLocks noChangeAspect="1"/>
              </p:cNvPicPr>
              <p:nvPr/>
            </p:nvPicPr>
            <p:blipFill>
              <a:blip r:embed="rId8"/>
              <a:stretch>
                <a:fillRect/>
              </a:stretch>
            </p:blipFill>
            <p:spPr>
              <a:xfrm>
                <a:off x="7550620" y="5754141"/>
                <a:ext cx="210493" cy="288043"/>
              </a:xfrm>
              <a:prstGeom prst="rect">
                <a:avLst/>
              </a:prstGeom>
            </p:spPr>
          </p:pic>
        </p:grpSp>
        <p:grpSp>
          <p:nvGrpSpPr>
            <p:cNvPr id="58" name="Group 57">
              <a:extLst>
                <a:ext uri="{FF2B5EF4-FFF2-40B4-BE49-F238E27FC236}">
                  <a16:creationId xmlns:a16="http://schemas.microsoft.com/office/drawing/2014/main" id="{5983239F-DA77-50C8-FBF3-D4BDC25945E1}"/>
                </a:ext>
              </a:extLst>
            </p:cNvPr>
            <p:cNvGrpSpPr/>
            <p:nvPr/>
          </p:nvGrpSpPr>
          <p:grpSpPr>
            <a:xfrm>
              <a:off x="2440198" y="2259694"/>
              <a:ext cx="1993902" cy="3722575"/>
              <a:chOff x="2440198" y="2259694"/>
              <a:chExt cx="1993902" cy="3722575"/>
            </a:xfrm>
          </p:grpSpPr>
          <p:sp>
            <p:nvSpPr>
              <p:cNvPr id="70" name="Rectangle 69">
                <a:extLst>
                  <a:ext uri="{FF2B5EF4-FFF2-40B4-BE49-F238E27FC236}">
                    <a16:creationId xmlns:a16="http://schemas.microsoft.com/office/drawing/2014/main" id="{27FDAF1D-0AB7-0950-10E0-C77A0CC9F212}"/>
                  </a:ext>
                </a:extLst>
              </p:cNvPr>
              <p:cNvSpPr/>
              <p:nvPr/>
            </p:nvSpPr>
            <p:spPr>
              <a:xfrm>
                <a:off x="3308684" y="2529600"/>
                <a:ext cx="1125416" cy="403678"/>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71" name="Rectangle 70">
                <a:extLst>
                  <a:ext uri="{FF2B5EF4-FFF2-40B4-BE49-F238E27FC236}">
                    <a16:creationId xmlns:a16="http://schemas.microsoft.com/office/drawing/2014/main" id="{FB1DAEF7-5C57-C035-55D8-50A055B6B7BA}"/>
                  </a:ext>
                </a:extLst>
              </p:cNvPr>
              <p:cNvSpPr/>
              <p:nvPr/>
            </p:nvSpPr>
            <p:spPr>
              <a:xfrm>
                <a:off x="3308684" y="5488340"/>
                <a:ext cx="1125416" cy="41177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0</a:t>
                </a:r>
                <a:r>
                  <a:rPr lang="zh-CN" altLang="en-US" b="1" dirty="0">
                    <a:solidFill>
                      <a:schemeClr val="tx1"/>
                    </a:solidFill>
                    <a:latin typeface="微软雅黑" panose="020B0503020204020204" pitchFamily="34" charset="-122"/>
                    <a:ea typeface="微软雅黑" panose="020B0503020204020204" pitchFamily="34" charset="-122"/>
                  </a:rPr>
                  <a:t>输出</a:t>
                </a:r>
              </a:p>
            </p:txBody>
          </p:sp>
          <p:sp>
            <p:nvSpPr>
              <p:cNvPr id="72" name="Rectangle 71">
                <a:extLst>
                  <a:ext uri="{FF2B5EF4-FFF2-40B4-BE49-F238E27FC236}">
                    <a16:creationId xmlns:a16="http://schemas.microsoft.com/office/drawing/2014/main" id="{3D959BAE-DED6-4229-D5E2-454C3093C832}"/>
                  </a:ext>
                </a:extLst>
              </p:cNvPr>
              <p:cNvSpPr/>
              <p:nvPr/>
            </p:nvSpPr>
            <p:spPr>
              <a:xfrm>
                <a:off x="3308684" y="2933277"/>
                <a:ext cx="1125416" cy="2555061"/>
              </a:xfrm>
              <a:prstGeom prst="rect">
                <a:avLst/>
              </a:prstGeom>
              <a:solidFill>
                <a:srgbClr val="CC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 </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73" name="Picture 72">
                <a:extLst>
                  <a:ext uri="{FF2B5EF4-FFF2-40B4-BE49-F238E27FC236}">
                    <a16:creationId xmlns:a16="http://schemas.microsoft.com/office/drawing/2014/main" id="{BF051333-F8A4-A6DF-8D10-BE53DF05B27A}"/>
                  </a:ext>
                </a:extLst>
              </p:cNvPr>
              <p:cNvPicPr>
                <a:picLocks noChangeAspect="1"/>
              </p:cNvPicPr>
              <p:nvPr/>
            </p:nvPicPr>
            <p:blipFill>
              <a:blip r:embed="rId5"/>
              <a:stretch>
                <a:fillRect/>
              </a:stretch>
            </p:blipFill>
            <p:spPr>
              <a:xfrm>
                <a:off x="2799111" y="2259694"/>
                <a:ext cx="414564" cy="471745"/>
              </a:xfrm>
              <a:prstGeom prst="rect">
                <a:avLst/>
              </a:prstGeom>
            </p:spPr>
          </p:pic>
          <p:pic>
            <p:nvPicPr>
              <p:cNvPr id="74" name="Picture 73">
                <a:extLst>
                  <a:ext uri="{FF2B5EF4-FFF2-40B4-BE49-F238E27FC236}">
                    <a16:creationId xmlns:a16="http://schemas.microsoft.com/office/drawing/2014/main" id="{00E880E7-F238-42DE-8B2A-94136C69AEE7}"/>
                  </a:ext>
                </a:extLst>
              </p:cNvPr>
              <p:cNvPicPr>
                <a:picLocks noChangeAspect="1"/>
              </p:cNvPicPr>
              <p:nvPr/>
            </p:nvPicPr>
            <p:blipFill>
              <a:blip r:embed="rId9"/>
              <a:stretch>
                <a:fillRect/>
              </a:stretch>
            </p:blipFill>
            <p:spPr>
              <a:xfrm>
                <a:off x="2448749" y="2654940"/>
                <a:ext cx="876228" cy="483887"/>
              </a:xfrm>
              <a:prstGeom prst="rect">
                <a:avLst/>
              </a:prstGeom>
            </p:spPr>
          </p:pic>
          <p:pic>
            <p:nvPicPr>
              <p:cNvPr id="75" name="Picture 74">
                <a:extLst>
                  <a:ext uri="{FF2B5EF4-FFF2-40B4-BE49-F238E27FC236}">
                    <a16:creationId xmlns:a16="http://schemas.microsoft.com/office/drawing/2014/main" id="{E421B021-8701-BCA5-C7E4-8973C55BC3E2}"/>
                  </a:ext>
                </a:extLst>
              </p:cNvPr>
              <p:cNvPicPr>
                <a:picLocks noChangeAspect="1"/>
              </p:cNvPicPr>
              <p:nvPr/>
            </p:nvPicPr>
            <p:blipFill>
              <a:blip r:embed="rId8"/>
              <a:stretch>
                <a:fillRect/>
              </a:stretch>
            </p:blipFill>
            <p:spPr>
              <a:xfrm>
                <a:off x="3003182" y="5694226"/>
                <a:ext cx="210493" cy="288043"/>
              </a:xfrm>
              <a:prstGeom prst="rect">
                <a:avLst/>
              </a:prstGeom>
            </p:spPr>
          </p:pic>
          <p:pic>
            <p:nvPicPr>
              <p:cNvPr id="76" name="Picture 75">
                <a:extLst>
                  <a:ext uri="{FF2B5EF4-FFF2-40B4-BE49-F238E27FC236}">
                    <a16:creationId xmlns:a16="http://schemas.microsoft.com/office/drawing/2014/main" id="{9855D0A1-6D25-D5A2-17E7-390A94CA5AC6}"/>
                  </a:ext>
                </a:extLst>
              </p:cNvPr>
              <p:cNvPicPr>
                <a:picLocks noChangeAspect="1"/>
              </p:cNvPicPr>
              <p:nvPr/>
            </p:nvPicPr>
            <p:blipFill>
              <a:blip r:embed="rId10"/>
              <a:stretch>
                <a:fillRect/>
              </a:stretch>
            </p:blipFill>
            <p:spPr>
              <a:xfrm>
                <a:off x="2440198" y="5109229"/>
                <a:ext cx="868486" cy="494369"/>
              </a:xfrm>
              <a:prstGeom prst="rect">
                <a:avLst/>
              </a:prstGeom>
            </p:spPr>
          </p:pic>
        </p:grpSp>
        <p:grpSp>
          <p:nvGrpSpPr>
            <p:cNvPr id="59" name="Group 58">
              <a:extLst>
                <a:ext uri="{FF2B5EF4-FFF2-40B4-BE49-F238E27FC236}">
                  <a16:creationId xmlns:a16="http://schemas.microsoft.com/office/drawing/2014/main" id="{656E2A5F-ED46-4007-9ED1-0C9FFD2B606F}"/>
                </a:ext>
              </a:extLst>
            </p:cNvPr>
            <p:cNvGrpSpPr/>
            <p:nvPr/>
          </p:nvGrpSpPr>
          <p:grpSpPr>
            <a:xfrm>
              <a:off x="3003182" y="1572318"/>
              <a:ext cx="3391016" cy="711117"/>
              <a:chOff x="2821083" y="3122572"/>
              <a:chExt cx="4224518" cy="1060704"/>
            </a:xfrm>
          </p:grpSpPr>
          <p:grpSp>
            <p:nvGrpSpPr>
              <p:cNvPr id="60" name="Group 59">
                <a:extLst>
                  <a:ext uri="{FF2B5EF4-FFF2-40B4-BE49-F238E27FC236}">
                    <a16:creationId xmlns:a16="http://schemas.microsoft.com/office/drawing/2014/main" id="{C648757D-A58D-06DB-0E41-FE13C6D9EA80}"/>
                  </a:ext>
                </a:extLst>
              </p:cNvPr>
              <p:cNvGrpSpPr/>
              <p:nvPr/>
            </p:nvGrpSpPr>
            <p:grpSpPr>
              <a:xfrm>
                <a:off x="2821083" y="3122572"/>
                <a:ext cx="2170527" cy="1060704"/>
                <a:chOff x="3770946" y="5290149"/>
                <a:chExt cx="2170527" cy="1060704"/>
              </a:xfrm>
            </p:grpSpPr>
            <p:cxnSp>
              <p:nvCxnSpPr>
                <p:cNvPr id="66" name="Straight Connector 65">
                  <a:extLst>
                    <a:ext uri="{FF2B5EF4-FFF2-40B4-BE49-F238E27FC236}">
                      <a16:creationId xmlns:a16="http://schemas.microsoft.com/office/drawing/2014/main" id="{06C18D53-6F72-D3A2-38E6-59328E965037}"/>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AE19C2EA-4ED0-8B66-4E4B-CF9058DA7459}"/>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Straight Connector 67">
                  <a:extLst>
                    <a:ext uri="{FF2B5EF4-FFF2-40B4-BE49-F238E27FC236}">
                      <a16:creationId xmlns:a16="http://schemas.microsoft.com/office/drawing/2014/main" id="{1A1839A3-74B2-1ADD-D350-A52F5CBFEFA9}"/>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17A2390-4D3E-2DD5-66F9-ED1C88C7C130}"/>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Group 60">
                <a:extLst>
                  <a:ext uri="{FF2B5EF4-FFF2-40B4-BE49-F238E27FC236}">
                    <a16:creationId xmlns:a16="http://schemas.microsoft.com/office/drawing/2014/main" id="{AA592844-0193-E3BC-A3BE-984D2BDDEC56}"/>
                  </a:ext>
                </a:extLst>
              </p:cNvPr>
              <p:cNvGrpSpPr/>
              <p:nvPr/>
            </p:nvGrpSpPr>
            <p:grpSpPr>
              <a:xfrm>
                <a:off x="4875074" y="3122572"/>
                <a:ext cx="2170527" cy="1060704"/>
                <a:chOff x="3770946" y="5290149"/>
                <a:chExt cx="2170527" cy="1060704"/>
              </a:xfrm>
            </p:grpSpPr>
            <p:cxnSp>
              <p:nvCxnSpPr>
                <p:cNvPr id="62" name="Straight Connector 61">
                  <a:extLst>
                    <a:ext uri="{FF2B5EF4-FFF2-40B4-BE49-F238E27FC236}">
                      <a16:creationId xmlns:a16="http://schemas.microsoft.com/office/drawing/2014/main" id="{FCD83499-9823-977C-E821-88203D1203CC}"/>
                    </a:ext>
                  </a:extLst>
                </p:cNvPr>
                <p:cNvCxnSpPr>
                  <a:cxnSpLocks/>
                </p:cNvCxnSpPr>
                <p:nvPr/>
              </p:nvCxnSpPr>
              <p:spPr>
                <a:xfrm>
                  <a:off x="3770946"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62">
                  <a:extLst>
                    <a:ext uri="{FF2B5EF4-FFF2-40B4-BE49-F238E27FC236}">
                      <a16:creationId xmlns:a16="http://schemas.microsoft.com/office/drawing/2014/main" id="{F5B0DC05-2E8F-920B-F9E7-1B9B2EE6F4AF}"/>
                    </a:ext>
                  </a:extLst>
                </p:cNvPr>
                <p:cNvSpPr/>
                <p:nvPr/>
              </p:nvSpPr>
              <p:spPr>
                <a:xfrm rot="5400000">
                  <a:off x="4200212" y="5363301"/>
                  <a:ext cx="1060704" cy="914400"/>
                </a:xfrm>
                <a:prstGeom prst="triangle">
                  <a:avLst/>
                </a:pr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Connector 63">
                  <a:extLst>
                    <a:ext uri="{FF2B5EF4-FFF2-40B4-BE49-F238E27FC236}">
                      <a16:creationId xmlns:a16="http://schemas.microsoft.com/office/drawing/2014/main" id="{8E9D3CE2-05A0-661E-31DF-96C3F1713C06}"/>
                    </a:ext>
                  </a:extLst>
                </p:cNvPr>
                <p:cNvCxnSpPr>
                  <a:cxnSpLocks/>
                </p:cNvCxnSpPr>
                <p:nvPr/>
              </p:nvCxnSpPr>
              <p:spPr>
                <a:xfrm>
                  <a:off x="5439055" y="5820501"/>
                  <a:ext cx="50241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4235251-BAD5-C53A-9D52-315D38C3605D}"/>
                    </a:ext>
                  </a:extLst>
                </p:cNvPr>
                <p:cNvSpPr/>
                <p:nvPr/>
              </p:nvSpPr>
              <p:spPr>
                <a:xfrm>
                  <a:off x="5207860" y="5688906"/>
                  <a:ext cx="231195" cy="245641"/>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cxnSp>
        <p:nvCxnSpPr>
          <p:cNvPr id="10" name="Straight Connector 9">
            <a:extLst>
              <a:ext uri="{FF2B5EF4-FFF2-40B4-BE49-F238E27FC236}">
                <a16:creationId xmlns:a16="http://schemas.microsoft.com/office/drawing/2014/main" id="{4204646D-3C5A-F78D-D5CC-3770C61BF232}"/>
              </a:ext>
            </a:extLst>
          </p:cNvPr>
          <p:cNvCxnSpPr/>
          <p:nvPr/>
        </p:nvCxnSpPr>
        <p:spPr>
          <a:xfrm>
            <a:off x="1332086" y="2529276"/>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59EAB-09AB-2628-7420-9EFD3F0391A7}"/>
              </a:ext>
            </a:extLst>
          </p:cNvPr>
          <p:cNvCxnSpPr>
            <a:cxnSpLocks/>
          </p:cNvCxnSpPr>
          <p:nvPr/>
        </p:nvCxnSpPr>
        <p:spPr>
          <a:xfrm>
            <a:off x="3124681" y="2945889"/>
            <a:ext cx="670831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A487B7-4792-F1C2-AB00-3097191E864F}"/>
              </a:ext>
            </a:extLst>
          </p:cNvPr>
          <p:cNvCxnSpPr/>
          <p:nvPr/>
        </p:nvCxnSpPr>
        <p:spPr>
          <a:xfrm>
            <a:off x="1340383" y="5097004"/>
            <a:ext cx="850090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EAD88-9E0E-621E-6DF4-DA675187CFD1}"/>
              </a:ext>
            </a:extLst>
          </p:cNvPr>
          <p:cNvCxnSpPr>
            <a:cxnSpLocks/>
          </p:cNvCxnSpPr>
          <p:nvPr/>
        </p:nvCxnSpPr>
        <p:spPr>
          <a:xfrm>
            <a:off x="3142654" y="4716920"/>
            <a:ext cx="6698634" cy="347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87" name="Rectangle 10">
            <a:extLst>
              <a:ext uri="{FF2B5EF4-FFF2-40B4-BE49-F238E27FC236}">
                <a16:creationId xmlns:a16="http://schemas.microsoft.com/office/drawing/2014/main" id="{18A03F24-551C-63AB-9726-81D659AA95E9}"/>
              </a:ext>
            </a:extLst>
          </p:cNvPr>
          <p:cNvSpPr>
            <a:spLocks noChangeArrowheads="1"/>
          </p:cNvSpPr>
          <p:nvPr/>
        </p:nvSpPr>
        <p:spPr bwMode="auto">
          <a:xfrm>
            <a:off x="9422091" y="5559604"/>
            <a:ext cx="175646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spcBef>
                <a:spcPct val="50000"/>
              </a:spcBef>
            </a:pPr>
            <a:r>
              <a:rPr lang="en-US" altLang="zh-CN" i="1" dirty="0">
                <a:solidFill>
                  <a:srgbClr val="FF0000"/>
                </a:solidFill>
              </a:rPr>
              <a:t>V</a:t>
            </a:r>
            <a:r>
              <a:rPr lang="en-US" altLang="zh-CN" baseline="-25000" dirty="0">
                <a:solidFill>
                  <a:srgbClr val="FF0000"/>
                </a:solidFill>
              </a:rPr>
              <a:t>NH</a:t>
            </a:r>
            <a:r>
              <a:rPr lang="en-US" altLang="zh-CN" dirty="0">
                <a:solidFill>
                  <a:srgbClr val="FF0000"/>
                </a:solidFill>
              </a:rPr>
              <a:t>=0.4V</a:t>
            </a:r>
          </a:p>
          <a:p>
            <a:pPr eaLnBrk="1" hangingPunct="1">
              <a:spcBef>
                <a:spcPct val="50000"/>
              </a:spcBef>
            </a:pPr>
            <a:r>
              <a:rPr lang="en-US" altLang="zh-CN" i="1" dirty="0">
                <a:solidFill>
                  <a:srgbClr val="FF0000"/>
                </a:solidFill>
              </a:rPr>
              <a:t>V</a:t>
            </a:r>
            <a:r>
              <a:rPr lang="en-US" altLang="zh-CN" baseline="-25000" dirty="0">
                <a:solidFill>
                  <a:srgbClr val="FF0000"/>
                </a:solidFill>
              </a:rPr>
              <a:t>NL</a:t>
            </a:r>
            <a:r>
              <a:rPr lang="en-US" altLang="zh-CN" dirty="0">
                <a:solidFill>
                  <a:srgbClr val="FF0000"/>
                </a:solidFill>
              </a:rPr>
              <a:t>=0.4V</a:t>
            </a:r>
            <a:endParaRPr lang="en-US" altLang="zh-CN" dirty="0"/>
          </a:p>
        </p:txBody>
      </p:sp>
      <p:sp>
        <p:nvSpPr>
          <p:cNvPr id="88" name="Arrow: Right 87">
            <a:extLst>
              <a:ext uri="{FF2B5EF4-FFF2-40B4-BE49-F238E27FC236}">
                <a16:creationId xmlns:a16="http://schemas.microsoft.com/office/drawing/2014/main" id="{DA643575-DC79-3912-CC26-6FB373B44C23}"/>
              </a:ext>
            </a:extLst>
          </p:cNvPr>
          <p:cNvSpPr/>
          <p:nvPr/>
        </p:nvSpPr>
        <p:spPr>
          <a:xfrm>
            <a:off x="8346514" y="5919821"/>
            <a:ext cx="978408" cy="484632"/>
          </a:xfrm>
          <a:prstGeom prst="rightArrow">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109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2C8C-B99E-DCB0-E55B-6AFACAA2AE98}"/>
            </a:ext>
          </a:extLst>
        </p:cNvPr>
        <p:cNvGrpSpPr/>
        <p:nvPr/>
      </p:nvGrpSpPr>
      <p:grpSpPr>
        <a:xfrm>
          <a:off x="0" y="0"/>
          <a:ext cx="0" cy="0"/>
          <a:chOff x="0" y="0"/>
          <a:chExt cx="0" cy="0"/>
        </a:xfrm>
      </p:grpSpPr>
      <p:sp>
        <p:nvSpPr>
          <p:cNvPr id="39" name="标题 1">
            <a:extLst>
              <a:ext uri="{FF2B5EF4-FFF2-40B4-BE49-F238E27FC236}">
                <a16:creationId xmlns:a16="http://schemas.microsoft.com/office/drawing/2014/main" id="{9697133B-2AD9-D7BF-53F2-17BBABCDE3C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dirty="0">
                <a:solidFill>
                  <a:schemeClr val="bg1"/>
                </a:solidFill>
                <a:latin typeface="微软雅黑" panose="020B0503020204020204" pitchFamily="34" charset="-122"/>
                <a:ea typeface="微软雅黑" panose="020B0503020204020204" pitchFamily="34" charset="-122"/>
              </a:rPr>
              <a:t>逻辑代数中的三种基本运算</a:t>
            </a:r>
          </a:p>
        </p:txBody>
      </p:sp>
      <p:sp>
        <p:nvSpPr>
          <p:cNvPr id="3" name="object 7">
            <a:extLst>
              <a:ext uri="{FF2B5EF4-FFF2-40B4-BE49-F238E27FC236}">
                <a16:creationId xmlns:a16="http://schemas.microsoft.com/office/drawing/2014/main" id="{6572E87F-F0EF-1294-FC15-D387A2722BAD}"/>
              </a:ext>
            </a:extLst>
          </p:cNvPr>
          <p:cNvSpPr/>
          <p:nvPr/>
        </p:nvSpPr>
        <p:spPr>
          <a:xfrm>
            <a:off x="4895838" y="3150417"/>
            <a:ext cx="2305049" cy="100584"/>
          </a:xfrm>
          <a:prstGeom prst="rect">
            <a:avLst/>
          </a:prstGeom>
          <a:blipFill>
            <a:blip r:embed="rId3" cstate="print"/>
            <a:stretch>
              <a:fillRect/>
            </a:stretch>
          </a:blipFill>
        </p:spPr>
        <p:txBody>
          <a:bodyPr wrap="square" lIns="0" tIns="0" rIns="0" bIns="0" rtlCol="0"/>
          <a:lstStyle/>
          <a:p>
            <a:endParaRPr dirty="0">
              <a:solidFill>
                <a:prstClr val="black"/>
              </a:solidFill>
              <a:latin typeface="Calibri"/>
            </a:endParaRPr>
          </a:p>
        </p:txBody>
      </p:sp>
      <p:sp>
        <p:nvSpPr>
          <p:cNvPr id="4" name="object 8">
            <a:extLst>
              <a:ext uri="{FF2B5EF4-FFF2-40B4-BE49-F238E27FC236}">
                <a16:creationId xmlns:a16="http://schemas.microsoft.com/office/drawing/2014/main" id="{4F06A7E1-2931-4EFD-7670-7BC611214F26}"/>
              </a:ext>
            </a:extLst>
          </p:cNvPr>
          <p:cNvSpPr/>
          <p:nvPr/>
        </p:nvSpPr>
        <p:spPr>
          <a:xfrm>
            <a:off x="4920984" y="3234237"/>
            <a:ext cx="2271521" cy="569976"/>
          </a:xfrm>
          <a:prstGeom prst="rect">
            <a:avLst/>
          </a:prstGeom>
          <a:blipFill>
            <a:blip r:embed="rId4" cstate="print"/>
            <a:stretch>
              <a:fillRect/>
            </a:stretch>
          </a:blipFill>
        </p:spPr>
        <p:txBody>
          <a:bodyPr wrap="square" lIns="0" tIns="0" rIns="0" bIns="0" rtlCol="0"/>
          <a:lstStyle/>
          <a:p>
            <a:endParaRPr dirty="0">
              <a:solidFill>
                <a:prstClr val="black"/>
              </a:solidFill>
              <a:latin typeface="Calibri"/>
            </a:endParaRPr>
          </a:p>
        </p:txBody>
      </p:sp>
      <p:sp>
        <p:nvSpPr>
          <p:cNvPr id="5" name="object 9">
            <a:extLst>
              <a:ext uri="{FF2B5EF4-FFF2-40B4-BE49-F238E27FC236}">
                <a16:creationId xmlns:a16="http://schemas.microsoft.com/office/drawing/2014/main" id="{87D9C0C0-44F8-C4AE-90DF-1245F7CE24BF}"/>
              </a:ext>
            </a:extLst>
          </p:cNvPr>
          <p:cNvSpPr/>
          <p:nvPr/>
        </p:nvSpPr>
        <p:spPr>
          <a:xfrm>
            <a:off x="4895839" y="3787449"/>
            <a:ext cx="2296666" cy="1483613"/>
          </a:xfrm>
          <a:prstGeom prst="rect">
            <a:avLst/>
          </a:prstGeom>
          <a:blipFill>
            <a:blip r:embed="rId5" cstate="print"/>
            <a:stretch>
              <a:fillRect/>
            </a:stretch>
          </a:blipFill>
        </p:spPr>
        <p:txBody>
          <a:bodyPr wrap="square" lIns="0" tIns="0" rIns="0" bIns="0" rtlCol="0"/>
          <a:lstStyle/>
          <a:p>
            <a:endParaRPr dirty="0">
              <a:solidFill>
                <a:prstClr val="black"/>
              </a:solidFill>
              <a:latin typeface="Calibri"/>
            </a:endParaRPr>
          </a:p>
        </p:txBody>
      </p:sp>
      <p:sp>
        <p:nvSpPr>
          <p:cNvPr id="6" name="object 10">
            <a:extLst>
              <a:ext uri="{FF2B5EF4-FFF2-40B4-BE49-F238E27FC236}">
                <a16:creationId xmlns:a16="http://schemas.microsoft.com/office/drawing/2014/main" id="{10919099-CAF4-3580-44AF-61F96499B82C}"/>
              </a:ext>
            </a:extLst>
          </p:cNvPr>
          <p:cNvSpPr/>
          <p:nvPr/>
        </p:nvSpPr>
        <p:spPr>
          <a:xfrm>
            <a:off x="7771626" y="2890576"/>
            <a:ext cx="1821180" cy="2415539"/>
          </a:xfrm>
          <a:prstGeom prst="rect">
            <a:avLst/>
          </a:prstGeom>
          <a:blipFill>
            <a:blip r:embed="rId6" cstate="print"/>
            <a:stretch>
              <a:fillRect/>
            </a:stretch>
          </a:blipFill>
        </p:spPr>
        <p:txBody>
          <a:bodyPr wrap="square" lIns="0" tIns="0" rIns="0" bIns="0" rtlCol="0"/>
          <a:lstStyle/>
          <a:p>
            <a:endParaRPr dirty="0">
              <a:solidFill>
                <a:prstClr val="black"/>
              </a:solidFill>
              <a:latin typeface="Calibri"/>
            </a:endParaRPr>
          </a:p>
        </p:txBody>
      </p:sp>
      <p:sp>
        <p:nvSpPr>
          <p:cNvPr id="7" name="object 11">
            <a:extLst>
              <a:ext uri="{FF2B5EF4-FFF2-40B4-BE49-F238E27FC236}">
                <a16:creationId xmlns:a16="http://schemas.microsoft.com/office/drawing/2014/main" id="{8DEBCAC2-41C7-5C2D-7FAF-5C3147FDEA58}"/>
              </a:ext>
            </a:extLst>
          </p:cNvPr>
          <p:cNvSpPr txBox="1"/>
          <p:nvPr/>
        </p:nvSpPr>
        <p:spPr>
          <a:xfrm>
            <a:off x="6657074" y="5572308"/>
            <a:ext cx="3582035" cy="330200"/>
          </a:xfrm>
          <a:prstGeom prst="rect">
            <a:avLst/>
          </a:prstGeom>
        </p:spPr>
        <p:txBody>
          <a:bodyPr vert="horz" wrap="square" lIns="0" tIns="12065" rIns="0" bIns="0" rtlCol="0">
            <a:spAutoFit/>
          </a:bodyPr>
          <a:lstStyle/>
          <a:p>
            <a:pPr marL="12700">
              <a:spcBef>
                <a:spcPts val="95"/>
              </a:spcBef>
            </a:pPr>
            <a:r>
              <a:rPr sz="2000" b="1" spc="-10" dirty="0">
                <a:solidFill>
                  <a:prstClr val="black"/>
                </a:solidFill>
                <a:latin typeface="Times New Roman"/>
                <a:cs typeface="Times New Roman"/>
              </a:rPr>
              <a:t>“</a:t>
            </a:r>
            <a:r>
              <a:rPr sz="2000" b="1" spc="-5" dirty="0">
                <a:solidFill>
                  <a:prstClr val="black"/>
                </a:solidFill>
                <a:latin typeface="新宋体"/>
                <a:cs typeface="新宋体"/>
              </a:rPr>
              <a:t>非门</a:t>
            </a:r>
            <a:r>
              <a:rPr sz="2000" b="1" spc="-10" dirty="0">
                <a:solidFill>
                  <a:prstClr val="black"/>
                </a:solidFill>
                <a:latin typeface="Times New Roman"/>
                <a:cs typeface="Times New Roman"/>
              </a:rPr>
              <a:t>”</a:t>
            </a:r>
            <a:r>
              <a:rPr sz="2000" b="1" spc="-10" dirty="0">
                <a:solidFill>
                  <a:prstClr val="black"/>
                </a:solidFill>
                <a:latin typeface="新宋体"/>
                <a:cs typeface="新宋体"/>
              </a:rPr>
              <a:t>（或反相器）的图形符号</a:t>
            </a:r>
            <a:endParaRPr sz="2000" dirty="0">
              <a:solidFill>
                <a:prstClr val="black"/>
              </a:solidFill>
              <a:latin typeface="新宋体"/>
              <a:cs typeface="新宋体"/>
            </a:endParaRPr>
          </a:p>
        </p:txBody>
      </p:sp>
      <p:sp>
        <p:nvSpPr>
          <p:cNvPr id="8" name="object 12">
            <a:extLst>
              <a:ext uri="{FF2B5EF4-FFF2-40B4-BE49-F238E27FC236}">
                <a16:creationId xmlns:a16="http://schemas.microsoft.com/office/drawing/2014/main" id="{E98CE2C1-12F6-361A-A744-73BD072FEF70}"/>
              </a:ext>
            </a:extLst>
          </p:cNvPr>
          <p:cNvSpPr txBox="1"/>
          <p:nvPr/>
        </p:nvSpPr>
        <p:spPr>
          <a:xfrm>
            <a:off x="1908887" y="829110"/>
            <a:ext cx="7493000" cy="2151230"/>
          </a:xfrm>
          <a:prstGeom prst="rect">
            <a:avLst/>
          </a:prstGeom>
        </p:spPr>
        <p:txBody>
          <a:bodyPr vert="horz" wrap="square" lIns="0" tIns="56515" rIns="0" bIns="0" rtlCol="0">
            <a:spAutoFit/>
          </a:bodyPr>
          <a:lstStyle/>
          <a:p>
            <a:pPr marL="50800" marR="43180">
              <a:lnSpc>
                <a:spcPct val="87900"/>
              </a:lnSpc>
              <a:spcBef>
                <a:spcPts val="445"/>
              </a:spcBef>
              <a:buFontTx/>
              <a:buChar char="◆"/>
              <a:tabLst>
                <a:tab pos="431800" algn="l"/>
              </a:tabLst>
            </a:pPr>
            <a:r>
              <a:rPr sz="2400" b="1" spc="-10" dirty="0">
                <a:solidFill>
                  <a:srgbClr val="33339A"/>
                </a:solidFill>
                <a:latin typeface="宋体"/>
                <a:cs typeface="宋体"/>
              </a:rPr>
              <a:t>逻辑非，也叫逻辑求反</a:t>
            </a:r>
            <a:r>
              <a:rPr sz="2400" b="1" spc="-10" dirty="0">
                <a:solidFill>
                  <a:prstClr val="black"/>
                </a:solidFill>
                <a:latin typeface="宋体"/>
                <a:cs typeface="宋体"/>
              </a:rPr>
              <a:t>：表示只要条件具备了，结果 就不会发生，否则结果一定发生。记做</a:t>
            </a:r>
            <a:r>
              <a:rPr sz="2400" b="1" spc="-565" dirty="0">
                <a:solidFill>
                  <a:prstClr val="black"/>
                </a:solidFill>
                <a:latin typeface="宋体"/>
                <a:cs typeface="宋体"/>
              </a:rPr>
              <a:t>：</a:t>
            </a:r>
            <a:r>
              <a:rPr sz="4575" i="1" spc="-847" baseline="-10928" dirty="0">
                <a:solidFill>
                  <a:srgbClr val="FF0000"/>
                </a:solidFill>
                <a:latin typeface="Times New Roman"/>
                <a:cs typeface="Times New Roman"/>
              </a:rPr>
              <a:t>Y</a:t>
            </a:r>
            <a:r>
              <a:rPr sz="4575" i="1" spc="-742" baseline="-10928" dirty="0">
                <a:solidFill>
                  <a:srgbClr val="FF0000"/>
                </a:solidFill>
                <a:latin typeface="Times New Roman"/>
                <a:cs typeface="Times New Roman"/>
              </a:rPr>
              <a:t> </a:t>
            </a:r>
            <a:r>
              <a:rPr sz="4575" spc="22" baseline="-10928" dirty="0">
                <a:solidFill>
                  <a:srgbClr val="FF0000"/>
                </a:solidFill>
                <a:latin typeface="Symbol"/>
                <a:cs typeface="Symbol"/>
              </a:rPr>
              <a:t></a:t>
            </a:r>
            <a:r>
              <a:rPr sz="4575" spc="277" baseline="-10928" dirty="0">
                <a:solidFill>
                  <a:srgbClr val="FF0000"/>
                </a:solidFill>
                <a:latin typeface="Times New Roman"/>
                <a:cs typeface="Times New Roman"/>
              </a:rPr>
              <a:t> </a:t>
            </a:r>
            <a:r>
              <a:rPr sz="4575" i="1" spc="22" baseline="-10928" dirty="0">
                <a:solidFill>
                  <a:srgbClr val="FF0000"/>
                </a:solidFill>
                <a:latin typeface="Times New Roman"/>
                <a:cs typeface="Times New Roman"/>
              </a:rPr>
              <a:t>A</a:t>
            </a:r>
            <a:r>
              <a:rPr lang="en-US" sz="4575" i="1" spc="22" baseline="-10928" dirty="0">
                <a:solidFill>
                  <a:srgbClr val="FF0000"/>
                </a:solidFill>
                <a:latin typeface="Times New Roman"/>
                <a:cs typeface="Times New Roman"/>
              </a:rPr>
              <a:t>'</a:t>
            </a:r>
            <a:r>
              <a:rPr sz="4575" i="1" spc="359" baseline="-10928" dirty="0">
                <a:solidFill>
                  <a:srgbClr val="FF0000"/>
                </a:solidFill>
                <a:latin typeface="Times New Roman"/>
                <a:cs typeface="Times New Roman"/>
              </a:rPr>
              <a:t> </a:t>
            </a:r>
            <a:r>
              <a:rPr sz="2400" b="1" spc="-10" dirty="0">
                <a:solidFill>
                  <a:prstClr val="black"/>
                </a:solidFill>
                <a:latin typeface="宋体"/>
                <a:cs typeface="宋体"/>
              </a:rPr>
              <a:t>或 </a:t>
            </a:r>
            <a:r>
              <a:rPr sz="2400" b="1" spc="-5" dirty="0">
                <a:solidFill>
                  <a:srgbClr val="FF0000"/>
                </a:solidFill>
                <a:latin typeface="Times New Roman"/>
                <a:cs typeface="Times New Roman"/>
              </a:rPr>
              <a:t>NOT A</a:t>
            </a:r>
            <a:r>
              <a:rPr sz="2400" b="1" spc="-10" dirty="0">
                <a:solidFill>
                  <a:prstClr val="black"/>
                </a:solidFill>
                <a:latin typeface="宋体"/>
                <a:cs typeface="宋体"/>
              </a:rPr>
              <a:t>。其逻辑真值表如</a:t>
            </a:r>
            <a:r>
              <a:rPr sz="2400" b="1" spc="-5" dirty="0">
                <a:solidFill>
                  <a:prstClr val="black"/>
                </a:solidFill>
                <a:latin typeface="宋体"/>
                <a:cs typeface="宋体"/>
              </a:rPr>
              <a:t>表</a:t>
            </a:r>
            <a:r>
              <a:rPr sz="2400" b="1" spc="-10" dirty="0">
                <a:solidFill>
                  <a:prstClr val="black"/>
                </a:solidFill>
                <a:latin typeface="Times New Roman"/>
                <a:cs typeface="Times New Roman"/>
              </a:rPr>
              <a:t>3</a:t>
            </a:r>
            <a:r>
              <a:rPr sz="2400" b="1" spc="-10" dirty="0">
                <a:solidFill>
                  <a:prstClr val="black"/>
                </a:solidFill>
                <a:latin typeface="宋体"/>
                <a:cs typeface="宋体"/>
              </a:rPr>
              <a:t>。</a:t>
            </a:r>
            <a:endParaRPr sz="2400" dirty="0">
              <a:solidFill>
                <a:prstClr val="black"/>
              </a:solidFill>
              <a:latin typeface="宋体"/>
              <a:cs typeface="宋体"/>
            </a:endParaRPr>
          </a:p>
          <a:p>
            <a:endParaRPr sz="2600" dirty="0">
              <a:solidFill>
                <a:prstClr val="black"/>
              </a:solidFill>
              <a:latin typeface="Times New Roman"/>
              <a:cs typeface="Times New Roman"/>
            </a:endParaRPr>
          </a:p>
          <a:p>
            <a:pPr>
              <a:spcBef>
                <a:spcPts val="15"/>
              </a:spcBef>
            </a:pPr>
            <a:endParaRPr sz="2100" dirty="0">
              <a:solidFill>
                <a:prstClr val="black"/>
              </a:solidFill>
              <a:latin typeface="Times New Roman"/>
              <a:cs typeface="Times New Roman"/>
            </a:endParaRPr>
          </a:p>
          <a:p>
            <a:pPr marL="422275" algn="ctr"/>
            <a:r>
              <a:rPr sz="2000" b="1" spc="-15" dirty="0">
                <a:solidFill>
                  <a:prstClr val="black"/>
                </a:solidFill>
                <a:latin typeface="楷体"/>
                <a:cs typeface="楷体"/>
              </a:rPr>
              <a:t>表</a:t>
            </a:r>
            <a:r>
              <a:rPr sz="2000" b="1" spc="-10" dirty="0">
                <a:solidFill>
                  <a:prstClr val="black"/>
                </a:solidFill>
                <a:latin typeface="楷体"/>
                <a:cs typeface="楷体"/>
              </a:rPr>
              <a:t>3</a:t>
            </a:r>
            <a:r>
              <a:rPr sz="2000" b="1" spc="-15" dirty="0">
                <a:solidFill>
                  <a:prstClr val="black"/>
                </a:solidFill>
                <a:latin typeface="楷体"/>
                <a:cs typeface="楷体"/>
              </a:rPr>
              <a:t> </a:t>
            </a:r>
            <a:r>
              <a:rPr sz="2000" b="1" spc="-10" dirty="0">
                <a:solidFill>
                  <a:prstClr val="black"/>
                </a:solidFill>
                <a:latin typeface="楷体"/>
                <a:cs typeface="楷体"/>
              </a:rPr>
              <a:t>“非”逻辑真值表</a:t>
            </a:r>
            <a:endParaRPr sz="2000" dirty="0">
              <a:solidFill>
                <a:prstClr val="black"/>
              </a:solidFill>
              <a:latin typeface="楷体"/>
              <a:cs typeface="楷体"/>
            </a:endParaRPr>
          </a:p>
        </p:txBody>
      </p:sp>
      <p:sp>
        <p:nvSpPr>
          <p:cNvPr id="9" name="object 13">
            <a:extLst>
              <a:ext uri="{FF2B5EF4-FFF2-40B4-BE49-F238E27FC236}">
                <a16:creationId xmlns:a16="http://schemas.microsoft.com/office/drawing/2014/main" id="{98DDDDC7-AAF4-7E36-756A-FA5E011BF2C5}"/>
              </a:ext>
            </a:extLst>
          </p:cNvPr>
          <p:cNvSpPr/>
          <p:nvPr/>
        </p:nvSpPr>
        <p:spPr>
          <a:xfrm>
            <a:off x="1607052" y="3193089"/>
            <a:ext cx="2929121" cy="1426464"/>
          </a:xfrm>
          <a:prstGeom prst="rect">
            <a:avLst/>
          </a:prstGeom>
          <a:blipFill>
            <a:blip r:embed="rId7" cstate="print"/>
            <a:stretch>
              <a:fillRect/>
            </a:stretch>
          </a:blipFill>
        </p:spPr>
        <p:txBody>
          <a:bodyPr wrap="square" lIns="0" tIns="0" rIns="0" bIns="0" rtlCol="0"/>
          <a:lstStyle/>
          <a:p>
            <a:endParaRPr dirty="0">
              <a:solidFill>
                <a:prstClr val="black"/>
              </a:solidFill>
              <a:latin typeface="Calibri"/>
            </a:endParaRPr>
          </a:p>
        </p:txBody>
      </p:sp>
      <p:sp>
        <p:nvSpPr>
          <p:cNvPr id="10" name="object 14">
            <a:extLst>
              <a:ext uri="{FF2B5EF4-FFF2-40B4-BE49-F238E27FC236}">
                <a16:creationId xmlns:a16="http://schemas.microsoft.com/office/drawing/2014/main" id="{368090CB-7A43-BB12-42D9-482F49931EAF}"/>
              </a:ext>
            </a:extLst>
          </p:cNvPr>
          <p:cNvSpPr/>
          <p:nvPr/>
        </p:nvSpPr>
        <p:spPr>
          <a:xfrm>
            <a:off x="1813549" y="4605837"/>
            <a:ext cx="2318003" cy="630935"/>
          </a:xfrm>
          <a:prstGeom prst="rect">
            <a:avLst/>
          </a:prstGeom>
          <a:blipFill>
            <a:blip r:embed="rId8" cstate="print"/>
            <a:stretch>
              <a:fillRect/>
            </a:stretch>
          </a:blipFill>
        </p:spPr>
        <p:txBody>
          <a:bodyPr wrap="square" lIns="0" tIns="0" rIns="0" bIns="0" rtlCol="0"/>
          <a:lstStyle/>
          <a:p>
            <a:endParaRPr dirty="0">
              <a:solidFill>
                <a:prstClr val="black"/>
              </a:solidFill>
              <a:latin typeface="Calibri"/>
            </a:endParaRPr>
          </a:p>
        </p:txBody>
      </p:sp>
      <p:pic>
        <p:nvPicPr>
          <p:cNvPr id="12" name="Picture 11">
            <a:extLst>
              <a:ext uri="{FF2B5EF4-FFF2-40B4-BE49-F238E27FC236}">
                <a16:creationId xmlns:a16="http://schemas.microsoft.com/office/drawing/2014/main" id="{DB720AFE-7F9D-B73C-A351-E1283FA9E79C}"/>
              </a:ext>
            </a:extLst>
          </p:cNvPr>
          <p:cNvPicPr>
            <a:picLocks noChangeAspect="1"/>
          </p:cNvPicPr>
          <p:nvPr/>
        </p:nvPicPr>
        <p:blipFill>
          <a:blip r:embed="rId9"/>
          <a:stretch>
            <a:fillRect/>
          </a:stretch>
        </p:blipFill>
        <p:spPr>
          <a:xfrm>
            <a:off x="236621" y="5863921"/>
            <a:ext cx="2516627" cy="737194"/>
          </a:xfrm>
          <a:prstGeom prst="rect">
            <a:avLst/>
          </a:prstGeom>
        </p:spPr>
      </p:pic>
    </p:spTree>
    <p:extLst>
      <p:ext uri="{BB962C8B-B14F-4D97-AF65-F5344CB8AC3E}">
        <p14:creationId xmlns:p14="http://schemas.microsoft.com/office/powerpoint/2010/main" val="3159475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EAFAF-0729-F941-AC19-4EA06C307D7B}"/>
            </a:ext>
          </a:extLst>
        </p:cNvPr>
        <p:cNvGrpSpPr/>
        <p:nvPr/>
      </p:nvGrpSpPr>
      <p:grpSpPr>
        <a:xfrm>
          <a:off x="0" y="0"/>
          <a:ext cx="0" cy="0"/>
          <a:chOff x="0" y="0"/>
          <a:chExt cx="0" cy="0"/>
        </a:xfrm>
      </p:grpSpPr>
      <p:pic>
        <p:nvPicPr>
          <p:cNvPr id="9" name="Picture 5">
            <a:extLst>
              <a:ext uri="{FF2B5EF4-FFF2-40B4-BE49-F238E27FC236}">
                <a16:creationId xmlns:a16="http://schemas.microsoft.com/office/drawing/2014/main" id="{69477939-F2E0-09A5-4CFC-21C287504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4370604" y="725202"/>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BE68B5E-B097-728D-8421-C1F1D59934C0}"/>
              </a:ext>
            </a:extLst>
          </p:cNvPr>
          <p:cNvSpPr/>
          <p:nvPr/>
        </p:nvSpPr>
        <p:spPr>
          <a:xfrm>
            <a:off x="1063842" y="1360982"/>
            <a:ext cx="4580229" cy="101459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3C4C869C-8544-CB44-1093-B7B6E47A1840}"/>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
        <p:nvSpPr>
          <p:cNvPr id="3" name="TextBox 2">
            <a:extLst>
              <a:ext uri="{FF2B5EF4-FFF2-40B4-BE49-F238E27FC236}">
                <a16:creationId xmlns:a16="http://schemas.microsoft.com/office/drawing/2014/main" id="{F2502173-B5F4-5F27-9041-851350908579}"/>
              </a:ext>
            </a:extLst>
          </p:cNvPr>
          <p:cNvSpPr txBox="1"/>
          <p:nvPr/>
        </p:nvSpPr>
        <p:spPr>
          <a:xfrm>
            <a:off x="367294" y="672725"/>
            <a:ext cx="1823247"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低电平输入</a:t>
            </a:r>
          </a:p>
        </p:txBody>
      </p:sp>
      <p:pic>
        <p:nvPicPr>
          <p:cNvPr id="7" name="Picture 6">
            <a:extLst>
              <a:ext uri="{FF2B5EF4-FFF2-40B4-BE49-F238E27FC236}">
                <a16:creationId xmlns:a16="http://schemas.microsoft.com/office/drawing/2014/main" id="{CA24B828-8E9F-1B8B-00CE-36D3755BE260}"/>
              </a:ext>
            </a:extLst>
          </p:cNvPr>
          <p:cNvPicPr>
            <a:picLocks noChangeAspect="1"/>
          </p:cNvPicPr>
          <p:nvPr/>
        </p:nvPicPr>
        <p:blipFill>
          <a:blip r:embed="rId4"/>
          <a:stretch>
            <a:fillRect/>
          </a:stretch>
        </p:blipFill>
        <p:spPr>
          <a:xfrm>
            <a:off x="2111291" y="725202"/>
            <a:ext cx="2096864" cy="516392"/>
          </a:xfrm>
          <a:prstGeom prst="rect">
            <a:avLst/>
          </a:prstGeom>
        </p:spPr>
      </p:pic>
      <p:sp>
        <p:nvSpPr>
          <p:cNvPr id="10" name="Oval 9">
            <a:extLst>
              <a:ext uri="{FF2B5EF4-FFF2-40B4-BE49-F238E27FC236}">
                <a16:creationId xmlns:a16="http://schemas.microsoft.com/office/drawing/2014/main" id="{5E97EBB7-9134-22CB-DAF0-80192231081A}"/>
              </a:ext>
            </a:extLst>
          </p:cNvPr>
          <p:cNvSpPr/>
          <p:nvPr/>
        </p:nvSpPr>
        <p:spPr>
          <a:xfrm>
            <a:off x="6022562" y="3007505"/>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F15FF6DC-9445-0BB3-93B2-E8A1A89781F7}"/>
              </a:ext>
            </a:extLst>
          </p:cNvPr>
          <p:cNvSpPr/>
          <p:nvPr/>
        </p:nvSpPr>
        <p:spPr>
          <a:xfrm>
            <a:off x="8852237" y="197995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1670810F-8EA7-0F54-F46C-600585F95287}"/>
              </a:ext>
            </a:extLst>
          </p:cNvPr>
          <p:cNvSpPr/>
          <p:nvPr/>
        </p:nvSpPr>
        <p:spPr>
          <a:xfrm>
            <a:off x="7523695" y="3292780"/>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81AE50AB-A5B8-14F1-79CF-440450B4C48B}"/>
              </a:ext>
            </a:extLst>
          </p:cNvPr>
          <p:cNvSpPr/>
          <p:nvPr/>
        </p:nvSpPr>
        <p:spPr>
          <a:xfrm>
            <a:off x="8729371" y="3861507"/>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Straight Arrow Connector 3">
            <a:extLst>
              <a:ext uri="{FF2B5EF4-FFF2-40B4-BE49-F238E27FC236}">
                <a16:creationId xmlns:a16="http://schemas.microsoft.com/office/drawing/2014/main" id="{7809209C-B3DB-D43C-B124-5B33E541C8C7}"/>
              </a:ext>
            </a:extLst>
          </p:cNvPr>
          <p:cNvCxnSpPr/>
          <p:nvPr/>
        </p:nvCxnSpPr>
        <p:spPr>
          <a:xfrm flipH="1">
            <a:off x="6462445" y="955497"/>
            <a:ext cx="359595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1D5A5AE-7E85-42BB-1434-A488EB82EDD7}"/>
              </a:ext>
            </a:extLst>
          </p:cNvPr>
          <p:cNvCxnSpPr>
            <a:cxnSpLocks/>
          </p:cNvCxnSpPr>
          <p:nvPr/>
        </p:nvCxnSpPr>
        <p:spPr>
          <a:xfrm>
            <a:off x="6760396" y="1201236"/>
            <a:ext cx="0" cy="16960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C07E15-DF51-A400-F7D7-19504280E7B9}"/>
              </a:ext>
            </a:extLst>
          </p:cNvPr>
          <p:cNvCxnSpPr>
            <a:cxnSpLocks/>
          </p:cNvCxnSpPr>
          <p:nvPr/>
        </p:nvCxnSpPr>
        <p:spPr>
          <a:xfrm flipH="1">
            <a:off x="6050668" y="2791500"/>
            <a:ext cx="411777" cy="8839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3B844E-9E2D-F5D0-7092-AB7B304692B9}"/>
              </a:ext>
            </a:extLst>
          </p:cNvPr>
          <p:cNvCxnSpPr>
            <a:cxnSpLocks/>
          </p:cNvCxnSpPr>
          <p:nvPr/>
        </p:nvCxnSpPr>
        <p:spPr>
          <a:xfrm flipH="1">
            <a:off x="4828854" y="3542872"/>
            <a:ext cx="103126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A1A2842-A6E4-65D9-4566-C5BB8D1CA56C}"/>
              </a:ext>
            </a:extLst>
          </p:cNvPr>
          <p:cNvPicPr>
            <a:picLocks noChangeAspect="1"/>
          </p:cNvPicPr>
          <p:nvPr/>
        </p:nvPicPr>
        <p:blipFill>
          <a:blip r:embed="rId5"/>
          <a:stretch>
            <a:fillRect/>
          </a:stretch>
        </p:blipFill>
        <p:spPr>
          <a:xfrm>
            <a:off x="1150923" y="1398040"/>
            <a:ext cx="4398677" cy="1003207"/>
          </a:xfrm>
          <a:prstGeom prst="rect">
            <a:avLst/>
          </a:prstGeom>
        </p:spPr>
      </p:pic>
      <p:pic>
        <p:nvPicPr>
          <p:cNvPr id="32" name="Picture 31">
            <a:extLst>
              <a:ext uri="{FF2B5EF4-FFF2-40B4-BE49-F238E27FC236}">
                <a16:creationId xmlns:a16="http://schemas.microsoft.com/office/drawing/2014/main" id="{A9A58E90-BF8C-6BB2-A647-D4E22E70C7CA}"/>
              </a:ext>
            </a:extLst>
          </p:cNvPr>
          <p:cNvPicPr>
            <a:picLocks noChangeAspect="1"/>
          </p:cNvPicPr>
          <p:nvPr/>
        </p:nvPicPr>
        <p:blipFill>
          <a:blip r:embed="rId6"/>
          <a:stretch>
            <a:fillRect/>
          </a:stretch>
        </p:blipFill>
        <p:spPr>
          <a:xfrm>
            <a:off x="-28074" y="3097105"/>
            <a:ext cx="4398677" cy="1326911"/>
          </a:xfrm>
          <a:prstGeom prst="rect">
            <a:avLst/>
          </a:prstGeom>
        </p:spPr>
      </p:pic>
      <p:pic>
        <p:nvPicPr>
          <p:cNvPr id="34" name="Picture 33">
            <a:extLst>
              <a:ext uri="{FF2B5EF4-FFF2-40B4-BE49-F238E27FC236}">
                <a16:creationId xmlns:a16="http://schemas.microsoft.com/office/drawing/2014/main" id="{96590166-C98A-30E4-9EE7-53F6DB703402}"/>
              </a:ext>
            </a:extLst>
          </p:cNvPr>
          <p:cNvPicPr>
            <a:picLocks noChangeAspect="1"/>
          </p:cNvPicPr>
          <p:nvPr/>
        </p:nvPicPr>
        <p:blipFill>
          <a:blip r:embed="rId7"/>
          <a:stretch>
            <a:fillRect/>
          </a:stretch>
        </p:blipFill>
        <p:spPr>
          <a:xfrm>
            <a:off x="293447" y="2455991"/>
            <a:ext cx="985470" cy="560698"/>
          </a:xfrm>
          <a:prstGeom prst="rect">
            <a:avLst/>
          </a:prstGeom>
        </p:spPr>
      </p:pic>
      <p:sp>
        <p:nvSpPr>
          <p:cNvPr id="35" name="Text Box 10">
            <a:extLst>
              <a:ext uri="{FF2B5EF4-FFF2-40B4-BE49-F238E27FC236}">
                <a16:creationId xmlns:a16="http://schemas.microsoft.com/office/drawing/2014/main" id="{95EB5857-5BE0-CAE7-0173-DB1EEA97F2ED}"/>
              </a:ext>
            </a:extLst>
          </p:cNvPr>
          <p:cNvSpPr txBox="1">
            <a:spLocks noChangeArrowheads="1"/>
          </p:cNvSpPr>
          <p:nvPr/>
        </p:nvSpPr>
        <p:spPr bwMode="auto">
          <a:xfrm>
            <a:off x="0" y="4505222"/>
            <a:ext cx="437060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此电流</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I</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IS</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称为输入短路电流，在</a:t>
            </a:r>
            <a:r>
              <a:rPr kumimoji="0" lang="en-US" altLang="zh-CN"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TTL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门电路手册中给出，由于和输入电流值相近，故分析和计算时代替</a:t>
            </a:r>
            <a:r>
              <a:rPr kumimoji="0" lang="en-US" altLang="zh-CN" sz="2800" b="1" i="1"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I</a:t>
            </a:r>
            <a:r>
              <a:rPr kumimoji="0" lang="en-US" altLang="zh-CN" sz="2800" b="1" i="0" u="none" strike="noStrike" kern="0" cap="none" spc="0" normalizeH="0" baseline="-25000" noProof="0" dirty="0">
                <a:ln>
                  <a:noFill/>
                </a:ln>
                <a:effectLst/>
                <a:uLnTx/>
                <a:uFillTx/>
                <a:latin typeface="Times New Roman" panose="02020603050405020304" pitchFamily="18" charset="0"/>
                <a:ea typeface="楷体_GB2312" panose="02010609030101010101" pitchFamily="49" charset="-122"/>
              </a:rPr>
              <a:t>IL</a:t>
            </a:r>
            <a:r>
              <a:rPr kumimoji="0" lang="zh-CN" altLang="en-US" sz="2800" b="1" i="0" u="none" strike="noStrike" kern="0" cap="none" spc="0" normalizeH="0" baseline="0" noProof="0" dirty="0">
                <a:ln>
                  <a:noFill/>
                </a:ln>
                <a:effectLst/>
                <a:uLnTx/>
                <a:uFillTx/>
                <a:latin typeface="Times New Roman" panose="02020603050405020304" pitchFamily="18" charset="0"/>
                <a:ea typeface="楷体_GB2312" panose="02010609030101010101" pitchFamily="49" charset="-122"/>
              </a:rPr>
              <a:t>。</a:t>
            </a:r>
          </a:p>
        </p:txBody>
      </p:sp>
    </p:spTree>
    <p:extLst>
      <p:ext uri="{BB962C8B-B14F-4D97-AF65-F5344CB8AC3E}">
        <p14:creationId xmlns:p14="http://schemas.microsoft.com/office/powerpoint/2010/main" val="345504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244A0-FB2A-1B2B-B034-339E004ED0F1}"/>
            </a:ext>
          </a:extLst>
        </p:cNvPr>
        <p:cNvGrpSpPr/>
        <p:nvPr/>
      </p:nvGrpSpPr>
      <p:grpSpPr>
        <a:xfrm>
          <a:off x="0" y="0"/>
          <a:ext cx="0" cy="0"/>
          <a:chOff x="0" y="0"/>
          <a:chExt cx="0" cy="0"/>
        </a:xfrm>
      </p:grpSpPr>
      <p:pic>
        <p:nvPicPr>
          <p:cNvPr id="9" name="Picture 5">
            <a:extLst>
              <a:ext uri="{FF2B5EF4-FFF2-40B4-BE49-F238E27FC236}">
                <a16:creationId xmlns:a16="http://schemas.microsoft.com/office/drawing/2014/main" id="{26E749A3-9448-8260-CADD-782A64CB7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4370604" y="725202"/>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607B2BB-182C-72C5-1B2F-16A1848862E8}"/>
              </a:ext>
            </a:extLst>
          </p:cNvPr>
          <p:cNvSpPr/>
          <p:nvPr/>
        </p:nvSpPr>
        <p:spPr>
          <a:xfrm>
            <a:off x="873303" y="2338856"/>
            <a:ext cx="4580229" cy="101459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73A24CBD-6719-84C0-E036-647E0694C2A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
        <p:nvSpPr>
          <p:cNvPr id="3" name="TextBox 2">
            <a:extLst>
              <a:ext uri="{FF2B5EF4-FFF2-40B4-BE49-F238E27FC236}">
                <a16:creationId xmlns:a16="http://schemas.microsoft.com/office/drawing/2014/main" id="{1CFC2244-76B7-1E30-A1C9-2592D7465D7C}"/>
              </a:ext>
            </a:extLst>
          </p:cNvPr>
          <p:cNvSpPr txBox="1"/>
          <p:nvPr/>
        </p:nvSpPr>
        <p:spPr>
          <a:xfrm>
            <a:off x="367294" y="672725"/>
            <a:ext cx="1823247"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低电平输入</a:t>
            </a:r>
          </a:p>
        </p:txBody>
      </p:sp>
      <p:pic>
        <p:nvPicPr>
          <p:cNvPr id="7" name="Picture 6">
            <a:extLst>
              <a:ext uri="{FF2B5EF4-FFF2-40B4-BE49-F238E27FC236}">
                <a16:creationId xmlns:a16="http://schemas.microsoft.com/office/drawing/2014/main" id="{889A08C6-F564-0F74-A7E4-D113AA15AE11}"/>
              </a:ext>
            </a:extLst>
          </p:cNvPr>
          <p:cNvPicPr>
            <a:picLocks noChangeAspect="1"/>
          </p:cNvPicPr>
          <p:nvPr/>
        </p:nvPicPr>
        <p:blipFill>
          <a:blip r:embed="rId4"/>
          <a:stretch>
            <a:fillRect/>
          </a:stretch>
        </p:blipFill>
        <p:spPr>
          <a:xfrm>
            <a:off x="2111291" y="725202"/>
            <a:ext cx="2096864" cy="516392"/>
          </a:xfrm>
          <a:prstGeom prst="rect">
            <a:avLst/>
          </a:prstGeom>
        </p:spPr>
      </p:pic>
      <p:sp>
        <p:nvSpPr>
          <p:cNvPr id="10" name="Oval 9">
            <a:extLst>
              <a:ext uri="{FF2B5EF4-FFF2-40B4-BE49-F238E27FC236}">
                <a16:creationId xmlns:a16="http://schemas.microsoft.com/office/drawing/2014/main" id="{2B9DEEC2-26C9-8955-9F7E-0AFE4EF20381}"/>
              </a:ext>
            </a:extLst>
          </p:cNvPr>
          <p:cNvSpPr/>
          <p:nvPr/>
        </p:nvSpPr>
        <p:spPr>
          <a:xfrm>
            <a:off x="6022562" y="3007505"/>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3E58B84B-D7B6-293C-36E7-DB1688D49F39}"/>
              </a:ext>
            </a:extLst>
          </p:cNvPr>
          <p:cNvSpPr/>
          <p:nvPr/>
        </p:nvSpPr>
        <p:spPr>
          <a:xfrm>
            <a:off x="8852237" y="197995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5C5E597F-35C2-FF3D-4F5C-9C2F9912D787}"/>
              </a:ext>
            </a:extLst>
          </p:cNvPr>
          <p:cNvSpPr/>
          <p:nvPr/>
        </p:nvSpPr>
        <p:spPr>
          <a:xfrm>
            <a:off x="7523695" y="3292780"/>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9E4D8E0D-3C3D-DF99-F72A-C291E5937BF6}"/>
              </a:ext>
            </a:extLst>
          </p:cNvPr>
          <p:cNvSpPr/>
          <p:nvPr/>
        </p:nvSpPr>
        <p:spPr>
          <a:xfrm>
            <a:off x="8729371" y="3861507"/>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Straight Arrow Connector 3">
            <a:extLst>
              <a:ext uri="{FF2B5EF4-FFF2-40B4-BE49-F238E27FC236}">
                <a16:creationId xmlns:a16="http://schemas.microsoft.com/office/drawing/2014/main" id="{95A0D1D0-1C52-864D-E8EF-92ED001C8F42}"/>
              </a:ext>
            </a:extLst>
          </p:cNvPr>
          <p:cNvCxnSpPr/>
          <p:nvPr/>
        </p:nvCxnSpPr>
        <p:spPr>
          <a:xfrm flipH="1">
            <a:off x="6462445" y="955497"/>
            <a:ext cx="359595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8CE167A-0FE3-9466-99E1-CC077CC55818}"/>
              </a:ext>
            </a:extLst>
          </p:cNvPr>
          <p:cNvCxnSpPr>
            <a:cxnSpLocks/>
          </p:cNvCxnSpPr>
          <p:nvPr/>
        </p:nvCxnSpPr>
        <p:spPr>
          <a:xfrm>
            <a:off x="6760396" y="1201236"/>
            <a:ext cx="0" cy="16960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C4EED23-7ECC-067D-7D99-2A32C596C50A}"/>
              </a:ext>
            </a:extLst>
          </p:cNvPr>
          <p:cNvCxnSpPr>
            <a:cxnSpLocks/>
          </p:cNvCxnSpPr>
          <p:nvPr/>
        </p:nvCxnSpPr>
        <p:spPr>
          <a:xfrm flipH="1">
            <a:off x="6050668" y="2791500"/>
            <a:ext cx="411777" cy="8839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C9A896-198A-50DD-AC18-C805E2F6ACC2}"/>
              </a:ext>
            </a:extLst>
          </p:cNvPr>
          <p:cNvCxnSpPr>
            <a:cxnSpLocks/>
          </p:cNvCxnSpPr>
          <p:nvPr/>
        </p:nvCxnSpPr>
        <p:spPr>
          <a:xfrm flipH="1">
            <a:off x="4828854" y="3542872"/>
            <a:ext cx="103126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B4F7F91-531D-3A73-6B46-EEF20E0C755A}"/>
              </a:ext>
            </a:extLst>
          </p:cNvPr>
          <p:cNvPicPr>
            <a:picLocks noChangeAspect="1"/>
          </p:cNvPicPr>
          <p:nvPr/>
        </p:nvPicPr>
        <p:blipFill>
          <a:blip r:embed="rId5"/>
          <a:stretch>
            <a:fillRect/>
          </a:stretch>
        </p:blipFill>
        <p:spPr>
          <a:xfrm>
            <a:off x="997178" y="2368349"/>
            <a:ext cx="4398677" cy="1003207"/>
          </a:xfrm>
          <a:prstGeom prst="rect">
            <a:avLst/>
          </a:prstGeom>
        </p:spPr>
      </p:pic>
    </p:spTree>
    <p:extLst>
      <p:ext uri="{BB962C8B-B14F-4D97-AF65-F5344CB8AC3E}">
        <p14:creationId xmlns:p14="http://schemas.microsoft.com/office/powerpoint/2010/main" val="715795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F4D4-11CA-92B6-A4BB-1D16C4B35769}"/>
            </a:ext>
          </a:extLst>
        </p:cNvPr>
        <p:cNvGrpSpPr/>
        <p:nvPr/>
      </p:nvGrpSpPr>
      <p:grpSpPr>
        <a:xfrm>
          <a:off x="0" y="0"/>
          <a:ext cx="0" cy="0"/>
          <a:chOff x="0" y="0"/>
          <a:chExt cx="0" cy="0"/>
        </a:xfrm>
      </p:grpSpPr>
      <p:pic>
        <p:nvPicPr>
          <p:cNvPr id="9" name="Picture 5">
            <a:extLst>
              <a:ext uri="{FF2B5EF4-FFF2-40B4-BE49-F238E27FC236}">
                <a16:creationId xmlns:a16="http://schemas.microsoft.com/office/drawing/2014/main" id="{9D067182-BB20-45C0-2B9B-51F675C5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4370604" y="725202"/>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F268D89-B95F-49D0-5770-25D5D8508C2B}"/>
              </a:ext>
            </a:extLst>
          </p:cNvPr>
          <p:cNvSpPr/>
          <p:nvPr/>
        </p:nvSpPr>
        <p:spPr>
          <a:xfrm>
            <a:off x="873303" y="2338856"/>
            <a:ext cx="4580229" cy="101459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68A2A73A-F33C-77AE-E4C6-6F56FE43C79A}"/>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
        <p:nvSpPr>
          <p:cNvPr id="3" name="TextBox 2">
            <a:extLst>
              <a:ext uri="{FF2B5EF4-FFF2-40B4-BE49-F238E27FC236}">
                <a16:creationId xmlns:a16="http://schemas.microsoft.com/office/drawing/2014/main" id="{29191724-4D74-8D2B-CF55-C56B4F0F14DA}"/>
              </a:ext>
            </a:extLst>
          </p:cNvPr>
          <p:cNvSpPr txBox="1"/>
          <p:nvPr/>
        </p:nvSpPr>
        <p:spPr>
          <a:xfrm>
            <a:off x="367294" y="672725"/>
            <a:ext cx="1823247"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低电平输入</a:t>
            </a:r>
          </a:p>
        </p:txBody>
      </p:sp>
      <p:pic>
        <p:nvPicPr>
          <p:cNvPr id="7" name="Picture 6">
            <a:extLst>
              <a:ext uri="{FF2B5EF4-FFF2-40B4-BE49-F238E27FC236}">
                <a16:creationId xmlns:a16="http://schemas.microsoft.com/office/drawing/2014/main" id="{CA298E35-DB53-DBC3-0D15-2C7ADD52E111}"/>
              </a:ext>
            </a:extLst>
          </p:cNvPr>
          <p:cNvPicPr>
            <a:picLocks noChangeAspect="1"/>
          </p:cNvPicPr>
          <p:nvPr/>
        </p:nvPicPr>
        <p:blipFill>
          <a:blip r:embed="rId4"/>
          <a:stretch>
            <a:fillRect/>
          </a:stretch>
        </p:blipFill>
        <p:spPr>
          <a:xfrm>
            <a:off x="2111291" y="725202"/>
            <a:ext cx="2096864" cy="516392"/>
          </a:xfrm>
          <a:prstGeom prst="rect">
            <a:avLst/>
          </a:prstGeom>
        </p:spPr>
      </p:pic>
      <p:sp>
        <p:nvSpPr>
          <p:cNvPr id="10" name="Oval 9">
            <a:extLst>
              <a:ext uri="{FF2B5EF4-FFF2-40B4-BE49-F238E27FC236}">
                <a16:creationId xmlns:a16="http://schemas.microsoft.com/office/drawing/2014/main" id="{F6C49B5E-6BF6-BD00-E34B-1EC114BE18D2}"/>
              </a:ext>
            </a:extLst>
          </p:cNvPr>
          <p:cNvSpPr/>
          <p:nvPr/>
        </p:nvSpPr>
        <p:spPr>
          <a:xfrm>
            <a:off x="6022562" y="3007505"/>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24A748C2-5194-26A3-2FFB-0C176FE07FD6}"/>
              </a:ext>
            </a:extLst>
          </p:cNvPr>
          <p:cNvSpPr/>
          <p:nvPr/>
        </p:nvSpPr>
        <p:spPr>
          <a:xfrm>
            <a:off x="8852237" y="197995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29D43ABF-16E9-FFB0-7A90-64BD19DC3725}"/>
              </a:ext>
            </a:extLst>
          </p:cNvPr>
          <p:cNvSpPr/>
          <p:nvPr/>
        </p:nvSpPr>
        <p:spPr>
          <a:xfrm>
            <a:off x="7523695" y="3292780"/>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4F0C1558-B9F2-6699-AA42-643B46AC0C17}"/>
              </a:ext>
            </a:extLst>
          </p:cNvPr>
          <p:cNvSpPr/>
          <p:nvPr/>
        </p:nvSpPr>
        <p:spPr>
          <a:xfrm>
            <a:off x="8729371" y="3861507"/>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Straight Arrow Connector 3">
            <a:extLst>
              <a:ext uri="{FF2B5EF4-FFF2-40B4-BE49-F238E27FC236}">
                <a16:creationId xmlns:a16="http://schemas.microsoft.com/office/drawing/2014/main" id="{D19BC9A0-C17D-1776-C829-9F86A3113E56}"/>
              </a:ext>
            </a:extLst>
          </p:cNvPr>
          <p:cNvCxnSpPr/>
          <p:nvPr/>
        </p:nvCxnSpPr>
        <p:spPr>
          <a:xfrm flipH="1">
            <a:off x="6462445" y="955497"/>
            <a:ext cx="359595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3282FA3-6BCA-5C80-2ACF-96FDDECBF8E7}"/>
              </a:ext>
            </a:extLst>
          </p:cNvPr>
          <p:cNvCxnSpPr>
            <a:cxnSpLocks/>
          </p:cNvCxnSpPr>
          <p:nvPr/>
        </p:nvCxnSpPr>
        <p:spPr>
          <a:xfrm>
            <a:off x="6760396" y="1201236"/>
            <a:ext cx="0" cy="16960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631E19-DCC7-58B4-CC5B-7C6DC2F2460C}"/>
              </a:ext>
            </a:extLst>
          </p:cNvPr>
          <p:cNvCxnSpPr>
            <a:cxnSpLocks/>
          </p:cNvCxnSpPr>
          <p:nvPr/>
        </p:nvCxnSpPr>
        <p:spPr>
          <a:xfrm flipH="1">
            <a:off x="6050668" y="2791500"/>
            <a:ext cx="411777" cy="8839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B223CD-6668-58C7-7581-010C954E4040}"/>
              </a:ext>
            </a:extLst>
          </p:cNvPr>
          <p:cNvCxnSpPr>
            <a:cxnSpLocks/>
          </p:cNvCxnSpPr>
          <p:nvPr/>
        </p:nvCxnSpPr>
        <p:spPr>
          <a:xfrm flipH="1">
            <a:off x="4828854" y="3542872"/>
            <a:ext cx="103126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9D7181D-0568-E0B8-0534-AD5EAE8710AA}"/>
              </a:ext>
            </a:extLst>
          </p:cNvPr>
          <p:cNvPicPr>
            <a:picLocks noChangeAspect="1"/>
          </p:cNvPicPr>
          <p:nvPr/>
        </p:nvPicPr>
        <p:blipFill>
          <a:blip r:embed="rId5"/>
          <a:stretch>
            <a:fillRect/>
          </a:stretch>
        </p:blipFill>
        <p:spPr>
          <a:xfrm>
            <a:off x="997178" y="2368349"/>
            <a:ext cx="4398677" cy="1003207"/>
          </a:xfrm>
          <a:prstGeom prst="rect">
            <a:avLst/>
          </a:prstGeom>
        </p:spPr>
      </p:pic>
      <p:sp>
        <p:nvSpPr>
          <p:cNvPr id="14" name="Rectangle 13">
            <a:extLst>
              <a:ext uri="{FF2B5EF4-FFF2-40B4-BE49-F238E27FC236}">
                <a16:creationId xmlns:a16="http://schemas.microsoft.com/office/drawing/2014/main" id="{3F3820B5-7BCA-BE29-2779-7E35109B6BA6}"/>
              </a:ext>
            </a:extLst>
          </p:cNvPr>
          <p:cNvSpPr/>
          <p:nvPr/>
        </p:nvSpPr>
        <p:spPr>
          <a:xfrm>
            <a:off x="873303" y="5425375"/>
            <a:ext cx="4580229" cy="1014593"/>
          </a:xfrm>
          <a:prstGeom prst="rect">
            <a:avLst/>
          </a:prstGeom>
          <a:solidFill>
            <a:srgbClr val="FFF000"/>
          </a:solidFill>
          <a:ln>
            <a:noFill/>
          </a:ln>
          <a:effectLst/>
        </p:spPr>
        <p:txBody>
          <a:bodyPr wrap="square">
            <a:spAutoFit/>
          </a:bodyPr>
          <a:lstStyle/>
          <a:p>
            <a:pPr algn="just">
              <a:lnSpc>
                <a:spcPct val="120000"/>
              </a:lnSpc>
            </a:pPr>
            <a:r>
              <a:rPr kumimoji="1" lang="en-US" altLang="zh-CN" sz="2400" b="1" i="1" dirty="0">
                <a:solidFill>
                  <a:schemeClr val="tx1"/>
                </a:solidFill>
                <a:latin typeface="微软雅黑" panose="020B0503020204020204" pitchFamily="34" charset="-122"/>
                <a:ea typeface="微软雅黑" panose="020B0503020204020204" pitchFamily="34" charset="-122"/>
              </a:rPr>
              <a:t>V</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IL</a:t>
            </a:r>
            <a:r>
              <a:rPr kumimoji="1" lang="zh-CN" altLang="en-US" sz="2400" b="1" dirty="0">
                <a:solidFill>
                  <a:schemeClr val="tx1"/>
                </a:solidFill>
                <a:latin typeface="微软雅黑" panose="020B0503020204020204" pitchFamily="34" charset="-122"/>
                <a:ea typeface="微软雅黑" panose="020B0503020204020204" pitchFamily="34" charset="-122"/>
              </a:rPr>
              <a:t>降低，</a:t>
            </a:r>
            <a:r>
              <a:rPr kumimoji="1" lang="en-US" altLang="zh-CN" sz="2400" b="1" i="1" dirty="0">
                <a:solidFill>
                  <a:schemeClr val="tx1"/>
                </a:solidFill>
                <a:latin typeface="微软雅黑" panose="020B0503020204020204" pitchFamily="34" charset="-122"/>
                <a:ea typeface="微软雅黑" panose="020B0503020204020204" pitchFamily="34" charset="-122"/>
              </a:rPr>
              <a:t>R</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1</a:t>
            </a:r>
            <a:r>
              <a:rPr kumimoji="1" lang="zh-CN" altLang="en-US" sz="2400" b="1" dirty="0">
                <a:solidFill>
                  <a:schemeClr val="tx1"/>
                </a:solidFill>
                <a:latin typeface="微软雅黑" panose="020B0503020204020204" pitchFamily="34" charset="-122"/>
                <a:ea typeface="微软雅黑" panose="020B0503020204020204" pitchFamily="34" charset="-122"/>
              </a:rPr>
              <a:t>两端电压增大，</a:t>
            </a:r>
            <a:r>
              <a:rPr kumimoji="1" lang="en-US" altLang="zh-CN" sz="2400" b="1" i="1" dirty="0">
                <a:solidFill>
                  <a:schemeClr val="tx1"/>
                </a:solidFill>
                <a:latin typeface="微软雅黑" panose="020B0503020204020204" pitchFamily="34" charset="-122"/>
                <a:ea typeface="微软雅黑" panose="020B0503020204020204" pitchFamily="34" charset="-122"/>
              </a:rPr>
              <a:t>I</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IL</a:t>
            </a:r>
            <a:r>
              <a:rPr kumimoji="1" lang="zh-CN" altLang="en-US" sz="2400" b="1" dirty="0">
                <a:solidFill>
                  <a:schemeClr val="tx1"/>
                </a:solidFill>
                <a:latin typeface="微软雅黑" panose="020B0503020204020204" pitchFamily="34" charset="-122"/>
                <a:ea typeface="微软雅黑" panose="020B0503020204020204" pitchFamily="34" charset="-122"/>
              </a:rPr>
              <a:t>的绝对值增大</a:t>
            </a:r>
          </a:p>
        </p:txBody>
      </p:sp>
      <p:pic>
        <p:nvPicPr>
          <p:cNvPr id="19" name="Picture 18">
            <a:extLst>
              <a:ext uri="{FF2B5EF4-FFF2-40B4-BE49-F238E27FC236}">
                <a16:creationId xmlns:a16="http://schemas.microsoft.com/office/drawing/2014/main" id="{100A402F-331F-CC2B-3587-492A014C6C2A}"/>
              </a:ext>
            </a:extLst>
          </p:cNvPr>
          <p:cNvPicPr>
            <a:picLocks noChangeAspect="1"/>
          </p:cNvPicPr>
          <p:nvPr/>
        </p:nvPicPr>
        <p:blipFill>
          <a:blip r:embed="rId6"/>
          <a:stretch>
            <a:fillRect/>
          </a:stretch>
        </p:blipFill>
        <p:spPr>
          <a:xfrm>
            <a:off x="4929974" y="3797030"/>
            <a:ext cx="523558" cy="595773"/>
          </a:xfrm>
          <a:prstGeom prst="rect">
            <a:avLst/>
          </a:prstGeom>
        </p:spPr>
      </p:pic>
    </p:spTree>
    <p:extLst>
      <p:ext uri="{BB962C8B-B14F-4D97-AF65-F5344CB8AC3E}">
        <p14:creationId xmlns:p14="http://schemas.microsoft.com/office/powerpoint/2010/main" val="2015547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0EBFC-1047-1917-7BD3-0C204DDC9BF9}"/>
            </a:ext>
          </a:extLst>
        </p:cNvPr>
        <p:cNvGrpSpPr/>
        <p:nvPr/>
      </p:nvGrpSpPr>
      <p:grpSpPr>
        <a:xfrm>
          <a:off x="0" y="0"/>
          <a:ext cx="0" cy="0"/>
          <a:chOff x="0" y="0"/>
          <a:chExt cx="0" cy="0"/>
        </a:xfrm>
      </p:grpSpPr>
      <p:pic>
        <p:nvPicPr>
          <p:cNvPr id="9" name="Picture 5">
            <a:extLst>
              <a:ext uri="{FF2B5EF4-FFF2-40B4-BE49-F238E27FC236}">
                <a16:creationId xmlns:a16="http://schemas.microsoft.com/office/drawing/2014/main" id="{CFAB2E34-B81B-ECF7-B22C-3A601033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4370604" y="725202"/>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CC4A8E4-7A1A-079E-15B6-58808E1D2950}"/>
              </a:ext>
            </a:extLst>
          </p:cNvPr>
          <p:cNvSpPr/>
          <p:nvPr/>
        </p:nvSpPr>
        <p:spPr>
          <a:xfrm>
            <a:off x="873303" y="2338856"/>
            <a:ext cx="4580229" cy="1014593"/>
          </a:xfrm>
          <a:prstGeom prst="rect">
            <a:avLst/>
          </a:prstGeom>
          <a:solidFill>
            <a:srgbClr val="FFF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6D6E0D41-05C2-F18D-267C-C7F1E260595B}"/>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
        <p:nvSpPr>
          <p:cNvPr id="3" name="TextBox 2">
            <a:extLst>
              <a:ext uri="{FF2B5EF4-FFF2-40B4-BE49-F238E27FC236}">
                <a16:creationId xmlns:a16="http://schemas.microsoft.com/office/drawing/2014/main" id="{409D5574-785E-E754-47DF-3793C9BAD078}"/>
              </a:ext>
            </a:extLst>
          </p:cNvPr>
          <p:cNvSpPr txBox="1"/>
          <p:nvPr/>
        </p:nvSpPr>
        <p:spPr>
          <a:xfrm>
            <a:off x="367294" y="672725"/>
            <a:ext cx="1823247"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kumimoji="1" sz="2400" b="1">
                <a:latin typeface="微软雅黑" panose="020B0503020204020204" pitchFamily="34" charset="-122"/>
                <a:ea typeface="微软雅黑" panose="020B0503020204020204" pitchFamily="34" charset="-122"/>
              </a:defRPr>
            </a:lvl1pPr>
          </a:lstStyle>
          <a:p>
            <a:r>
              <a:rPr lang="zh-CN" altLang="en-US" dirty="0"/>
              <a:t>高电平输入</a:t>
            </a:r>
          </a:p>
        </p:txBody>
      </p:sp>
      <p:sp>
        <p:nvSpPr>
          <p:cNvPr id="11" name="Oval 10">
            <a:extLst>
              <a:ext uri="{FF2B5EF4-FFF2-40B4-BE49-F238E27FC236}">
                <a16:creationId xmlns:a16="http://schemas.microsoft.com/office/drawing/2014/main" id="{D6FB5CD4-FAAD-40DC-2A3A-F8016A5A3BD4}"/>
              </a:ext>
            </a:extLst>
          </p:cNvPr>
          <p:cNvSpPr/>
          <p:nvPr/>
        </p:nvSpPr>
        <p:spPr>
          <a:xfrm>
            <a:off x="7512072" y="3262562"/>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7E7FB8CD-A12F-D85B-1C4A-D326F034824B}"/>
              </a:ext>
            </a:extLst>
          </p:cNvPr>
          <p:cNvSpPr/>
          <p:nvPr/>
        </p:nvSpPr>
        <p:spPr>
          <a:xfrm>
            <a:off x="8826958" y="1952996"/>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CC74EE9C-95CA-5B76-B431-826C046087F4}"/>
              </a:ext>
            </a:extLst>
          </p:cNvPr>
          <p:cNvSpPr/>
          <p:nvPr/>
        </p:nvSpPr>
        <p:spPr>
          <a:xfrm>
            <a:off x="873303" y="5425375"/>
            <a:ext cx="4580229" cy="497957"/>
          </a:xfrm>
          <a:prstGeom prst="rect">
            <a:avLst/>
          </a:prstGeom>
          <a:solidFill>
            <a:srgbClr val="FFF000"/>
          </a:solidFill>
          <a:ln>
            <a:noFill/>
          </a:ln>
          <a:effectLst/>
        </p:spPr>
        <p:txBody>
          <a:bodyPr wrap="square">
            <a:spAutoFit/>
          </a:bodyPr>
          <a:lstStyle/>
          <a:p>
            <a:pPr algn="just">
              <a:lnSpc>
                <a:spcPct val="120000"/>
              </a:lnSpc>
            </a:pPr>
            <a:r>
              <a:rPr kumimoji="1" lang="en-US" altLang="zh-CN" sz="2400" b="1" i="1" dirty="0">
                <a:solidFill>
                  <a:schemeClr val="tx1"/>
                </a:solidFill>
                <a:latin typeface="微软雅黑" panose="020B0503020204020204" pitchFamily="34" charset="-122"/>
                <a:ea typeface="微软雅黑" panose="020B0503020204020204" pitchFamily="34" charset="-122"/>
              </a:rPr>
              <a:t>T</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1</a:t>
            </a:r>
            <a:r>
              <a:rPr kumimoji="1" lang="zh-CN" altLang="en-US" sz="2400" b="1" dirty="0">
                <a:solidFill>
                  <a:schemeClr val="tx1"/>
                </a:solidFill>
                <a:latin typeface="微软雅黑" panose="020B0503020204020204" pitchFamily="34" charset="-122"/>
                <a:ea typeface="微软雅黑" panose="020B0503020204020204" pitchFamily="34" charset="-122"/>
              </a:rPr>
              <a:t>处于截止状态，反向电流极小。</a:t>
            </a:r>
          </a:p>
        </p:txBody>
      </p:sp>
      <p:pic>
        <p:nvPicPr>
          <p:cNvPr id="5" name="Picture 4">
            <a:extLst>
              <a:ext uri="{FF2B5EF4-FFF2-40B4-BE49-F238E27FC236}">
                <a16:creationId xmlns:a16="http://schemas.microsoft.com/office/drawing/2014/main" id="{659FA9F9-6928-26D3-7723-D1736089C2AC}"/>
              </a:ext>
            </a:extLst>
          </p:cNvPr>
          <p:cNvPicPr>
            <a:picLocks noChangeAspect="1"/>
          </p:cNvPicPr>
          <p:nvPr/>
        </p:nvPicPr>
        <p:blipFill>
          <a:blip r:embed="rId4"/>
          <a:stretch>
            <a:fillRect/>
          </a:stretch>
        </p:blipFill>
        <p:spPr>
          <a:xfrm>
            <a:off x="2120735" y="716645"/>
            <a:ext cx="2085364" cy="498674"/>
          </a:xfrm>
          <a:prstGeom prst="rect">
            <a:avLst/>
          </a:prstGeom>
        </p:spPr>
      </p:pic>
      <p:sp>
        <p:nvSpPr>
          <p:cNvPr id="13" name="Oval 12">
            <a:extLst>
              <a:ext uri="{FF2B5EF4-FFF2-40B4-BE49-F238E27FC236}">
                <a16:creationId xmlns:a16="http://schemas.microsoft.com/office/drawing/2014/main" id="{EE73A24E-208B-0524-021A-4C7649BCCD9C}"/>
              </a:ext>
            </a:extLst>
          </p:cNvPr>
          <p:cNvSpPr/>
          <p:nvPr/>
        </p:nvSpPr>
        <p:spPr>
          <a:xfrm>
            <a:off x="8826957" y="3893074"/>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8">
            <a:extLst>
              <a:ext uri="{FF2B5EF4-FFF2-40B4-BE49-F238E27FC236}">
                <a16:creationId xmlns:a16="http://schemas.microsoft.com/office/drawing/2014/main" id="{F10FA12D-66F9-8CD2-842E-A02FD8AB96F4}"/>
              </a:ext>
            </a:extLst>
          </p:cNvPr>
          <p:cNvPicPr>
            <a:picLocks noChangeAspect="1"/>
          </p:cNvPicPr>
          <p:nvPr/>
        </p:nvPicPr>
        <p:blipFill>
          <a:blip r:embed="rId5"/>
          <a:stretch>
            <a:fillRect/>
          </a:stretch>
        </p:blipFill>
        <p:spPr>
          <a:xfrm>
            <a:off x="6545944" y="2637616"/>
            <a:ext cx="753936" cy="417071"/>
          </a:xfrm>
          <a:prstGeom prst="rect">
            <a:avLst/>
          </a:prstGeom>
        </p:spPr>
      </p:pic>
      <p:pic>
        <p:nvPicPr>
          <p:cNvPr id="21" name="Picture 20">
            <a:extLst>
              <a:ext uri="{FF2B5EF4-FFF2-40B4-BE49-F238E27FC236}">
                <a16:creationId xmlns:a16="http://schemas.microsoft.com/office/drawing/2014/main" id="{7133F204-FFB8-1B68-56DB-BD00625D4DC9}"/>
              </a:ext>
            </a:extLst>
          </p:cNvPr>
          <p:cNvPicPr>
            <a:picLocks noChangeAspect="1"/>
          </p:cNvPicPr>
          <p:nvPr/>
        </p:nvPicPr>
        <p:blipFill>
          <a:blip r:embed="rId6"/>
          <a:stretch>
            <a:fillRect/>
          </a:stretch>
        </p:blipFill>
        <p:spPr>
          <a:xfrm>
            <a:off x="4940901" y="3703470"/>
            <a:ext cx="512205" cy="512205"/>
          </a:xfrm>
          <a:prstGeom prst="rect">
            <a:avLst/>
          </a:prstGeom>
        </p:spPr>
      </p:pic>
      <p:cxnSp>
        <p:nvCxnSpPr>
          <p:cNvPr id="23" name="Straight Arrow Connector 22">
            <a:extLst>
              <a:ext uri="{FF2B5EF4-FFF2-40B4-BE49-F238E27FC236}">
                <a16:creationId xmlns:a16="http://schemas.microsoft.com/office/drawing/2014/main" id="{20903646-4EC3-4A32-1392-AE1CDEC40535}"/>
              </a:ext>
            </a:extLst>
          </p:cNvPr>
          <p:cNvCxnSpPr/>
          <p:nvPr/>
        </p:nvCxnSpPr>
        <p:spPr>
          <a:xfrm>
            <a:off x="5161704" y="3643180"/>
            <a:ext cx="58280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31CE874-E84A-BA43-78F0-3D1EB059B48A}"/>
              </a:ext>
            </a:extLst>
          </p:cNvPr>
          <p:cNvPicPr>
            <a:picLocks noChangeAspect="1"/>
          </p:cNvPicPr>
          <p:nvPr/>
        </p:nvPicPr>
        <p:blipFill>
          <a:blip r:embed="rId7"/>
          <a:stretch>
            <a:fillRect/>
          </a:stretch>
        </p:blipFill>
        <p:spPr>
          <a:xfrm>
            <a:off x="2190541" y="2554547"/>
            <a:ext cx="2046199" cy="649275"/>
          </a:xfrm>
          <a:prstGeom prst="rect">
            <a:avLst/>
          </a:prstGeom>
        </p:spPr>
      </p:pic>
      <p:sp>
        <p:nvSpPr>
          <p:cNvPr id="2" name="Oval 1">
            <a:extLst>
              <a:ext uri="{FF2B5EF4-FFF2-40B4-BE49-F238E27FC236}">
                <a16:creationId xmlns:a16="http://schemas.microsoft.com/office/drawing/2014/main" id="{5E8CC88A-7CDF-0064-1AAB-B12CB98D87AF}"/>
              </a:ext>
            </a:extLst>
          </p:cNvPr>
          <p:cNvSpPr/>
          <p:nvPr/>
        </p:nvSpPr>
        <p:spPr>
          <a:xfrm>
            <a:off x="6095727" y="3107164"/>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6056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013B0-9E57-2612-171B-1BA8763E0E98}"/>
            </a:ext>
          </a:extLst>
        </p:cNvPr>
        <p:cNvGrpSpPr/>
        <p:nvPr/>
      </p:nvGrpSpPr>
      <p:grpSpPr>
        <a:xfrm>
          <a:off x="0" y="0"/>
          <a:ext cx="0" cy="0"/>
          <a:chOff x="0" y="0"/>
          <a:chExt cx="0" cy="0"/>
        </a:xfrm>
      </p:grpSpPr>
      <p:grpSp>
        <p:nvGrpSpPr>
          <p:cNvPr id="2" name="Group 16">
            <a:extLst>
              <a:ext uri="{FF2B5EF4-FFF2-40B4-BE49-F238E27FC236}">
                <a16:creationId xmlns:a16="http://schemas.microsoft.com/office/drawing/2014/main" id="{FB7D6F4E-7986-A4AE-47E9-C14881F6CD33}"/>
              </a:ext>
            </a:extLst>
          </p:cNvPr>
          <p:cNvGrpSpPr>
            <a:grpSpLocks/>
          </p:cNvGrpSpPr>
          <p:nvPr/>
        </p:nvGrpSpPr>
        <p:grpSpPr bwMode="auto">
          <a:xfrm>
            <a:off x="2477468" y="912080"/>
            <a:ext cx="8279799" cy="5033840"/>
            <a:chOff x="2336" y="1570"/>
            <a:chExt cx="3266" cy="2219"/>
          </a:xfrm>
        </p:grpSpPr>
        <p:pic>
          <p:nvPicPr>
            <p:cNvPr id="7" name="Picture 4">
              <a:extLst>
                <a:ext uri="{FF2B5EF4-FFF2-40B4-BE49-F238E27FC236}">
                  <a16:creationId xmlns:a16="http://schemas.microsoft.com/office/drawing/2014/main" id="{87739E29-36A8-177D-B9DC-3E896358D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45" r="7910" b="6041"/>
            <a:stretch>
              <a:fillRect/>
            </a:stretch>
          </p:blipFill>
          <p:spPr bwMode="auto">
            <a:xfrm>
              <a:off x="2336" y="1570"/>
              <a:ext cx="3266" cy="221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13">
              <a:extLst>
                <a:ext uri="{FF2B5EF4-FFF2-40B4-BE49-F238E27FC236}">
                  <a16:creationId xmlns:a16="http://schemas.microsoft.com/office/drawing/2014/main" id="{F5BC7B22-B9E3-36E3-384A-6D45C804E52C}"/>
                </a:ext>
              </a:extLst>
            </p:cNvPr>
            <p:cNvSpPr>
              <a:spLocks noChangeArrowheads="1"/>
            </p:cNvSpPr>
            <p:nvPr/>
          </p:nvSpPr>
          <p:spPr bwMode="auto">
            <a:xfrm>
              <a:off x="3379" y="2795"/>
              <a:ext cx="3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r>
                <a:rPr lang="en-US" altLang="zh-CN" sz="2400" i="1">
                  <a:solidFill>
                    <a:srgbClr val="111111"/>
                  </a:solidFill>
                </a:rPr>
                <a:t>I</a:t>
              </a:r>
              <a:r>
                <a:rPr lang="en-US" altLang="zh-CN" sz="2400" baseline="-25000">
                  <a:solidFill>
                    <a:srgbClr val="111111"/>
                  </a:solidFill>
                </a:rPr>
                <a:t>IS</a:t>
              </a:r>
            </a:p>
          </p:txBody>
        </p:sp>
        <p:sp>
          <p:nvSpPr>
            <p:cNvPr id="6" name="Oval 14">
              <a:extLst>
                <a:ext uri="{FF2B5EF4-FFF2-40B4-BE49-F238E27FC236}">
                  <a16:creationId xmlns:a16="http://schemas.microsoft.com/office/drawing/2014/main" id="{8F9E023B-CCCF-5753-58D4-F37FDBA100CD}"/>
                </a:ext>
              </a:extLst>
            </p:cNvPr>
            <p:cNvSpPr>
              <a:spLocks noChangeArrowheads="1"/>
            </p:cNvSpPr>
            <p:nvPr/>
          </p:nvSpPr>
          <p:spPr bwMode="auto">
            <a:xfrm>
              <a:off x="3334" y="2795"/>
              <a:ext cx="91" cy="91"/>
            </a:xfrm>
            <a:prstGeom prst="ellipse">
              <a:avLst/>
            </a:prstGeom>
            <a:solidFill>
              <a:srgbClr val="11111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eaLnBrk="1" hangingPunct="1"/>
              <a:endParaRPr lang="zh-CN" altLang="en-US"/>
            </a:p>
          </p:txBody>
        </p:sp>
      </p:grpSp>
      <p:sp>
        <p:nvSpPr>
          <p:cNvPr id="4" name="标题 1">
            <a:extLst>
              <a:ext uri="{FF2B5EF4-FFF2-40B4-BE49-F238E27FC236}">
                <a16:creationId xmlns:a16="http://schemas.microsoft.com/office/drawing/2014/main" id="{17FC3E11-E50F-BD11-4282-F6B31449041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grpSp>
        <p:nvGrpSpPr>
          <p:cNvPr id="10" name="Group 9">
            <a:extLst>
              <a:ext uri="{FF2B5EF4-FFF2-40B4-BE49-F238E27FC236}">
                <a16:creationId xmlns:a16="http://schemas.microsoft.com/office/drawing/2014/main" id="{DA836BA7-7B2D-3F51-EBBC-54F576777A0A}"/>
              </a:ext>
            </a:extLst>
          </p:cNvPr>
          <p:cNvGrpSpPr/>
          <p:nvPr/>
        </p:nvGrpSpPr>
        <p:grpSpPr>
          <a:xfrm>
            <a:off x="1608545" y="5203474"/>
            <a:ext cx="1737847" cy="1447476"/>
            <a:chOff x="316035" y="4821905"/>
            <a:chExt cx="1737847" cy="1447476"/>
          </a:xfrm>
        </p:grpSpPr>
        <p:sp>
          <p:nvSpPr>
            <p:cNvPr id="8" name="Rectangle 7">
              <a:extLst>
                <a:ext uri="{FF2B5EF4-FFF2-40B4-BE49-F238E27FC236}">
                  <a16:creationId xmlns:a16="http://schemas.microsoft.com/office/drawing/2014/main" id="{3B97E864-853A-C0E1-F51F-89C1874407E5}"/>
                </a:ext>
              </a:extLst>
            </p:cNvPr>
            <p:cNvSpPr/>
            <p:nvPr/>
          </p:nvSpPr>
          <p:spPr>
            <a:xfrm>
              <a:off x="316035" y="4821905"/>
              <a:ext cx="1737847"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低电平输入</a:t>
              </a:r>
            </a:p>
          </p:txBody>
        </p:sp>
        <p:sp>
          <p:nvSpPr>
            <p:cNvPr id="9" name="Rectangle 8">
              <a:extLst>
                <a:ext uri="{FF2B5EF4-FFF2-40B4-BE49-F238E27FC236}">
                  <a16:creationId xmlns:a16="http://schemas.microsoft.com/office/drawing/2014/main" id="{17764E0C-CFEE-E358-B57A-37A182C8EEE9}"/>
                </a:ext>
              </a:extLst>
            </p:cNvPr>
            <p:cNvSpPr/>
            <p:nvPr/>
          </p:nvSpPr>
          <p:spPr>
            <a:xfrm>
              <a:off x="316036" y="5314788"/>
              <a:ext cx="173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反向大</a:t>
              </a:r>
              <a:r>
                <a:rPr lang="zh-CN" altLang="en-US" b="1" dirty="0">
                  <a:solidFill>
                    <a:srgbClr val="001E00"/>
                  </a:solidFill>
                  <a:latin typeface="微软雅黑" panose="020B0503020204020204" pitchFamily="34" charset="-122"/>
                  <a:ea typeface="微软雅黑" panose="020B0503020204020204" pitchFamily="34" charset="-122"/>
                </a:rPr>
                <a:t>电流</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zh-CN" altLang="en-US" b="1" dirty="0">
                  <a:solidFill>
                    <a:srgbClr val="001E00"/>
                  </a:solidFill>
                  <a:latin typeface="微软雅黑" panose="020B0503020204020204" pitchFamily="34" charset="-122"/>
                  <a:ea typeface="微软雅黑" panose="020B0503020204020204" pitchFamily="34" charset="-122"/>
                </a:rPr>
                <a:t>约为</a:t>
              </a:r>
              <a:r>
                <a:rPr lang="en-US" altLang="zh-CN" b="1" dirty="0">
                  <a:solidFill>
                    <a:srgbClr val="FF0000"/>
                  </a:solidFill>
                  <a:latin typeface="微软雅黑" panose="020B0503020204020204" pitchFamily="34" charset="-122"/>
                  <a:ea typeface="微软雅黑" panose="020B0503020204020204" pitchFamily="34" charset="-122"/>
                </a:rPr>
                <a:t>-1mA</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11" name="Group 10">
            <a:extLst>
              <a:ext uri="{FF2B5EF4-FFF2-40B4-BE49-F238E27FC236}">
                <a16:creationId xmlns:a16="http://schemas.microsoft.com/office/drawing/2014/main" id="{889C1DD7-1C63-BF71-7F1D-CCFD180CD925}"/>
              </a:ext>
            </a:extLst>
          </p:cNvPr>
          <p:cNvGrpSpPr/>
          <p:nvPr/>
        </p:nvGrpSpPr>
        <p:grpSpPr>
          <a:xfrm>
            <a:off x="9714532" y="5203474"/>
            <a:ext cx="1737847" cy="1447476"/>
            <a:chOff x="316035" y="4821905"/>
            <a:chExt cx="1737847" cy="1447476"/>
          </a:xfrm>
        </p:grpSpPr>
        <p:sp>
          <p:nvSpPr>
            <p:cNvPr id="12" name="Rectangle 11">
              <a:extLst>
                <a:ext uri="{FF2B5EF4-FFF2-40B4-BE49-F238E27FC236}">
                  <a16:creationId xmlns:a16="http://schemas.microsoft.com/office/drawing/2014/main" id="{507439BA-23AE-71EB-DBE5-31916E8AA15F}"/>
                </a:ext>
              </a:extLst>
            </p:cNvPr>
            <p:cNvSpPr/>
            <p:nvPr/>
          </p:nvSpPr>
          <p:spPr>
            <a:xfrm>
              <a:off x="316035" y="4821905"/>
              <a:ext cx="1737847"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高电平输入</a:t>
              </a:r>
            </a:p>
          </p:txBody>
        </p:sp>
        <p:sp>
          <p:nvSpPr>
            <p:cNvPr id="13" name="Rectangle 12">
              <a:extLst>
                <a:ext uri="{FF2B5EF4-FFF2-40B4-BE49-F238E27FC236}">
                  <a16:creationId xmlns:a16="http://schemas.microsoft.com/office/drawing/2014/main" id="{23C91E31-A584-EE5A-2B7D-D5976BB85CFC}"/>
                </a:ext>
              </a:extLst>
            </p:cNvPr>
            <p:cNvSpPr/>
            <p:nvPr/>
          </p:nvSpPr>
          <p:spPr>
            <a:xfrm>
              <a:off x="316036" y="5314788"/>
              <a:ext cx="173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正向小</a:t>
              </a:r>
              <a:r>
                <a:rPr lang="zh-CN" altLang="en-US" b="1" dirty="0">
                  <a:solidFill>
                    <a:srgbClr val="001E00"/>
                  </a:solidFill>
                  <a:latin typeface="微软雅黑" panose="020B0503020204020204" pitchFamily="34" charset="-122"/>
                  <a:ea typeface="微软雅黑" panose="020B0503020204020204" pitchFamily="34" charset="-122"/>
                </a:rPr>
                <a:t>电流</a:t>
              </a:r>
              <a:endParaRPr lang="en-US" altLang="zh-CN" b="1" dirty="0">
                <a:solidFill>
                  <a:srgbClr val="001E00"/>
                </a:solidFill>
                <a:latin typeface="微软雅黑" panose="020B0503020204020204" pitchFamily="34" charset="-122"/>
                <a:ea typeface="微软雅黑" panose="020B0503020204020204" pitchFamily="34" charset="-122"/>
              </a:endParaRPr>
            </a:p>
            <a:p>
              <a:pPr algn="ctr"/>
              <a:r>
                <a:rPr lang="en-US" altLang="zh-CN" b="1" dirty="0">
                  <a:solidFill>
                    <a:srgbClr val="001E00"/>
                  </a:solidFill>
                  <a:latin typeface="微软雅黑" panose="020B0503020204020204" pitchFamily="34" charset="-122"/>
                  <a:ea typeface="微软雅黑" panose="020B0503020204020204" pitchFamily="34" charset="-122"/>
                </a:rPr>
                <a:t>&lt;</a:t>
              </a:r>
              <a:r>
                <a:rPr lang="en-US" altLang="zh-CN" b="1" dirty="0">
                  <a:solidFill>
                    <a:srgbClr val="FF0000"/>
                  </a:solidFill>
                  <a:latin typeface="微软雅黑" panose="020B0503020204020204" pitchFamily="34" charset="-122"/>
                  <a:ea typeface="微软雅黑" panose="020B0503020204020204" pitchFamily="34" charset="-122"/>
                </a:rPr>
                <a:t>40uA</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cxnSp>
        <p:nvCxnSpPr>
          <p:cNvPr id="15" name="Straight Connector 14">
            <a:extLst>
              <a:ext uri="{FF2B5EF4-FFF2-40B4-BE49-F238E27FC236}">
                <a16:creationId xmlns:a16="http://schemas.microsoft.com/office/drawing/2014/main" id="{19F57C03-8318-3D46-D68E-DFEC9C691B6B}"/>
              </a:ext>
            </a:extLst>
          </p:cNvPr>
          <p:cNvCxnSpPr/>
          <p:nvPr/>
        </p:nvCxnSpPr>
        <p:spPr>
          <a:xfrm>
            <a:off x="5280450" y="1167876"/>
            <a:ext cx="0" cy="4778044"/>
          </a:xfrm>
          <a:prstGeom prst="line">
            <a:avLst/>
          </a:prstGeom>
          <a:ln w="1270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C4EE3E7-EFF7-F157-2CE3-B9C2342E8D83}"/>
              </a:ext>
            </a:extLst>
          </p:cNvPr>
          <p:cNvSpPr/>
          <p:nvPr/>
        </p:nvSpPr>
        <p:spPr>
          <a:xfrm>
            <a:off x="7554350" y="1167876"/>
            <a:ext cx="1949003" cy="4778044"/>
          </a:xfrm>
          <a:prstGeom prst="rect">
            <a:avLst/>
          </a:prstGeom>
          <a:solidFill>
            <a:srgbClr val="FF00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495971B6-A1BD-8B9C-C07B-D94C008BEAB9}"/>
              </a:ext>
            </a:extLst>
          </p:cNvPr>
          <p:cNvSpPr/>
          <p:nvPr/>
        </p:nvSpPr>
        <p:spPr>
          <a:xfrm>
            <a:off x="5328537" y="1167876"/>
            <a:ext cx="2225811" cy="4778044"/>
          </a:xfrm>
          <a:prstGeom prst="rect">
            <a:avLst/>
          </a:prstGeom>
          <a:solidFill>
            <a:srgbClr val="009EDE">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61283344-1BED-3E6B-5507-2881105DCD8D}"/>
              </a:ext>
            </a:extLst>
          </p:cNvPr>
          <p:cNvGrpSpPr/>
          <p:nvPr/>
        </p:nvGrpSpPr>
        <p:grpSpPr>
          <a:xfrm>
            <a:off x="5586884" y="5200406"/>
            <a:ext cx="1737847" cy="1447476"/>
            <a:chOff x="316035" y="4821905"/>
            <a:chExt cx="1737847" cy="1447476"/>
          </a:xfrm>
        </p:grpSpPr>
        <p:sp>
          <p:nvSpPr>
            <p:cNvPr id="17" name="Rectangle 16">
              <a:extLst>
                <a:ext uri="{FF2B5EF4-FFF2-40B4-BE49-F238E27FC236}">
                  <a16:creationId xmlns:a16="http://schemas.microsoft.com/office/drawing/2014/main" id="{C290ECFC-E70D-EB06-C030-3B026C31F917}"/>
                </a:ext>
              </a:extLst>
            </p:cNvPr>
            <p:cNvSpPr/>
            <p:nvPr/>
          </p:nvSpPr>
          <p:spPr>
            <a:xfrm>
              <a:off x="316035" y="4821905"/>
              <a:ext cx="1737847"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过渡阶段</a:t>
              </a:r>
            </a:p>
          </p:txBody>
        </p:sp>
        <p:sp>
          <p:nvSpPr>
            <p:cNvPr id="18" name="Rectangle 17">
              <a:extLst>
                <a:ext uri="{FF2B5EF4-FFF2-40B4-BE49-F238E27FC236}">
                  <a16:creationId xmlns:a16="http://schemas.microsoft.com/office/drawing/2014/main" id="{8C350FF2-D219-5D21-C73B-11AE98772518}"/>
                </a:ext>
              </a:extLst>
            </p:cNvPr>
            <p:cNvSpPr/>
            <p:nvPr/>
          </p:nvSpPr>
          <p:spPr>
            <a:xfrm>
              <a:off x="316036" y="5314788"/>
              <a:ext cx="173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时间短</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不分析</a:t>
              </a:r>
            </a:p>
          </p:txBody>
        </p:sp>
      </p:grpSp>
    </p:spTree>
    <p:extLst>
      <p:ext uri="{BB962C8B-B14F-4D97-AF65-F5344CB8AC3E}">
        <p14:creationId xmlns:p14="http://schemas.microsoft.com/office/powerpoint/2010/main" val="5269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F768-0370-8E6E-67C9-349B8D2232D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E874057D-0569-F115-D1BE-DE1FB3FFE7F7}"/>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pic>
        <p:nvPicPr>
          <p:cNvPr id="5" name="Picture 5">
            <a:extLst>
              <a:ext uri="{FF2B5EF4-FFF2-40B4-BE49-F238E27FC236}">
                <a16:creationId xmlns:a16="http://schemas.microsoft.com/office/drawing/2014/main" id="{FF5EF906-1EED-E028-BAFB-3FA872944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389448"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653">
            <a:extLst>
              <a:ext uri="{FF2B5EF4-FFF2-40B4-BE49-F238E27FC236}">
                <a16:creationId xmlns:a16="http://schemas.microsoft.com/office/drawing/2014/main" id="{1E5A60EC-8E2A-C946-D4DB-30E13D6AC6F3}"/>
              </a:ext>
            </a:extLst>
          </p:cNvPr>
          <p:cNvSpPr>
            <a:spLocks noChangeArrowheads="1"/>
          </p:cNvSpPr>
          <p:nvPr/>
        </p:nvSpPr>
        <p:spPr bwMode="auto">
          <a:xfrm rot="16200000">
            <a:off x="637120" y="2721161"/>
            <a:ext cx="741512" cy="24712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cxnSp>
        <p:nvCxnSpPr>
          <p:cNvPr id="8" name="Straight Connector 7">
            <a:extLst>
              <a:ext uri="{FF2B5EF4-FFF2-40B4-BE49-F238E27FC236}">
                <a16:creationId xmlns:a16="http://schemas.microsoft.com/office/drawing/2014/main" id="{56446172-1E3B-5ACA-3FF6-CEEB55C11DCA}"/>
              </a:ext>
            </a:extLst>
          </p:cNvPr>
          <p:cNvCxnSpPr>
            <a:endCxn id="6" idx="1"/>
          </p:cNvCxnSpPr>
          <p:nvPr/>
        </p:nvCxnSpPr>
        <p:spPr>
          <a:xfrm flipV="1">
            <a:off x="1007876" y="3215478"/>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5E7882-FBCE-8CDF-4321-4C810E965E9F}"/>
              </a:ext>
            </a:extLst>
          </p:cNvPr>
          <p:cNvCxnSpPr/>
          <p:nvPr/>
        </p:nvCxnSpPr>
        <p:spPr>
          <a:xfrm flipV="1">
            <a:off x="1007876" y="1975572"/>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63">
            <a:extLst>
              <a:ext uri="{FF2B5EF4-FFF2-40B4-BE49-F238E27FC236}">
                <a16:creationId xmlns:a16="http://schemas.microsoft.com/office/drawing/2014/main" id="{7EAF1E37-1477-9200-DDD2-0FFE907CF498}"/>
              </a:ext>
            </a:extLst>
          </p:cNvPr>
          <p:cNvSpPr>
            <a:spLocks noChangeArrowheads="1"/>
          </p:cNvSpPr>
          <p:nvPr/>
        </p:nvSpPr>
        <p:spPr bwMode="auto">
          <a:xfrm>
            <a:off x="1125235" y="2616121"/>
            <a:ext cx="5036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latin typeface="Times New Roman" panose="02020603050405020304" pitchFamily="18" charset="0"/>
                <a:ea typeface="方正姚体" charset="-122"/>
              </a:rPr>
              <a:t>R</a:t>
            </a:r>
            <a:r>
              <a:rPr lang="en-US" altLang="zh-CN" sz="2400" b="1" baseline="-25000" dirty="0">
                <a:latin typeface="Times New Roman" panose="02020603050405020304" pitchFamily="18" charset="0"/>
                <a:ea typeface="方正姚体" charset="-122"/>
              </a:rPr>
              <a:t>p</a:t>
            </a:r>
            <a:endParaRPr lang="ru-RU" altLang="zh-CN" sz="2400" b="1" baseline="-25000" dirty="0">
              <a:latin typeface="Times New Roman" panose="02020603050405020304" pitchFamily="18" charset="0"/>
              <a:ea typeface="方正姚体" charset="-122"/>
            </a:endParaRPr>
          </a:p>
        </p:txBody>
      </p:sp>
      <p:sp>
        <p:nvSpPr>
          <p:cNvPr id="11" name="Rectangle 60">
            <a:extLst>
              <a:ext uri="{FF2B5EF4-FFF2-40B4-BE49-F238E27FC236}">
                <a16:creationId xmlns:a16="http://schemas.microsoft.com/office/drawing/2014/main" id="{F1DFC433-8D10-271F-BF04-BF92F0B87A3F}"/>
              </a:ext>
            </a:extLst>
          </p:cNvPr>
          <p:cNvSpPr>
            <a:spLocks noChangeArrowheads="1"/>
          </p:cNvSpPr>
          <p:nvPr/>
        </p:nvSpPr>
        <p:spPr bwMode="auto">
          <a:xfrm>
            <a:off x="782833" y="1552867"/>
            <a:ext cx="68480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solidFill>
                  <a:srgbClr val="FF0066"/>
                </a:solidFill>
                <a:latin typeface="Times New Roman" panose="02020603050405020304" pitchFamily="18" charset="0"/>
                <a:ea typeface="方正姚体" charset="-122"/>
              </a:rPr>
              <a:t>V</a:t>
            </a:r>
            <a:r>
              <a:rPr lang="ru-RU" altLang="zh-CN" sz="2400" b="1" baseline="-25000" dirty="0">
                <a:solidFill>
                  <a:srgbClr val="FF0066"/>
                </a:solidFill>
                <a:latin typeface="Times New Roman" panose="02020603050405020304" pitchFamily="18" charset="0"/>
                <a:ea typeface="方正姚体" charset="-122"/>
              </a:rPr>
              <a:t>CC</a:t>
            </a:r>
          </a:p>
        </p:txBody>
      </p:sp>
      <p:sp>
        <p:nvSpPr>
          <p:cNvPr id="14" name="TextBox 13">
            <a:extLst>
              <a:ext uri="{FF2B5EF4-FFF2-40B4-BE49-F238E27FC236}">
                <a16:creationId xmlns:a16="http://schemas.microsoft.com/office/drawing/2014/main" id="{0852D9FA-FA52-2F13-47EA-68C2236865E5}"/>
              </a:ext>
            </a:extLst>
          </p:cNvPr>
          <p:cNvSpPr txBox="1"/>
          <p:nvPr/>
        </p:nvSpPr>
        <p:spPr>
          <a:xfrm>
            <a:off x="7247528" y="672725"/>
            <a:ext cx="1713592" cy="461665"/>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带电阻输入</a:t>
            </a:r>
          </a:p>
        </p:txBody>
      </p:sp>
      <p:sp>
        <p:nvSpPr>
          <p:cNvPr id="16" name="TextBox 15">
            <a:extLst>
              <a:ext uri="{FF2B5EF4-FFF2-40B4-BE49-F238E27FC236}">
                <a16:creationId xmlns:a16="http://schemas.microsoft.com/office/drawing/2014/main" id="{C324CB96-1A8B-7068-0BB9-836C84A3A45A}"/>
              </a:ext>
            </a:extLst>
          </p:cNvPr>
          <p:cNvSpPr txBox="1"/>
          <p:nvPr/>
        </p:nvSpPr>
        <p:spPr>
          <a:xfrm>
            <a:off x="7828671" y="1183535"/>
            <a:ext cx="4560277" cy="830997"/>
          </a:xfrm>
          <a:prstGeom prst="rect">
            <a:avLst/>
          </a:prstGeom>
          <a:noFill/>
        </p:spPr>
        <p:txBody>
          <a:bodyPr wrap="square">
            <a:spAutoFit/>
          </a:bodyPr>
          <a:lstStyle>
            <a:defPPr>
              <a:defRPr lang="zh-CN"/>
            </a:defPPr>
            <a:lvl1pPr>
              <a:defRPr sz="2400">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电源与输入端之间接入电阻R</a:t>
            </a:r>
            <a:endParaRPr lang="en-US" altLang="zh-CN" dirty="0">
              <a:solidFill>
                <a:schemeClr val="tx1"/>
              </a:solidFill>
            </a:endParaRPr>
          </a:p>
          <a:p>
            <a:r>
              <a:rPr lang="zh-CN" altLang="en-US" dirty="0">
                <a:solidFill>
                  <a:schemeClr val="tx1"/>
                </a:solidFill>
              </a:rPr>
              <a:t>(几十千欧内)</a:t>
            </a:r>
          </a:p>
        </p:txBody>
      </p:sp>
      <p:cxnSp>
        <p:nvCxnSpPr>
          <p:cNvPr id="18" name="Straight Connector 17">
            <a:extLst>
              <a:ext uri="{FF2B5EF4-FFF2-40B4-BE49-F238E27FC236}">
                <a16:creationId xmlns:a16="http://schemas.microsoft.com/office/drawing/2014/main" id="{AE6F4A0E-5F08-55D2-8EE4-2662336494B0}"/>
              </a:ext>
            </a:extLst>
          </p:cNvPr>
          <p:cNvCxnSpPr/>
          <p:nvPr/>
        </p:nvCxnSpPr>
        <p:spPr>
          <a:xfrm>
            <a:off x="782833" y="2224768"/>
            <a:ext cx="0" cy="1696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26752E-AA00-04D8-BAC4-882823307A6A}"/>
              </a:ext>
            </a:extLst>
          </p:cNvPr>
          <p:cNvCxnSpPr/>
          <p:nvPr/>
        </p:nvCxnSpPr>
        <p:spPr>
          <a:xfrm>
            <a:off x="782833" y="3921358"/>
            <a:ext cx="9896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A60672-5F32-0D07-BCCB-FBE9A2561C3D}"/>
              </a:ext>
            </a:extLst>
          </p:cNvPr>
          <p:cNvSpPr txBox="1"/>
          <p:nvPr/>
        </p:nvSpPr>
        <p:spPr>
          <a:xfrm>
            <a:off x="931912" y="3894141"/>
            <a:ext cx="535724" cy="523220"/>
          </a:xfrm>
          <a:prstGeom prst="rect">
            <a:avLst/>
          </a:prstGeom>
          <a:noFill/>
        </p:spPr>
        <p:txBody>
          <a:bodyPr wrap="none" rtlCol="0">
            <a:spAutoFit/>
          </a:bodyPr>
          <a:lstStyle/>
          <a:p>
            <a:r>
              <a:rPr lang="en-US" altLang="zh-CN" sz="2800" b="1" i="1" dirty="0">
                <a:solidFill>
                  <a:srgbClr val="FF0000"/>
                </a:solidFill>
              </a:rPr>
              <a:t>I</a:t>
            </a:r>
            <a:r>
              <a:rPr lang="en-US" altLang="zh-CN" sz="2800" b="1" i="1" baseline="-25000" dirty="0">
                <a:solidFill>
                  <a:srgbClr val="FF0000"/>
                </a:solidFill>
              </a:rPr>
              <a:t>IH</a:t>
            </a:r>
            <a:endParaRPr lang="zh-CN" altLang="en-US" sz="2800" b="1" i="1" baseline="-25000" dirty="0">
              <a:solidFill>
                <a:srgbClr val="FF0000"/>
              </a:solidFill>
            </a:endParaRPr>
          </a:p>
        </p:txBody>
      </p:sp>
      <p:grpSp>
        <p:nvGrpSpPr>
          <p:cNvPr id="22" name="Group 21">
            <a:extLst>
              <a:ext uri="{FF2B5EF4-FFF2-40B4-BE49-F238E27FC236}">
                <a16:creationId xmlns:a16="http://schemas.microsoft.com/office/drawing/2014/main" id="{4AE01D56-47A8-05FA-2AC5-EA4365579F72}"/>
              </a:ext>
            </a:extLst>
          </p:cNvPr>
          <p:cNvGrpSpPr/>
          <p:nvPr/>
        </p:nvGrpSpPr>
        <p:grpSpPr>
          <a:xfrm>
            <a:off x="8961120" y="2438858"/>
            <a:ext cx="1737847" cy="1447476"/>
            <a:chOff x="316035" y="4821905"/>
            <a:chExt cx="1737847" cy="1447476"/>
          </a:xfrm>
        </p:grpSpPr>
        <p:sp>
          <p:nvSpPr>
            <p:cNvPr id="23" name="Rectangle 22">
              <a:extLst>
                <a:ext uri="{FF2B5EF4-FFF2-40B4-BE49-F238E27FC236}">
                  <a16:creationId xmlns:a16="http://schemas.microsoft.com/office/drawing/2014/main" id="{BD43DA72-5411-ECE5-4B9C-204B94E4B0FF}"/>
                </a:ext>
              </a:extLst>
            </p:cNvPr>
            <p:cNvSpPr/>
            <p:nvPr/>
          </p:nvSpPr>
          <p:spPr>
            <a:xfrm>
              <a:off x="316035" y="4821905"/>
              <a:ext cx="1737847"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输入端电流</a:t>
              </a:r>
            </a:p>
          </p:txBody>
        </p:sp>
        <p:sp>
          <p:nvSpPr>
            <p:cNvPr id="24" name="Rectangle 23">
              <a:extLst>
                <a:ext uri="{FF2B5EF4-FFF2-40B4-BE49-F238E27FC236}">
                  <a16:creationId xmlns:a16="http://schemas.microsoft.com/office/drawing/2014/main" id="{68403F57-2767-1DDC-3A72-4E1F6E38119F}"/>
                </a:ext>
              </a:extLst>
            </p:cNvPr>
            <p:cNvSpPr/>
            <p:nvPr/>
          </p:nvSpPr>
          <p:spPr>
            <a:xfrm>
              <a:off x="316036" y="5314788"/>
              <a:ext cx="173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FF0000"/>
                  </a:solidFill>
                  <a:latin typeface="微软雅黑" panose="020B0503020204020204" pitchFamily="34" charset="-122"/>
                  <a:ea typeface="微软雅黑" panose="020B0503020204020204" pitchFamily="34" charset="-122"/>
                </a:rPr>
                <a:t>I</a:t>
              </a:r>
              <a:r>
                <a:rPr lang="en-US" altLang="zh-CN" b="1" i="1" baseline="-25000" dirty="0">
                  <a:solidFill>
                    <a:srgbClr val="FF0000"/>
                  </a:solidFill>
                  <a:latin typeface="微软雅黑" panose="020B0503020204020204" pitchFamily="34" charset="-122"/>
                  <a:ea typeface="微软雅黑" panose="020B0503020204020204" pitchFamily="34" charset="-122"/>
                </a:rPr>
                <a:t>IH</a:t>
              </a:r>
              <a:r>
                <a:rPr lang="zh-CN" altLang="en-US" b="1" dirty="0">
                  <a:solidFill>
                    <a:srgbClr val="FF0000"/>
                  </a:solidFill>
                  <a:latin typeface="微软雅黑" panose="020B0503020204020204" pitchFamily="34" charset="-122"/>
                  <a:ea typeface="微软雅黑" panose="020B0503020204020204" pitchFamily="34" charset="-122"/>
                </a:rPr>
                <a:t>很小</a:t>
              </a:r>
            </a:p>
          </p:txBody>
        </p:sp>
      </p:grpSp>
      <p:grpSp>
        <p:nvGrpSpPr>
          <p:cNvPr id="25" name="Group 24">
            <a:extLst>
              <a:ext uri="{FF2B5EF4-FFF2-40B4-BE49-F238E27FC236}">
                <a16:creationId xmlns:a16="http://schemas.microsoft.com/office/drawing/2014/main" id="{C04E972F-2454-D684-CD4F-D7C111E7D369}"/>
              </a:ext>
            </a:extLst>
          </p:cNvPr>
          <p:cNvGrpSpPr/>
          <p:nvPr/>
        </p:nvGrpSpPr>
        <p:grpSpPr>
          <a:xfrm>
            <a:off x="8961119" y="4719872"/>
            <a:ext cx="1737847" cy="1447476"/>
            <a:chOff x="316035" y="4821905"/>
            <a:chExt cx="1737847" cy="1447476"/>
          </a:xfrm>
        </p:grpSpPr>
        <p:sp>
          <p:nvSpPr>
            <p:cNvPr id="26" name="Rectangle 25">
              <a:extLst>
                <a:ext uri="{FF2B5EF4-FFF2-40B4-BE49-F238E27FC236}">
                  <a16:creationId xmlns:a16="http://schemas.microsoft.com/office/drawing/2014/main" id="{FCF51668-721F-5A77-8BD1-57DFA93F6BE0}"/>
                </a:ext>
              </a:extLst>
            </p:cNvPr>
            <p:cNvSpPr/>
            <p:nvPr/>
          </p:nvSpPr>
          <p:spPr>
            <a:xfrm>
              <a:off x="316035" y="4821905"/>
              <a:ext cx="1737847"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a:t>
              </a:r>
            </a:p>
          </p:txBody>
        </p:sp>
        <p:sp>
          <p:nvSpPr>
            <p:cNvPr id="27" name="Rectangle 26">
              <a:extLst>
                <a:ext uri="{FF2B5EF4-FFF2-40B4-BE49-F238E27FC236}">
                  <a16:creationId xmlns:a16="http://schemas.microsoft.com/office/drawing/2014/main" id="{6587D9C1-8201-585C-B9AC-E84FC40F6765}"/>
                </a:ext>
              </a:extLst>
            </p:cNvPr>
            <p:cNvSpPr/>
            <p:nvPr/>
          </p:nvSpPr>
          <p:spPr>
            <a:xfrm>
              <a:off x="316036" y="5314788"/>
              <a:ext cx="1737846" cy="954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FF0000"/>
                  </a:solidFill>
                  <a:latin typeface="微软雅黑" panose="020B0503020204020204" pitchFamily="34" charset="-122"/>
                  <a:ea typeface="微软雅黑" panose="020B0503020204020204" pitchFamily="34" charset="-122"/>
                </a:rPr>
                <a:t>V</a:t>
              </a:r>
              <a:r>
                <a:rPr lang="en-US" altLang="zh-CN" b="1" i="1" baseline="-25000" dirty="0">
                  <a:solidFill>
                    <a:srgbClr val="FF0000"/>
                  </a:solidFill>
                  <a:latin typeface="微软雅黑" panose="020B0503020204020204" pitchFamily="34" charset="-122"/>
                  <a:ea typeface="微软雅黑" panose="020B0503020204020204" pitchFamily="34" charset="-122"/>
                </a:rPr>
                <a:t>I</a:t>
              </a:r>
              <a:r>
                <a:rPr lang="en-US" altLang="zh-CN" b="1" i="1" dirty="0">
                  <a:solidFill>
                    <a:srgbClr val="FF0000"/>
                  </a:solidFill>
                  <a:latin typeface="微软雅黑" panose="020B0503020204020204" pitchFamily="34" charset="-122"/>
                  <a:ea typeface="微软雅黑" panose="020B0503020204020204" pitchFamily="34" charset="-122"/>
                </a:rPr>
                <a:t>≈V</a:t>
              </a:r>
              <a:r>
                <a:rPr lang="en-US" altLang="zh-CN" b="1" i="1" baseline="-25000" dirty="0">
                  <a:solidFill>
                    <a:srgbClr val="FF0000"/>
                  </a:solidFill>
                  <a:latin typeface="微软雅黑" panose="020B0503020204020204" pitchFamily="34" charset="-122"/>
                  <a:ea typeface="微软雅黑" panose="020B0503020204020204" pitchFamily="34" charset="-122"/>
                </a:rPr>
                <a:t>CC</a:t>
              </a:r>
              <a:endParaRPr lang="zh-CN" altLang="en-US" b="1" baseline="-25000" dirty="0">
                <a:solidFill>
                  <a:srgbClr val="FF0000"/>
                </a:solidFill>
                <a:latin typeface="微软雅黑" panose="020B0503020204020204" pitchFamily="34" charset="-122"/>
                <a:ea typeface="微软雅黑" panose="020B0503020204020204" pitchFamily="34" charset="-122"/>
              </a:endParaRPr>
            </a:p>
          </p:txBody>
        </p:sp>
      </p:grpSp>
      <p:sp>
        <p:nvSpPr>
          <p:cNvPr id="28" name="Oval 27">
            <a:extLst>
              <a:ext uri="{FF2B5EF4-FFF2-40B4-BE49-F238E27FC236}">
                <a16:creationId xmlns:a16="http://schemas.microsoft.com/office/drawing/2014/main" id="{FF9C83D9-C3D8-B123-DBF3-CD3214003A00}"/>
              </a:ext>
            </a:extLst>
          </p:cNvPr>
          <p:cNvSpPr/>
          <p:nvPr/>
        </p:nvSpPr>
        <p:spPr>
          <a:xfrm>
            <a:off x="3585165" y="3237837"/>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14D4ED6A-FC5D-B35D-96BC-A87628DA9418}"/>
              </a:ext>
            </a:extLst>
          </p:cNvPr>
          <p:cNvSpPr/>
          <p:nvPr/>
        </p:nvSpPr>
        <p:spPr>
          <a:xfrm>
            <a:off x="4846888" y="3767804"/>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a:extLst>
              <a:ext uri="{FF2B5EF4-FFF2-40B4-BE49-F238E27FC236}">
                <a16:creationId xmlns:a16="http://schemas.microsoft.com/office/drawing/2014/main" id="{674D0596-72CB-03C2-2D60-0BBF8E53BB14}"/>
              </a:ext>
            </a:extLst>
          </p:cNvPr>
          <p:cNvSpPr/>
          <p:nvPr/>
        </p:nvSpPr>
        <p:spPr>
          <a:xfrm>
            <a:off x="2060281" y="2969290"/>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777E803A-DF26-D6DB-F971-4B569982718B}"/>
              </a:ext>
            </a:extLst>
          </p:cNvPr>
          <p:cNvSpPr/>
          <p:nvPr/>
        </p:nvSpPr>
        <p:spPr>
          <a:xfrm>
            <a:off x="4846887" y="1880367"/>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31">
            <a:extLst>
              <a:ext uri="{FF2B5EF4-FFF2-40B4-BE49-F238E27FC236}">
                <a16:creationId xmlns:a16="http://schemas.microsoft.com/office/drawing/2014/main" id="{536AB55E-CE83-7609-8552-2E2784B8F804}"/>
              </a:ext>
            </a:extLst>
          </p:cNvPr>
          <p:cNvPicPr>
            <a:picLocks noChangeAspect="1"/>
          </p:cNvPicPr>
          <p:nvPr/>
        </p:nvPicPr>
        <p:blipFill>
          <a:blip r:embed="rId4"/>
          <a:stretch>
            <a:fillRect/>
          </a:stretch>
        </p:blipFill>
        <p:spPr>
          <a:xfrm>
            <a:off x="2620806" y="2637844"/>
            <a:ext cx="753936" cy="417071"/>
          </a:xfrm>
          <a:prstGeom prst="rect">
            <a:avLst/>
          </a:prstGeom>
        </p:spPr>
      </p:pic>
      <p:sp>
        <p:nvSpPr>
          <p:cNvPr id="33" name="Arrow: Right 32">
            <a:extLst>
              <a:ext uri="{FF2B5EF4-FFF2-40B4-BE49-F238E27FC236}">
                <a16:creationId xmlns:a16="http://schemas.microsoft.com/office/drawing/2014/main" id="{6A17BE1A-5C14-22A6-B88B-E90AB9B926B4}"/>
              </a:ext>
            </a:extLst>
          </p:cNvPr>
          <p:cNvSpPr/>
          <p:nvPr/>
        </p:nvSpPr>
        <p:spPr>
          <a:xfrm rot="5400000">
            <a:off x="9600280" y="4060787"/>
            <a:ext cx="53242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23367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59CB-2466-73A2-FB89-1E21AE5536EA}"/>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BAA42E5-2A08-1ADE-7B07-235180DA7993}"/>
              </a:ext>
            </a:extLst>
          </p:cNvPr>
          <p:cNvSpPr txBox="1">
            <a:spLocks/>
          </p:cNvSpPr>
          <p:nvPr/>
        </p:nvSpPr>
        <p:spPr>
          <a:xfrm>
            <a:off x="0" y="-165475"/>
            <a:ext cx="7244862"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输入端的负载特性</a:t>
            </a:r>
          </a:p>
        </p:txBody>
      </p:sp>
      <p:pic>
        <p:nvPicPr>
          <p:cNvPr id="7" name="Picture 5">
            <a:extLst>
              <a:ext uri="{FF2B5EF4-FFF2-40B4-BE49-F238E27FC236}">
                <a16:creationId xmlns:a16="http://schemas.microsoft.com/office/drawing/2014/main" id="{38E445B6-AECA-034D-C508-154A144B8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389448"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653">
            <a:extLst>
              <a:ext uri="{FF2B5EF4-FFF2-40B4-BE49-F238E27FC236}">
                <a16:creationId xmlns:a16="http://schemas.microsoft.com/office/drawing/2014/main" id="{BC7C2797-1D2A-FC80-B921-268D33C4A490}"/>
              </a:ext>
            </a:extLst>
          </p:cNvPr>
          <p:cNvSpPr>
            <a:spLocks noChangeArrowheads="1"/>
          </p:cNvSpPr>
          <p:nvPr/>
        </p:nvSpPr>
        <p:spPr bwMode="auto">
          <a:xfrm rot="16200000">
            <a:off x="635035" y="4423417"/>
            <a:ext cx="741512" cy="24712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cxnSp>
        <p:nvCxnSpPr>
          <p:cNvPr id="9" name="Straight Connector 8">
            <a:extLst>
              <a:ext uri="{FF2B5EF4-FFF2-40B4-BE49-F238E27FC236}">
                <a16:creationId xmlns:a16="http://schemas.microsoft.com/office/drawing/2014/main" id="{B5FA505B-FF89-85A6-D30F-3C32F599BBC6}"/>
              </a:ext>
            </a:extLst>
          </p:cNvPr>
          <p:cNvCxnSpPr>
            <a:cxnSpLocks/>
          </p:cNvCxnSpPr>
          <p:nvPr/>
        </p:nvCxnSpPr>
        <p:spPr>
          <a:xfrm flipV="1">
            <a:off x="1005792" y="3703047"/>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30AD-104F-4D9D-05AA-0B256A621506}"/>
              </a:ext>
            </a:extLst>
          </p:cNvPr>
          <p:cNvCxnSpPr/>
          <p:nvPr/>
        </p:nvCxnSpPr>
        <p:spPr>
          <a:xfrm flipV="1">
            <a:off x="1012776" y="4919195"/>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63">
            <a:extLst>
              <a:ext uri="{FF2B5EF4-FFF2-40B4-BE49-F238E27FC236}">
                <a16:creationId xmlns:a16="http://schemas.microsoft.com/office/drawing/2014/main" id="{6AD4E8BE-29E3-060A-760F-D6378E9F3773}"/>
              </a:ext>
            </a:extLst>
          </p:cNvPr>
          <p:cNvSpPr>
            <a:spLocks noChangeArrowheads="1"/>
          </p:cNvSpPr>
          <p:nvPr/>
        </p:nvSpPr>
        <p:spPr bwMode="auto">
          <a:xfrm>
            <a:off x="382321" y="4340195"/>
            <a:ext cx="5036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latin typeface="Times New Roman" panose="02020603050405020304" pitchFamily="18" charset="0"/>
                <a:ea typeface="方正姚体" charset="-122"/>
              </a:rPr>
              <a:t>R</a:t>
            </a:r>
            <a:r>
              <a:rPr lang="en-US" altLang="zh-CN" sz="2400" b="1" baseline="-25000" dirty="0">
                <a:latin typeface="Times New Roman" panose="02020603050405020304" pitchFamily="18" charset="0"/>
                <a:ea typeface="方正姚体" charset="-122"/>
              </a:rPr>
              <a:t>p</a:t>
            </a:r>
            <a:endParaRPr lang="ru-RU" altLang="zh-CN" sz="2400" b="1" baseline="-25000" dirty="0">
              <a:latin typeface="Times New Roman" panose="02020603050405020304" pitchFamily="18" charset="0"/>
              <a:ea typeface="方正姚体" charset="-122"/>
            </a:endParaRPr>
          </a:p>
        </p:txBody>
      </p:sp>
      <p:cxnSp>
        <p:nvCxnSpPr>
          <p:cNvPr id="13" name="Straight Connector 12">
            <a:extLst>
              <a:ext uri="{FF2B5EF4-FFF2-40B4-BE49-F238E27FC236}">
                <a16:creationId xmlns:a16="http://schemas.microsoft.com/office/drawing/2014/main" id="{488E0412-3F22-1BFE-795C-00D062D1DF47}"/>
              </a:ext>
            </a:extLst>
          </p:cNvPr>
          <p:cNvCxnSpPr/>
          <p:nvPr/>
        </p:nvCxnSpPr>
        <p:spPr>
          <a:xfrm>
            <a:off x="2330280" y="1193848"/>
            <a:ext cx="0" cy="1696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63B3D6B-D3B7-99F0-D8F5-AF9162E76A1E}"/>
              </a:ext>
            </a:extLst>
          </p:cNvPr>
          <p:cNvCxnSpPr>
            <a:cxnSpLocks/>
          </p:cNvCxnSpPr>
          <p:nvPr/>
        </p:nvCxnSpPr>
        <p:spPr>
          <a:xfrm flipH="1">
            <a:off x="1252767" y="3429000"/>
            <a:ext cx="742" cy="17393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B34276A-5180-5C7F-9C72-DCDC41CDEA26}"/>
              </a:ext>
            </a:extLst>
          </p:cNvPr>
          <p:cNvSpPr/>
          <p:nvPr/>
        </p:nvSpPr>
        <p:spPr>
          <a:xfrm>
            <a:off x="2076934" y="3054915"/>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6330672B-C675-FFB4-2947-23896E4A859A}"/>
              </a:ext>
            </a:extLst>
          </p:cNvPr>
          <p:cNvSpPr/>
          <p:nvPr/>
        </p:nvSpPr>
        <p:spPr>
          <a:xfrm>
            <a:off x="4748866" y="1938370"/>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EAC734DB-6C68-1696-C5FE-8EDBD8C02FFD}"/>
              </a:ext>
            </a:extLst>
          </p:cNvPr>
          <p:cNvSpPr/>
          <p:nvPr/>
        </p:nvSpPr>
        <p:spPr>
          <a:xfrm>
            <a:off x="4806370" y="3842908"/>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4C9594E8-3AC3-B49B-D4CC-23DD078E77EE}"/>
              </a:ext>
            </a:extLst>
          </p:cNvPr>
          <p:cNvSpPr/>
          <p:nvPr/>
        </p:nvSpPr>
        <p:spPr>
          <a:xfrm>
            <a:off x="3341788" y="3210085"/>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Straight Connector 23">
            <a:extLst>
              <a:ext uri="{FF2B5EF4-FFF2-40B4-BE49-F238E27FC236}">
                <a16:creationId xmlns:a16="http://schemas.microsoft.com/office/drawing/2014/main" id="{2AE9C005-33C3-6557-C98F-42FA2E7381E6}"/>
              </a:ext>
            </a:extLst>
          </p:cNvPr>
          <p:cNvCxnSpPr/>
          <p:nvPr/>
        </p:nvCxnSpPr>
        <p:spPr>
          <a:xfrm>
            <a:off x="773724" y="5417588"/>
            <a:ext cx="479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4770AB-BFD8-E3FD-1AB0-210219BC9923}"/>
              </a:ext>
            </a:extLst>
          </p:cNvPr>
          <p:cNvCxnSpPr/>
          <p:nvPr/>
        </p:nvCxnSpPr>
        <p:spPr>
          <a:xfrm flipH="1">
            <a:off x="1955409" y="2890438"/>
            <a:ext cx="374871" cy="538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A43A4B-09B9-6A83-3D6A-62ECDB60DCBC}"/>
              </a:ext>
            </a:extLst>
          </p:cNvPr>
          <p:cNvCxnSpPr>
            <a:cxnSpLocks/>
          </p:cNvCxnSpPr>
          <p:nvPr/>
        </p:nvCxnSpPr>
        <p:spPr>
          <a:xfrm flipH="1">
            <a:off x="1252767" y="3429000"/>
            <a:ext cx="7026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28C22-A33F-5588-9A3A-BE5120F79B71}"/>
              </a:ext>
            </a:extLst>
          </p:cNvPr>
          <p:cNvSpPr txBox="1"/>
          <p:nvPr/>
        </p:nvSpPr>
        <p:spPr>
          <a:xfrm>
            <a:off x="7247528" y="672725"/>
            <a:ext cx="1713592" cy="461665"/>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负载特性</a:t>
            </a:r>
          </a:p>
        </p:txBody>
      </p:sp>
      <p:sp>
        <p:nvSpPr>
          <p:cNvPr id="33" name="TextBox 32">
            <a:extLst>
              <a:ext uri="{FF2B5EF4-FFF2-40B4-BE49-F238E27FC236}">
                <a16:creationId xmlns:a16="http://schemas.microsoft.com/office/drawing/2014/main" id="{39732841-721F-51DC-7F5D-E951484CD0E5}"/>
              </a:ext>
            </a:extLst>
          </p:cNvPr>
          <p:cNvSpPr txBox="1"/>
          <p:nvPr/>
        </p:nvSpPr>
        <p:spPr>
          <a:xfrm>
            <a:off x="7828671" y="1183535"/>
            <a:ext cx="4560277" cy="461665"/>
          </a:xfrm>
          <a:prstGeom prst="rect">
            <a:avLst/>
          </a:prstGeom>
          <a:noFill/>
        </p:spPr>
        <p:txBody>
          <a:bodyPr wrap="square">
            <a:spAutoFit/>
          </a:bodyPr>
          <a:lstStyle>
            <a:defPPr>
              <a:defRPr lang="zh-CN"/>
            </a:defPPr>
            <a:lvl1pPr>
              <a:defRPr sz="2400">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输入端与地之间接入电阻</a:t>
            </a:r>
            <a:r>
              <a:rPr lang="en-US" altLang="zh-CN" dirty="0">
                <a:solidFill>
                  <a:schemeClr val="tx1"/>
                </a:solidFill>
              </a:rPr>
              <a:t>R</a:t>
            </a:r>
            <a:r>
              <a:rPr lang="en-US" altLang="zh-CN" baseline="-25000" dirty="0">
                <a:solidFill>
                  <a:schemeClr val="tx1"/>
                </a:solidFill>
              </a:rPr>
              <a:t>p</a:t>
            </a:r>
            <a:endParaRPr lang="zh-CN" altLang="en-US" baseline="-25000" dirty="0">
              <a:solidFill>
                <a:schemeClr val="tx1"/>
              </a:solidFill>
            </a:endParaRPr>
          </a:p>
        </p:txBody>
      </p:sp>
      <p:grpSp>
        <p:nvGrpSpPr>
          <p:cNvPr id="40" name="Group 39">
            <a:extLst>
              <a:ext uri="{FF2B5EF4-FFF2-40B4-BE49-F238E27FC236}">
                <a16:creationId xmlns:a16="http://schemas.microsoft.com/office/drawing/2014/main" id="{BA7BACF7-9EF7-5F40-312A-AD9586C6D8DD}"/>
              </a:ext>
            </a:extLst>
          </p:cNvPr>
          <p:cNvGrpSpPr/>
          <p:nvPr/>
        </p:nvGrpSpPr>
        <p:grpSpPr>
          <a:xfrm>
            <a:off x="7517776" y="1973904"/>
            <a:ext cx="3834851" cy="2019011"/>
            <a:chOff x="7517776" y="1973904"/>
            <a:chExt cx="3834851" cy="2019011"/>
          </a:xfrm>
        </p:grpSpPr>
        <p:sp>
          <p:nvSpPr>
            <p:cNvPr id="39" name="Rectangle 38">
              <a:extLst>
                <a:ext uri="{FF2B5EF4-FFF2-40B4-BE49-F238E27FC236}">
                  <a16:creationId xmlns:a16="http://schemas.microsoft.com/office/drawing/2014/main" id="{F12008F3-B8C0-2A72-BF62-CD82CDF0B654}"/>
                </a:ext>
              </a:extLst>
            </p:cNvPr>
            <p:cNvSpPr/>
            <p:nvPr/>
          </p:nvSpPr>
          <p:spPr>
            <a:xfrm>
              <a:off x="7517776" y="2466788"/>
              <a:ext cx="3834851" cy="1526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35" name="Picture 34">
              <a:extLst>
                <a:ext uri="{FF2B5EF4-FFF2-40B4-BE49-F238E27FC236}">
                  <a16:creationId xmlns:a16="http://schemas.microsoft.com/office/drawing/2014/main" id="{40439FF2-F665-4419-A00C-5EEE9130673F}"/>
                </a:ext>
              </a:extLst>
            </p:cNvPr>
            <p:cNvPicPr>
              <a:picLocks noChangeAspect="1"/>
            </p:cNvPicPr>
            <p:nvPr/>
          </p:nvPicPr>
          <p:blipFill>
            <a:blip r:embed="rId4"/>
            <a:stretch>
              <a:fillRect/>
            </a:stretch>
          </p:blipFill>
          <p:spPr>
            <a:xfrm>
              <a:off x="7559135" y="2674966"/>
              <a:ext cx="3730442" cy="1167942"/>
            </a:xfrm>
            <a:prstGeom prst="rect">
              <a:avLst/>
            </a:prstGeom>
          </p:spPr>
        </p:pic>
        <p:sp>
          <p:nvSpPr>
            <p:cNvPr id="38" name="Rectangle 37">
              <a:extLst>
                <a:ext uri="{FF2B5EF4-FFF2-40B4-BE49-F238E27FC236}">
                  <a16:creationId xmlns:a16="http://schemas.microsoft.com/office/drawing/2014/main" id="{B5D4C434-11A0-633E-7F9C-8418721E44A6}"/>
                </a:ext>
              </a:extLst>
            </p:cNvPr>
            <p:cNvSpPr/>
            <p:nvPr/>
          </p:nvSpPr>
          <p:spPr>
            <a:xfrm>
              <a:off x="7517776" y="1973904"/>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 </a:t>
              </a:r>
              <a:r>
                <a:rPr lang="en-US" altLang="zh-CN" b="1" dirty="0">
                  <a:solidFill>
                    <a:srgbClr val="001E00"/>
                  </a:solidFill>
                  <a:latin typeface="微软雅黑" panose="020B0503020204020204" pitchFamily="34" charset="-122"/>
                  <a:ea typeface="微软雅黑" panose="020B0503020204020204" pitchFamily="34" charset="-122"/>
                </a:rPr>
                <a:t>&lt; 0.6V</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sp>
        <p:nvSpPr>
          <p:cNvPr id="41" name="Rectangle 40">
            <a:extLst>
              <a:ext uri="{FF2B5EF4-FFF2-40B4-BE49-F238E27FC236}">
                <a16:creationId xmlns:a16="http://schemas.microsoft.com/office/drawing/2014/main" id="{3A67D44F-32B4-90B1-6E65-A14DA04B3E62}"/>
              </a:ext>
            </a:extLst>
          </p:cNvPr>
          <p:cNvSpPr/>
          <p:nvPr/>
        </p:nvSpPr>
        <p:spPr>
          <a:xfrm>
            <a:off x="7517776" y="4236820"/>
            <a:ext cx="3834851" cy="497957"/>
          </a:xfrm>
          <a:prstGeom prst="rect">
            <a:avLst/>
          </a:prstGeom>
          <a:solidFill>
            <a:srgbClr val="FFF000"/>
          </a:solidFill>
          <a:ln>
            <a:noFill/>
          </a:ln>
          <a:effectLst/>
        </p:spPr>
        <p:txBody>
          <a:bodyPr wrap="square">
            <a:spAutoFit/>
          </a:bodyPr>
          <a:lstStyle/>
          <a:p>
            <a:pPr algn="just">
              <a:lnSpc>
                <a:spcPct val="120000"/>
              </a:lnSpc>
            </a:pPr>
            <a:r>
              <a:rPr kumimoji="1" lang="en-US" altLang="zh-CN" sz="2400" b="1" i="1" dirty="0">
                <a:solidFill>
                  <a:schemeClr val="tx1"/>
                </a:solidFill>
                <a:latin typeface="微软雅黑" panose="020B0503020204020204" pitchFamily="34" charset="-122"/>
                <a:ea typeface="微软雅黑" panose="020B0503020204020204" pitchFamily="34" charset="-122"/>
              </a:rPr>
              <a:t>R</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p</a:t>
            </a:r>
            <a:r>
              <a:rPr kumimoji="1" lang="zh-CN" altLang="en-US" sz="2400" b="1" dirty="0">
                <a:solidFill>
                  <a:schemeClr val="tx1"/>
                </a:solidFill>
                <a:latin typeface="微软雅黑" panose="020B0503020204020204" pitchFamily="34" charset="-122"/>
                <a:ea typeface="微软雅黑" panose="020B0503020204020204" pitchFamily="34" charset="-122"/>
              </a:rPr>
              <a:t>增大，</a:t>
            </a:r>
            <a:r>
              <a:rPr kumimoji="1" lang="en-US" altLang="zh-CN" sz="2400" b="1" i="1" dirty="0">
                <a:solidFill>
                  <a:schemeClr val="tx1"/>
                </a:solidFill>
                <a:latin typeface="微软雅黑" panose="020B0503020204020204" pitchFamily="34" charset="-122"/>
                <a:ea typeface="微软雅黑" panose="020B0503020204020204" pitchFamily="34" charset="-122"/>
              </a:rPr>
              <a:t>V</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I </a:t>
            </a:r>
            <a:r>
              <a:rPr kumimoji="1" lang="zh-CN" altLang="en-US" sz="2400" b="1" dirty="0">
                <a:solidFill>
                  <a:schemeClr val="tx1"/>
                </a:solidFill>
                <a:latin typeface="微软雅黑" panose="020B0503020204020204" pitchFamily="34" charset="-122"/>
                <a:ea typeface="微软雅黑" panose="020B0503020204020204" pitchFamily="34" charset="-122"/>
              </a:rPr>
              <a:t>随之增大。</a:t>
            </a:r>
          </a:p>
        </p:txBody>
      </p:sp>
      <p:grpSp>
        <p:nvGrpSpPr>
          <p:cNvPr id="42" name="Group 41">
            <a:extLst>
              <a:ext uri="{FF2B5EF4-FFF2-40B4-BE49-F238E27FC236}">
                <a16:creationId xmlns:a16="http://schemas.microsoft.com/office/drawing/2014/main" id="{7F17FB0A-58A1-949D-52D5-06DC464480EE}"/>
              </a:ext>
            </a:extLst>
          </p:cNvPr>
          <p:cNvGrpSpPr/>
          <p:nvPr/>
        </p:nvGrpSpPr>
        <p:grpSpPr>
          <a:xfrm>
            <a:off x="7517776" y="5168391"/>
            <a:ext cx="1738765" cy="1232371"/>
            <a:chOff x="7517776" y="1973904"/>
            <a:chExt cx="1738765" cy="1232371"/>
          </a:xfrm>
        </p:grpSpPr>
        <p:sp>
          <p:nvSpPr>
            <p:cNvPr id="43" name="Rectangle 42">
              <a:extLst>
                <a:ext uri="{FF2B5EF4-FFF2-40B4-BE49-F238E27FC236}">
                  <a16:creationId xmlns:a16="http://schemas.microsoft.com/office/drawing/2014/main" id="{CECA013C-0D52-A73C-2634-69C3000C62BE}"/>
                </a:ext>
              </a:extLst>
            </p:cNvPr>
            <p:cNvSpPr/>
            <p:nvPr/>
          </p:nvSpPr>
          <p:spPr>
            <a:xfrm>
              <a:off x="7517776" y="2466788"/>
              <a:ext cx="1738765"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875AD300-F50F-03F7-5E74-B812F952EF34}"/>
                </a:ext>
              </a:extLst>
            </p:cNvPr>
            <p:cNvSpPr/>
            <p:nvPr/>
          </p:nvSpPr>
          <p:spPr>
            <a:xfrm>
              <a:off x="7517776" y="1973904"/>
              <a:ext cx="1738765"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 </a:t>
              </a:r>
              <a:r>
                <a:rPr lang="en-US" altLang="zh-CN" b="1" dirty="0">
                  <a:solidFill>
                    <a:srgbClr val="001E00"/>
                  </a:solidFill>
                  <a:latin typeface="微软雅黑" panose="020B0503020204020204" pitchFamily="34" charset="-122"/>
                  <a:ea typeface="微软雅黑" panose="020B0503020204020204" pitchFamily="34" charset="-122"/>
                </a:rPr>
                <a:t>&lt; 0.6V</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50" name="Picture 49">
            <a:extLst>
              <a:ext uri="{FF2B5EF4-FFF2-40B4-BE49-F238E27FC236}">
                <a16:creationId xmlns:a16="http://schemas.microsoft.com/office/drawing/2014/main" id="{CD74A9D1-292B-915D-AB11-6FFA16087257}"/>
              </a:ext>
            </a:extLst>
          </p:cNvPr>
          <p:cNvPicPr>
            <a:picLocks noChangeAspect="1"/>
          </p:cNvPicPr>
          <p:nvPr/>
        </p:nvPicPr>
        <p:blipFill>
          <a:blip r:embed="rId5"/>
          <a:stretch>
            <a:fillRect/>
          </a:stretch>
        </p:blipFill>
        <p:spPr>
          <a:xfrm>
            <a:off x="7649593" y="5817631"/>
            <a:ext cx="1475129" cy="511183"/>
          </a:xfrm>
          <a:prstGeom prst="rect">
            <a:avLst/>
          </a:prstGeom>
        </p:spPr>
      </p:pic>
      <p:pic>
        <p:nvPicPr>
          <p:cNvPr id="58" name="Picture 57">
            <a:extLst>
              <a:ext uri="{FF2B5EF4-FFF2-40B4-BE49-F238E27FC236}">
                <a16:creationId xmlns:a16="http://schemas.microsoft.com/office/drawing/2014/main" id="{9D3EEA25-9440-134B-D5DC-07F3E555F679}"/>
              </a:ext>
            </a:extLst>
          </p:cNvPr>
          <p:cNvPicPr>
            <a:picLocks noChangeAspect="1"/>
          </p:cNvPicPr>
          <p:nvPr/>
        </p:nvPicPr>
        <p:blipFill>
          <a:blip r:embed="rId5"/>
          <a:stretch>
            <a:fillRect/>
          </a:stretch>
        </p:blipFill>
        <p:spPr>
          <a:xfrm>
            <a:off x="10235011" y="7570460"/>
            <a:ext cx="1475129" cy="511183"/>
          </a:xfrm>
          <a:prstGeom prst="rect">
            <a:avLst/>
          </a:prstGeom>
        </p:spPr>
      </p:pic>
      <p:grpSp>
        <p:nvGrpSpPr>
          <p:cNvPr id="59" name="Group 58">
            <a:extLst>
              <a:ext uri="{FF2B5EF4-FFF2-40B4-BE49-F238E27FC236}">
                <a16:creationId xmlns:a16="http://schemas.microsoft.com/office/drawing/2014/main" id="{AE06E0F6-48AF-88DF-CCDA-AF7E872CCBBF}"/>
              </a:ext>
            </a:extLst>
          </p:cNvPr>
          <p:cNvGrpSpPr/>
          <p:nvPr/>
        </p:nvGrpSpPr>
        <p:grpSpPr>
          <a:xfrm>
            <a:off x="9609172" y="5167162"/>
            <a:ext cx="1738765" cy="1232371"/>
            <a:chOff x="7517776" y="1973904"/>
            <a:chExt cx="1738765" cy="1232371"/>
          </a:xfrm>
        </p:grpSpPr>
        <p:sp>
          <p:nvSpPr>
            <p:cNvPr id="60" name="Rectangle 59">
              <a:extLst>
                <a:ext uri="{FF2B5EF4-FFF2-40B4-BE49-F238E27FC236}">
                  <a16:creationId xmlns:a16="http://schemas.microsoft.com/office/drawing/2014/main" id="{A366C905-7E52-DE1A-D351-DF4EC968D262}"/>
                </a:ext>
              </a:extLst>
            </p:cNvPr>
            <p:cNvSpPr/>
            <p:nvPr/>
          </p:nvSpPr>
          <p:spPr>
            <a:xfrm>
              <a:off x="7517776" y="2466788"/>
              <a:ext cx="1738765"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61" name="Rectangle 60">
              <a:extLst>
                <a:ext uri="{FF2B5EF4-FFF2-40B4-BE49-F238E27FC236}">
                  <a16:creationId xmlns:a16="http://schemas.microsoft.com/office/drawing/2014/main" id="{243EE21D-51A8-08F7-4356-4B14846442D9}"/>
                </a:ext>
              </a:extLst>
            </p:cNvPr>
            <p:cNvSpPr/>
            <p:nvPr/>
          </p:nvSpPr>
          <p:spPr>
            <a:xfrm>
              <a:off x="7517776" y="1973904"/>
              <a:ext cx="1738765"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  </a:t>
              </a:r>
              <a:r>
                <a:rPr lang="en-US" altLang="zh-CN" b="1" dirty="0">
                  <a:solidFill>
                    <a:srgbClr val="001E00"/>
                  </a:solidFill>
                  <a:latin typeface="微软雅黑" panose="020B0503020204020204" pitchFamily="34" charset="-122"/>
                  <a:ea typeface="微软雅黑" panose="020B0503020204020204" pitchFamily="34" charset="-122"/>
                </a:rPr>
                <a:t>&gt; 1.4V</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63" name="Picture 62">
            <a:extLst>
              <a:ext uri="{FF2B5EF4-FFF2-40B4-BE49-F238E27FC236}">
                <a16:creationId xmlns:a16="http://schemas.microsoft.com/office/drawing/2014/main" id="{EBAF244B-97FD-31AA-4FCF-07E0BDF12326}"/>
              </a:ext>
            </a:extLst>
          </p:cNvPr>
          <p:cNvPicPr>
            <a:picLocks noChangeAspect="1"/>
          </p:cNvPicPr>
          <p:nvPr/>
        </p:nvPicPr>
        <p:blipFill>
          <a:blip r:embed="rId6"/>
          <a:stretch>
            <a:fillRect/>
          </a:stretch>
        </p:blipFill>
        <p:spPr>
          <a:xfrm>
            <a:off x="9651376" y="5781637"/>
            <a:ext cx="1616549" cy="544031"/>
          </a:xfrm>
          <a:prstGeom prst="rect">
            <a:avLst/>
          </a:prstGeom>
        </p:spPr>
      </p:pic>
    </p:spTree>
    <p:extLst>
      <p:ext uri="{BB962C8B-B14F-4D97-AF65-F5344CB8AC3E}">
        <p14:creationId xmlns:p14="http://schemas.microsoft.com/office/powerpoint/2010/main" val="411254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8ACC-13DA-D682-B707-5BE831C87A43}"/>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2DA4C5E-B8DE-C26A-0876-85EF586F8E16}"/>
              </a:ext>
            </a:extLst>
          </p:cNvPr>
          <p:cNvSpPr txBox="1">
            <a:spLocks/>
          </p:cNvSpPr>
          <p:nvPr/>
        </p:nvSpPr>
        <p:spPr>
          <a:xfrm>
            <a:off x="0" y="-165475"/>
            <a:ext cx="7244862"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输入端的负载特性</a:t>
            </a:r>
          </a:p>
        </p:txBody>
      </p:sp>
      <p:pic>
        <p:nvPicPr>
          <p:cNvPr id="7" name="Picture 5">
            <a:extLst>
              <a:ext uri="{FF2B5EF4-FFF2-40B4-BE49-F238E27FC236}">
                <a16:creationId xmlns:a16="http://schemas.microsoft.com/office/drawing/2014/main" id="{EF3E4AF2-1E20-AB89-8732-42DD2AEBA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39"/>
          <a:stretch>
            <a:fillRect/>
          </a:stretch>
        </p:blipFill>
        <p:spPr bwMode="auto">
          <a:xfrm>
            <a:off x="389448" y="672725"/>
            <a:ext cx="6468632" cy="6026789"/>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653">
            <a:extLst>
              <a:ext uri="{FF2B5EF4-FFF2-40B4-BE49-F238E27FC236}">
                <a16:creationId xmlns:a16="http://schemas.microsoft.com/office/drawing/2014/main" id="{59807985-4AEB-2375-8BE0-C2D5539DBAE1}"/>
              </a:ext>
            </a:extLst>
          </p:cNvPr>
          <p:cNvSpPr>
            <a:spLocks noChangeArrowheads="1"/>
          </p:cNvSpPr>
          <p:nvPr/>
        </p:nvSpPr>
        <p:spPr bwMode="auto">
          <a:xfrm rot="16200000">
            <a:off x="635035" y="4423417"/>
            <a:ext cx="741512" cy="247121"/>
          </a:xfrm>
          <a:prstGeom prst="rect">
            <a:avLst/>
          </a:prstGeom>
          <a:solidFill>
            <a:srgbClr val="CCFFFF"/>
          </a:solidFill>
          <a:ln w="38100" cap="flat" algn="ctr">
            <a:solidFill>
              <a:srgbClr val="000000"/>
            </a:solidFill>
            <a:prstDash val="solid"/>
            <a:miter lim="800000"/>
            <a:headEnd type="none" w="med" len="med"/>
            <a:tailEnd type="none" w="med" len="med"/>
          </a:ln>
        </p:spPr>
        <p:txBody>
          <a:bodyPr wrap="none"/>
          <a:lstStyle/>
          <a:p>
            <a:endParaRPr lang="zh-CN" altLang="en-US"/>
          </a:p>
        </p:txBody>
      </p:sp>
      <p:cxnSp>
        <p:nvCxnSpPr>
          <p:cNvPr id="9" name="Straight Connector 8">
            <a:extLst>
              <a:ext uri="{FF2B5EF4-FFF2-40B4-BE49-F238E27FC236}">
                <a16:creationId xmlns:a16="http://schemas.microsoft.com/office/drawing/2014/main" id="{03A6D788-0DA4-E52D-AC88-57F789869A70}"/>
              </a:ext>
            </a:extLst>
          </p:cNvPr>
          <p:cNvCxnSpPr>
            <a:cxnSpLocks/>
          </p:cNvCxnSpPr>
          <p:nvPr/>
        </p:nvCxnSpPr>
        <p:spPr>
          <a:xfrm flipV="1">
            <a:off x="1005792" y="3703047"/>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8541B5-BA37-5924-05ED-3547A998117B}"/>
              </a:ext>
            </a:extLst>
          </p:cNvPr>
          <p:cNvCxnSpPr/>
          <p:nvPr/>
        </p:nvCxnSpPr>
        <p:spPr>
          <a:xfrm flipV="1">
            <a:off x="1012776" y="4919195"/>
            <a:ext cx="1" cy="4983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63">
            <a:extLst>
              <a:ext uri="{FF2B5EF4-FFF2-40B4-BE49-F238E27FC236}">
                <a16:creationId xmlns:a16="http://schemas.microsoft.com/office/drawing/2014/main" id="{EC6E4FEC-2CC9-E136-74B1-60F558D95137}"/>
              </a:ext>
            </a:extLst>
          </p:cNvPr>
          <p:cNvSpPr>
            <a:spLocks noChangeArrowheads="1"/>
          </p:cNvSpPr>
          <p:nvPr/>
        </p:nvSpPr>
        <p:spPr bwMode="auto">
          <a:xfrm>
            <a:off x="382321" y="4340195"/>
            <a:ext cx="5036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ru-RU" altLang="zh-CN" sz="2400" b="1" i="1" dirty="0">
                <a:latin typeface="Times New Roman" panose="02020603050405020304" pitchFamily="18" charset="0"/>
                <a:ea typeface="方正姚体" charset="-122"/>
              </a:rPr>
              <a:t>R</a:t>
            </a:r>
            <a:r>
              <a:rPr lang="en-US" altLang="zh-CN" sz="2400" b="1" baseline="-25000" dirty="0">
                <a:latin typeface="Times New Roman" panose="02020603050405020304" pitchFamily="18" charset="0"/>
                <a:ea typeface="方正姚体" charset="-122"/>
              </a:rPr>
              <a:t>p</a:t>
            </a:r>
            <a:endParaRPr lang="ru-RU" altLang="zh-CN" sz="2400" b="1" baseline="-25000" dirty="0">
              <a:latin typeface="Times New Roman" panose="02020603050405020304" pitchFamily="18" charset="0"/>
              <a:ea typeface="方正姚体" charset="-122"/>
            </a:endParaRPr>
          </a:p>
        </p:txBody>
      </p:sp>
      <p:sp>
        <p:nvSpPr>
          <p:cNvPr id="16" name="Oval 15">
            <a:extLst>
              <a:ext uri="{FF2B5EF4-FFF2-40B4-BE49-F238E27FC236}">
                <a16:creationId xmlns:a16="http://schemas.microsoft.com/office/drawing/2014/main" id="{304A07E9-DD0D-3904-8A67-981EAD84C40F}"/>
              </a:ext>
            </a:extLst>
          </p:cNvPr>
          <p:cNvSpPr/>
          <p:nvPr/>
        </p:nvSpPr>
        <p:spPr>
          <a:xfrm>
            <a:off x="3477225" y="3243680"/>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E7DF393D-FEF5-3F09-381D-109A461FD48D}"/>
              </a:ext>
            </a:extLst>
          </p:cNvPr>
          <p:cNvSpPr/>
          <p:nvPr/>
        </p:nvSpPr>
        <p:spPr>
          <a:xfrm>
            <a:off x="4798399" y="3812531"/>
            <a:ext cx="1065125" cy="952068"/>
          </a:xfrm>
          <a:prstGeom prst="ellipse">
            <a:avLst/>
          </a:prstGeom>
          <a:solidFill>
            <a:schemeClr val="accent6">
              <a:lumMod val="75000"/>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E9B2E5F8-0EF9-6887-1141-9A5095143DEA}"/>
              </a:ext>
            </a:extLst>
          </p:cNvPr>
          <p:cNvSpPr/>
          <p:nvPr/>
        </p:nvSpPr>
        <p:spPr>
          <a:xfrm>
            <a:off x="4798399" y="1948439"/>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B4A925EF-48AD-76ED-7764-7DA94981DD5E}"/>
              </a:ext>
            </a:extLst>
          </p:cNvPr>
          <p:cNvSpPr/>
          <p:nvPr/>
        </p:nvSpPr>
        <p:spPr>
          <a:xfrm>
            <a:off x="2000083" y="3054915"/>
            <a:ext cx="1065125" cy="952068"/>
          </a:xfrm>
          <a:prstGeom prst="ellipse">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a:extLst>
              <a:ext uri="{FF2B5EF4-FFF2-40B4-BE49-F238E27FC236}">
                <a16:creationId xmlns:a16="http://schemas.microsoft.com/office/drawing/2014/main" id="{2FF960B9-DD39-BC25-29B8-5E4982E9D459}"/>
              </a:ext>
            </a:extLst>
          </p:cNvPr>
          <p:cNvPicPr>
            <a:picLocks noChangeAspect="1"/>
          </p:cNvPicPr>
          <p:nvPr/>
        </p:nvPicPr>
        <p:blipFill>
          <a:blip r:embed="rId4"/>
          <a:stretch>
            <a:fillRect/>
          </a:stretch>
        </p:blipFill>
        <p:spPr>
          <a:xfrm>
            <a:off x="2620806" y="2637844"/>
            <a:ext cx="753936" cy="417071"/>
          </a:xfrm>
          <a:prstGeom prst="rect">
            <a:avLst/>
          </a:prstGeom>
        </p:spPr>
      </p:pic>
      <p:cxnSp>
        <p:nvCxnSpPr>
          <p:cNvPr id="24" name="Straight Connector 23">
            <a:extLst>
              <a:ext uri="{FF2B5EF4-FFF2-40B4-BE49-F238E27FC236}">
                <a16:creationId xmlns:a16="http://schemas.microsoft.com/office/drawing/2014/main" id="{20929598-2CDC-C3F2-F6E2-634CE4FA7A56}"/>
              </a:ext>
            </a:extLst>
          </p:cNvPr>
          <p:cNvCxnSpPr/>
          <p:nvPr/>
        </p:nvCxnSpPr>
        <p:spPr>
          <a:xfrm>
            <a:off x="773724" y="5417588"/>
            <a:ext cx="4790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B6847A9-8795-8F3E-8A61-F70ECCA77914}"/>
              </a:ext>
            </a:extLst>
          </p:cNvPr>
          <p:cNvSpPr txBox="1"/>
          <p:nvPr/>
        </p:nvSpPr>
        <p:spPr>
          <a:xfrm>
            <a:off x="7247528" y="672725"/>
            <a:ext cx="1713592" cy="461665"/>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负载特性</a:t>
            </a:r>
          </a:p>
        </p:txBody>
      </p:sp>
      <p:sp>
        <p:nvSpPr>
          <p:cNvPr id="33" name="TextBox 32">
            <a:extLst>
              <a:ext uri="{FF2B5EF4-FFF2-40B4-BE49-F238E27FC236}">
                <a16:creationId xmlns:a16="http://schemas.microsoft.com/office/drawing/2014/main" id="{5FC54EDA-5C6E-6057-C72E-CD565FFA1B69}"/>
              </a:ext>
            </a:extLst>
          </p:cNvPr>
          <p:cNvSpPr txBox="1"/>
          <p:nvPr/>
        </p:nvSpPr>
        <p:spPr>
          <a:xfrm>
            <a:off x="7828671" y="1183535"/>
            <a:ext cx="4560277" cy="461665"/>
          </a:xfrm>
          <a:prstGeom prst="rect">
            <a:avLst/>
          </a:prstGeom>
          <a:noFill/>
        </p:spPr>
        <p:txBody>
          <a:bodyPr wrap="square">
            <a:spAutoFit/>
          </a:bodyPr>
          <a:lstStyle>
            <a:defPPr>
              <a:defRPr lang="zh-CN"/>
            </a:defPPr>
            <a:lvl1pPr>
              <a:defRPr sz="2400">
                <a:solidFill>
                  <a:srgbClr val="FF0000"/>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输入端与地之间接入电阻</a:t>
            </a:r>
            <a:r>
              <a:rPr lang="en-US" altLang="zh-CN" dirty="0">
                <a:solidFill>
                  <a:schemeClr val="tx1"/>
                </a:solidFill>
              </a:rPr>
              <a:t>R</a:t>
            </a:r>
            <a:r>
              <a:rPr lang="en-US" altLang="zh-CN" baseline="-25000" dirty="0">
                <a:solidFill>
                  <a:schemeClr val="tx1"/>
                </a:solidFill>
              </a:rPr>
              <a:t>p</a:t>
            </a:r>
            <a:endParaRPr lang="zh-CN" altLang="en-US" baseline="-25000" dirty="0">
              <a:solidFill>
                <a:schemeClr val="tx1"/>
              </a:solidFill>
            </a:endParaRPr>
          </a:p>
        </p:txBody>
      </p:sp>
      <p:grpSp>
        <p:nvGrpSpPr>
          <p:cNvPr id="40" name="Group 39">
            <a:extLst>
              <a:ext uri="{FF2B5EF4-FFF2-40B4-BE49-F238E27FC236}">
                <a16:creationId xmlns:a16="http://schemas.microsoft.com/office/drawing/2014/main" id="{5A56F685-3F9B-B6CA-48EB-C0183F316CCB}"/>
              </a:ext>
            </a:extLst>
          </p:cNvPr>
          <p:cNvGrpSpPr/>
          <p:nvPr/>
        </p:nvGrpSpPr>
        <p:grpSpPr>
          <a:xfrm>
            <a:off x="7517776" y="1973904"/>
            <a:ext cx="3834851" cy="2019011"/>
            <a:chOff x="7517776" y="1973904"/>
            <a:chExt cx="3834851" cy="2019011"/>
          </a:xfrm>
        </p:grpSpPr>
        <p:sp>
          <p:nvSpPr>
            <p:cNvPr id="39" name="Rectangle 38">
              <a:extLst>
                <a:ext uri="{FF2B5EF4-FFF2-40B4-BE49-F238E27FC236}">
                  <a16:creationId xmlns:a16="http://schemas.microsoft.com/office/drawing/2014/main" id="{9A1EC0B4-41A7-8B55-5695-C039C4C5F690}"/>
                </a:ext>
              </a:extLst>
            </p:cNvPr>
            <p:cNvSpPr/>
            <p:nvPr/>
          </p:nvSpPr>
          <p:spPr>
            <a:xfrm>
              <a:off x="7517776" y="2466788"/>
              <a:ext cx="3834851" cy="1526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8" name="Rectangle 37">
              <a:extLst>
                <a:ext uri="{FF2B5EF4-FFF2-40B4-BE49-F238E27FC236}">
                  <a16:creationId xmlns:a16="http://schemas.microsoft.com/office/drawing/2014/main" id="{F2123CD2-6411-8F8F-EFBE-D51CACF60257}"/>
                </a:ext>
              </a:extLst>
            </p:cNvPr>
            <p:cNvSpPr/>
            <p:nvPr/>
          </p:nvSpPr>
          <p:spPr>
            <a:xfrm>
              <a:off x="7517776" y="1973904"/>
              <a:ext cx="3834851"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rgbClr val="001E00"/>
                  </a:solidFill>
                  <a:latin typeface="微软雅黑" panose="020B0503020204020204" pitchFamily="34" charset="-122"/>
                  <a:ea typeface="微软雅黑" panose="020B0503020204020204" pitchFamily="34" charset="-122"/>
                </a:rPr>
                <a:t>V</a:t>
              </a:r>
              <a:r>
                <a:rPr lang="en-US" altLang="zh-CN" b="1" i="1" baseline="-25000" dirty="0">
                  <a:solidFill>
                    <a:srgbClr val="001E00"/>
                  </a:solidFill>
                  <a:latin typeface="微软雅黑" panose="020B0503020204020204" pitchFamily="34" charset="-122"/>
                  <a:ea typeface="微软雅黑" panose="020B0503020204020204" pitchFamily="34" charset="-122"/>
                </a:rPr>
                <a:t>I </a:t>
              </a:r>
              <a:r>
                <a:rPr lang="en-US" altLang="zh-CN" b="1" dirty="0">
                  <a:solidFill>
                    <a:srgbClr val="001E00"/>
                  </a:solidFill>
                  <a:latin typeface="微软雅黑" panose="020B0503020204020204" pitchFamily="34" charset="-122"/>
                  <a:ea typeface="微软雅黑" panose="020B0503020204020204" pitchFamily="34" charset="-122"/>
                </a:rPr>
                <a:t>&gt;1.4V</a:t>
              </a:r>
              <a:endParaRPr lang="zh-CN" altLang="en-US" b="1" dirty="0">
                <a:solidFill>
                  <a:srgbClr val="001E00"/>
                </a:solidFill>
                <a:latin typeface="微软雅黑" panose="020B0503020204020204" pitchFamily="34" charset="-122"/>
                <a:ea typeface="微软雅黑" panose="020B0503020204020204" pitchFamily="34" charset="-122"/>
              </a:endParaRPr>
            </a:p>
          </p:txBody>
        </p:sp>
      </p:grpSp>
      <p:sp>
        <p:nvSpPr>
          <p:cNvPr id="41" name="Rectangle 40">
            <a:extLst>
              <a:ext uri="{FF2B5EF4-FFF2-40B4-BE49-F238E27FC236}">
                <a16:creationId xmlns:a16="http://schemas.microsoft.com/office/drawing/2014/main" id="{5FEBC64A-E539-8B45-A3BF-F176404CB0BE}"/>
              </a:ext>
            </a:extLst>
          </p:cNvPr>
          <p:cNvSpPr/>
          <p:nvPr/>
        </p:nvSpPr>
        <p:spPr>
          <a:xfrm>
            <a:off x="7517776" y="4236820"/>
            <a:ext cx="3834851" cy="497957"/>
          </a:xfrm>
          <a:prstGeom prst="rect">
            <a:avLst/>
          </a:prstGeom>
          <a:solidFill>
            <a:srgbClr val="FFF000"/>
          </a:solidFill>
          <a:ln>
            <a:noFill/>
          </a:ln>
          <a:effectLst/>
        </p:spPr>
        <p:txBody>
          <a:bodyPr wrap="square">
            <a:spAutoFit/>
          </a:bodyPr>
          <a:lstStyle/>
          <a:p>
            <a:pPr algn="just">
              <a:lnSpc>
                <a:spcPct val="120000"/>
              </a:lnSpc>
            </a:pPr>
            <a:r>
              <a:rPr kumimoji="1" lang="en-US" altLang="zh-CN" sz="2400" b="1" i="1" dirty="0">
                <a:solidFill>
                  <a:schemeClr val="tx1"/>
                </a:solidFill>
                <a:latin typeface="微软雅黑" panose="020B0503020204020204" pitchFamily="34" charset="-122"/>
                <a:ea typeface="微软雅黑" panose="020B0503020204020204" pitchFamily="34" charset="-122"/>
              </a:rPr>
              <a:t>R</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p</a:t>
            </a:r>
            <a:r>
              <a:rPr kumimoji="1" lang="zh-CN" altLang="en-US" sz="2400" b="1" dirty="0">
                <a:solidFill>
                  <a:schemeClr val="tx1"/>
                </a:solidFill>
                <a:latin typeface="微软雅黑" panose="020B0503020204020204" pitchFamily="34" charset="-122"/>
                <a:ea typeface="微软雅黑" panose="020B0503020204020204" pitchFamily="34" charset="-122"/>
              </a:rPr>
              <a:t>增大，</a:t>
            </a:r>
            <a:r>
              <a:rPr kumimoji="1" lang="en-US" altLang="zh-CN" sz="2400" b="1" i="1" dirty="0">
                <a:solidFill>
                  <a:schemeClr val="tx1"/>
                </a:solidFill>
                <a:latin typeface="微软雅黑" panose="020B0503020204020204" pitchFamily="34" charset="-122"/>
                <a:ea typeface="微软雅黑" panose="020B0503020204020204" pitchFamily="34" charset="-122"/>
              </a:rPr>
              <a:t>V</a:t>
            </a:r>
            <a:r>
              <a:rPr kumimoji="1" lang="en-US" altLang="zh-CN" sz="2400" b="1" i="1" baseline="-25000" dirty="0">
                <a:solidFill>
                  <a:schemeClr val="tx1"/>
                </a:solidFill>
                <a:latin typeface="微软雅黑" panose="020B0503020204020204" pitchFamily="34" charset="-122"/>
                <a:ea typeface="微软雅黑" panose="020B0503020204020204" pitchFamily="34" charset="-122"/>
              </a:rPr>
              <a:t>I </a:t>
            </a:r>
            <a:r>
              <a:rPr kumimoji="1" lang="zh-CN" altLang="en-US" sz="2400" b="1" dirty="0">
                <a:solidFill>
                  <a:schemeClr val="tx1"/>
                </a:solidFill>
                <a:latin typeface="微软雅黑" panose="020B0503020204020204" pitchFamily="34" charset="-122"/>
                <a:ea typeface="微软雅黑" panose="020B0503020204020204" pitchFamily="34" charset="-122"/>
              </a:rPr>
              <a:t>不变。</a:t>
            </a:r>
          </a:p>
        </p:txBody>
      </p:sp>
      <p:cxnSp>
        <p:nvCxnSpPr>
          <p:cNvPr id="3" name="Straight Connector 2">
            <a:extLst>
              <a:ext uri="{FF2B5EF4-FFF2-40B4-BE49-F238E27FC236}">
                <a16:creationId xmlns:a16="http://schemas.microsoft.com/office/drawing/2014/main" id="{FE27079B-5D46-C285-A398-7745282605AC}"/>
              </a:ext>
            </a:extLst>
          </p:cNvPr>
          <p:cNvCxnSpPr/>
          <p:nvPr/>
        </p:nvCxnSpPr>
        <p:spPr>
          <a:xfrm>
            <a:off x="2869809" y="1800665"/>
            <a:ext cx="0" cy="12542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C0AB611-CB2B-563B-5B0B-BF6A407DF895}"/>
              </a:ext>
            </a:extLst>
          </p:cNvPr>
          <p:cNvCxnSpPr>
            <a:cxnSpLocks/>
          </p:cNvCxnSpPr>
          <p:nvPr/>
        </p:nvCxnSpPr>
        <p:spPr>
          <a:xfrm>
            <a:off x="2869809" y="3054915"/>
            <a:ext cx="309489" cy="5518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D50898-DE4E-3BF3-C1A0-7C7D37F3A937}"/>
              </a:ext>
            </a:extLst>
          </p:cNvPr>
          <p:cNvCxnSpPr/>
          <p:nvPr/>
        </p:nvCxnSpPr>
        <p:spPr>
          <a:xfrm>
            <a:off x="4009787" y="4107652"/>
            <a:ext cx="0" cy="1254250"/>
          </a:xfrm>
          <a:prstGeom prst="line">
            <a:avLst/>
          </a:prstGeom>
          <a:ln w="38100">
            <a:headEnd type="none"/>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1FEA05-3FFF-0C8A-08FB-91B18C67DACC}"/>
              </a:ext>
            </a:extLst>
          </p:cNvPr>
          <p:cNvCxnSpPr>
            <a:cxnSpLocks/>
          </p:cNvCxnSpPr>
          <p:nvPr/>
        </p:nvCxnSpPr>
        <p:spPr>
          <a:xfrm>
            <a:off x="3179298" y="3606789"/>
            <a:ext cx="4431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4093F9-8623-B5FA-C591-21C1CDF6CAB4}"/>
              </a:ext>
            </a:extLst>
          </p:cNvPr>
          <p:cNvCxnSpPr>
            <a:cxnSpLocks/>
            <a:endCxn id="16" idx="4"/>
          </p:cNvCxnSpPr>
          <p:nvPr/>
        </p:nvCxnSpPr>
        <p:spPr>
          <a:xfrm>
            <a:off x="3585136" y="3555778"/>
            <a:ext cx="424652" cy="6399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005475B-7AA0-BD46-B1D6-CC585A1713CA}"/>
              </a:ext>
            </a:extLst>
          </p:cNvPr>
          <p:cNvPicPr>
            <a:picLocks noChangeAspect="1"/>
          </p:cNvPicPr>
          <p:nvPr/>
        </p:nvPicPr>
        <p:blipFill>
          <a:blip r:embed="rId5"/>
          <a:stretch>
            <a:fillRect/>
          </a:stretch>
        </p:blipFill>
        <p:spPr>
          <a:xfrm>
            <a:off x="8575091" y="2852250"/>
            <a:ext cx="1720220" cy="645083"/>
          </a:xfrm>
          <a:prstGeom prst="rect">
            <a:avLst/>
          </a:prstGeom>
        </p:spPr>
      </p:pic>
    </p:spTree>
    <p:extLst>
      <p:ext uri="{BB962C8B-B14F-4D97-AF65-F5344CB8AC3E}">
        <p14:creationId xmlns:p14="http://schemas.microsoft.com/office/powerpoint/2010/main" val="600083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2550B-2990-CD22-14CC-58A18098BA87}"/>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B988E8E2-A1D2-4052-147A-ED50593C1012}"/>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pic>
        <p:nvPicPr>
          <p:cNvPr id="10" name="Picture 9">
            <a:extLst>
              <a:ext uri="{FF2B5EF4-FFF2-40B4-BE49-F238E27FC236}">
                <a16:creationId xmlns:a16="http://schemas.microsoft.com/office/drawing/2014/main" id="{F2C9B17F-742B-63CF-BD1B-B36297725C5D}"/>
              </a:ext>
            </a:extLst>
          </p:cNvPr>
          <p:cNvPicPr>
            <a:picLocks noChangeAspect="1"/>
          </p:cNvPicPr>
          <p:nvPr/>
        </p:nvPicPr>
        <p:blipFill>
          <a:blip r:embed="rId3"/>
          <a:stretch>
            <a:fillRect/>
          </a:stretch>
        </p:blipFill>
        <p:spPr>
          <a:xfrm>
            <a:off x="2664029" y="672725"/>
            <a:ext cx="5551503" cy="4807239"/>
          </a:xfrm>
          <a:prstGeom prst="rect">
            <a:avLst/>
          </a:prstGeom>
        </p:spPr>
      </p:pic>
      <p:sp>
        <p:nvSpPr>
          <p:cNvPr id="11" name="Rectangle 10">
            <a:extLst>
              <a:ext uri="{FF2B5EF4-FFF2-40B4-BE49-F238E27FC236}">
                <a16:creationId xmlns:a16="http://schemas.microsoft.com/office/drawing/2014/main" id="{BAFCED89-1EFF-29AA-EAE5-82BB30DE60BA}"/>
              </a:ext>
            </a:extLst>
          </p:cNvPr>
          <p:cNvSpPr/>
          <p:nvPr/>
        </p:nvSpPr>
        <p:spPr>
          <a:xfrm>
            <a:off x="3798278" y="1012873"/>
            <a:ext cx="675248" cy="4360986"/>
          </a:xfrm>
          <a:prstGeom prst="rect">
            <a:avLst/>
          </a:prstGeom>
          <a:solidFill>
            <a:srgbClr val="84E998">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B40B3120-8E0A-C8B9-FE1A-63D44138D759}"/>
              </a:ext>
            </a:extLst>
          </p:cNvPr>
          <p:cNvSpPr/>
          <p:nvPr/>
        </p:nvSpPr>
        <p:spPr>
          <a:xfrm>
            <a:off x="4488413" y="1012873"/>
            <a:ext cx="1360151" cy="4360986"/>
          </a:xfrm>
          <a:prstGeom prst="rect">
            <a:avLst/>
          </a:prstGeom>
          <a:solidFill>
            <a:srgbClr val="EEF4CA">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4B80B403-E84A-E154-A6DD-121F4B2ACC35}"/>
              </a:ext>
            </a:extLst>
          </p:cNvPr>
          <p:cNvSpPr/>
          <p:nvPr/>
        </p:nvSpPr>
        <p:spPr>
          <a:xfrm>
            <a:off x="5848564" y="1012873"/>
            <a:ext cx="951367" cy="4360986"/>
          </a:xfrm>
          <a:prstGeom prst="rect">
            <a:avLst/>
          </a:prstGeom>
          <a:solidFill>
            <a:srgbClr val="F2C9CB">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23">
            <a:extLst>
              <a:ext uri="{FF2B5EF4-FFF2-40B4-BE49-F238E27FC236}">
                <a16:creationId xmlns:a16="http://schemas.microsoft.com/office/drawing/2014/main" id="{D9A7FFA9-AA13-1533-B187-F9F0621D37B6}"/>
              </a:ext>
            </a:extLst>
          </p:cNvPr>
          <p:cNvGrpSpPr/>
          <p:nvPr/>
        </p:nvGrpSpPr>
        <p:grpSpPr>
          <a:xfrm>
            <a:off x="1763697" y="5510147"/>
            <a:ext cx="2498814" cy="1232371"/>
            <a:chOff x="2664029" y="5501663"/>
            <a:chExt cx="2498814" cy="1232371"/>
          </a:xfrm>
        </p:grpSpPr>
        <p:grpSp>
          <p:nvGrpSpPr>
            <p:cNvPr id="14" name="Group 13">
              <a:extLst>
                <a:ext uri="{FF2B5EF4-FFF2-40B4-BE49-F238E27FC236}">
                  <a16:creationId xmlns:a16="http://schemas.microsoft.com/office/drawing/2014/main" id="{EF823739-AE12-DE9E-DF2D-391F7BAC5ED2}"/>
                </a:ext>
              </a:extLst>
            </p:cNvPr>
            <p:cNvGrpSpPr/>
            <p:nvPr/>
          </p:nvGrpSpPr>
          <p:grpSpPr>
            <a:xfrm>
              <a:off x="2664029" y="5501663"/>
              <a:ext cx="2498814" cy="1232371"/>
              <a:chOff x="7517776" y="1973904"/>
              <a:chExt cx="2498814" cy="1232371"/>
            </a:xfrm>
          </p:grpSpPr>
          <p:sp>
            <p:nvSpPr>
              <p:cNvPr id="15" name="Rectangle 14">
                <a:extLst>
                  <a:ext uri="{FF2B5EF4-FFF2-40B4-BE49-F238E27FC236}">
                    <a16:creationId xmlns:a16="http://schemas.microsoft.com/office/drawing/2014/main" id="{E196700C-B656-072A-8358-18C4D7B00160}"/>
                  </a:ext>
                </a:extLst>
              </p:cNvPr>
              <p:cNvSpPr/>
              <p:nvPr/>
            </p:nvSpPr>
            <p:spPr>
              <a:xfrm>
                <a:off x="7517776" y="2466788"/>
                <a:ext cx="2498814"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低电平输入</a:t>
                </a: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 name="Rectangle 15">
                <a:extLst>
                  <a:ext uri="{FF2B5EF4-FFF2-40B4-BE49-F238E27FC236}">
                    <a16:creationId xmlns:a16="http://schemas.microsoft.com/office/drawing/2014/main" id="{3DD14DE6-350D-E371-D2F7-3426DC3682CF}"/>
                  </a:ext>
                </a:extLst>
              </p:cNvPr>
              <p:cNvSpPr/>
              <p:nvPr/>
            </p:nvSpPr>
            <p:spPr>
              <a:xfrm>
                <a:off x="7517776" y="1973904"/>
                <a:ext cx="249881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23" name="Picture 22">
              <a:extLst>
                <a:ext uri="{FF2B5EF4-FFF2-40B4-BE49-F238E27FC236}">
                  <a16:creationId xmlns:a16="http://schemas.microsoft.com/office/drawing/2014/main" id="{2FECF4E3-C68C-B75F-6337-57B3029D510A}"/>
                </a:ext>
              </a:extLst>
            </p:cNvPr>
            <p:cNvPicPr>
              <a:picLocks noChangeAspect="1"/>
            </p:cNvPicPr>
            <p:nvPr/>
          </p:nvPicPr>
          <p:blipFill>
            <a:blip r:embed="rId4"/>
            <a:stretch>
              <a:fillRect/>
            </a:stretch>
          </p:blipFill>
          <p:spPr>
            <a:xfrm>
              <a:off x="2744597" y="5573670"/>
              <a:ext cx="2337678" cy="492884"/>
            </a:xfrm>
            <a:prstGeom prst="rect">
              <a:avLst/>
            </a:prstGeom>
          </p:spPr>
        </p:pic>
      </p:grpSp>
      <p:grpSp>
        <p:nvGrpSpPr>
          <p:cNvPr id="26" name="Group 25">
            <a:extLst>
              <a:ext uri="{FF2B5EF4-FFF2-40B4-BE49-F238E27FC236}">
                <a16:creationId xmlns:a16="http://schemas.microsoft.com/office/drawing/2014/main" id="{712E920C-9EB8-EECD-5C24-321BBD353794}"/>
              </a:ext>
            </a:extLst>
          </p:cNvPr>
          <p:cNvGrpSpPr/>
          <p:nvPr/>
        </p:nvGrpSpPr>
        <p:grpSpPr>
          <a:xfrm>
            <a:off x="6026891" y="5510147"/>
            <a:ext cx="2498814" cy="1232371"/>
            <a:chOff x="7517776" y="1973904"/>
            <a:chExt cx="2498814" cy="1232371"/>
          </a:xfrm>
        </p:grpSpPr>
        <p:sp>
          <p:nvSpPr>
            <p:cNvPr id="28" name="Rectangle 27">
              <a:extLst>
                <a:ext uri="{FF2B5EF4-FFF2-40B4-BE49-F238E27FC236}">
                  <a16:creationId xmlns:a16="http://schemas.microsoft.com/office/drawing/2014/main" id="{6AB5AB6F-9354-15F5-3067-DCB4FA45D37D}"/>
                </a:ext>
              </a:extLst>
            </p:cNvPr>
            <p:cNvSpPr/>
            <p:nvPr/>
          </p:nvSpPr>
          <p:spPr>
            <a:xfrm>
              <a:off x="7517776" y="2466788"/>
              <a:ext cx="2498814"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高电平输入</a:t>
              </a: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9" name="Rectangle 28">
              <a:extLst>
                <a:ext uri="{FF2B5EF4-FFF2-40B4-BE49-F238E27FC236}">
                  <a16:creationId xmlns:a16="http://schemas.microsoft.com/office/drawing/2014/main" id="{0FFFCD41-422F-A19B-484E-3C857BBA663C}"/>
                </a:ext>
              </a:extLst>
            </p:cNvPr>
            <p:cNvSpPr/>
            <p:nvPr/>
          </p:nvSpPr>
          <p:spPr>
            <a:xfrm>
              <a:off x="7517776" y="1973904"/>
              <a:ext cx="249881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1E00"/>
                </a:solidFill>
                <a:latin typeface="微软雅黑" panose="020B0503020204020204" pitchFamily="34" charset="-122"/>
                <a:ea typeface="微软雅黑" panose="020B0503020204020204" pitchFamily="34" charset="-122"/>
              </a:endParaRPr>
            </a:p>
          </p:txBody>
        </p:sp>
      </p:grpSp>
      <p:pic>
        <p:nvPicPr>
          <p:cNvPr id="31" name="Picture 30">
            <a:extLst>
              <a:ext uri="{FF2B5EF4-FFF2-40B4-BE49-F238E27FC236}">
                <a16:creationId xmlns:a16="http://schemas.microsoft.com/office/drawing/2014/main" id="{FBE60DD4-609C-D23F-01DD-3E9DB32A412C}"/>
              </a:ext>
            </a:extLst>
          </p:cNvPr>
          <p:cNvPicPr>
            <a:picLocks noChangeAspect="1"/>
          </p:cNvPicPr>
          <p:nvPr/>
        </p:nvPicPr>
        <p:blipFill>
          <a:blip r:embed="rId5"/>
          <a:stretch>
            <a:fillRect/>
          </a:stretch>
        </p:blipFill>
        <p:spPr>
          <a:xfrm>
            <a:off x="6650739" y="5510147"/>
            <a:ext cx="1360151" cy="501108"/>
          </a:xfrm>
          <a:prstGeom prst="rect">
            <a:avLst/>
          </a:prstGeom>
        </p:spPr>
      </p:pic>
      <p:grpSp>
        <p:nvGrpSpPr>
          <p:cNvPr id="32" name="Group 31">
            <a:extLst>
              <a:ext uri="{FF2B5EF4-FFF2-40B4-BE49-F238E27FC236}">
                <a16:creationId xmlns:a16="http://schemas.microsoft.com/office/drawing/2014/main" id="{36B0807E-C21F-4BEC-16D6-A8AA43F44C47}"/>
              </a:ext>
            </a:extLst>
          </p:cNvPr>
          <p:cNvGrpSpPr/>
          <p:nvPr/>
        </p:nvGrpSpPr>
        <p:grpSpPr>
          <a:xfrm>
            <a:off x="9040678" y="5505528"/>
            <a:ext cx="2498814" cy="1232371"/>
            <a:chOff x="7517776" y="1973904"/>
            <a:chExt cx="2498814" cy="1232371"/>
          </a:xfrm>
        </p:grpSpPr>
        <p:sp>
          <p:nvSpPr>
            <p:cNvPr id="33" name="Rectangle 32">
              <a:extLst>
                <a:ext uri="{FF2B5EF4-FFF2-40B4-BE49-F238E27FC236}">
                  <a16:creationId xmlns:a16="http://schemas.microsoft.com/office/drawing/2014/main" id="{B8E50500-E819-AA9E-A41D-0DFA8CB7CE1F}"/>
                </a:ext>
              </a:extLst>
            </p:cNvPr>
            <p:cNvSpPr/>
            <p:nvPr/>
          </p:nvSpPr>
          <p:spPr>
            <a:xfrm>
              <a:off x="7517776" y="2466788"/>
              <a:ext cx="2498814" cy="7394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高电平输入</a:t>
              </a:r>
              <a:r>
                <a:rPr lang="en-US" altLang="zh-CN" b="1" dirty="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4" name="Rectangle 33">
              <a:extLst>
                <a:ext uri="{FF2B5EF4-FFF2-40B4-BE49-F238E27FC236}">
                  <a16:creationId xmlns:a16="http://schemas.microsoft.com/office/drawing/2014/main" id="{565D07E6-7074-723A-F42A-4B2B76759759}"/>
                </a:ext>
              </a:extLst>
            </p:cNvPr>
            <p:cNvSpPr/>
            <p:nvPr/>
          </p:nvSpPr>
          <p:spPr>
            <a:xfrm>
              <a:off x="7517776" y="1973904"/>
              <a:ext cx="2498814" cy="492884"/>
            </a:xfrm>
            <a:prstGeom prst="rect">
              <a:avLst/>
            </a:prstGeom>
            <a:solidFill>
              <a:srgbClr val="F8F0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1E00"/>
                  </a:solidFill>
                  <a:latin typeface="微软雅黑" panose="020B0503020204020204" pitchFamily="34" charset="-122"/>
                  <a:ea typeface="微软雅黑" panose="020B0503020204020204" pitchFamily="34" charset="-122"/>
                </a:rPr>
                <a:t>输入端悬空</a:t>
              </a:r>
            </a:p>
          </p:txBody>
        </p:sp>
      </p:grpSp>
      <p:pic>
        <p:nvPicPr>
          <p:cNvPr id="37" name="Picture 36">
            <a:extLst>
              <a:ext uri="{FF2B5EF4-FFF2-40B4-BE49-F238E27FC236}">
                <a16:creationId xmlns:a16="http://schemas.microsoft.com/office/drawing/2014/main" id="{AD53F209-5403-C447-F4EA-8DE49F671452}"/>
              </a:ext>
            </a:extLst>
          </p:cNvPr>
          <p:cNvPicPr>
            <a:picLocks noChangeAspect="1"/>
          </p:cNvPicPr>
          <p:nvPr/>
        </p:nvPicPr>
        <p:blipFill>
          <a:blip r:embed="rId6"/>
          <a:stretch>
            <a:fillRect/>
          </a:stretch>
        </p:blipFill>
        <p:spPr>
          <a:xfrm>
            <a:off x="8395318" y="4663721"/>
            <a:ext cx="1403505" cy="646351"/>
          </a:xfrm>
          <a:prstGeom prst="rect">
            <a:avLst/>
          </a:prstGeom>
        </p:spPr>
      </p:pic>
    </p:spTree>
    <p:extLst>
      <p:ext uri="{BB962C8B-B14F-4D97-AF65-F5344CB8AC3E}">
        <p14:creationId xmlns:p14="http://schemas.microsoft.com/office/powerpoint/2010/main" val="391751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3153A3B-D63B-3B67-B2AD-989C47100CEB}"/>
              </a:ext>
            </a:extLst>
          </p:cNvPr>
          <p:cNvSpPr txBox="1">
            <a:spLocks noChangeArrowheads="1"/>
          </p:cNvSpPr>
          <p:nvPr/>
        </p:nvSpPr>
        <p:spPr bwMode="auto">
          <a:xfrm>
            <a:off x="370305" y="442912"/>
            <a:ext cx="11235539" cy="1008063"/>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例</a:t>
            </a:r>
            <a:r>
              <a:rPr lang="zh-CN" altLang="en-US" sz="2800" b="1" dirty="0">
                <a:solidFill>
                  <a:schemeClr val="tx1"/>
                </a:solidFill>
                <a:effectLst/>
                <a:latin typeface="Times New Roman" panose="02020603050405020304" pitchFamily="18" charset="0"/>
                <a:ea typeface="楷体_GB2312" panose="02010609030101010101" pitchFamily="49" charset="-122"/>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j-cs"/>
              </a:rPr>
              <a:t>电路如图所示，试写出各个电路输出端的表达式。</a:t>
            </a:r>
          </a:p>
        </p:txBody>
      </p:sp>
      <p:graphicFrame>
        <p:nvGraphicFramePr>
          <p:cNvPr id="12" name="Object 6">
            <a:extLst>
              <a:ext uri="{FF2B5EF4-FFF2-40B4-BE49-F238E27FC236}">
                <a16:creationId xmlns:a16="http://schemas.microsoft.com/office/drawing/2014/main" id="{FD73D341-F4E1-F966-6A7E-5647555F40E7}"/>
              </a:ext>
            </a:extLst>
          </p:cNvPr>
          <p:cNvGraphicFramePr>
            <a:graphicFrameLocks noChangeAspect="1"/>
          </p:cNvGraphicFramePr>
          <p:nvPr>
            <p:extLst>
              <p:ext uri="{D42A27DB-BD31-4B8C-83A1-F6EECF244321}">
                <p14:modId xmlns:p14="http://schemas.microsoft.com/office/powerpoint/2010/main" val="184003316"/>
              </p:ext>
            </p:extLst>
          </p:nvPr>
        </p:nvGraphicFramePr>
        <p:xfrm>
          <a:off x="3196021" y="4877405"/>
          <a:ext cx="2376487" cy="511175"/>
        </p:xfrm>
        <a:graphic>
          <a:graphicData uri="http://schemas.openxmlformats.org/presentationml/2006/ole">
            <mc:AlternateContent xmlns:mc="http://schemas.openxmlformats.org/markup-compatibility/2006">
              <mc:Choice xmlns:v="urn:schemas-microsoft-com:vml" Requires="v">
                <p:oleObj spid="_x0000_s26629" name="公式" r:id="rId3" imgW="1002865" imgH="215806" progId="Equation.3">
                  <p:embed/>
                </p:oleObj>
              </mc:Choice>
              <mc:Fallback>
                <p:oleObj name="公式" r:id="rId3" imgW="1002865" imgH="215806" progId="Equation.3">
                  <p:embed/>
                  <p:pic>
                    <p:nvPicPr>
                      <p:cNvPr id="12" name="Object 6">
                        <a:extLst>
                          <a:ext uri="{FF2B5EF4-FFF2-40B4-BE49-F238E27FC236}">
                            <a16:creationId xmlns:a16="http://schemas.microsoft.com/office/drawing/2014/main" id="{FD73D341-F4E1-F966-6A7E-5647555F4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021" y="4877405"/>
                        <a:ext cx="2376487" cy="511175"/>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7">
            <a:extLst>
              <a:ext uri="{FF2B5EF4-FFF2-40B4-BE49-F238E27FC236}">
                <a16:creationId xmlns:a16="http://schemas.microsoft.com/office/drawing/2014/main" id="{0A161326-2676-5D8B-8A6E-5540BCF4726E}"/>
              </a:ext>
            </a:extLst>
          </p:cNvPr>
          <p:cNvSpPr txBox="1">
            <a:spLocks noChangeArrowheads="1"/>
          </p:cNvSpPr>
          <p:nvPr/>
        </p:nvSpPr>
        <p:spPr bwMode="auto">
          <a:xfrm>
            <a:off x="2259396" y="4804380"/>
            <a:ext cx="1116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imes New Roman" panose="02020603050405020304" pitchFamily="18" charset="0"/>
                <a:ea typeface="楷体_GB2312" panose="02010609030101010101" pitchFamily="49" charset="-122"/>
              </a:defRPr>
            </a:lvl1pPr>
            <a:lvl2pPr marL="742950" indent="-285750">
              <a:defRPr sz="2800" b="1">
                <a:solidFill>
                  <a:schemeClr val="tx1"/>
                </a:solidFill>
                <a:latin typeface="Times New Roman" panose="02020603050405020304" pitchFamily="18" charset="0"/>
                <a:ea typeface="楷体_GB2312" panose="02010609030101010101" pitchFamily="49" charset="-122"/>
              </a:defRPr>
            </a:lvl2pPr>
            <a:lvl3pPr marL="1143000" indent="-228600">
              <a:defRPr sz="2800" b="1">
                <a:solidFill>
                  <a:schemeClr val="tx1"/>
                </a:solidFill>
                <a:latin typeface="Times New Roman" panose="02020603050405020304" pitchFamily="18" charset="0"/>
                <a:ea typeface="楷体_GB2312" panose="02010609030101010101" pitchFamily="49" charset="-122"/>
              </a:defRPr>
            </a:lvl3pPr>
            <a:lvl4pPr marL="1600200" indent="-228600">
              <a:defRPr sz="2800" b="1">
                <a:solidFill>
                  <a:schemeClr val="tx1"/>
                </a:solidFill>
                <a:latin typeface="Times New Roman" panose="02020603050405020304" pitchFamily="18" charset="0"/>
                <a:ea typeface="楷体_GB2312" panose="02010609030101010101" pitchFamily="49" charset="-122"/>
              </a:defRPr>
            </a:lvl4pPr>
            <a:lvl5pPr marL="2057400" indent="-228600">
              <a:defRPr sz="2800" b="1">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楷体_GB2312" panose="0201060903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a:ln>
                  <a:noFill/>
                </a:ln>
                <a:effectLst/>
                <a:uLnTx/>
                <a:uFillTx/>
                <a:latin typeface="Times New Roman" panose="02020603050405020304" pitchFamily="18" charset="0"/>
                <a:ea typeface="楷体_GB2312" panose="02010609030101010101" pitchFamily="49" charset="-122"/>
              </a:rPr>
              <a:t>解：</a:t>
            </a:r>
          </a:p>
        </p:txBody>
      </p:sp>
      <p:graphicFrame>
        <p:nvGraphicFramePr>
          <p:cNvPr id="14" name="Object 8">
            <a:extLst>
              <a:ext uri="{FF2B5EF4-FFF2-40B4-BE49-F238E27FC236}">
                <a16:creationId xmlns:a16="http://schemas.microsoft.com/office/drawing/2014/main" id="{6F8DD318-6212-F487-3A5D-9493A2FE0AE6}"/>
              </a:ext>
            </a:extLst>
          </p:cNvPr>
          <p:cNvGraphicFramePr>
            <a:graphicFrameLocks noChangeAspect="1"/>
          </p:cNvGraphicFramePr>
          <p:nvPr>
            <p:extLst>
              <p:ext uri="{D42A27DB-BD31-4B8C-83A1-F6EECF244321}">
                <p14:modId xmlns:p14="http://schemas.microsoft.com/office/powerpoint/2010/main" val="4000292615"/>
              </p:ext>
            </p:extLst>
          </p:nvPr>
        </p:nvGraphicFramePr>
        <p:xfrm>
          <a:off x="6004308" y="4877405"/>
          <a:ext cx="3311525" cy="557212"/>
        </p:xfrm>
        <a:graphic>
          <a:graphicData uri="http://schemas.openxmlformats.org/presentationml/2006/ole">
            <mc:AlternateContent xmlns:mc="http://schemas.openxmlformats.org/markup-compatibility/2006">
              <mc:Choice xmlns:v="urn:schemas-microsoft-com:vml" Requires="v">
                <p:oleObj spid="_x0000_s26630" name="公式" r:id="rId5" imgW="1282700" imgH="215900" progId="Equation.3">
                  <p:embed/>
                </p:oleObj>
              </mc:Choice>
              <mc:Fallback>
                <p:oleObj name="公式" r:id="rId5" imgW="1282700" imgH="215900" progId="Equation.3">
                  <p:embed/>
                  <p:pic>
                    <p:nvPicPr>
                      <p:cNvPr id="14" name="Object 8">
                        <a:extLst>
                          <a:ext uri="{FF2B5EF4-FFF2-40B4-BE49-F238E27FC236}">
                            <a16:creationId xmlns:a16="http://schemas.microsoft.com/office/drawing/2014/main" id="{6F8DD318-6212-F487-3A5D-9493A2FE0A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4308" y="4877405"/>
                        <a:ext cx="3311525" cy="557212"/>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9">
            <a:extLst>
              <a:ext uri="{FF2B5EF4-FFF2-40B4-BE49-F238E27FC236}">
                <a16:creationId xmlns:a16="http://schemas.microsoft.com/office/drawing/2014/main" id="{AA81F81F-576A-596C-4EDA-7BB728F244BF}"/>
              </a:ext>
            </a:extLst>
          </p:cNvPr>
          <p:cNvGraphicFramePr>
            <a:graphicFrameLocks noChangeAspect="1"/>
          </p:cNvGraphicFramePr>
          <p:nvPr>
            <p:extLst>
              <p:ext uri="{D42A27DB-BD31-4B8C-83A1-F6EECF244321}">
                <p14:modId xmlns:p14="http://schemas.microsoft.com/office/powerpoint/2010/main" val="3857440220"/>
              </p:ext>
            </p:extLst>
          </p:nvPr>
        </p:nvGraphicFramePr>
        <p:xfrm>
          <a:off x="3196021" y="5669567"/>
          <a:ext cx="3535362" cy="596900"/>
        </p:xfrm>
        <a:graphic>
          <a:graphicData uri="http://schemas.openxmlformats.org/presentationml/2006/ole">
            <mc:AlternateContent xmlns:mc="http://schemas.openxmlformats.org/markup-compatibility/2006">
              <mc:Choice xmlns:v="urn:schemas-microsoft-com:vml" Requires="v">
                <p:oleObj spid="_x0000_s26631" name="公式" r:id="rId7" imgW="1358900" imgH="228600" progId="Equation.3">
                  <p:embed/>
                </p:oleObj>
              </mc:Choice>
              <mc:Fallback>
                <p:oleObj name="公式" r:id="rId7" imgW="1358900" imgH="228600" progId="Equation.3">
                  <p:embed/>
                  <p:pic>
                    <p:nvPicPr>
                      <p:cNvPr id="15" name="Object 9">
                        <a:extLst>
                          <a:ext uri="{FF2B5EF4-FFF2-40B4-BE49-F238E27FC236}">
                            <a16:creationId xmlns:a16="http://schemas.microsoft.com/office/drawing/2014/main" id="{AA81F81F-576A-596C-4EDA-7BB728F24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021" y="5669567"/>
                        <a:ext cx="3535362" cy="596900"/>
                      </a:xfrm>
                      <a:prstGeom prst="rect">
                        <a:avLst/>
                      </a:prstGeom>
                      <a:solidFill>
                        <a:srgbClr val="FFFFFF"/>
                      </a:solidFill>
                      <a:ln w="5715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Picture 16">
            <a:extLst>
              <a:ext uri="{FF2B5EF4-FFF2-40B4-BE49-F238E27FC236}">
                <a16:creationId xmlns:a16="http://schemas.microsoft.com/office/drawing/2014/main" id="{84B9CB50-594D-A161-640A-7891C3064A28}"/>
              </a:ext>
            </a:extLst>
          </p:cNvPr>
          <p:cNvPicPr>
            <a:picLocks noChangeAspect="1"/>
          </p:cNvPicPr>
          <p:nvPr/>
        </p:nvPicPr>
        <p:blipFill>
          <a:blip r:embed="rId9"/>
          <a:stretch>
            <a:fillRect/>
          </a:stretch>
        </p:blipFill>
        <p:spPr>
          <a:xfrm>
            <a:off x="1705047" y="1450975"/>
            <a:ext cx="8413644" cy="2929542"/>
          </a:xfrm>
          <a:prstGeom prst="rect">
            <a:avLst/>
          </a:prstGeom>
        </p:spPr>
      </p:pic>
      <p:sp>
        <p:nvSpPr>
          <p:cNvPr id="18" name="标题 1">
            <a:extLst>
              <a:ext uri="{FF2B5EF4-FFF2-40B4-BE49-F238E27FC236}">
                <a16:creationId xmlns:a16="http://schemas.microsoft.com/office/drawing/2014/main" id="{BAA538AC-80F0-D27C-E094-70EDE5FD56D9}"/>
              </a:ext>
            </a:extLst>
          </p:cNvPr>
          <p:cNvSpPr txBox="1">
            <a:spLocks/>
          </p:cNvSpPr>
          <p:nvPr/>
        </p:nvSpPr>
        <p:spPr>
          <a:xfrm>
            <a:off x="0" y="-165475"/>
            <a:ext cx="6617368" cy="838200"/>
          </a:xfrm>
          <a:prstGeom prst="rect">
            <a:avLst/>
          </a:prstGeom>
        </p:spPr>
        <p:txBody>
          <a:bodyPr vert="horz" lIns="91440" tIns="45720" rIns="91440" bIns="45720" rtlCol="0" anchor="ctr">
            <a:normAutofit/>
          </a:bodyPr>
          <a:lstStyle>
            <a:defPPr>
              <a:defRPr lang="zh-CN"/>
            </a:defPPr>
            <a:lvl1pPr>
              <a:lnSpc>
                <a:spcPct val="90000"/>
              </a:lnSpc>
              <a:spcBef>
                <a:spcPct val="0"/>
              </a:spcBef>
              <a:buNone/>
              <a:tabLst>
                <a:tab pos="1341438" algn="l"/>
              </a:tabLst>
              <a:defRPr sz="28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a:t>TTL</a:t>
            </a:r>
            <a:r>
              <a:rPr lang="zh-CN" altLang="en-US" dirty="0"/>
              <a:t>反相器的静态特性</a:t>
            </a:r>
            <a:r>
              <a:rPr lang="en-US" altLang="zh-CN" dirty="0"/>
              <a:t>——</a:t>
            </a:r>
            <a:r>
              <a:rPr lang="zh-CN" altLang="en-US" dirty="0"/>
              <a:t>输入特性</a:t>
            </a:r>
          </a:p>
        </p:txBody>
      </p:sp>
    </p:spTree>
    <p:extLst>
      <p:ext uri="{BB962C8B-B14F-4D97-AF65-F5344CB8AC3E}">
        <p14:creationId xmlns:p14="http://schemas.microsoft.com/office/powerpoint/2010/main" val="99988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2/3*#ppt_w"/>
                                          </p:val>
                                        </p:tav>
                                        <p:tav tm="100000">
                                          <p:val>
                                            <p:strVal val="#ppt_w"/>
                                          </p:val>
                                        </p:tav>
                                      </p:tavLst>
                                    </p:anim>
                                    <p:anim calcmode="lin" valueType="num">
                                      <p:cBhvr>
                                        <p:cTn id="13" dur="1000" fill="hold"/>
                                        <p:tgtEl>
                                          <p:spTgt spid="13"/>
                                        </p:tgtEl>
                                        <p:attrNameLst>
                                          <p:attrName>ppt_h</p:attrName>
                                        </p:attrNameLst>
                                      </p:cBhvr>
                                      <p:tavLst>
                                        <p:tav tm="0">
                                          <p:val>
                                            <p:strVal val="2/3*#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16036</TotalTime>
  <Words>11694</Words>
  <Application>Microsoft Office PowerPoint</Application>
  <PresentationFormat>宽屏</PresentationFormat>
  <Paragraphs>2170</Paragraphs>
  <Slides>204</Slides>
  <Notes>169</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8</vt:i4>
      </vt:variant>
      <vt:variant>
        <vt:lpstr>幻灯片标题</vt:lpstr>
      </vt:variant>
      <vt:variant>
        <vt:i4>204</vt:i4>
      </vt:variant>
    </vt:vector>
  </HeadingPairs>
  <TitlesOfParts>
    <vt:vector size="233" baseType="lpstr">
      <vt:lpstr>-apple-system</vt:lpstr>
      <vt:lpstr>Dotum</vt:lpstr>
      <vt:lpstr>PingFang SC</vt:lpstr>
      <vt:lpstr>等线</vt:lpstr>
      <vt:lpstr>等线 Light</vt:lpstr>
      <vt:lpstr>黑体</vt:lpstr>
      <vt:lpstr>楷体</vt:lpstr>
      <vt:lpstr>楷体_GB2312</vt:lpstr>
      <vt:lpstr>宋体</vt:lpstr>
      <vt:lpstr>宋体-方正超大字符集</vt:lpstr>
      <vt:lpstr>微软雅黑</vt:lpstr>
      <vt:lpstr>新宋体</vt:lpstr>
      <vt:lpstr>Arial</vt:lpstr>
      <vt:lpstr>Arial</vt:lpstr>
      <vt:lpstr>Calibri</vt:lpstr>
      <vt:lpstr>Cambria Math</vt:lpstr>
      <vt:lpstr>Symbol</vt:lpstr>
      <vt:lpstr>Tahoma</vt:lpstr>
      <vt:lpstr>Times New Roman</vt:lpstr>
      <vt:lpstr>Wingdings</vt:lpstr>
      <vt:lpstr>Office Theme</vt:lpstr>
      <vt:lpstr>Microsoft Equation 3.0</vt:lpstr>
      <vt:lpstr>Equation</vt:lpstr>
      <vt:lpstr>公式</vt:lpstr>
      <vt:lpstr>Visio</vt:lpstr>
      <vt:lpstr>Paintbrush Picture</vt:lpstr>
      <vt:lpstr>位图图像</vt:lpstr>
      <vt:lpstr>Picture</vt:lpstr>
      <vt:lpstr>图片</vt:lpstr>
      <vt:lpstr>PowerPoint 演示文稿</vt:lpstr>
      <vt:lpstr>PowerPoint 演示文稿</vt:lpstr>
      <vt:lpstr>PowerPoint 演示文稿</vt:lpstr>
      <vt:lpstr>PowerPoint 演示文稿</vt:lpstr>
      <vt:lpstr>若以逻辑变量作为输入，以运算结果作为输出，那么 当输入变量的取值确定之后，输出的取值便随之而定。因 此，输出与输入之间乃是一种函数关系。这种函数关系称 为逻辑函数，写作 Y=F（A，B，C…)。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高低电平的实现</vt:lpstr>
      <vt:lpstr>高低电平的实现</vt:lpstr>
      <vt:lpstr>PowerPoint 演示文稿</vt:lpstr>
      <vt:lpstr>互补开关电路的原理为</vt:lpstr>
      <vt:lpstr>分类：</vt:lpstr>
      <vt:lpstr>PowerPoint 演示文稿</vt:lpstr>
      <vt:lpstr>PowerPoint 演示文稿</vt:lpstr>
      <vt:lpstr>PowerPoint 演示文稿</vt:lpstr>
      <vt:lpstr>PowerPoint 演示文稿</vt:lpstr>
      <vt:lpstr>PowerPoint 演示文稿</vt:lpstr>
      <vt:lpstr>PowerPoint 演示文稿</vt:lpstr>
      <vt:lpstr>       对于图中所示二极管开关电路，由于二极管具有单向导电性，故它可相当受外加电压控制的开关。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稳态时若合理选择电路的参数，即</vt:lpstr>
      <vt:lpstr>例：电路如图3.5.2所示，已知 VIH=5V，VIL=0V，β=20，VCE(sat) = 0.1V，试计算参数设计是否合理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三极管开关状态下的等效电路如图3.5.6所示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(b)高速系列：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hui</dc:creator>
  <cp:lastModifiedBy>Administrator</cp:lastModifiedBy>
  <cp:revision>384</cp:revision>
  <cp:lastPrinted>2024-10-09T04:03:19Z</cp:lastPrinted>
  <dcterms:created xsi:type="dcterms:W3CDTF">2024-09-30T08:30:24Z</dcterms:created>
  <dcterms:modified xsi:type="dcterms:W3CDTF">2025-05-27T00:46:24Z</dcterms:modified>
</cp:coreProperties>
</file>